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1975" r:id="rId2"/>
    <p:sldId id="2131" r:id="rId3"/>
    <p:sldId id="2051" r:id="rId4"/>
    <p:sldId id="2052" r:id="rId5"/>
    <p:sldId id="2053" r:id="rId6"/>
    <p:sldId id="2054" r:id="rId7"/>
    <p:sldId id="2055" r:id="rId8"/>
    <p:sldId id="2056" r:id="rId9"/>
    <p:sldId id="2057" r:id="rId10"/>
    <p:sldId id="2125" r:id="rId11"/>
    <p:sldId id="2160" r:id="rId12"/>
    <p:sldId id="2161" r:id="rId13"/>
    <p:sldId id="2162" r:id="rId14"/>
    <p:sldId id="2163" r:id="rId15"/>
    <p:sldId id="2164" r:id="rId16"/>
    <p:sldId id="2165" r:id="rId17"/>
    <p:sldId id="2138" r:id="rId18"/>
    <p:sldId id="2148" r:id="rId19"/>
    <p:sldId id="2149" r:id="rId20"/>
    <p:sldId id="2139" r:id="rId21"/>
    <p:sldId id="2140" r:id="rId22"/>
    <p:sldId id="2141" r:id="rId23"/>
    <p:sldId id="2156" r:id="rId24"/>
    <p:sldId id="2159" r:id="rId25"/>
    <p:sldId id="2158" r:id="rId26"/>
    <p:sldId id="2157" r:id="rId27"/>
    <p:sldId id="2145" r:id="rId28"/>
    <p:sldId id="2142" r:id="rId29"/>
    <p:sldId id="2143" r:id="rId30"/>
    <p:sldId id="2144" r:id="rId31"/>
    <p:sldId id="2146" r:id="rId32"/>
    <p:sldId id="2128" r:id="rId33"/>
    <p:sldId id="2058" r:id="rId34"/>
    <p:sldId id="2059" r:id="rId35"/>
    <p:sldId id="2060" r:id="rId36"/>
    <p:sldId id="2061" r:id="rId37"/>
    <p:sldId id="2062" r:id="rId38"/>
    <p:sldId id="2063" r:id="rId39"/>
    <p:sldId id="2064" r:id="rId40"/>
    <p:sldId id="2065" r:id="rId41"/>
    <p:sldId id="2066" r:id="rId42"/>
    <p:sldId id="2067" r:id="rId43"/>
    <p:sldId id="2068" r:id="rId44"/>
    <p:sldId id="2069" r:id="rId45"/>
    <p:sldId id="2070" r:id="rId46"/>
    <p:sldId id="2071" r:id="rId47"/>
    <p:sldId id="2072" r:id="rId48"/>
    <p:sldId id="2073" r:id="rId49"/>
    <p:sldId id="2074" r:id="rId50"/>
    <p:sldId id="2075" r:id="rId51"/>
    <p:sldId id="2076" r:id="rId52"/>
    <p:sldId id="2077" r:id="rId53"/>
    <p:sldId id="2078" r:id="rId54"/>
    <p:sldId id="2079" r:id="rId55"/>
    <p:sldId id="2080" r:id="rId56"/>
    <p:sldId id="2081" r:id="rId57"/>
    <p:sldId id="2082" r:id="rId58"/>
    <p:sldId id="2083" r:id="rId59"/>
    <p:sldId id="2084" r:id="rId60"/>
    <p:sldId id="2085" r:id="rId61"/>
    <p:sldId id="2086" r:id="rId62"/>
    <p:sldId id="2087" r:id="rId63"/>
    <p:sldId id="2088" r:id="rId64"/>
    <p:sldId id="2089" r:id="rId65"/>
    <p:sldId id="2090" r:id="rId66"/>
    <p:sldId id="2091" r:id="rId67"/>
    <p:sldId id="2092" r:id="rId68"/>
    <p:sldId id="2093" r:id="rId69"/>
    <p:sldId id="2094" r:id="rId70"/>
    <p:sldId id="2095" r:id="rId71"/>
    <p:sldId id="2096" r:id="rId72"/>
    <p:sldId id="2097" r:id="rId73"/>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5105" autoAdjust="0"/>
  </p:normalViewPr>
  <p:slideViewPr>
    <p:cSldViewPr snapToGrid="0">
      <p:cViewPr varScale="1">
        <p:scale>
          <a:sx n="114" d="100"/>
          <a:sy n="114" d="100"/>
        </p:scale>
        <p:origin x="-435"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29/11/2023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11/29/2023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1267F4C-F76C-4559-8198-4C0A7A4ACCA2}" type="slidenum">
              <a:rPr lang="it-IT" smtClean="0"/>
              <a:t>4</a:t>
            </a:fld>
            <a:endParaRPr lang="it-IT" dirty="0"/>
          </a:p>
        </p:txBody>
      </p:sp>
    </p:spTree>
    <p:extLst>
      <p:ext uri="{BB962C8B-B14F-4D97-AF65-F5344CB8AC3E}">
        <p14:creationId xmlns:p14="http://schemas.microsoft.com/office/powerpoint/2010/main" val="251653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546CCF0-15CA-4C68-A488-FBCF95D28839}" type="slidenum">
              <a:rPr lang="en-US" altLang="en-US">
                <a:latin typeface="Calibri" pitchFamily="34" charset="0"/>
              </a:rPr>
              <a:pPr eaLnBrk="1" hangingPunct="1"/>
              <a:t>47</a:t>
            </a:fld>
            <a:endParaRPr lang="en-US" alt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00226C7-4F63-44DB-B2A6-FC258B4B2D9D}" type="slidenum">
              <a:rPr lang="en-US" altLang="en-US">
                <a:latin typeface="Calibri" pitchFamily="34" charset="0"/>
              </a:rPr>
              <a:pPr eaLnBrk="1" hangingPunct="1"/>
              <a:t>49</a:t>
            </a:fld>
            <a:endParaRPr lang="en-US" alt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C7FA8A6-9075-4E73-B8CB-29840D7ADA6D}" type="slidenum">
              <a:rPr lang="en-US" altLang="en-US">
                <a:latin typeface="Calibri" pitchFamily="34" charset="0"/>
              </a:rPr>
              <a:pPr eaLnBrk="1" hangingPunct="1"/>
              <a:t>50</a:t>
            </a:fld>
            <a:endParaRPr lang="en-US" alt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1D5B074-284C-4C3C-A45C-1375D4C2A74F}" type="slidenum">
              <a:rPr lang="en-US" altLang="en-US">
                <a:latin typeface="Calibri" pitchFamily="34" charset="0"/>
              </a:rPr>
              <a:pPr eaLnBrk="1" hangingPunct="1"/>
              <a:t>51</a:t>
            </a:fld>
            <a:endParaRPr lang="en-US" alt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E21060B-F548-4E6A-AC62-E70171B55B4E}" type="slidenum">
              <a:rPr lang="en-US" altLang="en-US">
                <a:latin typeface="Calibri" pitchFamily="34" charset="0"/>
              </a:rPr>
              <a:pPr eaLnBrk="1" hangingPunct="1"/>
              <a:t>52</a:t>
            </a:fld>
            <a:endParaRPr lang="en-US" alt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C650315-B536-4076-94B2-DFDDA3743D94}" type="slidenum">
              <a:rPr lang="en-US" altLang="en-US">
                <a:latin typeface="Calibri" pitchFamily="34" charset="0"/>
              </a:rPr>
              <a:pPr eaLnBrk="1" hangingPunct="1"/>
              <a:t>53</a:t>
            </a:fld>
            <a:endParaRPr lang="en-US" alt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50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DEB86B4-2BF3-4FA1-8539-4E8025CF461B}" type="slidenum">
              <a:rPr lang="en-US" altLang="en-US">
                <a:latin typeface="Calibri" pitchFamily="34" charset="0"/>
              </a:rPr>
              <a:pPr eaLnBrk="1" hangingPunct="1"/>
              <a:t>54</a:t>
            </a:fld>
            <a:endParaRPr lang="en-US" altLang="en-US">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550C4B1-E171-439F-A39A-01A9509ABA87}" type="slidenum">
              <a:rPr lang="en-US" altLang="en-US">
                <a:latin typeface="Calibri" pitchFamily="34" charset="0"/>
              </a:rPr>
              <a:pPr eaLnBrk="1" hangingPunct="1"/>
              <a:t>55</a:t>
            </a:fld>
            <a:endParaRPr lang="en-US" alt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00BCB59-A1C0-4548-BC29-0E057E71E4EB}" type="slidenum">
              <a:rPr lang="en-US" altLang="en-US">
                <a:latin typeface="Calibri" pitchFamily="34" charset="0"/>
              </a:rPr>
              <a:pPr eaLnBrk="1" hangingPunct="1"/>
              <a:t>56</a:t>
            </a:fld>
            <a:endParaRPr lang="en-US" alt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1E6E75F-0F94-4B66-A7D7-B8C332E4ED48}" type="slidenum">
              <a:rPr lang="en-US" altLang="en-US">
                <a:latin typeface="Calibri" pitchFamily="34" charset="0"/>
              </a:rPr>
              <a:pPr eaLnBrk="1" hangingPunct="1"/>
              <a:t>60</a:t>
            </a:fld>
            <a:endParaRPr lang="en-US"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EADD0E-D395-4F80-8683-559310D848F3}" type="slidenum">
              <a:rPr lang="en-GB" smtClean="0"/>
              <a:t>6</a:t>
            </a:fld>
            <a:endParaRPr lang="en-GB"/>
          </a:p>
        </p:txBody>
      </p:sp>
    </p:spTree>
    <p:extLst>
      <p:ext uri="{BB962C8B-B14F-4D97-AF65-F5344CB8AC3E}">
        <p14:creationId xmlns:p14="http://schemas.microsoft.com/office/powerpoint/2010/main" val="1793282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CE49945-85B5-4888-9217-D7615A5B0E6F}" type="slidenum">
              <a:rPr lang="en-US" altLang="en-US">
                <a:latin typeface="Calibri" pitchFamily="34" charset="0"/>
              </a:rPr>
              <a:pPr eaLnBrk="1" hangingPunct="1"/>
              <a:t>62</a:t>
            </a:fld>
            <a:endParaRPr lang="en-US" altLang="en-US">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p:cNvSpPr>
            <a:spLocks noGrp="1" noRot="1" noChangeAspect="1" noChangeArrowheads="1"/>
          </p:cNvSpPr>
          <p:nvPr>
            <p:ph type="sldImg"/>
          </p:nvPr>
        </p:nvSpPr>
        <p:spPr>
          <a:xfrm>
            <a:off x="422275" y="1241425"/>
            <a:ext cx="5953125" cy="3349625"/>
          </a:xfrm>
          <a:solidFill>
            <a:srgbClr val="FFFFFF"/>
          </a:solidFill>
          <a:ln/>
        </p:spPr>
      </p:sp>
      <p:sp>
        <p:nvSpPr>
          <p:cNvPr id="11673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ym typeface="Lucida Grande" pitchFamily="-65"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3072DB-288D-41CF-9840-06B017A0D6A2}" type="slidenum">
              <a:rPr lang="en-US" smtClean="0"/>
              <a:t>65</a:t>
            </a:fld>
            <a:endParaRPr lang="en-US"/>
          </a:p>
        </p:txBody>
      </p:sp>
    </p:spTree>
    <p:extLst>
      <p:ext uri="{BB962C8B-B14F-4D97-AF65-F5344CB8AC3E}">
        <p14:creationId xmlns:p14="http://schemas.microsoft.com/office/powerpoint/2010/main" val="149464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3072DB-288D-41CF-9840-06B017A0D6A2}" type="slidenum">
              <a:rPr lang="en-US" smtClean="0"/>
              <a:t>67</a:t>
            </a:fld>
            <a:endParaRPr lang="en-US"/>
          </a:p>
        </p:txBody>
      </p:sp>
    </p:spTree>
    <p:extLst>
      <p:ext uri="{BB962C8B-B14F-4D97-AF65-F5344CB8AC3E}">
        <p14:creationId xmlns:p14="http://schemas.microsoft.com/office/powerpoint/2010/main" val="2307515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DC4F7B2-9CC2-45C3-9B0E-1111C6F3A120}" type="slidenum">
              <a:rPr lang="en-US" altLang="en-US">
                <a:latin typeface="Calibri" pitchFamily="34" charset="0"/>
              </a:rPr>
              <a:pPr eaLnBrk="1" hangingPunct="1"/>
              <a:t>68</a:t>
            </a:fld>
            <a:endParaRPr lang="en-US" altLang="en-US">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24B88B2-2D4E-4228-A975-86E4B9B801D6}" type="slidenum">
              <a:rPr lang="en-US" altLang="en-US">
                <a:latin typeface="Calibri" pitchFamily="34" charset="0"/>
              </a:rPr>
              <a:pPr eaLnBrk="1" hangingPunct="1"/>
              <a:t>71</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29D0CAA-2AC3-4B1F-9CA4-614F3EAD0B21}" type="slidenum">
              <a:rPr lang="en-US" altLang="en-US">
                <a:latin typeface="Calibri" pitchFamily="34" charset="0"/>
              </a:rPr>
              <a:pPr eaLnBrk="1" hangingPunct="1"/>
              <a:t>35</a:t>
            </a:fld>
            <a:endParaRPr lang="en-US"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4F028B0-780D-4488-B8C5-EBEE603A838D}" type="slidenum">
              <a:rPr lang="en-US" altLang="en-US">
                <a:latin typeface="Calibri" pitchFamily="34" charset="0"/>
              </a:rPr>
              <a:pPr eaLnBrk="1" hangingPunct="1"/>
              <a:t>39</a:t>
            </a:fld>
            <a:endParaRPr lang="en-US"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12B683C-4390-457A-BD63-8F82F13AF204}" type="slidenum">
              <a:rPr lang="en-US" altLang="en-US">
                <a:latin typeface="Calibri" pitchFamily="34" charset="0"/>
              </a:rPr>
              <a:pPr eaLnBrk="1" hangingPunct="1"/>
              <a:t>40</a:t>
            </a:fld>
            <a:endParaRPr lang="en-US" alt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F6932A7-445F-4CB6-BFDE-E18D1DA08D60}" type="slidenum">
              <a:rPr lang="en-US" altLang="en-US">
                <a:latin typeface="Calibri" pitchFamily="34" charset="0"/>
              </a:rPr>
              <a:pPr eaLnBrk="1" hangingPunct="1"/>
              <a:t>41</a:t>
            </a:fld>
            <a:endParaRPr lang="en-US" alt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C2A266D-8B68-4BBD-B7C4-D2C6716B355A}" type="slidenum">
              <a:rPr lang="en-US" altLang="en-US">
                <a:latin typeface="Calibri" pitchFamily="34" charset="0"/>
              </a:rPr>
              <a:pPr eaLnBrk="1" hangingPunct="1"/>
              <a:t>42</a:t>
            </a:fld>
            <a:endParaRPr lang="en-US" alt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FD62F2B-C553-41A4-9149-A60E4FF9B46D}" type="slidenum">
              <a:rPr lang="en-US" altLang="en-US">
                <a:latin typeface="Calibri" pitchFamily="34" charset="0"/>
              </a:rPr>
              <a:pPr eaLnBrk="1" hangingPunct="1"/>
              <a:t>43</a:t>
            </a:fld>
            <a:endParaRPr lang="en-US" alt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44CCDD8-16FC-41F5-90A2-95BFFD0BF9DA}" type="slidenum">
              <a:rPr lang="en-US" altLang="en-US">
                <a:latin typeface="Calibri" pitchFamily="34" charset="0"/>
              </a:rPr>
              <a:pPr eaLnBrk="1" hangingPunct="1"/>
              <a:t>46</a:t>
            </a:fld>
            <a:endParaRPr lang="en-US"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8A13D66-163F-44AC-9E7C-288C45DCFC41}"/>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5" name="Footer Placeholder 4">
            <a:extLst>
              <a:ext uri="{FF2B5EF4-FFF2-40B4-BE49-F238E27FC236}">
                <a16:creationId xmlns:a16="http://schemas.microsoft.com/office/drawing/2014/main" xmlns=""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7B1B0D-7BB1-4E78-AD53-15520DE87041}"/>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5" name="Footer Placeholder 4">
            <a:extLst>
              <a:ext uri="{FF2B5EF4-FFF2-40B4-BE49-F238E27FC236}">
                <a16:creationId xmlns:a16="http://schemas.microsoft.com/office/drawing/2014/main" xmlns=""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48C6FF-7F91-4CDE-95B6-82CD5089D2A0}"/>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5" name="Footer Placeholder 4">
            <a:extLst>
              <a:ext uri="{FF2B5EF4-FFF2-40B4-BE49-F238E27FC236}">
                <a16:creationId xmlns:a16="http://schemas.microsoft.com/office/drawing/2014/main" xmlns=""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09600" y="2444815"/>
            <a:ext cx="10969139" cy="940443"/>
          </a:xfrm>
        </p:spPr>
        <p:txBody>
          <a:bodyPr/>
          <a:lstStyle>
            <a:lvl1pPr algn="l">
              <a:defRPr/>
            </a:lvl1pPr>
          </a:lstStyle>
          <a:p>
            <a:r>
              <a:rPr kumimoji="0" lang="fr-CH" dirty="0" smtClean="0"/>
              <a:t>Click to </a:t>
            </a:r>
            <a:r>
              <a:rPr kumimoji="0" lang="fr-CH" dirty="0" err="1" smtClean="0"/>
              <a:t>edit</a:t>
            </a:r>
            <a:r>
              <a:rPr kumimoji="0" lang="fr-CH" dirty="0" smtClean="0"/>
              <a:t> Master </a:t>
            </a:r>
            <a:r>
              <a:rPr kumimoji="0" lang="fr-CH" dirty="0" err="1" smtClean="0"/>
              <a:t>title</a:t>
            </a:r>
            <a:r>
              <a:rPr kumimoji="0" lang="fr-CH" dirty="0" smtClean="0"/>
              <a:t> style</a:t>
            </a:r>
            <a:endParaRPr kumimoji="0" lang="en-US" dirty="0"/>
          </a:p>
        </p:txBody>
      </p:sp>
      <p:sp>
        <p:nvSpPr>
          <p:cNvPr id="7" name="Date Placeholder 1"/>
          <p:cNvSpPr>
            <a:spLocks noGrp="1"/>
          </p:cNvSpPr>
          <p:nvPr>
            <p:ph type="dt" sz="half" idx="2"/>
          </p:nvPr>
        </p:nvSpPr>
        <p:spPr>
          <a:xfrm>
            <a:off x="1016000" y="6262731"/>
            <a:ext cx="2844800" cy="365125"/>
          </a:xfrm>
          <a:prstGeom prst="rect">
            <a:avLst/>
          </a:prstGeom>
        </p:spPr>
        <p:txBody>
          <a:bodyPr vert="horz" lIns="121917" tIns="60958" rIns="121917" bIns="60958" rtlCol="0" anchor="ctr"/>
          <a:lstStyle>
            <a:lvl1pPr algn="l">
              <a:defRPr sz="1600">
                <a:solidFill>
                  <a:schemeClr val="tx1">
                    <a:tint val="75000"/>
                  </a:schemeClr>
                </a:solidFill>
              </a:defRPr>
            </a:lvl1pPr>
          </a:lstStyle>
          <a:p>
            <a:r>
              <a:rPr lang="en-US" dirty="0" smtClean="0"/>
              <a:t>29/01/2018</a:t>
            </a:r>
            <a:endParaRPr lang="en-US" dirty="0"/>
          </a:p>
        </p:txBody>
      </p:sp>
      <p:sp>
        <p:nvSpPr>
          <p:cNvPr id="8" name="Footer Placeholder 2"/>
          <p:cNvSpPr>
            <a:spLocks noGrp="1"/>
          </p:cNvSpPr>
          <p:nvPr>
            <p:ph type="ftr" sz="quarter" idx="3"/>
          </p:nvPr>
        </p:nvSpPr>
        <p:spPr>
          <a:xfrm>
            <a:off x="4120661" y="6262731"/>
            <a:ext cx="6650480" cy="365125"/>
          </a:xfrm>
          <a:prstGeom prst="rect">
            <a:avLst/>
          </a:prstGeom>
        </p:spPr>
        <p:txBody>
          <a:bodyPr vert="horz" lIns="121917" tIns="60958" rIns="121917" bIns="60958" rtlCol="0" anchor="t"/>
          <a:lstStyle>
            <a:lvl1pPr algn="ctr">
              <a:defRPr sz="1600" b="1">
                <a:solidFill>
                  <a:schemeClr val="tx1">
                    <a:tint val="75000"/>
                  </a:schemeClr>
                </a:solidFill>
              </a:defRPr>
            </a:lvl1pPr>
          </a:lstStyle>
          <a:p>
            <a:r>
              <a:rPr lang="en-US" dirty="0" smtClean="0"/>
              <a:t>Future architectures for sync and share based on </a:t>
            </a:r>
            <a:r>
              <a:rPr lang="en-US" dirty="0" err="1" smtClean="0"/>
              <a:t>microservices</a:t>
            </a:r>
            <a:endParaRPr lang="en-US" dirty="0" smtClean="0"/>
          </a:p>
          <a:p>
            <a:endParaRPr lang="en-US" dirty="0"/>
          </a:p>
        </p:txBody>
      </p:sp>
      <p:sp>
        <p:nvSpPr>
          <p:cNvPr id="9" name="Slide Number Placeholder 3"/>
          <p:cNvSpPr>
            <a:spLocks noGrp="1"/>
          </p:cNvSpPr>
          <p:nvPr>
            <p:ph type="sldNum" sz="quarter" idx="4"/>
          </p:nvPr>
        </p:nvSpPr>
        <p:spPr>
          <a:xfrm>
            <a:off x="10913835" y="6356351"/>
            <a:ext cx="668565" cy="365125"/>
          </a:xfrm>
          <a:prstGeom prst="rect">
            <a:avLst/>
          </a:prstGeom>
        </p:spPr>
        <p:txBody>
          <a:bodyPr vert="horz" lIns="121917" tIns="60958" rIns="121917" bIns="60958" rtlCol="0" anchor="ctr"/>
          <a:lstStyle>
            <a:lvl1pPr algn="r">
              <a:defRPr sz="1600">
                <a:solidFill>
                  <a:schemeClr val="tx1">
                    <a:tint val="75000"/>
                  </a:schemeClr>
                </a:solidFill>
              </a:defRPr>
            </a:lvl1pPr>
          </a:lstStyle>
          <a:p>
            <a:fld id="{17918391-D411-FE40-AAD7-861AE5233E0E}" type="slidenum">
              <a:rPr lang="en-US" smtClean="0"/>
              <a:pPr/>
              <a:t>‹#›</a:t>
            </a:fld>
            <a:endParaRPr lang="en-US" dirty="0"/>
          </a:p>
        </p:txBody>
      </p:sp>
      <p:sp>
        <p:nvSpPr>
          <p:cNvPr id="11" name="Espace réservé du texte 2"/>
          <p:cNvSpPr>
            <a:spLocks noGrp="1"/>
          </p:cNvSpPr>
          <p:nvPr>
            <p:ph type="body" idx="10"/>
          </p:nvPr>
        </p:nvSpPr>
        <p:spPr>
          <a:xfrm>
            <a:off x="609600" y="3391124"/>
            <a:ext cx="3657600" cy="419653"/>
          </a:xfrm>
        </p:spPr>
        <p:txBody>
          <a:bodyPr lIns="60958" tIns="0" rIns="60958" bIns="0" anchor="b"/>
          <a:lstStyle>
            <a:lvl1pPr marL="0" indent="0" algn="l">
              <a:buNone/>
              <a:defRPr sz="1900"/>
            </a:lvl1pPr>
            <a:lvl2pPr>
              <a:buNone/>
              <a:defRPr sz="1600"/>
            </a:lvl2pPr>
            <a:lvl3pPr>
              <a:buNone/>
              <a:defRPr sz="1300"/>
            </a:lvl3pPr>
            <a:lvl4pPr>
              <a:buNone/>
              <a:defRPr sz="1200"/>
            </a:lvl4pPr>
            <a:lvl5pPr>
              <a:buNone/>
              <a:defRPr sz="1200"/>
            </a:lvl5pPr>
          </a:lstStyle>
          <a:p>
            <a:pPr lvl="0" eaLnBrk="1" latinLnBrk="0" hangingPunct="1"/>
            <a:r>
              <a:rPr kumimoji="0" lang="fr-CH" smtClean="0"/>
              <a:t>Click to edit Master text styles</a:t>
            </a:r>
          </a:p>
        </p:txBody>
      </p:sp>
    </p:spTree>
    <p:extLst>
      <p:ext uri="{BB962C8B-B14F-4D97-AF65-F5344CB8AC3E}">
        <p14:creationId xmlns:p14="http://schemas.microsoft.com/office/powerpoint/2010/main" val="26848578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5702ED-6F7F-4497-9059-B93C8F382FC7}"/>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5" name="Footer Placeholder 4">
            <a:extLst>
              <a:ext uri="{FF2B5EF4-FFF2-40B4-BE49-F238E27FC236}">
                <a16:creationId xmlns:a16="http://schemas.microsoft.com/office/drawing/2014/main" xmlns=""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FE76022-E15C-4FC6-85EE-406E479892B6}"/>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5" name="Footer Placeholder 4">
            <a:extLst>
              <a:ext uri="{FF2B5EF4-FFF2-40B4-BE49-F238E27FC236}">
                <a16:creationId xmlns:a16="http://schemas.microsoft.com/office/drawing/2014/main" xmlns=""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8880A4B-B757-4DB9-B76F-9C884BC349C1}"/>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6" name="Footer Placeholder 5">
            <a:extLst>
              <a:ext uri="{FF2B5EF4-FFF2-40B4-BE49-F238E27FC236}">
                <a16:creationId xmlns:a16="http://schemas.microsoft.com/office/drawing/2014/main" xmlns=""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7D2297-CA0A-4D7C-88D0-B7E630DD7FD4}"/>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8" name="Footer Placeholder 7">
            <a:extLst>
              <a:ext uri="{FF2B5EF4-FFF2-40B4-BE49-F238E27FC236}">
                <a16:creationId xmlns:a16="http://schemas.microsoft.com/office/drawing/2014/main" xmlns=""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D0080E-8BB7-4A2B-9E1E-A1884EAB7C8B}"/>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4" name="Footer Placeholder 3">
            <a:extLst>
              <a:ext uri="{FF2B5EF4-FFF2-40B4-BE49-F238E27FC236}">
                <a16:creationId xmlns:a16="http://schemas.microsoft.com/office/drawing/2014/main" xmlns=""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2F588C-0B58-4656-A1BF-EEBC5FAFC90E}"/>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3" name="Footer Placeholder 2">
            <a:extLst>
              <a:ext uri="{FF2B5EF4-FFF2-40B4-BE49-F238E27FC236}">
                <a16:creationId xmlns:a16="http://schemas.microsoft.com/office/drawing/2014/main" xmlns=""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D922F2-9898-4FAD-84C3-E54D1A2B9486}"/>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6" name="Footer Placeholder 5">
            <a:extLst>
              <a:ext uri="{FF2B5EF4-FFF2-40B4-BE49-F238E27FC236}">
                <a16:creationId xmlns:a16="http://schemas.microsoft.com/office/drawing/2014/main" xmlns=""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A68593-5F9E-4E5A-BFEB-7B311DCF793B}"/>
              </a:ext>
            </a:extLst>
          </p:cNvPr>
          <p:cNvSpPr>
            <a:spLocks noGrp="1"/>
          </p:cNvSpPr>
          <p:nvPr>
            <p:ph type="dt" sz="half" idx="10"/>
          </p:nvPr>
        </p:nvSpPr>
        <p:spPr/>
        <p:txBody>
          <a:bodyPr/>
          <a:lstStyle/>
          <a:p>
            <a:fld id="{2C8DE5C2-993C-4607-B26D-D4750998D4EC}" type="datetimeFigureOut">
              <a:rPr lang="en-US" smtClean="0"/>
              <a:t>11/29/2023</a:t>
            </a:fld>
            <a:endParaRPr lang="en-US"/>
          </a:p>
        </p:txBody>
      </p:sp>
      <p:sp>
        <p:nvSpPr>
          <p:cNvPr id="6" name="Footer Placeholder 5">
            <a:extLst>
              <a:ext uri="{FF2B5EF4-FFF2-40B4-BE49-F238E27FC236}">
                <a16:creationId xmlns:a16="http://schemas.microsoft.com/office/drawing/2014/main" xmlns=""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11/29/2023</a:t>
            </a:fld>
            <a:endParaRPr lang="en-US"/>
          </a:p>
        </p:txBody>
      </p:sp>
      <p:sp>
        <p:nvSpPr>
          <p:cNvPr id="5" name="Footer Placeholder 4">
            <a:extLst>
              <a:ext uri="{FF2B5EF4-FFF2-40B4-BE49-F238E27FC236}">
                <a16:creationId xmlns:a16="http://schemas.microsoft.com/office/drawing/2014/main" xmlns=""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4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23" y="3423038"/>
            <a:ext cx="10515600" cy="2852737"/>
          </a:xfrm>
        </p:spPr>
        <p:txBody>
          <a:bodyPr>
            <a:normAutofit/>
          </a:bodyPr>
          <a:lstStyle/>
          <a:p>
            <a:pPr algn="ctr"/>
            <a:r>
              <a:rPr lang="en-GB" dirty="0" smtClean="0"/>
              <a:t>Technologies </a:t>
            </a:r>
            <a:r>
              <a:rPr lang="en-GB" dirty="0"/>
              <a:t>enabling cloud computing</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2" y="3977"/>
            <a:ext cx="5223565" cy="3419061"/>
          </a:xfrm>
          <a:prstGeom prst="rect">
            <a:avLst/>
          </a:prstGeom>
        </p:spPr>
      </p:pic>
    </p:spTree>
    <p:extLst>
      <p:ext uri="{BB962C8B-B14F-4D97-AF65-F5344CB8AC3E}">
        <p14:creationId xmlns:p14="http://schemas.microsoft.com/office/powerpoint/2010/main" val="2298628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Arial" panose="020B0604020202020204" pitchFamily="34" charset="0"/>
                <a:cs typeface="Arial" panose="020B0604020202020204" pitchFamily="34" charset="0"/>
              </a:rPr>
              <a:t> Load Balancing</a:t>
            </a:r>
          </a:p>
        </p:txBody>
      </p:sp>
      <p:sp>
        <p:nvSpPr>
          <p:cNvPr id="3" name="Content Placeholder 2"/>
          <p:cNvSpPr>
            <a:spLocks noGrp="1"/>
          </p:cNvSpPr>
          <p:nvPr>
            <p:ph idx="1"/>
          </p:nvPr>
        </p:nvSpPr>
        <p:spPr>
          <a:xfrm>
            <a:off x="838200" y="1825625"/>
            <a:ext cx="7715250" cy="4351338"/>
          </a:xfrm>
        </p:spPr>
        <p:txBody>
          <a:bodyPr>
            <a:normAutofit fontScale="92500" lnSpcReduction="20000"/>
          </a:bodyPr>
          <a:lstStyle/>
          <a:p>
            <a:r>
              <a:rPr lang="en-US" dirty="0">
                <a:latin typeface="Arial" panose="020B0604020202020204" pitchFamily="34" charset="0"/>
                <a:cs typeface="Arial" panose="020B0604020202020204" pitchFamily="34" charset="0"/>
              </a:rPr>
              <a:t>Cloud computing resources can be scaled up on demand to meet the performance requirements of applications</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Load balancing distributes workloads across multiple servers to meet the application workloads.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goals of load balancing techniques include:</a:t>
            </a:r>
          </a:p>
          <a:p>
            <a:pPr lvl="1"/>
            <a:r>
              <a:rPr lang="en-US" dirty="0">
                <a:latin typeface="Arial" panose="020B0604020202020204" pitchFamily="34" charset="0"/>
                <a:cs typeface="Arial" panose="020B0604020202020204" pitchFamily="34" charset="0"/>
              </a:rPr>
              <a:t>Achieve maximum utilization of resources</a:t>
            </a:r>
          </a:p>
          <a:p>
            <a:pPr lvl="1"/>
            <a:r>
              <a:rPr lang="en-US" dirty="0">
                <a:latin typeface="Arial" panose="020B0604020202020204" pitchFamily="34" charset="0"/>
                <a:cs typeface="Arial" panose="020B0604020202020204" pitchFamily="34" charset="0"/>
              </a:rPr>
              <a:t>Minimizing the response times</a:t>
            </a:r>
          </a:p>
          <a:p>
            <a:pPr lvl="1"/>
            <a:r>
              <a:rPr lang="en-US" dirty="0">
                <a:latin typeface="Arial" panose="020B0604020202020204" pitchFamily="34" charset="0"/>
                <a:cs typeface="Arial" panose="020B0604020202020204" pitchFamily="34" charset="0"/>
              </a:rPr>
              <a:t>Maximizing throughput</a:t>
            </a:r>
            <a:endParaRPr lang="en-US" sz="1800" dirty="0" smtClean="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8372474" y="1825625"/>
            <a:ext cx="3516777" cy="4003714"/>
          </a:xfrm>
          <a:prstGeom prst="rect">
            <a:avLst/>
          </a:prstGeom>
        </p:spPr>
      </p:pic>
    </p:spTree>
    <p:extLst>
      <p:ext uri="{BB962C8B-B14F-4D97-AF65-F5344CB8AC3E}">
        <p14:creationId xmlns:p14="http://schemas.microsoft.com/office/powerpoint/2010/main" val="4136196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does load balancing work</a:t>
            </a:r>
            <a:r>
              <a:rPr lang="en-GB" dirty="0" smtClean="0"/>
              <a:t>?</a:t>
            </a:r>
            <a:endParaRPr lang="en-GB" dirty="0"/>
          </a:p>
        </p:txBody>
      </p:sp>
      <p:sp>
        <p:nvSpPr>
          <p:cNvPr id="3" name="Content Placeholder 2"/>
          <p:cNvSpPr>
            <a:spLocks noGrp="1"/>
          </p:cNvSpPr>
          <p:nvPr>
            <p:ph idx="1"/>
          </p:nvPr>
        </p:nvSpPr>
        <p:spPr/>
        <p:txBody>
          <a:bodyPr>
            <a:normAutofit/>
          </a:bodyPr>
          <a:lstStyle/>
          <a:p>
            <a:r>
              <a:rPr lang="en-GB" sz="3600" dirty="0"/>
              <a:t>Companies usually have their application running on multiple </a:t>
            </a:r>
            <a:r>
              <a:rPr lang="en-GB" sz="3600" dirty="0" smtClean="0"/>
              <a:t>servers</a:t>
            </a:r>
          </a:p>
          <a:p>
            <a:pPr lvl="1"/>
            <a:r>
              <a:rPr lang="en-GB" sz="3200" dirty="0" smtClean="0"/>
              <a:t>Such </a:t>
            </a:r>
            <a:r>
              <a:rPr lang="en-GB" sz="3200" dirty="0"/>
              <a:t>a server arrangement is called a server </a:t>
            </a:r>
            <a:r>
              <a:rPr lang="en-GB" sz="3200" dirty="0" smtClean="0"/>
              <a:t>farm</a:t>
            </a:r>
          </a:p>
          <a:p>
            <a:pPr lvl="1"/>
            <a:r>
              <a:rPr lang="en-GB" sz="3200" dirty="0" smtClean="0"/>
              <a:t>User </a:t>
            </a:r>
            <a:r>
              <a:rPr lang="en-GB" sz="3200" dirty="0"/>
              <a:t>requests to the application first go to the load </a:t>
            </a:r>
            <a:r>
              <a:rPr lang="en-GB" sz="3200" dirty="0" smtClean="0"/>
              <a:t>balancer</a:t>
            </a:r>
          </a:p>
          <a:p>
            <a:r>
              <a:rPr lang="en-GB" sz="3600" dirty="0" smtClean="0"/>
              <a:t>The </a:t>
            </a:r>
            <a:r>
              <a:rPr lang="en-GB" sz="3600" dirty="0"/>
              <a:t>load balancer then routes each request to a single server in the server farm best suited to handle the </a:t>
            </a:r>
            <a:r>
              <a:rPr lang="en-GB" sz="3600" dirty="0" smtClean="0"/>
              <a:t>request</a:t>
            </a:r>
            <a:endParaRPr lang="en-GB" sz="3600" dirty="0"/>
          </a:p>
          <a:p>
            <a:endParaRPr lang="en-GB" sz="3600" dirty="0"/>
          </a:p>
        </p:txBody>
      </p:sp>
    </p:spTree>
    <p:extLst>
      <p:ext uri="{BB962C8B-B14F-4D97-AF65-F5344CB8AC3E}">
        <p14:creationId xmlns:p14="http://schemas.microsoft.com/office/powerpoint/2010/main" val="381174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Load balancing types</a:t>
            </a:r>
            <a:endParaRPr lang="en-GB" dirty="0"/>
          </a:p>
        </p:txBody>
      </p:sp>
      <p:sp>
        <p:nvSpPr>
          <p:cNvPr id="3" name="Content Placeholder 2"/>
          <p:cNvSpPr>
            <a:spLocks noGrp="1"/>
          </p:cNvSpPr>
          <p:nvPr>
            <p:ph idx="1"/>
          </p:nvPr>
        </p:nvSpPr>
        <p:spPr/>
        <p:txBody>
          <a:bodyPr>
            <a:normAutofit/>
          </a:bodyPr>
          <a:lstStyle/>
          <a:p>
            <a:r>
              <a:rPr lang="en-GB" sz="3200" dirty="0" smtClean="0"/>
              <a:t>Depending </a:t>
            </a:r>
            <a:r>
              <a:rPr lang="en-GB" sz="3200" dirty="0"/>
              <a:t>on what the load balancer checks in the client request to </a:t>
            </a:r>
            <a:r>
              <a:rPr lang="en-GB" sz="3200" dirty="0" smtClean="0"/>
              <a:t>redirect </a:t>
            </a:r>
            <a:r>
              <a:rPr lang="en-GB" sz="3200" dirty="0"/>
              <a:t>the </a:t>
            </a:r>
            <a:r>
              <a:rPr lang="en-GB" sz="3200" dirty="0" smtClean="0"/>
              <a:t>traffic</a:t>
            </a:r>
          </a:p>
          <a:p>
            <a:pPr lvl="1"/>
            <a:r>
              <a:rPr lang="en-GB" sz="2800" dirty="0" smtClean="0"/>
              <a:t>Application </a:t>
            </a:r>
            <a:r>
              <a:rPr lang="en-GB" sz="2800" dirty="0"/>
              <a:t>load balancing</a:t>
            </a:r>
          </a:p>
          <a:p>
            <a:pPr lvl="1"/>
            <a:r>
              <a:rPr lang="en-GB" sz="2800" dirty="0" smtClean="0"/>
              <a:t>Network </a:t>
            </a:r>
            <a:r>
              <a:rPr lang="en-GB" sz="2800" dirty="0"/>
              <a:t>load balancing</a:t>
            </a:r>
          </a:p>
          <a:p>
            <a:pPr lvl="1"/>
            <a:r>
              <a:rPr lang="en-GB" sz="2800" dirty="0" smtClean="0"/>
              <a:t>Global </a:t>
            </a:r>
            <a:r>
              <a:rPr lang="en-GB" sz="2800" dirty="0"/>
              <a:t>server load balancing</a:t>
            </a:r>
          </a:p>
          <a:p>
            <a:pPr lvl="1"/>
            <a:r>
              <a:rPr lang="en-GB" sz="2800" dirty="0" smtClean="0"/>
              <a:t>DNS </a:t>
            </a:r>
            <a:r>
              <a:rPr lang="en-GB" sz="2800" dirty="0"/>
              <a:t>load </a:t>
            </a:r>
            <a:r>
              <a:rPr lang="en-GB" sz="2800" dirty="0" smtClean="0"/>
              <a:t>balancing</a:t>
            </a:r>
            <a:endParaRPr lang="en-GB" sz="2800" dirty="0"/>
          </a:p>
        </p:txBody>
      </p:sp>
    </p:spTree>
    <p:extLst>
      <p:ext uri="{BB962C8B-B14F-4D97-AF65-F5344CB8AC3E}">
        <p14:creationId xmlns:p14="http://schemas.microsoft.com/office/powerpoint/2010/main" val="353357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load </a:t>
            </a:r>
            <a:r>
              <a:rPr lang="en-GB" dirty="0" smtClean="0"/>
              <a:t>balancing</a:t>
            </a:r>
            <a:endParaRPr lang="en-GB" dirty="0"/>
          </a:p>
        </p:txBody>
      </p:sp>
      <p:sp>
        <p:nvSpPr>
          <p:cNvPr id="3" name="Content Placeholder 2"/>
          <p:cNvSpPr>
            <a:spLocks noGrp="1"/>
          </p:cNvSpPr>
          <p:nvPr>
            <p:ph idx="1"/>
          </p:nvPr>
        </p:nvSpPr>
        <p:spPr/>
        <p:txBody>
          <a:bodyPr>
            <a:normAutofit lnSpcReduction="10000"/>
          </a:bodyPr>
          <a:lstStyle/>
          <a:p>
            <a:r>
              <a:rPr lang="en-GB" dirty="0" smtClean="0"/>
              <a:t>Complex </a:t>
            </a:r>
            <a:r>
              <a:rPr lang="en-GB" dirty="0"/>
              <a:t>modern applications have several server farms with multiple servers dedicated to a single application function. </a:t>
            </a:r>
            <a:endParaRPr lang="en-GB" dirty="0" smtClean="0"/>
          </a:p>
          <a:p>
            <a:r>
              <a:rPr lang="en-GB" dirty="0" smtClean="0"/>
              <a:t>Application </a:t>
            </a:r>
            <a:r>
              <a:rPr lang="en-GB" dirty="0"/>
              <a:t>load balancers look at the request content, such as HTTP headers or SSL session IDs, to redirect traffic. </a:t>
            </a:r>
          </a:p>
          <a:p>
            <a:r>
              <a:rPr lang="en-GB" dirty="0" smtClean="0"/>
              <a:t>For </a:t>
            </a:r>
            <a:r>
              <a:rPr lang="en-GB" dirty="0"/>
              <a:t>example, an ecommerce application has a product directory, shopping cart, and checkout </a:t>
            </a:r>
            <a:r>
              <a:rPr lang="en-GB" dirty="0" smtClean="0"/>
              <a:t>functions</a:t>
            </a:r>
          </a:p>
          <a:p>
            <a:pPr lvl="1"/>
            <a:r>
              <a:rPr lang="en-GB" dirty="0" smtClean="0"/>
              <a:t>The </a:t>
            </a:r>
            <a:r>
              <a:rPr lang="en-GB" dirty="0"/>
              <a:t>application load balancer sends requests for browsing products to servers that contain images and videos but do not need to maintain open </a:t>
            </a:r>
            <a:r>
              <a:rPr lang="en-GB" dirty="0" smtClean="0"/>
              <a:t>connections</a:t>
            </a:r>
          </a:p>
          <a:p>
            <a:pPr lvl="1"/>
            <a:r>
              <a:rPr lang="en-GB" dirty="0"/>
              <a:t>The application load balancer </a:t>
            </a:r>
            <a:r>
              <a:rPr lang="en-GB" dirty="0" smtClean="0"/>
              <a:t>sends </a:t>
            </a:r>
            <a:r>
              <a:rPr lang="en-GB" dirty="0"/>
              <a:t>shopping cart requests to servers that can maintain many client connections and save cart data for a long </a:t>
            </a:r>
            <a:r>
              <a:rPr lang="en-GB" dirty="0" smtClean="0"/>
              <a:t>time</a:t>
            </a:r>
            <a:endParaRPr lang="en-GB" dirty="0"/>
          </a:p>
        </p:txBody>
      </p:sp>
    </p:spTree>
    <p:extLst>
      <p:ext uri="{BB962C8B-B14F-4D97-AF65-F5344CB8AC3E}">
        <p14:creationId xmlns:p14="http://schemas.microsoft.com/office/powerpoint/2010/main" val="416189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load balancing</a:t>
            </a:r>
            <a:br>
              <a:rPr lang="en-GB" dirty="0"/>
            </a:br>
            <a:endParaRPr lang="en-GB" dirty="0"/>
          </a:p>
        </p:txBody>
      </p:sp>
      <p:sp>
        <p:nvSpPr>
          <p:cNvPr id="3" name="Content Placeholder 2"/>
          <p:cNvSpPr>
            <a:spLocks noGrp="1"/>
          </p:cNvSpPr>
          <p:nvPr>
            <p:ph idx="1"/>
          </p:nvPr>
        </p:nvSpPr>
        <p:spPr/>
        <p:txBody>
          <a:bodyPr>
            <a:normAutofit/>
          </a:bodyPr>
          <a:lstStyle/>
          <a:p>
            <a:r>
              <a:rPr lang="en-GB" sz="3600" dirty="0" smtClean="0"/>
              <a:t>Network </a:t>
            </a:r>
            <a:r>
              <a:rPr lang="en-GB" sz="3600" dirty="0"/>
              <a:t>load balancers examine IP addresses and other network information to redirect traffic optimally. </a:t>
            </a:r>
            <a:endParaRPr lang="en-GB" sz="3600" dirty="0" smtClean="0"/>
          </a:p>
          <a:p>
            <a:r>
              <a:rPr lang="en-GB" sz="3600" dirty="0" smtClean="0"/>
              <a:t>They </a:t>
            </a:r>
            <a:r>
              <a:rPr lang="en-GB" sz="3600" dirty="0"/>
              <a:t>track the source of the application traffic and can assign a static IP address to several servers. </a:t>
            </a:r>
            <a:endParaRPr lang="en-GB" sz="3600" dirty="0" smtClean="0"/>
          </a:p>
          <a:p>
            <a:r>
              <a:rPr lang="en-GB" sz="3600" dirty="0" smtClean="0"/>
              <a:t>Network </a:t>
            </a:r>
            <a:r>
              <a:rPr lang="en-GB" sz="3600" dirty="0"/>
              <a:t>load balancers use the static and dynamic load balancing algorithms </a:t>
            </a:r>
            <a:r>
              <a:rPr lang="en-GB" sz="3600" dirty="0" smtClean="0"/>
              <a:t>to </a:t>
            </a:r>
            <a:r>
              <a:rPr lang="en-GB" sz="3600" dirty="0"/>
              <a:t>balance server load.</a:t>
            </a:r>
          </a:p>
          <a:p>
            <a:endParaRPr lang="en-GB" sz="3600" dirty="0" smtClean="0"/>
          </a:p>
        </p:txBody>
      </p:sp>
    </p:spTree>
    <p:extLst>
      <p:ext uri="{BB962C8B-B14F-4D97-AF65-F5344CB8AC3E}">
        <p14:creationId xmlns:p14="http://schemas.microsoft.com/office/powerpoint/2010/main" val="375350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Global server load balancing</a:t>
            </a:r>
            <a:br>
              <a:rPr lang="en-GB" dirty="0"/>
            </a:br>
            <a:endParaRPr lang="en-GB" dirty="0"/>
          </a:p>
        </p:txBody>
      </p:sp>
      <p:sp>
        <p:nvSpPr>
          <p:cNvPr id="3" name="Content Placeholder 2"/>
          <p:cNvSpPr>
            <a:spLocks noGrp="1"/>
          </p:cNvSpPr>
          <p:nvPr>
            <p:ph idx="1"/>
          </p:nvPr>
        </p:nvSpPr>
        <p:spPr/>
        <p:txBody>
          <a:bodyPr>
            <a:normAutofit fontScale="92500"/>
          </a:bodyPr>
          <a:lstStyle/>
          <a:p>
            <a:r>
              <a:rPr lang="en-GB" dirty="0" smtClean="0"/>
              <a:t>Global </a:t>
            </a:r>
            <a:r>
              <a:rPr lang="en-GB" dirty="0"/>
              <a:t>server load balancing occurs across several geographically distributed servers. </a:t>
            </a:r>
            <a:endParaRPr lang="en-GB" dirty="0" smtClean="0"/>
          </a:p>
          <a:p>
            <a:r>
              <a:rPr lang="en-GB" dirty="0" smtClean="0"/>
              <a:t>For </a:t>
            </a:r>
            <a:r>
              <a:rPr lang="en-GB" dirty="0"/>
              <a:t>example, companies can have servers in multiple data </a:t>
            </a:r>
            <a:r>
              <a:rPr lang="en-GB" dirty="0" err="1"/>
              <a:t>centers</a:t>
            </a:r>
            <a:r>
              <a:rPr lang="en-GB" dirty="0"/>
              <a:t>, in different countries, and in third-party cloud providers around the globe. </a:t>
            </a:r>
            <a:endParaRPr lang="en-GB" dirty="0" smtClean="0"/>
          </a:p>
          <a:p>
            <a:r>
              <a:rPr lang="en-GB" dirty="0" smtClean="0"/>
              <a:t>In </a:t>
            </a:r>
            <a:r>
              <a:rPr lang="en-GB" dirty="0"/>
              <a:t>this case, local load balancers manage the application load within a region or zone. </a:t>
            </a:r>
            <a:endParaRPr lang="en-GB" dirty="0" smtClean="0"/>
          </a:p>
          <a:p>
            <a:r>
              <a:rPr lang="en-GB" dirty="0" smtClean="0"/>
              <a:t>They </a:t>
            </a:r>
            <a:r>
              <a:rPr lang="en-GB" dirty="0"/>
              <a:t>attempt to redirect traffic to a server destination that is geographically closer to the client. </a:t>
            </a:r>
            <a:endParaRPr lang="en-GB" dirty="0" smtClean="0"/>
          </a:p>
          <a:p>
            <a:r>
              <a:rPr lang="en-GB" dirty="0" smtClean="0"/>
              <a:t>They </a:t>
            </a:r>
            <a:r>
              <a:rPr lang="en-GB" dirty="0"/>
              <a:t>might redirect traffic to servers outside the client’s geographic zone only in case of server failure</a:t>
            </a:r>
            <a:r>
              <a:rPr lang="en-GB" dirty="0" smtClean="0"/>
              <a:t>.</a:t>
            </a:r>
            <a:endParaRPr lang="en-GB" dirty="0"/>
          </a:p>
        </p:txBody>
      </p:sp>
    </p:spTree>
    <p:extLst>
      <p:ext uri="{BB962C8B-B14F-4D97-AF65-F5344CB8AC3E}">
        <p14:creationId xmlns:p14="http://schemas.microsoft.com/office/powerpoint/2010/main" val="133351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DNS load </a:t>
            </a:r>
            <a:r>
              <a:rPr lang="en-GB" dirty="0" smtClean="0"/>
              <a:t>balancing</a:t>
            </a:r>
            <a:endParaRPr lang="en-GB" dirty="0"/>
          </a:p>
        </p:txBody>
      </p:sp>
      <p:sp>
        <p:nvSpPr>
          <p:cNvPr id="3" name="Content Placeholder 2"/>
          <p:cNvSpPr>
            <a:spLocks noGrp="1"/>
          </p:cNvSpPr>
          <p:nvPr>
            <p:ph idx="1"/>
          </p:nvPr>
        </p:nvSpPr>
        <p:spPr/>
        <p:txBody>
          <a:bodyPr>
            <a:normAutofit/>
          </a:bodyPr>
          <a:lstStyle/>
          <a:p>
            <a:r>
              <a:rPr lang="en-GB" dirty="0" smtClean="0"/>
              <a:t>In </a:t>
            </a:r>
            <a:r>
              <a:rPr lang="en-GB" dirty="0"/>
              <a:t>DNS load balancing, you configure your domain to route network requests across a pool of resources on your domain. </a:t>
            </a:r>
            <a:endParaRPr lang="en-GB" dirty="0" smtClean="0"/>
          </a:p>
          <a:p>
            <a:r>
              <a:rPr lang="en-GB" dirty="0" smtClean="0"/>
              <a:t>A </a:t>
            </a:r>
            <a:r>
              <a:rPr lang="en-GB" dirty="0"/>
              <a:t>domain can correspond to a website, a mail system, a print server, or another service that is made accessible through the internet. </a:t>
            </a:r>
            <a:endParaRPr lang="en-GB" dirty="0" smtClean="0"/>
          </a:p>
          <a:p>
            <a:r>
              <a:rPr lang="en-GB" dirty="0" smtClean="0"/>
              <a:t>DNS </a:t>
            </a:r>
            <a:r>
              <a:rPr lang="en-GB" dirty="0"/>
              <a:t>load balancing is helpful for maintaining application availability and balancing network traffic across a globally distributed pool of resources. </a:t>
            </a:r>
          </a:p>
        </p:txBody>
      </p:sp>
    </p:spTree>
    <p:extLst>
      <p:ext uri="{BB962C8B-B14F-4D97-AF65-F5344CB8AC3E}">
        <p14:creationId xmlns:p14="http://schemas.microsoft.com/office/powerpoint/2010/main" val="497328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 Load b</a:t>
            </a:r>
            <a:r>
              <a:rPr lang="en-US" dirty="0" smtClean="0">
                <a:latin typeface="Arial" panose="020B0604020202020204" pitchFamily="34" charset="0"/>
                <a:cs typeface="Arial" panose="020B0604020202020204" pitchFamily="34" charset="0"/>
              </a:rPr>
              <a:t>alancing technologies</a:t>
            </a:r>
            <a:endParaRPr lang="en-GB" dirty="0"/>
          </a:p>
        </p:txBody>
      </p:sp>
      <p:sp>
        <p:nvSpPr>
          <p:cNvPr id="3" name="Content Placeholder 2"/>
          <p:cNvSpPr>
            <a:spLocks noGrp="1"/>
          </p:cNvSpPr>
          <p:nvPr>
            <p:ph idx="1"/>
          </p:nvPr>
        </p:nvSpPr>
        <p:spPr/>
        <p:txBody>
          <a:bodyPr>
            <a:normAutofit/>
          </a:bodyPr>
          <a:lstStyle/>
          <a:p>
            <a:r>
              <a:rPr lang="en-GB" sz="4000" dirty="0"/>
              <a:t>A load </a:t>
            </a:r>
            <a:r>
              <a:rPr lang="en-GB" sz="4000" dirty="0" smtClean="0"/>
              <a:t>balancer</a:t>
            </a:r>
          </a:p>
          <a:p>
            <a:pPr lvl="1"/>
            <a:r>
              <a:rPr lang="en-GB" sz="3600" dirty="0" smtClean="0"/>
              <a:t>a </a:t>
            </a:r>
            <a:r>
              <a:rPr lang="en-GB" sz="3600" dirty="0"/>
              <a:t>software or hardware device that keeps any one server from becoming </a:t>
            </a:r>
            <a:r>
              <a:rPr lang="en-GB" sz="3600" dirty="0" smtClean="0"/>
              <a:t>overloaded</a:t>
            </a:r>
          </a:p>
          <a:p>
            <a:r>
              <a:rPr lang="en-GB" sz="4000" dirty="0" smtClean="0"/>
              <a:t>A </a:t>
            </a:r>
            <a:r>
              <a:rPr lang="en-GB" sz="4000" dirty="0"/>
              <a:t>load balancing algorithm </a:t>
            </a:r>
            <a:endParaRPr lang="en-GB" sz="4000" dirty="0" smtClean="0"/>
          </a:p>
          <a:p>
            <a:pPr lvl="1"/>
            <a:r>
              <a:rPr lang="en-GB" sz="3600" dirty="0" smtClean="0"/>
              <a:t>the </a:t>
            </a:r>
            <a:r>
              <a:rPr lang="en-GB" sz="3600" dirty="0"/>
              <a:t>logic that a load balancer uses to distribute network traffic between servers (an algorithm is a set of predefined </a:t>
            </a:r>
            <a:r>
              <a:rPr lang="en-GB" sz="3600" dirty="0" smtClean="0"/>
              <a:t>rules</a:t>
            </a:r>
            <a:endParaRPr lang="en-GB" sz="3600" dirty="0"/>
          </a:p>
        </p:txBody>
      </p:sp>
    </p:spTree>
    <p:extLst>
      <p:ext uri="{BB962C8B-B14F-4D97-AF65-F5344CB8AC3E}">
        <p14:creationId xmlns:p14="http://schemas.microsoft.com/office/powerpoint/2010/main" val="2263500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Load balancers</a:t>
            </a:r>
            <a:endParaRPr lang="en-GB" dirty="0"/>
          </a:p>
        </p:txBody>
      </p:sp>
      <p:sp>
        <p:nvSpPr>
          <p:cNvPr id="3" name="Content Placeholder 2"/>
          <p:cNvSpPr>
            <a:spLocks noGrp="1"/>
          </p:cNvSpPr>
          <p:nvPr>
            <p:ph idx="1"/>
          </p:nvPr>
        </p:nvSpPr>
        <p:spPr/>
        <p:txBody>
          <a:bodyPr>
            <a:normAutofit/>
          </a:bodyPr>
          <a:lstStyle/>
          <a:p>
            <a:r>
              <a:rPr lang="en-GB" sz="3200" dirty="0" smtClean="0"/>
              <a:t>Hardware </a:t>
            </a:r>
            <a:r>
              <a:rPr lang="en-GB" sz="3200" dirty="0"/>
              <a:t>load balancers</a:t>
            </a:r>
          </a:p>
          <a:p>
            <a:pPr lvl="1"/>
            <a:r>
              <a:rPr lang="en-GB" sz="2800" dirty="0"/>
              <a:t>A hardware-based load balancer is a hardware appliance that can securely process and redirect gigabytes of traffic to hundreds of different servers. You can store it in your data </a:t>
            </a:r>
            <a:r>
              <a:rPr lang="en-GB" sz="2800" dirty="0" err="1"/>
              <a:t>centers</a:t>
            </a:r>
            <a:r>
              <a:rPr lang="en-GB" sz="2800" dirty="0"/>
              <a:t> and use virtualization to create multiple digital or virtual load balancers that you can centrally manage.</a:t>
            </a:r>
          </a:p>
          <a:p>
            <a:r>
              <a:rPr lang="en-GB" sz="3200" dirty="0" smtClean="0"/>
              <a:t>Software </a:t>
            </a:r>
            <a:r>
              <a:rPr lang="en-GB" sz="3200" dirty="0"/>
              <a:t>load balancers</a:t>
            </a:r>
          </a:p>
          <a:p>
            <a:pPr lvl="1"/>
            <a:r>
              <a:rPr lang="en-GB" sz="2800" dirty="0"/>
              <a:t>Software-based load balancers are applications that perform all load balancing functions. You can install them on any server or access them as a fully managed third-party service.</a:t>
            </a:r>
          </a:p>
          <a:p>
            <a:endParaRPr lang="en-GB" sz="3200" dirty="0"/>
          </a:p>
        </p:txBody>
      </p:sp>
    </p:spTree>
    <p:extLst>
      <p:ext uri="{BB962C8B-B14F-4D97-AF65-F5344CB8AC3E}">
        <p14:creationId xmlns:p14="http://schemas.microsoft.com/office/powerpoint/2010/main" val="269432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Hardware load </a:t>
            </a:r>
            <a:r>
              <a:rPr lang="en-GB" dirty="0" smtClean="0"/>
              <a:t>balancers vs </a:t>
            </a:r>
            <a:r>
              <a:rPr lang="en-GB" dirty="0"/>
              <a:t>Software load </a:t>
            </a:r>
            <a:r>
              <a:rPr lang="en-GB" dirty="0" smtClean="0"/>
              <a:t>balancers</a:t>
            </a:r>
            <a:endParaRPr lang="en-GB" dirty="0"/>
          </a:p>
        </p:txBody>
      </p:sp>
      <p:sp>
        <p:nvSpPr>
          <p:cNvPr id="3" name="Content Placeholder 2"/>
          <p:cNvSpPr>
            <a:spLocks noGrp="1"/>
          </p:cNvSpPr>
          <p:nvPr>
            <p:ph idx="1"/>
          </p:nvPr>
        </p:nvSpPr>
        <p:spPr/>
        <p:txBody>
          <a:bodyPr>
            <a:normAutofit/>
          </a:bodyPr>
          <a:lstStyle/>
          <a:p>
            <a:r>
              <a:rPr lang="en-GB" dirty="0" smtClean="0"/>
              <a:t>Hardware </a:t>
            </a:r>
            <a:r>
              <a:rPr lang="en-GB" dirty="0"/>
              <a:t>load balancers require an initial investment, configuration, and ongoing </a:t>
            </a:r>
            <a:r>
              <a:rPr lang="en-GB" dirty="0" smtClean="0"/>
              <a:t>maintenance</a:t>
            </a:r>
          </a:p>
          <a:p>
            <a:pPr lvl="1"/>
            <a:r>
              <a:rPr lang="en-GB" dirty="0" smtClean="0"/>
              <a:t>You </a:t>
            </a:r>
            <a:r>
              <a:rPr lang="en-GB" dirty="0"/>
              <a:t>might also not use them to full capacity, especially if you purchase one only to handle peak-time traffic </a:t>
            </a:r>
            <a:r>
              <a:rPr lang="en-GB" dirty="0" smtClean="0"/>
              <a:t>spikes</a:t>
            </a:r>
          </a:p>
          <a:p>
            <a:pPr lvl="1"/>
            <a:r>
              <a:rPr lang="en-GB" dirty="0" smtClean="0"/>
              <a:t>If </a:t>
            </a:r>
            <a:r>
              <a:rPr lang="en-GB" dirty="0"/>
              <a:t>traffic volume increases suddenly beyond its current capacity, this will affect users until you can purchase and set up another load </a:t>
            </a:r>
            <a:r>
              <a:rPr lang="en-GB" dirty="0" smtClean="0"/>
              <a:t>balancer</a:t>
            </a:r>
            <a:endParaRPr lang="en-GB" dirty="0"/>
          </a:p>
          <a:p>
            <a:r>
              <a:rPr lang="en-GB" dirty="0" smtClean="0"/>
              <a:t>Software-based </a:t>
            </a:r>
            <a:r>
              <a:rPr lang="en-GB" dirty="0"/>
              <a:t>load balancers are much more </a:t>
            </a:r>
            <a:r>
              <a:rPr lang="en-GB" dirty="0" smtClean="0"/>
              <a:t>flexible</a:t>
            </a:r>
          </a:p>
          <a:p>
            <a:pPr lvl="1"/>
            <a:r>
              <a:rPr lang="en-GB" dirty="0" smtClean="0"/>
              <a:t>They </a:t>
            </a:r>
            <a:r>
              <a:rPr lang="en-GB" dirty="0"/>
              <a:t>can scale up or down easily and are more compatible with modern cloud computing environments. </a:t>
            </a:r>
            <a:endParaRPr lang="en-GB" dirty="0" smtClean="0"/>
          </a:p>
          <a:p>
            <a:pPr lvl="1"/>
            <a:r>
              <a:rPr lang="en-GB" dirty="0" smtClean="0"/>
              <a:t>They </a:t>
            </a:r>
            <a:r>
              <a:rPr lang="en-GB" dirty="0"/>
              <a:t>also cost less to set up, manage, and use over </a:t>
            </a:r>
            <a:r>
              <a:rPr lang="en-GB" dirty="0" smtClean="0"/>
              <a:t>time</a:t>
            </a:r>
            <a:endParaRPr lang="en-GB" dirty="0"/>
          </a:p>
          <a:p>
            <a:endParaRPr lang="en-GB" dirty="0"/>
          </a:p>
        </p:txBody>
      </p:sp>
    </p:spTree>
    <p:extLst>
      <p:ext uri="{BB962C8B-B14F-4D97-AF65-F5344CB8AC3E}">
        <p14:creationId xmlns:p14="http://schemas.microsoft.com/office/powerpoint/2010/main" val="373735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Kubernetes architecture</a:t>
            </a:r>
          </a:p>
        </p:txBody>
      </p:sp>
      <p:sp>
        <p:nvSpPr>
          <p:cNvPr id="3" name="Content Placeholder 2"/>
          <p:cNvSpPr>
            <a:spLocks noGrp="1"/>
          </p:cNvSpPr>
          <p:nvPr>
            <p:ph idx="1"/>
          </p:nvPr>
        </p:nvSpPr>
        <p:spPr/>
        <p:txBody>
          <a:bodyPr/>
          <a:lstStyle/>
          <a:p>
            <a:endParaRPr lang="en-GB"/>
          </a:p>
        </p:txBody>
      </p:sp>
      <p:pic>
        <p:nvPicPr>
          <p:cNvPr id="1026"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232" y="1640910"/>
            <a:ext cx="7570662" cy="535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75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t>
            </a:r>
            <a:r>
              <a:rPr lang="en-GB" dirty="0" smtClean="0"/>
              <a:t>oad balancing approaches</a:t>
            </a:r>
            <a:endParaRPr lang="en-GB" dirty="0"/>
          </a:p>
        </p:txBody>
      </p:sp>
      <p:sp>
        <p:nvSpPr>
          <p:cNvPr id="3" name="Content Placeholder 2"/>
          <p:cNvSpPr>
            <a:spLocks noGrp="1"/>
          </p:cNvSpPr>
          <p:nvPr>
            <p:ph idx="1"/>
          </p:nvPr>
        </p:nvSpPr>
        <p:spPr/>
        <p:txBody>
          <a:bodyPr>
            <a:normAutofit/>
          </a:bodyPr>
          <a:lstStyle/>
          <a:p>
            <a:r>
              <a:rPr lang="en-GB" sz="3600" dirty="0" smtClean="0"/>
              <a:t>Dynamic </a:t>
            </a:r>
            <a:r>
              <a:rPr lang="en-GB" sz="3600" dirty="0"/>
              <a:t>load balancing </a:t>
            </a:r>
            <a:endParaRPr lang="en-GB" sz="3600" dirty="0" smtClean="0"/>
          </a:p>
          <a:p>
            <a:pPr lvl="1"/>
            <a:r>
              <a:rPr lang="en-GB" sz="3200" dirty="0" smtClean="0"/>
              <a:t>uses </a:t>
            </a:r>
            <a:r>
              <a:rPr lang="en-GB" sz="3200" dirty="0"/>
              <a:t>algorithms that take into account the current state of each server and distribute traffic </a:t>
            </a:r>
            <a:r>
              <a:rPr lang="en-GB" sz="3200" dirty="0" smtClean="0"/>
              <a:t>accordingly</a:t>
            </a:r>
          </a:p>
          <a:p>
            <a:r>
              <a:rPr lang="en-GB" sz="3600" dirty="0" smtClean="0"/>
              <a:t>Static </a:t>
            </a:r>
            <a:r>
              <a:rPr lang="en-GB" sz="3600" dirty="0"/>
              <a:t>load balancing </a:t>
            </a:r>
            <a:endParaRPr lang="en-GB" sz="3600" dirty="0" smtClean="0"/>
          </a:p>
          <a:p>
            <a:pPr lvl="1"/>
            <a:r>
              <a:rPr lang="en-GB" sz="3200" dirty="0" smtClean="0"/>
              <a:t>distributes </a:t>
            </a:r>
            <a:r>
              <a:rPr lang="en-GB" sz="3200" dirty="0"/>
              <a:t>traffic without making these </a:t>
            </a:r>
            <a:r>
              <a:rPr lang="en-GB" sz="3200" dirty="0" smtClean="0"/>
              <a:t>adjustments</a:t>
            </a:r>
          </a:p>
          <a:p>
            <a:pPr lvl="1"/>
            <a:r>
              <a:rPr lang="en-GB" sz="3200" dirty="0" smtClean="0"/>
              <a:t>some </a:t>
            </a:r>
            <a:r>
              <a:rPr lang="en-GB" sz="3200" dirty="0"/>
              <a:t>static algorithms send an equal amount of traffic to each server in a group, either in a specified order or at </a:t>
            </a:r>
            <a:r>
              <a:rPr lang="en-GB" sz="3200" dirty="0" smtClean="0"/>
              <a:t>random</a:t>
            </a:r>
            <a:endParaRPr lang="en-GB" sz="3200" dirty="0"/>
          </a:p>
        </p:txBody>
      </p:sp>
    </p:spTree>
    <p:extLst>
      <p:ext uri="{BB962C8B-B14F-4D97-AF65-F5344CB8AC3E}">
        <p14:creationId xmlns:p14="http://schemas.microsoft.com/office/powerpoint/2010/main" val="415583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Dynamic load balancing </a:t>
            </a:r>
            <a:r>
              <a:rPr lang="en-GB" b="1" dirty="0" smtClean="0"/>
              <a:t>algorithms</a:t>
            </a:r>
            <a:endParaRPr lang="en-GB" dirty="0"/>
          </a:p>
        </p:txBody>
      </p:sp>
      <p:sp>
        <p:nvSpPr>
          <p:cNvPr id="3" name="Content Placeholder 2"/>
          <p:cNvSpPr>
            <a:spLocks noGrp="1"/>
          </p:cNvSpPr>
          <p:nvPr>
            <p:ph idx="1"/>
          </p:nvPr>
        </p:nvSpPr>
        <p:spPr/>
        <p:txBody>
          <a:bodyPr>
            <a:normAutofit fontScale="85000" lnSpcReduction="10000"/>
          </a:bodyPr>
          <a:lstStyle/>
          <a:p>
            <a:r>
              <a:rPr lang="en-GB" i="1" dirty="0"/>
              <a:t>Least connection:</a:t>
            </a:r>
            <a:r>
              <a:rPr lang="en-GB" dirty="0"/>
              <a:t> </a:t>
            </a:r>
            <a:endParaRPr lang="en-GB" dirty="0" smtClean="0"/>
          </a:p>
          <a:p>
            <a:pPr lvl="1"/>
            <a:r>
              <a:rPr lang="en-GB" dirty="0" smtClean="0"/>
              <a:t>Checks </a:t>
            </a:r>
            <a:r>
              <a:rPr lang="en-GB" dirty="0"/>
              <a:t>which servers have the fewest connections open at the time and sends traffic to those servers. This assumes all connections require roughly equal processing power.</a:t>
            </a:r>
          </a:p>
          <a:p>
            <a:r>
              <a:rPr lang="en-GB" i="1" dirty="0"/>
              <a:t>Weighted least connection:</a:t>
            </a:r>
            <a:r>
              <a:rPr lang="en-GB" dirty="0"/>
              <a:t> </a:t>
            </a:r>
            <a:endParaRPr lang="en-GB" dirty="0" smtClean="0"/>
          </a:p>
          <a:p>
            <a:pPr lvl="1"/>
            <a:r>
              <a:rPr lang="en-GB" dirty="0" smtClean="0"/>
              <a:t>Gives </a:t>
            </a:r>
            <a:r>
              <a:rPr lang="en-GB" dirty="0"/>
              <a:t>administrators the ability to assign different weights to each server, assuming that some servers can handle more connections than others.</a:t>
            </a:r>
          </a:p>
          <a:p>
            <a:r>
              <a:rPr lang="en-GB" i="1" dirty="0"/>
              <a:t>Weighted response time:</a:t>
            </a:r>
            <a:r>
              <a:rPr lang="en-GB" dirty="0"/>
              <a:t> </a:t>
            </a:r>
            <a:endParaRPr lang="en-GB" dirty="0" smtClean="0"/>
          </a:p>
          <a:p>
            <a:pPr lvl="1"/>
            <a:r>
              <a:rPr lang="en-GB" dirty="0" smtClean="0"/>
              <a:t>Averages </a:t>
            </a:r>
            <a:r>
              <a:rPr lang="en-GB" dirty="0"/>
              <a:t>the response time of each server, and combines that with the number of connections each server has open to determine where to send traffic. By sending traffic to the servers with the quickest response time, the algorithm ensures faster service for users.</a:t>
            </a:r>
          </a:p>
          <a:p>
            <a:r>
              <a:rPr lang="en-GB" i="1" dirty="0"/>
              <a:t>Resource-based:</a:t>
            </a:r>
            <a:r>
              <a:rPr lang="en-GB" dirty="0"/>
              <a:t> </a:t>
            </a:r>
            <a:endParaRPr lang="en-GB" dirty="0" smtClean="0"/>
          </a:p>
          <a:p>
            <a:pPr lvl="1"/>
            <a:r>
              <a:rPr lang="en-GB" dirty="0" smtClean="0"/>
              <a:t>Distributes </a:t>
            </a:r>
            <a:r>
              <a:rPr lang="en-GB" dirty="0"/>
              <a:t>load based on what resources each server has available at the time. Specialized software (called an "agent") running on each server measures that server's available CPU and memory, and the load balancer queries the agent before distributing traffic to that server.</a:t>
            </a:r>
          </a:p>
          <a:p>
            <a:endParaRPr lang="en-GB" dirty="0"/>
          </a:p>
        </p:txBody>
      </p:sp>
    </p:spTree>
    <p:extLst>
      <p:ext uri="{BB962C8B-B14F-4D97-AF65-F5344CB8AC3E}">
        <p14:creationId xmlns:p14="http://schemas.microsoft.com/office/powerpoint/2010/main" val="3902139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Static load balancing </a:t>
            </a:r>
            <a:r>
              <a:rPr lang="en-GB" b="1" dirty="0" smtClean="0"/>
              <a:t>algorithms</a:t>
            </a:r>
            <a:endParaRPr lang="en-GB" dirty="0"/>
          </a:p>
        </p:txBody>
      </p:sp>
      <p:sp>
        <p:nvSpPr>
          <p:cNvPr id="3" name="Content Placeholder 2"/>
          <p:cNvSpPr>
            <a:spLocks noGrp="1"/>
          </p:cNvSpPr>
          <p:nvPr>
            <p:ph idx="1"/>
          </p:nvPr>
        </p:nvSpPr>
        <p:spPr/>
        <p:txBody>
          <a:bodyPr>
            <a:normAutofit fontScale="92500" lnSpcReduction="10000"/>
          </a:bodyPr>
          <a:lstStyle/>
          <a:p>
            <a:r>
              <a:rPr lang="en-GB" i="1" dirty="0"/>
              <a:t>Round robin:</a:t>
            </a:r>
            <a:r>
              <a:rPr lang="en-GB" dirty="0"/>
              <a:t> </a:t>
            </a:r>
            <a:endParaRPr lang="en-GB" dirty="0" smtClean="0"/>
          </a:p>
          <a:p>
            <a:pPr lvl="1"/>
            <a:r>
              <a:rPr lang="en-GB" dirty="0" smtClean="0"/>
              <a:t>Round </a:t>
            </a:r>
            <a:r>
              <a:rPr lang="en-GB" dirty="0"/>
              <a:t>robin load balancing distributes traffic to a list of servers in rotation using the Domain Name System (DNS). An authoritative </a:t>
            </a:r>
            <a:r>
              <a:rPr lang="en-GB" dirty="0" err="1"/>
              <a:t>nameserver</a:t>
            </a:r>
            <a:r>
              <a:rPr lang="en-GB" dirty="0"/>
              <a:t> will have a list of different A records for a domain and provides a different one in response to each DNS query.</a:t>
            </a:r>
          </a:p>
          <a:p>
            <a:r>
              <a:rPr lang="en-GB" i="1" dirty="0"/>
              <a:t>Weighted round robin:</a:t>
            </a:r>
            <a:r>
              <a:rPr lang="en-GB" dirty="0"/>
              <a:t> </a:t>
            </a:r>
            <a:endParaRPr lang="en-GB" dirty="0" smtClean="0"/>
          </a:p>
          <a:p>
            <a:pPr lvl="1"/>
            <a:r>
              <a:rPr lang="en-GB" dirty="0" smtClean="0"/>
              <a:t>Allows </a:t>
            </a:r>
            <a:r>
              <a:rPr lang="en-GB" dirty="0"/>
              <a:t>an administrator to assign different weights to each server. Servers deemed able to handle more traffic will receive slightly more. Weighting can be configured within DNS records.</a:t>
            </a:r>
          </a:p>
          <a:p>
            <a:r>
              <a:rPr lang="en-GB" i="1" dirty="0"/>
              <a:t>IP hash:</a:t>
            </a:r>
            <a:r>
              <a:rPr lang="en-GB" dirty="0"/>
              <a:t> </a:t>
            </a:r>
            <a:endParaRPr lang="en-GB" dirty="0" smtClean="0"/>
          </a:p>
          <a:p>
            <a:pPr lvl="1"/>
            <a:r>
              <a:rPr lang="en-GB" dirty="0" smtClean="0"/>
              <a:t>Combines </a:t>
            </a:r>
            <a:r>
              <a:rPr lang="en-GB" dirty="0"/>
              <a:t>incoming traffic's source and destination IP addresses and uses a mathematical function to convert it into a hash. Based on the hash, the connection is assigned to a specific server.</a:t>
            </a:r>
          </a:p>
          <a:p>
            <a:endParaRPr lang="en-GB" dirty="0"/>
          </a:p>
        </p:txBody>
      </p:sp>
    </p:spTree>
    <p:extLst>
      <p:ext uri="{BB962C8B-B14F-4D97-AF65-F5344CB8AC3E}">
        <p14:creationId xmlns:p14="http://schemas.microsoft.com/office/powerpoint/2010/main" val="191400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Least </a:t>
            </a:r>
            <a:r>
              <a:rPr lang="en-GB" i="1" dirty="0" smtClean="0"/>
              <a:t>connection</a:t>
            </a:r>
            <a:endParaRPr lang="en-GB" dirty="0"/>
          </a:p>
        </p:txBody>
      </p:sp>
      <p:sp>
        <p:nvSpPr>
          <p:cNvPr id="3" name="Content Placeholder 2"/>
          <p:cNvSpPr>
            <a:spLocks noGrp="1"/>
          </p:cNvSpPr>
          <p:nvPr>
            <p:ph idx="1"/>
          </p:nvPr>
        </p:nvSpPr>
        <p:spPr/>
        <p:txBody>
          <a:bodyPr/>
          <a:lstStyle/>
          <a:p>
            <a:r>
              <a:rPr lang="en-GB" dirty="0" smtClean="0"/>
              <a:t>Checks </a:t>
            </a:r>
            <a:r>
              <a:rPr lang="en-GB" dirty="0"/>
              <a:t>which servers have the fewest connections open at the time and sends traffic to those </a:t>
            </a:r>
            <a:r>
              <a:rPr lang="en-GB" dirty="0" smtClean="0"/>
              <a:t>servers</a:t>
            </a:r>
          </a:p>
          <a:p>
            <a:r>
              <a:rPr lang="en-GB" dirty="0" smtClean="0"/>
              <a:t>This </a:t>
            </a:r>
            <a:r>
              <a:rPr lang="en-GB" dirty="0"/>
              <a:t>assumes all connections require roughly equal processing </a:t>
            </a:r>
            <a:r>
              <a:rPr lang="en-GB" dirty="0" smtClean="0"/>
              <a:t>power</a:t>
            </a:r>
            <a:endParaRPr lang="en-GB" dirty="0"/>
          </a:p>
          <a:p>
            <a:endParaRPr lang="en-GB" dirty="0"/>
          </a:p>
        </p:txBody>
      </p:sp>
      <p:pic>
        <p:nvPicPr>
          <p:cNvPr id="2052" name="Picture 4" descr="Sensors 20 07342 g004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059" y="3528273"/>
            <a:ext cx="523875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668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Round </a:t>
            </a:r>
            <a:r>
              <a:rPr lang="en-GB" i="1" dirty="0" smtClean="0"/>
              <a:t>robin</a:t>
            </a:r>
            <a:endParaRPr lang="en-GB" dirty="0"/>
          </a:p>
        </p:txBody>
      </p:sp>
      <p:sp>
        <p:nvSpPr>
          <p:cNvPr id="3" name="Content Placeholder 2"/>
          <p:cNvSpPr>
            <a:spLocks noGrp="1"/>
          </p:cNvSpPr>
          <p:nvPr>
            <p:ph idx="1"/>
          </p:nvPr>
        </p:nvSpPr>
        <p:spPr/>
        <p:txBody>
          <a:bodyPr/>
          <a:lstStyle/>
          <a:p>
            <a:r>
              <a:rPr lang="en-GB" dirty="0" smtClean="0"/>
              <a:t>Round </a:t>
            </a:r>
            <a:r>
              <a:rPr lang="en-GB" dirty="0"/>
              <a:t>robin load balancing distributes traffic to a list of servers in rotation using the Domain Name System (DNS</a:t>
            </a:r>
            <a:r>
              <a:rPr lang="en-GB" dirty="0" smtClean="0"/>
              <a:t>)</a:t>
            </a:r>
          </a:p>
          <a:p>
            <a:r>
              <a:rPr lang="en-GB" dirty="0" smtClean="0"/>
              <a:t>An </a:t>
            </a:r>
            <a:r>
              <a:rPr lang="en-GB" dirty="0"/>
              <a:t>authoritative </a:t>
            </a:r>
            <a:r>
              <a:rPr lang="en-GB" dirty="0" err="1"/>
              <a:t>nameserver</a:t>
            </a:r>
            <a:r>
              <a:rPr lang="en-GB" dirty="0"/>
              <a:t> will have a list of different A records for a domain and provides a different one in response to each DNS </a:t>
            </a:r>
            <a:r>
              <a:rPr lang="en-GB" dirty="0" smtClean="0"/>
              <a:t>query</a:t>
            </a:r>
            <a:endParaRPr lang="en-GB" dirty="0"/>
          </a:p>
          <a:p>
            <a:endParaRPr lang="en-GB" dirty="0"/>
          </a:p>
        </p:txBody>
      </p:sp>
      <p:pic>
        <p:nvPicPr>
          <p:cNvPr id="5122" name="Picture 2" descr="Sensors 20 07342 g001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230" y="3740389"/>
            <a:ext cx="523875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08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Weighted round </a:t>
            </a:r>
            <a:r>
              <a:rPr lang="en-GB" i="1" dirty="0" smtClean="0"/>
              <a:t>robin</a:t>
            </a:r>
            <a:endParaRPr lang="en-GB" dirty="0"/>
          </a:p>
        </p:txBody>
      </p:sp>
      <p:sp>
        <p:nvSpPr>
          <p:cNvPr id="3" name="Content Placeholder 2"/>
          <p:cNvSpPr>
            <a:spLocks noGrp="1"/>
          </p:cNvSpPr>
          <p:nvPr>
            <p:ph idx="1"/>
          </p:nvPr>
        </p:nvSpPr>
        <p:spPr/>
        <p:txBody>
          <a:bodyPr/>
          <a:lstStyle/>
          <a:p>
            <a:r>
              <a:rPr lang="en-GB" dirty="0" smtClean="0"/>
              <a:t>Allows </a:t>
            </a:r>
            <a:r>
              <a:rPr lang="en-GB" dirty="0"/>
              <a:t>an administrator to assign different weights to each </a:t>
            </a:r>
            <a:r>
              <a:rPr lang="en-GB" dirty="0" smtClean="0"/>
              <a:t>server</a:t>
            </a:r>
          </a:p>
          <a:p>
            <a:r>
              <a:rPr lang="en-GB" dirty="0" smtClean="0"/>
              <a:t>Servers </a:t>
            </a:r>
            <a:r>
              <a:rPr lang="en-GB" dirty="0"/>
              <a:t>deemed able to handle more traffic will receive slightly </a:t>
            </a:r>
            <a:r>
              <a:rPr lang="en-GB" dirty="0" smtClean="0"/>
              <a:t>more</a:t>
            </a:r>
          </a:p>
          <a:p>
            <a:r>
              <a:rPr lang="en-GB" dirty="0" smtClean="0"/>
              <a:t>Weighting </a:t>
            </a:r>
            <a:r>
              <a:rPr lang="en-GB" dirty="0"/>
              <a:t>can be configured within DNS </a:t>
            </a:r>
            <a:r>
              <a:rPr lang="en-GB" dirty="0" smtClean="0"/>
              <a:t>records</a:t>
            </a:r>
            <a:endParaRPr lang="en-GB" dirty="0"/>
          </a:p>
          <a:p>
            <a:endParaRPr lang="en-GB" dirty="0"/>
          </a:p>
        </p:txBody>
      </p:sp>
      <p:pic>
        <p:nvPicPr>
          <p:cNvPr id="4098" name="Picture 2" descr="Sensors 20 07342 g002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463" y="3747892"/>
            <a:ext cx="52387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092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IP </a:t>
            </a:r>
            <a:r>
              <a:rPr lang="en-GB" i="1" dirty="0" smtClean="0"/>
              <a:t>hash</a:t>
            </a:r>
            <a:endParaRPr lang="en-GB" dirty="0"/>
          </a:p>
        </p:txBody>
      </p:sp>
      <p:sp>
        <p:nvSpPr>
          <p:cNvPr id="3" name="Content Placeholder 2"/>
          <p:cNvSpPr>
            <a:spLocks noGrp="1"/>
          </p:cNvSpPr>
          <p:nvPr>
            <p:ph idx="1"/>
          </p:nvPr>
        </p:nvSpPr>
        <p:spPr/>
        <p:txBody>
          <a:bodyPr/>
          <a:lstStyle/>
          <a:p>
            <a:r>
              <a:rPr lang="en-GB" dirty="0"/>
              <a:t>Combines incoming traffic's source and destination IP addresses and uses a mathematical function to convert it into a hash. Based on the hash, the connection is assigned to a specific </a:t>
            </a:r>
            <a:r>
              <a:rPr lang="en-GB" dirty="0" smtClean="0"/>
              <a:t>server</a:t>
            </a:r>
            <a:endParaRPr lang="en-GB" dirty="0"/>
          </a:p>
        </p:txBody>
      </p:sp>
      <p:pic>
        <p:nvPicPr>
          <p:cNvPr id="3074" name="Picture 2" descr="Sensors 20 07342 g003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712" y="3710314"/>
            <a:ext cx="52387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93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Load balancing benefits</a:t>
            </a:r>
            <a:endParaRPr lang="en-GB" dirty="0"/>
          </a:p>
        </p:txBody>
      </p:sp>
      <p:sp>
        <p:nvSpPr>
          <p:cNvPr id="3" name="Content Placeholder 2"/>
          <p:cNvSpPr>
            <a:spLocks noGrp="1"/>
          </p:cNvSpPr>
          <p:nvPr>
            <p:ph idx="1"/>
          </p:nvPr>
        </p:nvSpPr>
        <p:spPr/>
        <p:txBody>
          <a:bodyPr/>
          <a:lstStyle/>
          <a:p>
            <a:r>
              <a:rPr lang="en-GB" b="1" dirty="0"/>
              <a:t>Application availability</a:t>
            </a:r>
          </a:p>
          <a:p>
            <a:r>
              <a:rPr lang="en-GB" b="1" dirty="0"/>
              <a:t>Application scalability</a:t>
            </a:r>
          </a:p>
          <a:p>
            <a:r>
              <a:rPr lang="en-GB" b="1" dirty="0"/>
              <a:t>Application security</a:t>
            </a:r>
          </a:p>
          <a:p>
            <a:r>
              <a:rPr lang="en-GB" b="1" dirty="0"/>
              <a:t>Application performance</a:t>
            </a:r>
          </a:p>
          <a:p>
            <a:endParaRPr lang="en-GB" dirty="0" smtClean="0"/>
          </a:p>
          <a:p>
            <a:endParaRPr lang="en-GB" dirty="0"/>
          </a:p>
        </p:txBody>
      </p:sp>
    </p:spTree>
    <p:extLst>
      <p:ext uri="{BB962C8B-B14F-4D97-AF65-F5344CB8AC3E}">
        <p14:creationId xmlns:p14="http://schemas.microsoft.com/office/powerpoint/2010/main" val="1823669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Application availability</a:t>
            </a:r>
            <a:br>
              <a:rPr lang="en-GB" b="1" dirty="0"/>
            </a:br>
            <a:endParaRPr lang="en-GB" dirty="0"/>
          </a:p>
        </p:txBody>
      </p:sp>
      <p:sp>
        <p:nvSpPr>
          <p:cNvPr id="3" name="Content Placeholder 2"/>
          <p:cNvSpPr>
            <a:spLocks noGrp="1"/>
          </p:cNvSpPr>
          <p:nvPr>
            <p:ph idx="1"/>
          </p:nvPr>
        </p:nvSpPr>
        <p:spPr/>
        <p:txBody>
          <a:bodyPr/>
          <a:lstStyle/>
          <a:p>
            <a:r>
              <a:rPr lang="en-GB" dirty="0"/>
              <a:t>Server failure or maintenance can increase application downtime, making </a:t>
            </a:r>
            <a:r>
              <a:rPr lang="en-GB" dirty="0" smtClean="0"/>
              <a:t>the </a:t>
            </a:r>
            <a:r>
              <a:rPr lang="en-GB" dirty="0"/>
              <a:t>application unavailable to visitors. </a:t>
            </a:r>
            <a:endParaRPr lang="en-GB" dirty="0" smtClean="0"/>
          </a:p>
          <a:p>
            <a:r>
              <a:rPr lang="en-GB" dirty="0" smtClean="0"/>
              <a:t>Load </a:t>
            </a:r>
            <a:r>
              <a:rPr lang="en-GB" dirty="0"/>
              <a:t>balancers increase the fault tolerance of </a:t>
            </a:r>
            <a:r>
              <a:rPr lang="en-GB" dirty="0" smtClean="0"/>
              <a:t>systems </a:t>
            </a:r>
            <a:r>
              <a:rPr lang="en-GB" dirty="0"/>
              <a:t>by automatically detecting server problems and redirecting client traffic to available servers. </a:t>
            </a:r>
            <a:endParaRPr lang="en-GB" dirty="0" smtClean="0"/>
          </a:p>
          <a:p>
            <a:r>
              <a:rPr lang="en-GB" dirty="0" smtClean="0"/>
              <a:t>Load </a:t>
            </a:r>
            <a:r>
              <a:rPr lang="en-GB" dirty="0"/>
              <a:t>balancing </a:t>
            </a:r>
            <a:r>
              <a:rPr lang="en-GB" dirty="0" smtClean="0"/>
              <a:t>can be used to </a:t>
            </a:r>
            <a:r>
              <a:rPr lang="en-GB" dirty="0"/>
              <a:t>make these tasks easier:</a:t>
            </a:r>
          </a:p>
          <a:p>
            <a:pPr lvl="1"/>
            <a:r>
              <a:rPr lang="en-GB" dirty="0"/>
              <a:t>Run application server maintenance or upgrades without application downtime</a:t>
            </a:r>
          </a:p>
          <a:p>
            <a:pPr lvl="1"/>
            <a:r>
              <a:rPr lang="en-GB" dirty="0"/>
              <a:t>Provide automatic disaster recovery to backup sites</a:t>
            </a:r>
          </a:p>
          <a:p>
            <a:pPr lvl="1"/>
            <a:r>
              <a:rPr lang="en-GB" dirty="0"/>
              <a:t>Perform health checks and prevent issues that can cause downtime</a:t>
            </a:r>
          </a:p>
          <a:p>
            <a:endParaRPr lang="en-GB" dirty="0"/>
          </a:p>
        </p:txBody>
      </p:sp>
    </p:spTree>
    <p:extLst>
      <p:ext uri="{BB962C8B-B14F-4D97-AF65-F5344CB8AC3E}">
        <p14:creationId xmlns:p14="http://schemas.microsoft.com/office/powerpoint/2010/main" val="1654812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Application </a:t>
            </a:r>
            <a:r>
              <a:rPr lang="en-GB" b="1" dirty="0" smtClean="0"/>
              <a:t>scalability</a:t>
            </a:r>
            <a:endParaRPr lang="en-GB" dirty="0"/>
          </a:p>
        </p:txBody>
      </p:sp>
      <p:sp>
        <p:nvSpPr>
          <p:cNvPr id="3" name="Content Placeholder 2"/>
          <p:cNvSpPr>
            <a:spLocks noGrp="1"/>
          </p:cNvSpPr>
          <p:nvPr>
            <p:ph idx="1"/>
          </p:nvPr>
        </p:nvSpPr>
        <p:spPr/>
        <p:txBody>
          <a:bodyPr/>
          <a:lstStyle/>
          <a:p>
            <a:r>
              <a:rPr lang="en-GB" dirty="0"/>
              <a:t>You can use load balancers to direct network traffic intelligently among multiple servers. </a:t>
            </a:r>
            <a:endParaRPr lang="en-GB" dirty="0" smtClean="0"/>
          </a:p>
          <a:p>
            <a:r>
              <a:rPr lang="en-GB" dirty="0" smtClean="0"/>
              <a:t>Your </a:t>
            </a:r>
            <a:r>
              <a:rPr lang="en-GB" dirty="0"/>
              <a:t>applications can handle thousands of client requests because load balancing does the following:</a:t>
            </a:r>
          </a:p>
          <a:p>
            <a:pPr lvl="1"/>
            <a:r>
              <a:rPr lang="en-GB" dirty="0"/>
              <a:t>Prevents traffic bottlenecks at any one server</a:t>
            </a:r>
          </a:p>
          <a:p>
            <a:pPr lvl="1"/>
            <a:r>
              <a:rPr lang="en-GB" dirty="0"/>
              <a:t>Predicts application traffic so that you can add or remove different servers, if needed</a:t>
            </a:r>
          </a:p>
          <a:p>
            <a:pPr lvl="1"/>
            <a:r>
              <a:rPr lang="en-GB" dirty="0"/>
              <a:t>Adds redundancy to your system so that you can scale with confidence</a:t>
            </a:r>
          </a:p>
          <a:p>
            <a:endParaRPr lang="en-GB" dirty="0"/>
          </a:p>
        </p:txBody>
      </p:sp>
    </p:spTree>
    <p:extLst>
      <p:ext uri="{BB962C8B-B14F-4D97-AF65-F5344CB8AC3E}">
        <p14:creationId xmlns:p14="http://schemas.microsoft.com/office/powerpoint/2010/main" val="165481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CERN </a:t>
            </a:r>
            <a:r>
              <a:rPr lang="en-GB" dirty="0"/>
              <a:t/>
            </a:r>
            <a:br>
              <a:rPr lang="en-GB" dirty="0"/>
            </a:br>
            <a:r>
              <a:rPr lang="en-GB" dirty="0"/>
              <a:t>core technologies running in containers</a:t>
            </a:r>
          </a:p>
        </p:txBody>
      </p:sp>
      <p:sp>
        <p:nvSpPr>
          <p:cNvPr id="3" name="Content Placeholder 2"/>
          <p:cNvSpPr>
            <a:spLocks noGrp="1"/>
          </p:cNvSpPr>
          <p:nvPr>
            <p:ph idx="1"/>
          </p:nvPr>
        </p:nvSpPr>
        <p:spPr/>
        <p:txBody>
          <a:bodyPr>
            <a:normAutofit/>
          </a:bodyPr>
          <a:lstStyle/>
          <a:p>
            <a:r>
              <a:rPr lang="en-US" dirty="0" smtClean="0"/>
              <a:t>Container-based </a:t>
            </a:r>
            <a:r>
              <a:rPr lang="en-US" dirty="0"/>
              <a:t>Service Deployment</a:t>
            </a:r>
            <a:endParaRPr lang="en-GB" dirty="0" smtClean="0"/>
          </a:p>
          <a:p>
            <a:pPr lvl="1"/>
            <a:r>
              <a:rPr lang="en-GB" dirty="0" smtClean="0"/>
              <a:t>Containerize </a:t>
            </a:r>
            <a:r>
              <a:rPr lang="en-GB" dirty="0"/>
              <a:t>and distribute </a:t>
            </a:r>
            <a:r>
              <a:rPr lang="en-GB" dirty="0" smtClean="0"/>
              <a:t>CERN storage </a:t>
            </a:r>
            <a:r>
              <a:rPr lang="en-GB" dirty="0"/>
              <a:t>services and deploy them on any cloud</a:t>
            </a:r>
          </a:p>
          <a:p>
            <a:r>
              <a:rPr lang="en-GB" dirty="0" smtClean="0"/>
              <a:t>CERN - the </a:t>
            </a:r>
            <a:r>
              <a:rPr lang="en-GB" dirty="0"/>
              <a:t>European Organization for Nuclear </a:t>
            </a:r>
            <a:r>
              <a:rPr lang="en-GB" dirty="0" smtClean="0"/>
              <a:t>Research</a:t>
            </a:r>
          </a:p>
          <a:p>
            <a:pPr lvl="1"/>
            <a:r>
              <a:rPr lang="en-GB" dirty="0" smtClean="0"/>
              <a:t>a</a:t>
            </a:r>
            <a:r>
              <a:rPr lang="en-GB" dirty="0"/>
              <a:t> European research organization that operates the largest particle physics laboratory in the </a:t>
            </a:r>
            <a:r>
              <a:rPr lang="en-GB" dirty="0" smtClean="0"/>
              <a:t>world</a:t>
            </a:r>
          </a:p>
          <a:p>
            <a:r>
              <a:rPr lang="en-GB" dirty="0" err="1" smtClean="0">
                <a:solidFill>
                  <a:srgbClr val="FF0000"/>
                </a:solidFill>
              </a:rPr>
              <a:t>ScienceBox</a:t>
            </a:r>
            <a:endParaRPr lang="en-GB" dirty="0" smtClean="0">
              <a:solidFill>
                <a:srgbClr val="FF0000"/>
              </a:solidFill>
            </a:endParaRPr>
          </a:p>
          <a:p>
            <a:pPr lvl="1"/>
            <a:r>
              <a:rPr lang="en-GB" dirty="0"/>
              <a:t>The container-based version of </a:t>
            </a:r>
            <a:r>
              <a:rPr lang="en-GB" dirty="0" smtClean="0"/>
              <a:t>CERN services</a:t>
            </a:r>
          </a:p>
          <a:p>
            <a:pPr lvl="2"/>
            <a:r>
              <a:rPr lang="en-GB" dirty="0" smtClean="0"/>
              <a:t>EOS</a:t>
            </a:r>
          </a:p>
          <a:p>
            <a:pPr lvl="2"/>
            <a:r>
              <a:rPr lang="en-GB" dirty="0" err="1" smtClean="0"/>
              <a:t>CERNBox</a:t>
            </a:r>
            <a:endParaRPr lang="en-GB" dirty="0" smtClean="0"/>
          </a:p>
          <a:p>
            <a:pPr lvl="2"/>
            <a:r>
              <a:rPr lang="en-GB" dirty="0" smtClean="0"/>
              <a:t>SWAN</a:t>
            </a:r>
            <a:endParaRPr lang="en-GB" dirty="0"/>
          </a:p>
        </p:txBody>
      </p:sp>
    </p:spTree>
    <p:extLst>
      <p:ext uri="{BB962C8B-B14F-4D97-AF65-F5344CB8AC3E}">
        <p14:creationId xmlns:p14="http://schemas.microsoft.com/office/powerpoint/2010/main" val="80592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Application </a:t>
            </a:r>
            <a:r>
              <a:rPr lang="en-GB" b="1" dirty="0" smtClean="0"/>
              <a:t>security</a:t>
            </a:r>
            <a:endParaRPr lang="en-GB" dirty="0"/>
          </a:p>
        </p:txBody>
      </p:sp>
      <p:sp>
        <p:nvSpPr>
          <p:cNvPr id="3" name="Content Placeholder 2"/>
          <p:cNvSpPr>
            <a:spLocks noGrp="1"/>
          </p:cNvSpPr>
          <p:nvPr>
            <p:ph idx="1"/>
          </p:nvPr>
        </p:nvSpPr>
        <p:spPr/>
        <p:txBody>
          <a:bodyPr/>
          <a:lstStyle/>
          <a:p>
            <a:r>
              <a:rPr lang="en-GB" dirty="0"/>
              <a:t>Load balancers come with built-in security features to add another layer of security to your internet applications. They are a useful tool to deal with distributed denial of service attacks, in which attackers flood an application server with millions of concurrent requests that cause server failure. Load balancers can also do the following:</a:t>
            </a:r>
          </a:p>
          <a:p>
            <a:pPr lvl="1"/>
            <a:r>
              <a:rPr lang="en-GB" dirty="0"/>
              <a:t>Monitor traffic and block malicious content</a:t>
            </a:r>
          </a:p>
          <a:p>
            <a:pPr lvl="1"/>
            <a:r>
              <a:rPr lang="en-GB" dirty="0"/>
              <a:t>Automatically redirect attack traffic to multiple backend servers to minimize impact</a:t>
            </a:r>
          </a:p>
          <a:p>
            <a:pPr lvl="1"/>
            <a:r>
              <a:rPr lang="en-GB" dirty="0"/>
              <a:t>Route traffic through a group of network firewalls for additional security</a:t>
            </a:r>
          </a:p>
          <a:p>
            <a:endParaRPr lang="en-GB" dirty="0"/>
          </a:p>
        </p:txBody>
      </p:sp>
    </p:spTree>
    <p:extLst>
      <p:ext uri="{BB962C8B-B14F-4D97-AF65-F5344CB8AC3E}">
        <p14:creationId xmlns:p14="http://schemas.microsoft.com/office/powerpoint/2010/main" val="1654812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Application </a:t>
            </a:r>
            <a:r>
              <a:rPr lang="en-GB" b="1" dirty="0" smtClean="0"/>
              <a:t>performance</a:t>
            </a:r>
            <a:endParaRPr lang="en-GB" dirty="0"/>
          </a:p>
        </p:txBody>
      </p:sp>
      <p:sp>
        <p:nvSpPr>
          <p:cNvPr id="3" name="Content Placeholder 2"/>
          <p:cNvSpPr>
            <a:spLocks noGrp="1"/>
          </p:cNvSpPr>
          <p:nvPr>
            <p:ph idx="1"/>
          </p:nvPr>
        </p:nvSpPr>
        <p:spPr/>
        <p:txBody>
          <a:bodyPr/>
          <a:lstStyle/>
          <a:p>
            <a:r>
              <a:rPr lang="en-GB" dirty="0"/>
              <a:t>Load balancers improve application performance by increasing response time and reducing network latency. They perform several critical tasks such as the following:</a:t>
            </a:r>
          </a:p>
          <a:p>
            <a:pPr lvl="1"/>
            <a:r>
              <a:rPr lang="en-GB" dirty="0"/>
              <a:t>Distribute the load evenly between servers to improve application performance</a:t>
            </a:r>
          </a:p>
          <a:p>
            <a:pPr lvl="1"/>
            <a:r>
              <a:rPr lang="en-GB" dirty="0"/>
              <a:t>Redirect client requests to a geographically closer server to reduce latency</a:t>
            </a:r>
          </a:p>
          <a:p>
            <a:pPr lvl="1"/>
            <a:r>
              <a:rPr lang="en-GB" dirty="0"/>
              <a:t>Ensure the reliability and performance of physical and virtual computing resources</a:t>
            </a:r>
          </a:p>
          <a:p>
            <a:endParaRPr lang="en-GB" dirty="0"/>
          </a:p>
        </p:txBody>
      </p:sp>
    </p:spTree>
    <p:extLst>
      <p:ext uri="{BB962C8B-B14F-4D97-AF65-F5344CB8AC3E}">
        <p14:creationId xmlns:p14="http://schemas.microsoft.com/office/powerpoint/2010/main" val="3348958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Cloud computing technologies</a:t>
            </a:r>
          </a:p>
        </p:txBody>
      </p:sp>
      <p:sp>
        <p:nvSpPr>
          <p:cNvPr id="5" name="内容占位符 4"/>
          <p:cNvSpPr>
            <a:spLocks noGrp="1"/>
          </p:cNvSpPr>
          <p:nvPr>
            <p:ph idx="1"/>
          </p:nvPr>
        </p:nvSpPr>
        <p:spPr/>
        <p:txBody>
          <a:bodyPr>
            <a:normAutofit/>
          </a:bodyPr>
          <a:lstStyle/>
          <a:p>
            <a:pPr marL="514350" indent="-514350">
              <a:lnSpc>
                <a:spcPct val="107000"/>
              </a:lnSpc>
              <a:spcBef>
                <a:spcPts val="0"/>
              </a:spcBef>
              <a:spcAft>
                <a:spcPts val="800"/>
              </a:spcAft>
              <a:buFont typeface="+mj-lt"/>
              <a:buAutoNum type="arabicPeriod"/>
            </a:pPr>
            <a:r>
              <a:rPr lang="en-US" sz="4000" dirty="0">
                <a:effectLst/>
                <a:latin typeface="Calibri" panose="020F0502020204030204" pitchFamily="34" charset="0"/>
                <a:ea typeface="DengXian" panose="02010600030101010101" pitchFamily="2" charset="-122"/>
                <a:cs typeface="Times New Roman" panose="02020603050405020304" pitchFamily="18" charset="0"/>
              </a:rPr>
              <a:t>Virtualization</a:t>
            </a:r>
          </a:p>
          <a:p>
            <a:pPr marL="514350" indent="-514350">
              <a:lnSpc>
                <a:spcPct val="107000"/>
              </a:lnSpc>
              <a:spcBef>
                <a:spcPts val="0"/>
              </a:spcBef>
              <a:spcAft>
                <a:spcPts val="800"/>
              </a:spcAft>
              <a:buFont typeface="+mj-lt"/>
              <a:buAutoNum type="arabicPeriod"/>
            </a:pPr>
            <a:r>
              <a:rPr lang="en-US" sz="4000" dirty="0" smtClean="0">
                <a:latin typeface="Calibri" panose="020F0502020204030204" pitchFamily="34" charset="0"/>
                <a:ea typeface="DengXian" panose="02010600030101010101" pitchFamily="2" charset="-122"/>
                <a:cs typeface="Times New Roman" panose="02020603050405020304" pitchFamily="18" charset="0"/>
              </a:rPr>
              <a:t>Load balancing</a:t>
            </a:r>
          </a:p>
          <a:p>
            <a:pPr marL="514350" indent="-514350">
              <a:lnSpc>
                <a:spcPct val="107000"/>
              </a:lnSpc>
              <a:spcBef>
                <a:spcPts val="0"/>
              </a:spcBef>
              <a:spcAft>
                <a:spcPts val="800"/>
              </a:spcAft>
              <a:buFont typeface="+mj-lt"/>
              <a:buAutoNum type="arabicPeriod"/>
            </a:pPr>
            <a:r>
              <a:rPr lang="en-US" sz="40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Programming models</a:t>
            </a:r>
          </a:p>
          <a:p>
            <a:pPr marL="514350" indent="-514350">
              <a:lnSpc>
                <a:spcPct val="107000"/>
              </a:lnSpc>
              <a:spcBef>
                <a:spcPts val="0"/>
              </a:spcBef>
              <a:spcAft>
                <a:spcPts val="800"/>
              </a:spcAft>
              <a:buFont typeface="+mj-lt"/>
              <a:buAutoNum type="arabicPeriod"/>
            </a:pPr>
            <a:r>
              <a:rPr lang="en-US" sz="4000" dirty="0" smtClean="0">
                <a:latin typeface="Calibri" panose="020F0502020204030204" pitchFamily="34" charset="0"/>
                <a:ea typeface="DengXian" panose="02010600030101010101" pitchFamily="2" charset="-122"/>
                <a:cs typeface="Times New Roman" panose="02020603050405020304" pitchFamily="18" charset="0"/>
              </a:rPr>
              <a:t>Cloud </a:t>
            </a:r>
            <a:r>
              <a:rPr lang="en-US" sz="4000" dirty="0">
                <a:latin typeface="Calibri" panose="020F0502020204030204" pitchFamily="34" charset="0"/>
                <a:ea typeface="DengXian" panose="02010600030101010101" pitchFamily="2" charset="-122"/>
                <a:cs typeface="Times New Roman" panose="02020603050405020304" pitchFamily="18" charset="0"/>
              </a:rPr>
              <a:t>storage</a:t>
            </a:r>
          </a:p>
          <a:p>
            <a:pPr marL="514350" indent="-514350">
              <a:lnSpc>
                <a:spcPct val="107000"/>
              </a:lnSpc>
              <a:spcBef>
                <a:spcPts val="0"/>
              </a:spcBef>
              <a:spcAft>
                <a:spcPts val="800"/>
              </a:spcAft>
              <a:buFont typeface="+mj-lt"/>
              <a:buAutoNum type="arabicPeriod"/>
            </a:pPr>
            <a:endParaRPr lang="en-US" sz="4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39467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Model</a:t>
            </a:r>
            <a:endParaRPr lang="en-GB" dirty="0"/>
          </a:p>
        </p:txBody>
      </p:sp>
      <p:sp>
        <p:nvSpPr>
          <p:cNvPr id="3" name="Content Placeholder 2"/>
          <p:cNvSpPr>
            <a:spLocks noGrp="1"/>
          </p:cNvSpPr>
          <p:nvPr>
            <p:ph idx="1"/>
          </p:nvPr>
        </p:nvSpPr>
        <p:spPr/>
        <p:txBody>
          <a:bodyPr>
            <a:normAutofit/>
          </a:bodyPr>
          <a:lstStyle/>
          <a:p>
            <a:r>
              <a:rPr lang="en-GB" sz="4000" dirty="0"/>
              <a:t>Fundamental style of computer programming, a way of building the structure and elements of computer </a:t>
            </a:r>
            <a:r>
              <a:rPr lang="en-GB" sz="4000" dirty="0" smtClean="0"/>
              <a:t>programs</a:t>
            </a:r>
            <a:endParaRPr lang="en-GB" sz="4000" dirty="0"/>
          </a:p>
        </p:txBody>
      </p:sp>
    </p:spTree>
    <p:extLst>
      <p:ext uri="{BB962C8B-B14F-4D97-AF65-F5344CB8AC3E}">
        <p14:creationId xmlns:p14="http://schemas.microsoft.com/office/powerpoint/2010/main" val="151653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we need new programming models?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43168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smtClean="0"/>
              <a:t>Motivation: Big-data</a:t>
            </a:r>
          </a:p>
        </p:txBody>
      </p:sp>
      <p:sp>
        <p:nvSpPr>
          <p:cNvPr id="14339" name="Content Placeholder 2"/>
          <p:cNvSpPr>
            <a:spLocks noGrp="1"/>
          </p:cNvSpPr>
          <p:nvPr>
            <p:ph idx="1"/>
          </p:nvPr>
        </p:nvSpPr>
        <p:spPr/>
        <p:txBody>
          <a:bodyPr>
            <a:normAutofit lnSpcReduction="10000"/>
          </a:bodyPr>
          <a:lstStyle/>
          <a:p>
            <a:pPr eaLnBrk="1" hangingPunct="1"/>
            <a:r>
              <a:rPr lang="en-US" altLang="en-US" sz="3200" dirty="0" smtClean="0"/>
              <a:t>One of the characteristics of cloud computing is big-data</a:t>
            </a:r>
          </a:p>
          <a:p>
            <a:pPr lvl="1"/>
            <a:r>
              <a:rPr lang="en-US" altLang="en-US" sz="2800" dirty="0" smtClean="0"/>
              <a:t>Data mining huge amounts of data collected in a wide range of domains from astronomy to healthcare has become essential for planning and performance</a:t>
            </a:r>
          </a:p>
          <a:p>
            <a:pPr lvl="1"/>
            <a:r>
              <a:rPr lang="en-US" altLang="en-US" sz="2800" dirty="0" smtClean="0"/>
              <a:t>We are in a knowledge economy</a:t>
            </a:r>
          </a:p>
          <a:p>
            <a:pPr lvl="2"/>
            <a:r>
              <a:rPr lang="en-US" altLang="en-US" sz="2400" dirty="0" smtClean="0">
                <a:solidFill>
                  <a:schemeClr val="tx1"/>
                </a:solidFill>
              </a:rPr>
              <a:t>Data is an important asset to any organization</a:t>
            </a:r>
          </a:p>
          <a:p>
            <a:pPr lvl="2"/>
            <a:r>
              <a:rPr lang="en-US" altLang="en-US" sz="2400" dirty="0" smtClean="0">
                <a:solidFill>
                  <a:schemeClr val="tx1"/>
                </a:solidFill>
              </a:rPr>
              <a:t>Discovery of knowledge; Enabling discovery; annotation of data</a:t>
            </a:r>
          </a:p>
          <a:p>
            <a:pPr eaLnBrk="1" hangingPunct="1"/>
            <a:r>
              <a:rPr lang="en-US" altLang="en-US" sz="3200" dirty="0" smtClean="0"/>
              <a:t>This demands</a:t>
            </a:r>
          </a:p>
          <a:p>
            <a:pPr lvl="1" eaLnBrk="1" hangingPunct="1"/>
            <a:r>
              <a:rPr lang="en-US" altLang="en-US" sz="2800" dirty="0" smtClean="0">
                <a:solidFill>
                  <a:schemeClr val="tx1"/>
                </a:solidFill>
              </a:rPr>
              <a:t>New programming models</a:t>
            </a:r>
          </a:p>
          <a:p>
            <a:pPr lvl="1" eaLnBrk="1" hangingPunct="1"/>
            <a:r>
              <a:rPr lang="en-US" altLang="en-US" sz="2800" dirty="0" smtClean="0">
                <a:solidFill>
                  <a:schemeClr val="tx1"/>
                </a:solidFill>
              </a:rPr>
              <a:t>Supporting algorithms and data structures.</a:t>
            </a:r>
          </a:p>
          <a:p>
            <a:pPr lvl="1" eaLnBrk="1" hangingPunct="1"/>
            <a:endParaRPr lang="en-US" altLang="en-US" sz="3200" dirty="0" smtClean="0"/>
          </a:p>
          <a:p>
            <a:pPr eaLnBrk="1" hangingPunct="1">
              <a:buFont typeface="Wingdings 2" pitchFamily="18" charset="2"/>
              <a:buNone/>
            </a:pPr>
            <a:endParaRPr lang="en-US" altLang="en-US" sz="3200" dirty="0" smtClean="0"/>
          </a:p>
        </p:txBody>
      </p:sp>
    </p:spTree>
    <p:extLst>
      <p:ext uri="{BB962C8B-B14F-4D97-AF65-F5344CB8AC3E}">
        <p14:creationId xmlns:p14="http://schemas.microsoft.com/office/powerpoint/2010/main" val="789046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programming </a:t>
            </a:r>
            <a:r>
              <a:rPr lang="en-GB" dirty="0" smtClean="0"/>
              <a:t>model for the cloud</a:t>
            </a:r>
            <a:endParaRPr lang="en-GB" dirty="0"/>
          </a:p>
        </p:txBody>
      </p:sp>
      <p:sp>
        <p:nvSpPr>
          <p:cNvPr id="3" name="Content Placeholder 2"/>
          <p:cNvSpPr>
            <a:spLocks noGrp="1"/>
          </p:cNvSpPr>
          <p:nvPr>
            <p:ph idx="1"/>
          </p:nvPr>
        </p:nvSpPr>
        <p:spPr/>
        <p:txBody>
          <a:bodyPr>
            <a:normAutofit/>
          </a:bodyPr>
          <a:lstStyle/>
          <a:p>
            <a:r>
              <a:rPr lang="en-GB" sz="3200" dirty="0"/>
              <a:t>To enable users efficiently to use cloud computing resources and more easily enjoy services that </a:t>
            </a:r>
            <a:r>
              <a:rPr lang="en-GB" sz="3200" dirty="0" smtClean="0"/>
              <a:t>cloud computing </a:t>
            </a:r>
            <a:r>
              <a:rPr lang="en-GB" sz="3200" dirty="0"/>
              <a:t>brings </a:t>
            </a:r>
            <a:r>
              <a:rPr lang="en-GB" sz="3200" dirty="0" smtClean="0"/>
              <a:t>about, </a:t>
            </a:r>
            <a:r>
              <a:rPr lang="en-GB" sz="3200" dirty="0"/>
              <a:t>cloud computing programming model must make </a:t>
            </a:r>
            <a:r>
              <a:rPr lang="en-GB" sz="3200" dirty="0">
                <a:solidFill>
                  <a:srgbClr val="FF0000"/>
                </a:solidFill>
              </a:rPr>
              <a:t>task scheduling and </a:t>
            </a:r>
            <a:r>
              <a:rPr lang="en-GB" sz="3200" dirty="0" smtClean="0">
                <a:solidFill>
                  <a:srgbClr val="FF0000"/>
                </a:solidFill>
              </a:rPr>
              <a:t>parallel execution</a:t>
            </a:r>
            <a:r>
              <a:rPr lang="en-GB" sz="3200" dirty="0" smtClean="0"/>
              <a:t> </a:t>
            </a:r>
            <a:r>
              <a:rPr lang="en-GB" sz="3200" dirty="0"/>
              <a:t>transparent to users and </a:t>
            </a:r>
            <a:r>
              <a:rPr lang="en-GB" sz="3200" dirty="0" smtClean="0"/>
              <a:t>programmers </a:t>
            </a:r>
          </a:p>
        </p:txBody>
      </p:sp>
    </p:spTree>
    <p:extLst>
      <p:ext uri="{BB962C8B-B14F-4D97-AF65-F5344CB8AC3E}">
        <p14:creationId xmlns:p14="http://schemas.microsoft.com/office/powerpoint/2010/main" val="2115342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programming </a:t>
            </a:r>
            <a:r>
              <a:rPr lang="en-GB" dirty="0" smtClean="0"/>
              <a:t>model for the cloud</a:t>
            </a:r>
            <a:endParaRPr lang="en-GB" dirty="0"/>
          </a:p>
        </p:txBody>
      </p:sp>
      <p:sp>
        <p:nvSpPr>
          <p:cNvPr id="3" name="Content Placeholder 2"/>
          <p:cNvSpPr>
            <a:spLocks noGrp="1"/>
          </p:cNvSpPr>
          <p:nvPr>
            <p:ph idx="1"/>
          </p:nvPr>
        </p:nvSpPr>
        <p:spPr/>
        <p:txBody>
          <a:bodyPr>
            <a:normAutofit/>
          </a:bodyPr>
          <a:lstStyle/>
          <a:p>
            <a:r>
              <a:rPr lang="en-GB" sz="4000" dirty="0" smtClean="0"/>
              <a:t>Cloud </a:t>
            </a:r>
            <a:r>
              <a:rPr lang="en-GB" sz="4000" dirty="0"/>
              <a:t>computing adopts MapReduce </a:t>
            </a:r>
            <a:r>
              <a:rPr lang="en-GB" sz="4000" dirty="0" smtClean="0"/>
              <a:t>programming model</a:t>
            </a:r>
          </a:p>
          <a:p>
            <a:pPr lvl="1"/>
            <a:r>
              <a:rPr lang="en-GB" sz="3200" dirty="0" smtClean="0"/>
              <a:t>decomposes </a:t>
            </a:r>
            <a:r>
              <a:rPr lang="en-GB" sz="3200" dirty="0"/>
              <a:t>the task into multiple </a:t>
            </a:r>
            <a:r>
              <a:rPr lang="en-GB" sz="3200" dirty="0" smtClean="0"/>
              <a:t>subtasks</a:t>
            </a:r>
          </a:p>
          <a:p>
            <a:pPr lvl="1"/>
            <a:r>
              <a:rPr lang="en-GB" sz="3200" dirty="0" smtClean="0"/>
              <a:t>realizes </a:t>
            </a:r>
            <a:r>
              <a:rPr lang="en-GB" sz="3200" dirty="0"/>
              <a:t>scheduling and allocation </a:t>
            </a:r>
            <a:r>
              <a:rPr lang="en-GB" sz="3200" dirty="0" smtClean="0"/>
              <a:t>of the subtasks in large cluster of computer nodes through </a:t>
            </a:r>
            <a:r>
              <a:rPr lang="en-GB" sz="3200" dirty="0"/>
              <a:t>two steps (Map and Reduce</a:t>
            </a:r>
            <a:r>
              <a:rPr lang="en-GB" sz="3200" dirty="0" smtClean="0"/>
              <a:t>) </a:t>
            </a:r>
            <a:endParaRPr lang="en-GB" sz="3200" dirty="0"/>
          </a:p>
        </p:txBody>
      </p:sp>
    </p:spTree>
    <p:extLst>
      <p:ext uri="{BB962C8B-B14F-4D97-AF65-F5344CB8AC3E}">
        <p14:creationId xmlns:p14="http://schemas.microsoft.com/office/powerpoint/2010/main" val="3525634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smtClean="0"/>
              <a:t>MapReduce</a:t>
            </a:r>
            <a:endParaRPr lang="en-GB" dirty="0"/>
          </a:p>
        </p:txBody>
      </p:sp>
      <p:sp>
        <p:nvSpPr>
          <p:cNvPr id="8" name="Content Placeholder 7"/>
          <p:cNvSpPr>
            <a:spLocks noGrp="1"/>
          </p:cNvSpPr>
          <p:nvPr>
            <p:ph idx="1"/>
          </p:nvPr>
        </p:nvSpPr>
        <p:spPr/>
        <p:txBody>
          <a:bodyPr>
            <a:normAutofit/>
          </a:bodyPr>
          <a:lstStyle/>
          <a:p>
            <a:r>
              <a:rPr lang="en-GB" sz="3600" dirty="0" smtClean="0"/>
              <a:t>“…a programming model and software framework for writing applications that rapidly process vast amounts of data in parallel on large clusters of compute nodes.”</a:t>
            </a:r>
            <a:endParaRPr lang="en-GB" sz="3600" dirty="0"/>
          </a:p>
        </p:txBody>
      </p:sp>
    </p:spTree>
    <p:extLst>
      <p:ext uri="{BB962C8B-B14F-4D97-AF65-F5344CB8AC3E}">
        <p14:creationId xmlns:p14="http://schemas.microsoft.com/office/powerpoint/2010/main" val="1281073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smtClean="0"/>
              <a:t>What is MapReduce?</a:t>
            </a:r>
          </a:p>
        </p:txBody>
      </p:sp>
      <p:sp>
        <p:nvSpPr>
          <p:cNvPr id="3" name="Content Placeholder 2"/>
          <p:cNvSpPr>
            <a:spLocks noGrp="1"/>
          </p:cNvSpPr>
          <p:nvPr>
            <p:ph idx="1"/>
          </p:nvPr>
        </p:nvSpPr>
        <p:spPr/>
        <p:txBody>
          <a:bodyPr>
            <a:normAutofit/>
          </a:bodyPr>
          <a:lstStyle/>
          <a:p>
            <a:pPr eaLnBrk="1" hangingPunct="1">
              <a:lnSpc>
                <a:spcPct val="90000"/>
              </a:lnSpc>
            </a:pPr>
            <a:r>
              <a:rPr lang="en-US" altLang="en-US" dirty="0" smtClean="0"/>
              <a:t>MapReduce is a programming model Google has used successfully is processing its “big-data” sets (~ 20000 </a:t>
            </a:r>
            <a:r>
              <a:rPr lang="en-US" altLang="en-US" dirty="0" err="1" smtClean="0"/>
              <a:t>peta</a:t>
            </a:r>
            <a:r>
              <a:rPr lang="en-US" altLang="en-US" dirty="0" smtClean="0"/>
              <a:t> bytes per day)</a:t>
            </a:r>
          </a:p>
          <a:p>
            <a:pPr lvl="1" eaLnBrk="1" hangingPunct="1">
              <a:lnSpc>
                <a:spcPct val="90000"/>
              </a:lnSpc>
            </a:pPr>
            <a:r>
              <a:rPr lang="en-US" altLang="en-US" sz="2800" dirty="0" smtClean="0">
                <a:solidFill>
                  <a:schemeClr val="tx1"/>
                </a:solidFill>
              </a:rPr>
              <a:t>Users specify the computation in terms of a </a:t>
            </a:r>
            <a:r>
              <a:rPr lang="en-US" altLang="en-US" sz="2800" i="1" dirty="0" smtClean="0">
                <a:solidFill>
                  <a:schemeClr val="tx1"/>
                </a:solidFill>
              </a:rPr>
              <a:t>map</a:t>
            </a:r>
            <a:r>
              <a:rPr lang="en-US" altLang="en-US" sz="2800" dirty="0" smtClean="0">
                <a:solidFill>
                  <a:schemeClr val="tx1"/>
                </a:solidFill>
              </a:rPr>
              <a:t> and a </a:t>
            </a:r>
            <a:r>
              <a:rPr lang="en-US" altLang="en-US" sz="2800" i="1" dirty="0" smtClean="0">
                <a:solidFill>
                  <a:schemeClr val="tx1"/>
                </a:solidFill>
              </a:rPr>
              <a:t>reduce</a:t>
            </a:r>
            <a:r>
              <a:rPr lang="en-US" altLang="en-US" sz="2800" dirty="0" smtClean="0">
                <a:solidFill>
                  <a:schemeClr val="tx1"/>
                </a:solidFill>
              </a:rPr>
              <a:t> function</a:t>
            </a:r>
          </a:p>
          <a:p>
            <a:pPr lvl="1" eaLnBrk="1" hangingPunct="1">
              <a:lnSpc>
                <a:spcPct val="90000"/>
              </a:lnSpc>
            </a:pPr>
            <a:r>
              <a:rPr lang="en-US" altLang="en-US" sz="2800" dirty="0" smtClean="0">
                <a:solidFill>
                  <a:schemeClr val="tx1"/>
                </a:solidFill>
              </a:rPr>
              <a:t>Underlying runtime system automatically parallelizes the computation across large-scale clusters of machines</a:t>
            </a:r>
          </a:p>
          <a:p>
            <a:pPr lvl="1" eaLnBrk="1" hangingPunct="1">
              <a:lnSpc>
                <a:spcPct val="90000"/>
              </a:lnSpc>
            </a:pPr>
            <a:r>
              <a:rPr lang="en-US" altLang="en-US" sz="2800" dirty="0" smtClean="0">
                <a:solidFill>
                  <a:schemeClr val="tx1"/>
                </a:solidFill>
              </a:rPr>
              <a:t>Underlying system also handles machine failures, efficient communications, and performance issues</a:t>
            </a:r>
          </a:p>
          <a:p>
            <a:pPr eaLnBrk="1" hangingPunct="1">
              <a:lnSpc>
                <a:spcPct val="90000"/>
              </a:lnSpc>
              <a:buFont typeface="Wingdings 2" pitchFamily="18" charset="2"/>
              <a:buNone/>
            </a:pPr>
            <a:r>
              <a:rPr lang="en-US" altLang="en-US" dirty="0" smtClean="0"/>
              <a:t>    </a:t>
            </a:r>
          </a:p>
        </p:txBody>
      </p:sp>
    </p:spTree>
    <p:extLst>
      <p:ext uri="{BB962C8B-B14F-4D97-AF65-F5344CB8AC3E}">
        <p14:creationId xmlns:p14="http://schemas.microsoft.com/office/powerpoint/2010/main" val="177226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normAutofit/>
          </a:bodyPr>
          <a:lstStyle/>
          <a:p>
            <a:r>
              <a:rPr lang="en-US" sz="3700" dirty="0"/>
              <a:t>Containerized CERN Technology</a:t>
            </a:r>
            <a:endParaRPr lang="it-IT" sz="3700" dirty="0">
              <a:solidFill>
                <a:srgbClr val="0055A0"/>
              </a:solidFill>
            </a:endParaRPr>
          </a:p>
        </p:txBody>
      </p:sp>
      <p:sp>
        <p:nvSpPr>
          <p:cNvPr id="6" name="Segnaposto contenuto 5"/>
          <p:cNvSpPr>
            <a:spLocks noGrp="1"/>
          </p:cNvSpPr>
          <p:nvPr>
            <p:ph idx="1"/>
          </p:nvPr>
        </p:nvSpPr>
        <p:spPr/>
        <p:txBody>
          <a:bodyPr>
            <a:normAutofit lnSpcReduction="10000"/>
          </a:bodyPr>
          <a:lstStyle/>
          <a:p>
            <a:pPr marL="0" indent="0">
              <a:buNone/>
            </a:pPr>
            <a:r>
              <a:rPr lang="en-US" sz="2400" b="1" dirty="0"/>
              <a:t>Boxed</a:t>
            </a:r>
            <a:r>
              <a:rPr lang="en-US" sz="2400" dirty="0"/>
              <a:t> – </a:t>
            </a:r>
            <a:r>
              <a:rPr lang="en-GB" sz="2400" dirty="0"/>
              <a:t>Scalable Storage Backend for Cloud and </a:t>
            </a:r>
            <a:r>
              <a:rPr lang="en-GB" sz="2400" dirty="0" smtClean="0"/>
              <a:t>HPC (high performance computing)</a:t>
            </a:r>
            <a:endParaRPr lang="en-GB" sz="2400" dirty="0"/>
          </a:p>
          <a:p>
            <a:pPr marL="0" indent="0">
              <a:buNone/>
            </a:pPr>
            <a:r>
              <a:rPr lang="en-US" sz="2400" dirty="0" smtClean="0"/>
              <a:t>- Self-contained</a:t>
            </a:r>
            <a:r>
              <a:rPr lang="en-US" sz="2400" dirty="0"/>
              <a:t>, Docker-based package with:</a:t>
            </a:r>
          </a:p>
          <a:p>
            <a:pPr marL="0" indent="0">
              <a:buNone/>
            </a:pPr>
            <a:endParaRPr lang="en-US" sz="700" dirty="0"/>
          </a:p>
          <a:p>
            <a:pPr marL="383990" indent="-383990">
              <a:buFont typeface="Wingdings" pitchFamily="2" charset="2"/>
              <a:buChar char="§"/>
            </a:pPr>
            <a:r>
              <a:rPr lang="en-US" sz="1900" b="1" dirty="0"/>
              <a:t>EOS:</a:t>
            </a:r>
            <a:r>
              <a:rPr lang="en-US" sz="1900" dirty="0"/>
              <a:t> Disk Storage for LHC+physics data, and CERNBox</a:t>
            </a:r>
          </a:p>
          <a:p>
            <a:pPr marL="0" indent="0">
              <a:buNone/>
            </a:pPr>
            <a:endParaRPr lang="en-US" sz="2700" dirty="0"/>
          </a:p>
          <a:p>
            <a:pPr marL="0" indent="0">
              <a:buNone/>
            </a:pPr>
            <a:endParaRPr lang="en-US" sz="2700" dirty="0"/>
          </a:p>
          <a:p>
            <a:pPr marL="383990" indent="-383990">
              <a:buFont typeface="Wingdings" pitchFamily="2" charset="2"/>
              <a:buChar char="§"/>
            </a:pPr>
            <a:r>
              <a:rPr lang="en-US" sz="1900" b="1" dirty="0" err="1"/>
              <a:t>CERNBox</a:t>
            </a:r>
            <a:r>
              <a:rPr lang="en-US" sz="1900" b="1" dirty="0"/>
              <a:t>:</a:t>
            </a:r>
            <a:r>
              <a:rPr lang="en-US" sz="1900" dirty="0"/>
              <a:t> Cloud Sync&amp;Share for Science</a:t>
            </a:r>
          </a:p>
          <a:p>
            <a:pPr marL="0" indent="0">
              <a:buNone/>
            </a:pPr>
            <a:endParaRPr lang="en-US" sz="2700" dirty="0"/>
          </a:p>
          <a:p>
            <a:pPr marL="0" indent="0">
              <a:buNone/>
            </a:pPr>
            <a:endParaRPr lang="en-US" sz="2700" dirty="0"/>
          </a:p>
          <a:p>
            <a:pPr marL="383990" indent="-383990">
              <a:buFont typeface="Wingdings" pitchFamily="2" charset="2"/>
              <a:buChar char="§"/>
            </a:pPr>
            <a:r>
              <a:rPr lang="en-US" sz="1900" b="1" dirty="0"/>
              <a:t>SWAN:</a:t>
            </a:r>
            <a:r>
              <a:rPr lang="en-US" sz="1900" dirty="0"/>
              <a:t> Platform for Interactive Data Analysis in the Cloud</a:t>
            </a:r>
            <a:endParaRPr lang="it-IT" sz="1900" dirty="0"/>
          </a:p>
        </p:txBody>
      </p:sp>
      <p:pic>
        <p:nvPicPr>
          <p:cNvPr id="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623238" y="3016675"/>
            <a:ext cx="1678068" cy="7392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E:\CERNBox\CERN_PresentationPack\Loghi\cernbox-logo.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95" r="3131"/>
          <a:stretch/>
        </p:blipFill>
        <p:spPr bwMode="auto">
          <a:xfrm>
            <a:off x="9424693" y="4239530"/>
            <a:ext cx="2075159" cy="7392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783453" y="5304643"/>
            <a:ext cx="1357635" cy="1175997"/>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9970249" y="3678375"/>
            <a:ext cx="984046" cy="323161"/>
          </a:xfrm>
          <a:prstGeom prst="rect">
            <a:avLst/>
          </a:prstGeom>
          <a:noFill/>
        </p:spPr>
        <p:txBody>
          <a:bodyPr wrap="none" lIns="121917" tIns="60958" rIns="121917" bIns="60958" rtlCol="0">
            <a:spAutoFit/>
          </a:bodyPr>
          <a:lstStyle/>
          <a:p>
            <a:pPr algn="ctr"/>
            <a:r>
              <a:rPr lang="en-US" sz="1300" dirty="0">
                <a:solidFill>
                  <a:srgbClr val="000000"/>
                </a:solidFill>
              </a:rPr>
              <a:t>CERN IT-ST</a:t>
            </a:r>
            <a:endParaRPr lang="it-IT" sz="1300" dirty="0">
              <a:solidFill>
                <a:srgbClr val="000000"/>
              </a:solidFill>
            </a:endParaRPr>
          </a:p>
        </p:txBody>
      </p:sp>
      <p:sp>
        <p:nvSpPr>
          <p:cNvPr id="16" name="CasellaDiTesto 15"/>
          <p:cNvSpPr txBox="1"/>
          <p:nvPr/>
        </p:nvSpPr>
        <p:spPr>
          <a:xfrm>
            <a:off x="9970249" y="4797052"/>
            <a:ext cx="984046" cy="323161"/>
          </a:xfrm>
          <a:prstGeom prst="rect">
            <a:avLst/>
          </a:prstGeom>
          <a:noFill/>
        </p:spPr>
        <p:txBody>
          <a:bodyPr wrap="none" lIns="121917" tIns="60958" rIns="121917" bIns="60958" rtlCol="0">
            <a:spAutoFit/>
          </a:bodyPr>
          <a:lstStyle/>
          <a:p>
            <a:pPr algn="ctr"/>
            <a:r>
              <a:rPr lang="en-US" sz="1300" dirty="0">
                <a:solidFill>
                  <a:srgbClr val="000000"/>
                </a:solidFill>
              </a:rPr>
              <a:t>CERN IT-ST</a:t>
            </a:r>
            <a:endParaRPr lang="it-IT" sz="1300" dirty="0">
              <a:solidFill>
                <a:srgbClr val="000000"/>
              </a:solidFill>
            </a:endParaRPr>
          </a:p>
        </p:txBody>
      </p:sp>
      <p:sp>
        <p:nvSpPr>
          <p:cNvPr id="17" name="CasellaDiTesto 16"/>
          <p:cNvSpPr txBox="1"/>
          <p:nvPr/>
        </p:nvSpPr>
        <p:spPr>
          <a:xfrm>
            <a:off x="9662471" y="6480641"/>
            <a:ext cx="1599598" cy="323161"/>
          </a:xfrm>
          <a:prstGeom prst="rect">
            <a:avLst/>
          </a:prstGeom>
          <a:noFill/>
        </p:spPr>
        <p:txBody>
          <a:bodyPr wrap="none" lIns="121917" tIns="60958" rIns="121917" bIns="60958" rtlCol="0">
            <a:spAutoFit/>
          </a:bodyPr>
          <a:lstStyle/>
          <a:p>
            <a:pPr algn="ctr"/>
            <a:r>
              <a:rPr lang="en-US" sz="1300" dirty="0">
                <a:solidFill>
                  <a:srgbClr val="000000"/>
                </a:solidFill>
              </a:rPr>
              <a:t>CERN IT-ST + EP-SFT</a:t>
            </a:r>
            <a:endParaRPr lang="it-IT" sz="1300" dirty="0">
              <a:solidFill>
                <a:srgbClr val="000000"/>
              </a:solidFill>
            </a:endParaRPr>
          </a:p>
        </p:txBody>
      </p:sp>
    </p:spTree>
    <p:extLst>
      <p:ext uri="{BB962C8B-B14F-4D97-AF65-F5344CB8AC3E}">
        <p14:creationId xmlns:p14="http://schemas.microsoft.com/office/powerpoint/2010/main" val="3626631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fade">
                                      <p:cBhvr>
                                        <p:cTn id="27" dur="500"/>
                                        <p:tgtEl>
                                          <p:spTgt spid="6">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eaLnBrk="1" hangingPunct="1"/>
            <a:r>
              <a:rPr lang="en-US" altLang="en-US" dirty="0" smtClean="0"/>
              <a:t>MapReduce Example</a:t>
            </a:r>
          </a:p>
        </p:txBody>
      </p:sp>
      <p:sp>
        <p:nvSpPr>
          <p:cNvPr id="3" name="Content Placeholder 2"/>
          <p:cNvSpPr>
            <a:spLocks noGrp="1"/>
          </p:cNvSpPr>
          <p:nvPr>
            <p:ph idx="1"/>
          </p:nvPr>
        </p:nvSpPr>
        <p:spPr/>
        <p:txBody>
          <a:bodyPr>
            <a:normAutofit lnSpcReduction="10000"/>
          </a:bodyPr>
          <a:lstStyle/>
          <a:p>
            <a:pPr eaLnBrk="1" hangingPunct="1">
              <a:lnSpc>
                <a:spcPct val="90000"/>
              </a:lnSpc>
              <a:buFont typeface="Wingdings 2" pitchFamily="18" charset="2"/>
              <a:buNone/>
            </a:pPr>
            <a:r>
              <a:rPr lang="en-US" altLang="en-US" dirty="0" smtClean="0"/>
              <a:t>Consider a large data collection: </a:t>
            </a:r>
          </a:p>
          <a:p>
            <a:pPr eaLnBrk="1" hangingPunct="1">
              <a:lnSpc>
                <a:spcPct val="90000"/>
              </a:lnSpc>
              <a:buFont typeface="Wingdings 2" pitchFamily="18" charset="2"/>
              <a:buNone/>
            </a:pPr>
            <a:r>
              <a:rPr lang="en-US" altLang="en-US" dirty="0" smtClean="0"/>
              <a:t>{web, weed, green, sun, moon, land, part, web, green,…}</a:t>
            </a:r>
          </a:p>
          <a:p>
            <a:pPr eaLnBrk="1" hangingPunct="1">
              <a:lnSpc>
                <a:spcPct val="90000"/>
              </a:lnSpc>
              <a:buFont typeface="Wingdings 2" pitchFamily="18" charset="2"/>
              <a:buNone/>
            </a:pPr>
            <a:r>
              <a:rPr lang="en-US" altLang="en-US" dirty="0" smtClean="0"/>
              <a:t>Problem: Count the occurrences of the different words in the collection.</a:t>
            </a:r>
          </a:p>
          <a:p>
            <a:pPr eaLnBrk="1" hangingPunct="1">
              <a:lnSpc>
                <a:spcPct val="90000"/>
              </a:lnSpc>
              <a:buFont typeface="Wingdings 2" pitchFamily="18" charset="2"/>
              <a:buNone/>
            </a:pPr>
            <a:endParaRPr lang="en-US" altLang="en-US" dirty="0" smtClean="0"/>
          </a:p>
          <a:p>
            <a:pPr eaLnBrk="1" hangingPunct="1">
              <a:lnSpc>
                <a:spcPct val="90000"/>
              </a:lnSpc>
              <a:buFont typeface="Wingdings 2" pitchFamily="18" charset="2"/>
              <a:buNone/>
            </a:pPr>
            <a:r>
              <a:rPr lang="en-US" altLang="en-US" dirty="0" smtClean="0"/>
              <a:t>Lets design a solution for this problem; </a:t>
            </a:r>
          </a:p>
          <a:p>
            <a:pPr lvl="1" eaLnBrk="1" hangingPunct="1">
              <a:lnSpc>
                <a:spcPct val="90000"/>
              </a:lnSpc>
            </a:pPr>
            <a:r>
              <a:rPr lang="en-US" altLang="en-US" dirty="0" smtClean="0">
                <a:solidFill>
                  <a:schemeClr val="tx1"/>
                </a:solidFill>
              </a:rPr>
              <a:t>We will start from scratch</a:t>
            </a:r>
          </a:p>
          <a:p>
            <a:pPr lvl="1" eaLnBrk="1" hangingPunct="1">
              <a:lnSpc>
                <a:spcPct val="90000"/>
              </a:lnSpc>
            </a:pPr>
            <a:r>
              <a:rPr lang="en-US" altLang="en-US" dirty="0" smtClean="0">
                <a:solidFill>
                  <a:schemeClr val="tx1"/>
                </a:solidFill>
              </a:rPr>
              <a:t>We will add and relax constraints </a:t>
            </a:r>
          </a:p>
          <a:p>
            <a:pPr lvl="1" eaLnBrk="1" hangingPunct="1">
              <a:lnSpc>
                <a:spcPct val="90000"/>
              </a:lnSpc>
            </a:pPr>
            <a:r>
              <a:rPr lang="en-US" altLang="en-US" dirty="0" smtClean="0">
                <a:solidFill>
                  <a:schemeClr val="tx1"/>
                </a:solidFill>
              </a:rPr>
              <a:t>We will do incremental design, improving the solution for performance and scalability</a:t>
            </a:r>
          </a:p>
          <a:p>
            <a:pPr eaLnBrk="1" hangingPunct="1">
              <a:lnSpc>
                <a:spcPct val="90000"/>
              </a:lnSpc>
              <a:buFont typeface="Wingdings 2" pitchFamily="18" charset="2"/>
              <a:buNone/>
            </a:pPr>
            <a:endParaRPr lang="en-US" altLang="en-US" dirty="0" smtClean="0"/>
          </a:p>
        </p:txBody>
      </p:sp>
    </p:spTree>
    <p:extLst>
      <p:ext uri="{BB962C8B-B14F-4D97-AF65-F5344CB8AC3E}">
        <p14:creationId xmlns:p14="http://schemas.microsoft.com/office/powerpoint/2010/main" val="328649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pPr eaLnBrk="1" hangingPunct="1"/>
            <a:r>
              <a:rPr lang="en-US" altLang="en-US" smtClean="0">
                <a:solidFill>
                  <a:srgbClr val="7B9899"/>
                </a:solidFill>
              </a:rPr>
              <a:t>Word Counter and Result Table</a:t>
            </a:r>
          </a:p>
        </p:txBody>
      </p:sp>
      <p:pic>
        <p:nvPicPr>
          <p:cNvPr id="2051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46351" y="2630488"/>
            <a:ext cx="5634567" cy="3160712"/>
          </a:xfrm>
          <a:solidFill>
            <a:srgbClr val="D1B2E8"/>
          </a:solidFill>
        </p:spPr>
      </p:pic>
      <p:sp>
        <p:nvSpPr>
          <p:cNvPr id="4" name="Can 3"/>
          <p:cNvSpPr/>
          <p:nvPr/>
        </p:nvSpPr>
        <p:spPr>
          <a:xfrm>
            <a:off x="508000" y="2133601"/>
            <a:ext cx="1625600" cy="1216025"/>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a:t>
            </a:r>
          </a:p>
          <a:p>
            <a:pPr algn="ctr" fontAlgn="auto">
              <a:spcBef>
                <a:spcPts val="0"/>
              </a:spcBef>
              <a:spcAft>
                <a:spcPts val="0"/>
              </a:spcAft>
              <a:defRPr/>
            </a:pPr>
            <a:r>
              <a:rPr lang="en-US" dirty="0"/>
              <a:t>collection</a:t>
            </a:r>
          </a:p>
        </p:txBody>
      </p:sp>
      <p:graphicFrame>
        <p:nvGraphicFramePr>
          <p:cNvPr id="16" name="Table 15"/>
          <p:cNvGraphicFramePr>
            <a:graphicFrameLocks noGrp="1"/>
          </p:cNvGraphicFramePr>
          <p:nvPr/>
        </p:nvGraphicFramePr>
        <p:xfrm>
          <a:off x="8737600" y="1600200"/>
          <a:ext cx="2133600" cy="3098800"/>
        </p:xfrm>
        <a:graphic>
          <a:graphicData uri="http://schemas.openxmlformats.org/drawingml/2006/table">
            <a:tbl>
              <a:tblPr/>
              <a:tblGrid>
                <a:gridCol w="1066800"/>
                <a:gridCol w="1066800"/>
              </a:tblGrid>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2</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weed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2</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sun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moon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land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part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bl>
          </a:graphicData>
        </a:graphic>
      </p:graphicFrame>
      <p:cxnSp>
        <p:nvCxnSpPr>
          <p:cNvPr id="24" name="Straight Arrow Connector 23"/>
          <p:cNvCxnSpPr/>
          <p:nvPr/>
        </p:nvCxnSpPr>
        <p:spPr>
          <a:xfrm rot="5400000" flipH="1" flipV="1">
            <a:off x="7886700" y="4432300"/>
            <a:ext cx="685800" cy="812800"/>
          </a:xfrm>
          <a:prstGeom prst="straightConnector1">
            <a:avLst/>
          </a:prstGeom>
          <a:ln cmpd="dbl">
            <a:prstDash val="dash"/>
            <a:tailEnd type="arrow"/>
          </a:ln>
        </p:spPr>
        <p:style>
          <a:lnRef idx="1">
            <a:schemeClr val="accent1"/>
          </a:lnRef>
          <a:fillRef idx="0">
            <a:schemeClr val="accent1"/>
          </a:fillRef>
          <a:effectRef idx="0">
            <a:schemeClr val="accent1"/>
          </a:effectRef>
          <a:fontRef idx="minor">
            <a:schemeClr val="tx1"/>
          </a:fontRef>
        </p:style>
      </p:cxnSp>
      <p:sp>
        <p:nvSpPr>
          <p:cNvPr id="20517" name="Rectangle 27"/>
          <p:cNvSpPr>
            <a:spLocks noChangeArrowheads="1"/>
          </p:cNvSpPr>
          <p:nvPr/>
        </p:nvSpPr>
        <p:spPr bwMode="auto">
          <a:xfrm>
            <a:off x="304800" y="1447800"/>
            <a:ext cx="609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{web, weed, green, sun, moon, land, part, web, green,…}</a:t>
            </a:r>
          </a:p>
        </p:txBody>
      </p:sp>
      <p:cxnSp>
        <p:nvCxnSpPr>
          <p:cNvPr id="30" name="Straight Arrow Connector 29"/>
          <p:cNvCxnSpPr/>
          <p:nvPr/>
        </p:nvCxnSpPr>
        <p:spPr>
          <a:xfrm rot="16200000" flipH="1">
            <a:off x="1270000" y="3378200"/>
            <a:ext cx="2743200" cy="10160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27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pPr eaLnBrk="1" hangingPunct="1"/>
            <a:r>
              <a:rPr lang="en-US" altLang="en-US" smtClean="0">
                <a:solidFill>
                  <a:srgbClr val="7B9899"/>
                </a:solidFill>
              </a:rPr>
              <a:t>Multiple Instances of Word Counter</a:t>
            </a:r>
          </a:p>
        </p:txBody>
      </p:sp>
      <p:pic>
        <p:nvPicPr>
          <p:cNvPr id="2153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0" y="2743200"/>
            <a:ext cx="4337051" cy="2967038"/>
          </a:xfrm>
          <a:solidFill>
            <a:srgbClr val="C9A4E4">
              <a:alpha val="94116"/>
            </a:srgbClr>
          </a:solidFill>
        </p:spPr>
      </p:pic>
      <p:graphicFrame>
        <p:nvGraphicFramePr>
          <p:cNvPr id="16" name="Table 15"/>
          <p:cNvGraphicFramePr>
            <a:graphicFrameLocks noGrp="1"/>
          </p:cNvGraphicFramePr>
          <p:nvPr/>
        </p:nvGraphicFramePr>
        <p:xfrm>
          <a:off x="8737600" y="1600200"/>
          <a:ext cx="2133600" cy="3098800"/>
        </p:xfrm>
        <a:graphic>
          <a:graphicData uri="http://schemas.openxmlformats.org/drawingml/2006/table">
            <a:tbl>
              <a:tblPr/>
              <a:tblGrid>
                <a:gridCol w="1066800"/>
                <a:gridCol w="1066800"/>
              </a:tblGrid>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2</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weed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2</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sun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moon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land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part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873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bl>
          </a:graphicData>
        </a:graphic>
      </p:graphicFrame>
      <p:pic>
        <p:nvPicPr>
          <p:cNvPr id="21536" name="Picture 13" descr="lock%20&amp;%20Key%201%20copy.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34401" y="1447800"/>
            <a:ext cx="34501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Can 27"/>
          <p:cNvSpPr/>
          <p:nvPr/>
        </p:nvSpPr>
        <p:spPr>
          <a:xfrm>
            <a:off x="508000" y="2133601"/>
            <a:ext cx="1625600" cy="1216025"/>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a:t>
            </a:r>
          </a:p>
          <a:p>
            <a:pPr algn="ctr" fontAlgn="auto">
              <a:spcBef>
                <a:spcPts val="0"/>
              </a:spcBef>
              <a:spcAft>
                <a:spcPts val="0"/>
              </a:spcAft>
              <a:defRPr/>
            </a:pPr>
            <a:r>
              <a:rPr lang="en-US" dirty="0"/>
              <a:t>collection</a:t>
            </a:r>
          </a:p>
        </p:txBody>
      </p:sp>
      <p:cxnSp>
        <p:nvCxnSpPr>
          <p:cNvPr id="29" name="Straight Arrow Connector 28"/>
          <p:cNvCxnSpPr/>
          <p:nvPr/>
        </p:nvCxnSpPr>
        <p:spPr>
          <a:xfrm rot="16200000" flipH="1">
            <a:off x="1270000" y="3378200"/>
            <a:ext cx="2743200" cy="10160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315200" y="4495800"/>
            <a:ext cx="1320800" cy="685800"/>
          </a:xfrm>
          <a:prstGeom prst="straightConnector1">
            <a:avLst/>
          </a:prstGeom>
          <a:ln cmpd="db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6088063" y="1516063"/>
            <a:ext cx="2352675" cy="2540000"/>
          </a:xfrm>
          <a:prstGeom prst="straightConnector1">
            <a:avLst/>
          </a:prstGeom>
          <a:ln cmpd="dbl">
            <a:prstDash val="dash"/>
            <a:tailEnd type="arrow"/>
          </a:ln>
        </p:spPr>
        <p:style>
          <a:lnRef idx="1">
            <a:schemeClr val="accent1"/>
          </a:lnRef>
          <a:fillRef idx="0">
            <a:schemeClr val="accent1"/>
          </a:fillRef>
          <a:effectRef idx="0">
            <a:schemeClr val="accent1"/>
          </a:effectRef>
          <a:fontRef idx="minor">
            <a:schemeClr val="tx1"/>
          </a:fontRef>
        </p:style>
      </p:cxnSp>
      <p:sp>
        <p:nvSpPr>
          <p:cNvPr id="21544" name="TextBox 33"/>
          <p:cNvSpPr txBox="1">
            <a:spLocks noChangeArrowheads="1"/>
          </p:cNvSpPr>
          <p:nvPr/>
        </p:nvSpPr>
        <p:spPr bwMode="auto">
          <a:xfrm>
            <a:off x="8229601" y="5181601"/>
            <a:ext cx="22445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Observe: </a:t>
            </a:r>
          </a:p>
          <a:p>
            <a:pPr eaLnBrk="1" hangingPunct="1"/>
            <a:r>
              <a:rPr lang="en-US" altLang="en-US">
                <a:latin typeface="Georgia" pitchFamily="18" charset="0"/>
              </a:rPr>
              <a:t>Multi-thread</a:t>
            </a:r>
          </a:p>
          <a:p>
            <a:pPr eaLnBrk="1" hangingPunct="1"/>
            <a:r>
              <a:rPr lang="en-US" altLang="en-US">
                <a:latin typeface="Georgia" pitchFamily="18" charset="0"/>
              </a:rPr>
              <a:t>Lock on shared data</a:t>
            </a:r>
          </a:p>
        </p:txBody>
      </p:sp>
    </p:spTree>
    <p:extLst>
      <p:ext uri="{BB962C8B-B14F-4D97-AF65-F5344CB8AC3E}">
        <p14:creationId xmlns:p14="http://schemas.microsoft.com/office/powerpoint/2010/main" val="332644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r>
              <a:rPr lang="en-US" altLang="en-US" smtClean="0">
                <a:solidFill>
                  <a:srgbClr val="7B9899"/>
                </a:solidFill>
              </a:rPr>
              <a:t>Improve Word Counter for Performance </a:t>
            </a:r>
          </a:p>
        </p:txBody>
      </p:sp>
      <p:pic>
        <p:nvPicPr>
          <p:cNvPr id="2253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25601" y="1524000"/>
            <a:ext cx="6625167" cy="3810000"/>
          </a:xfrm>
          <a:solidFill>
            <a:srgbClr val="D1B2E8"/>
          </a:solidFill>
        </p:spPr>
      </p:pic>
      <p:sp>
        <p:nvSpPr>
          <p:cNvPr id="17" name="Slide Number Placeholder 16"/>
          <p:cNvSpPr>
            <a:spLocks noGrp="1"/>
          </p:cNvSpPr>
          <p:nvPr>
            <p:ph type="sldNum" sz="quarter" idx="4294967295"/>
          </p:nvPr>
        </p:nvSpPr>
        <p:spPr>
          <a:xfrm>
            <a:off x="8737600" y="6356351"/>
            <a:ext cx="2844800" cy="365125"/>
          </a:xfrm>
          <a:prstGeom prst="rect">
            <a:avLst/>
          </a:prstGeom>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1AA34F1-2EA3-437A-8C76-DBF84B61440C}" type="slidenum">
              <a:rPr lang="en-US" altLang="en-US">
                <a:solidFill>
                  <a:srgbClr val="7B9899"/>
                </a:solidFill>
                <a:latin typeface="Georgia" pitchFamily="18" charset="0"/>
              </a:rPr>
              <a:pPr eaLnBrk="1" hangingPunct="1"/>
              <a:t>43</a:t>
            </a:fld>
            <a:endParaRPr lang="en-US" altLang="en-US">
              <a:solidFill>
                <a:srgbClr val="7B9899"/>
              </a:solidFill>
              <a:latin typeface="Georgia" pitchFamily="18" charset="0"/>
            </a:endParaRPr>
          </a:p>
        </p:txBody>
      </p:sp>
      <p:sp>
        <p:nvSpPr>
          <p:cNvPr id="28" name="Can 27"/>
          <p:cNvSpPr/>
          <p:nvPr/>
        </p:nvSpPr>
        <p:spPr>
          <a:xfrm>
            <a:off x="0" y="2133600"/>
            <a:ext cx="1727200" cy="8382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cxnSp>
        <p:nvCxnSpPr>
          <p:cNvPr id="29" name="Straight Arrow Connector 28"/>
          <p:cNvCxnSpPr>
            <a:stCxn id="28" idx="3"/>
          </p:cNvCxnSpPr>
          <p:nvPr/>
        </p:nvCxnSpPr>
        <p:spPr>
          <a:xfrm rot="16200000" flipH="1">
            <a:off x="254000" y="3581400"/>
            <a:ext cx="1981200" cy="76200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22535" name="TextBox 33"/>
          <p:cNvSpPr txBox="1">
            <a:spLocks noChangeArrowheads="1"/>
          </p:cNvSpPr>
          <p:nvPr/>
        </p:nvSpPr>
        <p:spPr bwMode="auto">
          <a:xfrm>
            <a:off x="8229600" y="5181600"/>
            <a:ext cx="240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 </a:t>
            </a:r>
          </a:p>
        </p:txBody>
      </p:sp>
      <p:graphicFrame>
        <p:nvGraphicFramePr>
          <p:cNvPr id="23" name="Table 22"/>
          <p:cNvGraphicFramePr>
            <a:graphicFrameLocks noGrp="1"/>
          </p:cNvGraphicFramePr>
          <p:nvPr/>
        </p:nvGraphicFramePr>
        <p:xfrm>
          <a:off x="203200" y="5943600"/>
          <a:ext cx="10363198" cy="742950"/>
        </p:xfrm>
        <a:graphic>
          <a:graphicData uri="http://schemas.openxmlformats.org/drawingml/2006/table">
            <a:tbl>
              <a:tblPr/>
              <a:tblGrid>
                <a:gridCol w="1117600"/>
                <a:gridCol w="766233"/>
                <a:gridCol w="941917"/>
                <a:gridCol w="941916"/>
                <a:gridCol w="941917"/>
                <a:gridCol w="944033"/>
                <a:gridCol w="941916"/>
                <a:gridCol w="941917"/>
                <a:gridCol w="941916"/>
                <a:gridCol w="941917"/>
                <a:gridCol w="941916"/>
              </a:tblGrid>
              <a:tr h="371475">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KEY</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F185"/>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weed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sun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moon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land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part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71475">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VALUE</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F185"/>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bl>
          </a:graphicData>
        </a:graphic>
      </p:graphicFrame>
      <p:cxnSp>
        <p:nvCxnSpPr>
          <p:cNvPr id="25" name="Straight Arrow Connector 24"/>
          <p:cNvCxnSpPr/>
          <p:nvPr/>
        </p:nvCxnSpPr>
        <p:spPr>
          <a:xfrm rot="5400000">
            <a:off x="4738953" y="5600436"/>
            <a:ext cx="684212" cy="2117"/>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8737600" y="1600200"/>
          <a:ext cx="2133600" cy="2711450"/>
        </p:xfrm>
        <a:graphic>
          <a:graphicData uri="http://schemas.openxmlformats.org/drawingml/2006/table">
            <a:tbl>
              <a:tblPr firstRow="1" bandRow="1">
                <a:tableStyleId>{69CF1AB2-1976-4502-BF36-3FF5EA218861}</a:tableStyleId>
              </a:tblPr>
              <a:tblGrid>
                <a:gridCol w="1066800"/>
                <a:gridCol w="1066800"/>
              </a:tblGrid>
              <a:tr h="387350">
                <a:tc>
                  <a:txBody>
                    <a:bodyPr/>
                    <a:lstStyle/>
                    <a:p>
                      <a:r>
                        <a:rPr lang="en-US" sz="1200" b="1" dirty="0" smtClean="0">
                          <a:latin typeface="+mj-lt"/>
                        </a:rPr>
                        <a:t>web</a:t>
                      </a:r>
                      <a:endParaRPr lang="en-US" sz="1200" b="1" dirty="0">
                        <a:latin typeface="+mj-lt"/>
                      </a:endParaRPr>
                    </a:p>
                  </a:txBody>
                  <a:tcPr marL="121920" marR="121920">
                    <a:solidFill>
                      <a:srgbClr val="C9A4E4"/>
                    </a:solidFill>
                  </a:tcPr>
                </a:tc>
                <a:tc>
                  <a:txBody>
                    <a:bodyPr/>
                    <a:lstStyle/>
                    <a:p>
                      <a:r>
                        <a:rPr lang="en-US" sz="1200" b="1" dirty="0" smtClean="0">
                          <a:latin typeface="+mj-lt"/>
                        </a:rPr>
                        <a:t>2</a:t>
                      </a:r>
                      <a:endParaRPr lang="en-US" sz="1200" b="1" dirty="0">
                        <a:latin typeface="+mj-lt"/>
                      </a:endParaRPr>
                    </a:p>
                  </a:txBody>
                  <a:tcPr marL="121920" marR="121920">
                    <a:solidFill>
                      <a:srgbClr val="C9A4E4"/>
                    </a:solidFill>
                  </a:tcPr>
                </a:tc>
              </a:tr>
              <a:tr h="387350">
                <a:tc>
                  <a:txBody>
                    <a:bodyPr/>
                    <a:lstStyle/>
                    <a:p>
                      <a:r>
                        <a:rPr lang="en-US" sz="1200" b="1" dirty="0" smtClean="0">
                          <a:latin typeface="+mj-lt"/>
                        </a:rPr>
                        <a:t>weed</a:t>
                      </a:r>
                      <a:endParaRPr lang="en-US" sz="1200" b="1" dirty="0">
                        <a:latin typeface="+mj-lt"/>
                      </a:endParaRPr>
                    </a:p>
                  </a:txBody>
                  <a:tcPr marL="121920" marR="121920">
                    <a:solidFill>
                      <a:srgbClr val="7030A0"/>
                    </a:solidFill>
                  </a:tcPr>
                </a:tc>
                <a:tc>
                  <a:txBody>
                    <a:bodyPr/>
                    <a:lstStyle/>
                    <a:p>
                      <a:r>
                        <a:rPr lang="en-US" sz="1200" b="1" dirty="0" smtClean="0">
                          <a:latin typeface="+mj-lt"/>
                        </a:rPr>
                        <a:t>1</a:t>
                      </a:r>
                      <a:endParaRPr lang="en-US" sz="1200" b="1" dirty="0">
                        <a:latin typeface="+mj-lt"/>
                      </a:endParaRPr>
                    </a:p>
                  </a:txBody>
                  <a:tcPr marL="121920" marR="121920">
                    <a:solidFill>
                      <a:srgbClr val="7030A0"/>
                    </a:solidFill>
                  </a:tcPr>
                </a:tc>
              </a:tr>
              <a:tr h="387350">
                <a:tc>
                  <a:txBody>
                    <a:bodyPr/>
                    <a:lstStyle/>
                    <a:p>
                      <a:r>
                        <a:rPr lang="en-US" sz="1200" b="1" dirty="0" smtClean="0">
                          <a:latin typeface="+mj-lt"/>
                        </a:rPr>
                        <a:t>green</a:t>
                      </a:r>
                      <a:endParaRPr lang="en-US" sz="1200" b="1" dirty="0">
                        <a:latin typeface="+mj-lt"/>
                      </a:endParaRPr>
                    </a:p>
                  </a:txBody>
                  <a:tcPr marL="121920" marR="121920">
                    <a:solidFill>
                      <a:srgbClr val="66E3F4"/>
                    </a:solidFill>
                  </a:tcPr>
                </a:tc>
                <a:tc>
                  <a:txBody>
                    <a:bodyPr/>
                    <a:lstStyle/>
                    <a:p>
                      <a:r>
                        <a:rPr lang="en-US" sz="1200" b="1" dirty="0" smtClean="0">
                          <a:latin typeface="+mj-lt"/>
                        </a:rPr>
                        <a:t>2</a:t>
                      </a:r>
                      <a:endParaRPr lang="en-US" sz="1200" b="1" dirty="0">
                        <a:latin typeface="+mj-lt"/>
                      </a:endParaRPr>
                    </a:p>
                  </a:txBody>
                  <a:tcPr marL="121920" marR="121920">
                    <a:solidFill>
                      <a:srgbClr val="66E3F4"/>
                    </a:solidFill>
                  </a:tcPr>
                </a:tc>
              </a:tr>
              <a:tr h="387350">
                <a:tc>
                  <a:txBody>
                    <a:bodyPr/>
                    <a:lstStyle/>
                    <a:p>
                      <a:r>
                        <a:rPr lang="en-US" sz="1200" b="1" dirty="0" smtClean="0">
                          <a:latin typeface="+mj-lt"/>
                        </a:rPr>
                        <a:t>sun</a:t>
                      </a:r>
                      <a:endParaRPr lang="en-US" sz="1200" b="1" dirty="0">
                        <a:latin typeface="+mj-lt"/>
                      </a:endParaRPr>
                    </a:p>
                  </a:txBody>
                  <a:tcPr marL="121920" marR="121920">
                    <a:solidFill>
                      <a:srgbClr val="00B050"/>
                    </a:solidFill>
                  </a:tcPr>
                </a:tc>
                <a:tc>
                  <a:txBody>
                    <a:bodyPr/>
                    <a:lstStyle/>
                    <a:p>
                      <a:r>
                        <a:rPr lang="en-US" sz="1200" b="1" dirty="0" smtClean="0">
                          <a:latin typeface="+mj-lt"/>
                        </a:rPr>
                        <a:t>1</a:t>
                      </a:r>
                      <a:endParaRPr lang="en-US" sz="1200" b="1" dirty="0">
                        <a:latin typeface="+mj-lt"/>
                      </a:endParaRPr>
                    </a:p>
                  </a:txBody>
                  <a:tcPr marL="121920" marR="121920">
                    <a:solidFill>
                      <a:srgbClr val="00B050"/>
                    </a:solidFill>
                  </a:tcPr>
                </a:tc>
              </a:tr>
              <a:tr h="387350">
                <a:tc>
                  <a:txBody>
                    <a:bodyPr/>
                    <a:lstStyle/>
                    <a:p>
                      <a:r>
                        <a:rPr lang="en-US" sz="1200" b="1" dirty="0" smtClean="0">
                          <a:latin typeface="+mj-lt"/>
                        </a:rPr>
                        <a:t>moon</a:t>
                      </a:r>
                      <a:endParaRPr lang="en-US" sz="1200" b="1" dirty="0">
                        <a:latin typeface="+mj-lt"/>
                      </a:endParaRPr>
                    </a:p>
                  </a:txBody>
                  <a:tcPr marL="121920" marR="121920">
                    <a:solidFill>
                      <a:schemeClr val="accent2">
                        <a:lumMod val="20000"/>
                        <a:lumOff val="80000"/>
                      </a:schemeClr>
                    </a:solidFill>
                  </a:tcPr>
                </a:tc>
                <a:tc>
                  <a:txBody>
                    <a:bodyPr/>
                    <a:lstStyle/>
                    <a:p>
                      <a:r>
                        <a:rPr lang="en-US" sz="1200" b="1" dirty="0" smtClean="0">
                          <a:latin typeface="+mj-lt"/>
                        </a:rPr>
                        <a:t>1</a:t>
                      </a:r>
                      <a:endParaRPr lang="en-US" sz="1200" b="1" dirty="0">
                        <a:latin typeface="+mj-lt"/>
                      </a:endParaRPr>
                    </a:p>
                  </a:txBody>
                  <a:tcPr marL="121920" marR="121920">
                    <a:solidFill>
                      <a:schemeClr val="accent2">
                        <a:lumMod val="20000"/>
                        <a:lumOff val="80000"/>
                      </a:schemeClr>
                    </a:solidFill>
                  </a:tcPr>
                </a:tc>
              </a:tr>
              <a:tr h="387350">
                <a:tc>
                  <a:txBody>
                    <a:bodyPr/>
                    <a:lstStyle/>
                    <a:p>
                      <a:r>
                        <a:rPr lang="en-US" sz="1200" b="1" dirty="0" smtClean="0">
                          <a:latin typeface="+mj-lt"/>
                        </a:rPr>
                        <a:t>land</a:t>
                      </a:r>
                      <a:endParaRPr lang="en-US" sz="1200" b="1" dirty="0">
                        <a:latin typeface="+mj-lt"/>
                      </a:endParaRPr>
                    </a:p>
                  </a:txBody>
                  <a:tcPr marL="121920" marR="121920">
                    <a:solidFill>
                      <a:srgbClr val="FF6600"/>
                    </a:solidFill>
                  </a:tcPr>
                </a:tc>
                <a:tc>
                  <a:txBody>
                    <a:bodyPr/>
                    <a:lstStyle/>
                    <a:p>
                      <a:r>
                        <a:rPr lang="en-US" sz="1200" b="1" dirty="0" smtClean="0">
                          <a:latin typeface="+mj-lt"/>
                        </a:rPr>
                        <a:t>1</a:t>
                      </a:r>
                      <a:endParaRPr lang="en-US" sz="1200" b="1" dirty="0">
                        <a:latin typeface="+mj-lt"/>
                      </a:endParaRPr>
                    </a:p>
                  </a:txBody>
                  <a:tcPr marL="121920" marR="121920">
                    <a:solidFill>
                      <a:srgbClr val="FF6600"/>
                    </a:solidFill>
                  </a:tcPr>
                </a:tc>
              </a:tr>
              <a:tr h="387350">
                <a:tc>
                  <a:txBody>
                    <a:bodyPr/>
                    <a:lstStyle/>
                    <a:p>
                      <a:r>
                        <a:rPr lang="en-US" sz="1200" b="1" dirty="0" smtClean="0">
                          <a:latin typeface="+mj-lt"/>
                        </a:rPr>
                        <a:t>part</a:t>
                      </a:r>
                      <a:endParaRPr lang="en-US" sz="1200" b="1" dirty="0">
                        <a:latin typeface="+mj-lt"/>
                      </a:endParaRPr>
                    </a:p>
                  </a:txBody>
                  <a:tcPr marL="121920" marR="121920">
                    <a:solidFill>
                      <a:srgbClr val="FF0000"/>
                    </a:solidFill>
                  </a:tcPr>
                </a:tc>
                <a:tc>
                  <a:txBody>
                    <a:bodyPr/>
                    <a:lstStyle/>
                    <a:p>
                      <a:r>
                        <a:rPr lang="en-US" sz="1200" b="1" dirty="0" smtClean="0">
                          <a:latin typeface="+mj-lt"/>
                        </a:rPr>
                        <a:t>1</a:t>
                      </a:r>
                      <a:endParaRPr lang="en-US" sz="1200" b="1" dirty="0">
                        <a:latin typeface="+mj-lt"/>
                      </a:endParaRPr>
                    </a:p>
                  </a:txBody>
                  <a:tcPr marL="121920" marR="121920">
                    <a:solidFill>
                      <a:srgbClr val="FF0000"/>
                    </a:solidFill>
                  </a:tcPr>
                </a:tc>
              </a:tr>
            </a:tbl>
          </a:graphicData>
        </a:graphic>
      </p:graphicFrame>
      <p:sp>
        <p:nvSpPr>
          <p:cNvPr id="32" name="Oval 31"/>
          <p:cNvSpPr/>
          <p:nvPr/>
        </p:nvSpPr>
        <p:spPr>
          <a:xfrm>
            <a:off x="8534400" y="1295400"/>
            <a:ext cx="6096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No </a:t>
            </a:r>
          </a:p>
        </p:txBody>
      </p:sp>
      <p:sp>
        <p:nvSpPr>
          <p:cNvPr id="22603" name="TextBox 34"/>
          <p:cNvSpPr txBox="1">
            <a:spLocks noChangeArrowheads="1"/>
          </p:cNvSpPr>
          <p:nvPr/>
        </p:nvSpPr>
        <p:spPr bwMode="auto">
          <a:xfrm>
            <a:off x="9042400" y="1219200"/>
            <a:ext cx="18614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No need for lock</a:t>
            </a:r>
          </a:p>
        </p:txBody>
      </p:sp>
      <p:cxnSp>
        <p:nvCxnSpPr>
          <p:cNvPr id="37" name="Straight Arrow Connector 36"/>
          <p:cNvCxnSpPr/>
          <p:nvPr/>
        </p:nvCxnSpPr>
        <p:spPr>
          <a:xfrm flipV="1">
            <a:off x="7010400" y="3276600"/>
            <a:ext cx="1524000" cy="762000"/>
          </a:xfrm>
          <a:prstGeom prst="straightConnector1">
            <a:avLst/>
          </a:prstGeom>
          <a:ln w="31750" cmpd="tri">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605" name="TextBox 40"/>
          <p:cNvSpPr txBox="1">
            <a:spLocks noChangeArrowheads="1"/>
          </p:cNvSpPr>
          <p:nvPr/>
        </p:nvSpPr>
        <p:spPr bwMode="auto">
          <a:xfrm>
            <a:off x="8737600" y="4648200"/>
            <a:ext cx="2020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Separate counters</a:t>
            </a:r>
          </a:p>
        </p:txBody>
      </p:sp>
    </p:spTree>
    <p:extLst>
      <p:ext uri="{BB962C8B-B14F-4D97-AF65-F5344CB8AC3E}">
        <p14:creationId xmlns:p14="http://schemas.microsoft.com/office/powerpoint/2010/main" val="3969769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r>
              <a:rPr lang="en-GB" sz="4000" dirty="0" smtClean="0"/>
              <a:t>So far, no problem, but remember, that we said in cloud computing there is a challenge of </a:t>
            </a:r>
            <a:r>
              <a:rPr lang="en-GB" sz="4000" dirty="0" smtClean="0">
                <a:solidFill>
                  <a:srgbClr val="FF0000"/>
                </a:solidFill>
              </a:rPr>
              <a:t>big data</a:t>
            </a:r>
          </a:p>
          <a:p>
            <a:r>
              <a:rPr lang="en-GB" sz="4000" dirty="0" smtClean="0"/>
              <a:t>How big is the data nowadays?</a:t>
            </a:r>
          </a:p>
          <a:p>
            <a:pPr lvl="1"/>
            <a:r>
              <a:rPr lang="en-GB" sz="3600" dirty="0" smtClean="0"/>
              <a:t>Kilobytes?</a:t>
            </a:r>
          </a:p>
          <a:p>
            <a:pPr lvl="1"/>
            <a:r>
              <a:rPr lang="en-GB" sz="3600" dirty="0" smtClean="0"/>
              <a:t>Megabytes?</a:t>
            </a:r>
          </a:p>
          <a:p>
            <a:pPr lvl="1"/>
            <a:r>
              <a:rPr lang="en-GB" sz="3600" dirty="0" smtClean="0"/>
              <a:t>Gigabytes?</a:t>
            </a:r>
          </a:p>
          <a:p>
            <a:pPr lvl="1"/>
            <a:r>
              <a:rPr lang="en-GB" sz="3600" dirty="0" smtClean="0"/>
              <a:t>…?</a:t>
            </a:r>
            <a:endParaRPr lang="en-GB" sz="3600" dirty="0"/>
          </a:p>
        </p:txBody>
      </p:sp>
    </p:spTree>
    <p:extLst>
      <p:ext uri="{BB962C8B-B14F-4D97-AF65-F5344CB8AC3E}">
        <p14:creationId xmlns:p14="http://schemas.microsoft.com/office/powerpoint/2010/main" val="49753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scale of the data?</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3940557"/>
              </p:ext>
            </p:extLst>
          </p:nvPr>
        </p:nvGraphicFramePr>
        <p:xfrm>
          <a:off x="1160746" y="1633734"/>
          <a:ext cx="7476553" cy="4577460"/>
        </p:xfrm>
        <a:graphic>
          <a:graphicData uri="http://schemas.openxmlformats.org/drawingml/2006/table">
            <a:tbl>
              <a:tblPr/>
              <a:tblGrid>
                <a:gridCol w="3736931"/>
                <a:gridCol w="1227551"/>
                <a:gridCol w="1169096"/>
                <a:gridCol w="1342975"/>
              </a:tblGrid>
              <a:tr h="202623">
                <a:tc rowSpan="2">
                  <a:txBody>
                    <a:bodyPr/>
                    <a:lstStyle/>
                    <a:p>
                      <a:pPr algn="ctr"/>
                      <a:r>
                        <a:rPr lang="en-GB" sz="900" kern="1200" dirty="0">
                          <a:solidFill>
                            <a:schemeClr val="tx1"/>
                          </a:solidFill>
                          <a:effectLst/>
                          <a:latin typeface="+mn-lt"/>
                          <a:ea typeface="+mn-ea"/>
                          <a:cs typeface="+mn-cs"/>
                        </a:rPr>
                        <a:t>Value in positional notation </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EAECF0"/>
                    </a:solidFill>
                  </a:tcPr>
                </a:tc>
                <a:tc rowSpan="2">
                  <a:txBody>
                    <a:bodyPr/>
                    <a:lstStyle/>
                    <a:p>
                      <a:pPr algn="ctr"/>
                      <a:r>
                        <a:rPr lang="en-GB" sz="900" kern="1200" dirty="0">
                          <a:solidFill>
                            <a:schemeClr val="tx1"/>
                          </a:solidFill>
                          <a:effectLst/>
                          <a:latin typeface="+mn-lt"/>
                          <a:ea typeface="+mn-ea"/>
                          <a:cs typeface="+mn-cs"/>
                        </a:rPr>
                        <a:t> Value in</a:t>
                      </a:r>
                      <a:br>
                        <a:rPr lang="en-GB" sz="900" kern="1200" dirty="0">
                          <a:solidFill>
                            <a:schemeClr val="tx1"/>
                          </a:solidFill>
                          <a:effectLst/>
                          <a:latin typeface="+mn-lt"/>
                          <a:ea typeface="+mn-ea"/>
                          <a:cs typeface="+mn-cs"/>
                        </a:rPr>
                      </a:br>
                      <a:r>
                        <a:rPr lang="en-GB" sz="900" kern="1200" dirty="0">
                          <a:solidFill>
                            <a:schemeClr val="tx1"/>
                          </a:solidFill>
                          <a:effectLst/>
                          <a:latin typeface="+mn-lt"/>
                          <a:ea typeface="+mn-ea"/>
                          <a:cs typeface="+mn-cs"/>
                        </a:rPr>
                        <a:t>scientific notation </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EAECF0"/>
                    </a:solidFill>
                  </a:tcPr>
                </a:tc>
                <a:tc gridSpan="2">
                  <a:txBody>
                    <a:bodyPr/>
                    <a:lstStyle/>
                    <a:p>
                      <a:pPr algn="ctr"/>
                      <a:r>
                        <a:rPr lang="en-GB" sz="900" kern="1200" dirty="0">
                          <a:solidFill>
                            <a:schemeClr val="tx1"/>
                          </a:solidFill>
                          <a:effectLst/>
                          <a:latin typeface="+mn-lt"/>
                          <a:ea typeface="+mn-ea"/>
                          <a:cs typeface="+mn-cs"/>
                        </a:rPr>
                        <a:t> Metric prefix </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EAECF0"/>
                    </a:solidFill>
                  </a:tcPr>
                </a:tc>
                <a:tc hMerge="1">
                  <a:txBody>
                    <a:bodyPr/>
                    <a:lstStyle/>
                    <a:p>
                      <a:endParaRPr lang="en-GB"/>
                    </a:p>
                  </a:txBody>
                  <a:tcPr/>
                </a:tc>
              </a:tr>
              <a:tr h="452953">
                <a:tc vMerge="1">
                  <a:txBody>
                    <a:bodyPr/>
                    <a:lstStyle/>
                    <a:p>
                      <a:endParaRPr lang="en-GB"/>
                    </a:p>
                  </a:txBody>
                  <a:tcPr/>
                </a:tc>
                <a:tc vMerge="1">
                  <a:txBody>
                    <a:bodyPr/>
                    <a:lstStyle/>
                    <a:p>
                      <a:endParaRPr lang="en-GB"/>
                    </a:p>
                  </a:txBody>
                  <a:tcPr/>
                </a:tc>
                <a:tc>
                  <a:txBody>
                    <a:bodyPr/>
                    <a:lstStyle/>
                    <a:p>
                      <a:pPr algn="ctr"/>
                      <a:r>
                        <a:rPr lang="en-GB" sz="900" kern="1200" dirty="0">
                          <a:solidFill>
                            <a:schemeClr val="tx1"/>
                          </a:solidFill>
                          <a:effectLst/>
                          <a:latin typeface="+mn-lt"/>
                          <a:ea typeface="+mn-ea"/>
                          <a:cs typeface="+mn-cs"/>
                        </a:rPr>
                        <a:t>Prefix</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EAECF0"/>
                    </a:solidFill>
                  </a:tcPr>
                </a:tc>
                <a:tc>
                  <a:txBody>
                    <a:bodyPr/>
                    <a:lstStyle/>
                    <a:p>
                      <a:pPr algn="ctr"/>
                      <a:r>
                        <a:rPr lang="en-GB" sz="900" kern="1200" dirty="0">
                          <a:solidFill>
                            <a:schemeClr val="tx1"/>
                          </a:solidFill>
                          <a:effectLst/>
                          <a:latin typeface="+mn-lt"/>
                          <a:ea typeface="+mn-ea"/>
                          <a:cs typeface="+mn-cs"/>
                        </a:rPr>
                        <a:t>Symbol</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EAECF0"/>
                    </a:solidFill>
                  </a:tcPr>
                </a:tc>
              </a:tr>
              <a:tr h="202623">
                <a:tc>
                  <a:txBody>
                    <a:bodyPr/>
                    <a:lstStyle/>
                    <a:p>
                      <a:pPr algn="r"/>
                      <a:r>
                        <a:rPr lang="en-GB" sz="1800">
                          <a:effectLst/>
                        </a:rPr>
                        <a:t>1</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10</a:t>
                      </a:r>
                      <a:r>
                        <a:rPr lang="en-GB" sz="1800" baseline="30000">
                          <a:effectLst/>
                        </a:rPr>
                        <a:t>0</a:t>
                      </a:r>
                      <a:endParaRPr lang="en-GB" sz="180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 </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 </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r h="202623">
                <a:tc>
                  <a:txBody>
                    <a:bodyPr/>
                    <a:lstStyle/>
                    <a:p>
                      <a:pPr algn="r"/>
                      <a:r>
                        <a:rPr lang="en-GB" sz="1800">
                          <a:effectLst/>
                        </a:rPr>
                        <a:t>10</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10</a:t>
                      </a:r>
                      <a:r>
                        <a:rPr lang="en-GB" sz="1800" baseline="30000">
                          <a:effectLst/>
                        </a:rPr>
                        <a:t>1</a:t>
                      </a:r>
                      <a:endParaRPr lang="en-GB" sz="180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deca</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da</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r h="202623">
                <a:tc>
                  <a:txBody>
                    <a:bodyPr/>
                    <a:lstStyle/>
                    <a:p>
                      <a:pPr algn="r"/>
                      <a:r>
                        <a:rPr lang="en-GB" sz="1800" dirty="0" smtClean="0">
                          <a:effectLst/>
                        </a:rPr>
                        <a:t>00</a:t>
                      </a:r>
                      <a:endParaRPr lang="en-GB" sz="1800" dirty="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10</a:t>
                      </a:r>
                      <a:r>
                        <a:rPr lang="en-GB" sz="1800" baseline="30000">
                          <a:effectLst/>
                        </a:rPr>
                        <a:t>2</a:t>
                      </a:r>
                      <a:endParaRPr lang="en-GB" sz="180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hecto</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h</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r h="202623">
                <a:tc>
                  <a:txBody>
                    <a:bodyPr/>
                    <a:lstStyle/>
                    <a:p>
                      <a:pPr algn="r"/>
                      <a:r>
                        <a:rPr lang="en-GB" sz="1800" dirty="0">
                          <a:effectLst/>
                        </a:rPr>
                        <a:t>1,000</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10</a:t>
                      </a:r>
                      <a:r>
                        <a:rPr lang="en-GB" sz="1800" baseline="30000">
                          <a:effectLst/>
                        </a:rPr>
                        <a:t>3</a:t>
                      </a:r>
                      <a:endParaRPr lang="en-GB" sz="180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kilo</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k</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r h="352296">
                <a:tc>
                  <a:txBody>
                    <a:bodyPr/>
                    <a:lstStyle/>
                    <a:p>
                      <a:pPr algn="r"/>
                      <a:r>
                        <a:rPr lang="en-GB" sz="1800" dirty="0">
                          <a:effectLst/>
                        </a:rPr>
                        <a:t>1,000,000</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dirty="0">
                          <a:effectLst/>
                        </a:rPr>
                        <a:t>10</a:t>
                      </a:r>
                      <a:r>
                        <a:rPr lang="en-GB" sz="1800" baseline="30000" dirty="0">
                          <a:effectLst/>
                        </a:rPr>
                        <a:t>6</a:t>
                      </a:r>
                      <a:endParaRPr lang="en-GB" sz="1800" dirty="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mega</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M</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r h="352296">
                <a:tc>
                  <a:txBody>
                    <a:bodyPr/>
                    <a:lstStyle/>
                    <a:p>
                      <a:pPr algn="r"/>
                      <a:r>
                        <a:rPr lang="en-GB" sz="1800" dirty="0">
                          <a:effectLst/>
                        </a:rPr>
                        <a:t>1,000,000,000</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10</a:t>
                      </a:r>
                      <a:r>
                        <a:rPr lang="en-GB" sz="1800" baseline="30000">
                          <a:effectLst/>
                        </a:rPr>
                        <a:t>9</a:t>
                      </a:r>
                      <a:endParaRPr lang="en-GB" sz="180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giga</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G</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r h="352296">
                <a:tc>
                  <a:txBody>
                    <a:bodyPr/>
                    <a:lstStyle/>
                    <a:p>
                      <a:pPr algn="r"/>
                      <a:r>
                        <a:rPr lang="en-GB" sz="1800">
                          <a:effectLst/>
                        </a:rPr>
                        <a:t>1,000,000,000,000</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10</a:t>
                      </a:r>
                      <a:r>
                        <a:rPr lang="en-GB" sz="1800" baseline="30000">
                          <a:effectLst/>
                        </a:rPr>
                        <a:t>12</a:t>
                      </a:r>
                      <a:endParaRPr lang="en-GB" sz="180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tera</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T</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r h="503280">
                <a:tc>
                  <a:txBody>
                    <a:bodyPr/>
                    <a:lstStyle/>
                    <a:p>
                      <a:pPr algn="r"/>
                      <a:r>
                        <a:rPr lang="en-GB" sz="1800" dirty="0">
                          <a:effectLst/>
                        </a:rPr>
                        <a:t>1,000,000,000,000,000</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FFF00"/>
                    </a:solidFill>
                  </a:tcPr>
                </a:tc>
                <a:tc>
                  <a:txBody>
                    <a:bodyPr/>
                    <a:lstStyle/>
                    <a:p>
                      <a:pPr algn="ctr"/>
                      <a:r>
                        <a:rPr lang="en-GB" sz="1800" dirty="0">
                          <a:effectLst/>
                        </a:rPr>
                        <a:t>10</a:t>
                      </a:r>
                      <a:r>
                        <a:rPr lang="en-GB" sz="1800" baseline="30000" dirty="0">
                          <a:effectLst/>
                        </a:rPr>
                        <a:t>15</a:t>
                      </a:r>
                      <a:endParaRPr lang="en-GB" sz="1800" dirty="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FFF00"/>
                    </a:solidFill>
                  </a:tcPr>
                </a:tc>
                <a:tc>
                  <a:txBody>
                    <a:bodyPr/>
                    <a:lstStyle/>
                    <a:p>
                      <a:pPr algn="ctr"/>
                      <a:r>
                        <a:rPr lang="en-GB" sz="1800" dirty="0" err="1">
                          <a:effectLst/>
                        </a:rPr>
                        <a:t>peta</a:t>
                      </a:r>
                      <a:endParaRPr lang="en-GB" sz="1800" dirty="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FFF00"/>
                    </a:solidFill>
                  </a:tcPr>
                </a:tc>
                <a:tc>
                  <a:txBody>
                    <a:bodyPr/>
                    <a:lstStyle/>
                    <a:p>
                      <a:pPr algn="ctr"/>
                      <a:r>
                        <a:rPr lang="en-GB" sz="1800" dirty="0">
                          <a:effectLst/>
                        </a:rPr>
                        <a:t>P</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FFF00"/>
                    </a:solidFill>
                  </a:tcPr>
                </a:tc>
              </a:tr>
              <a:tr h="358338">
                <a:tc>
                  <a:txBody>
                    <a:bodyPr/>
                    <a:lstStyle/>
                    <a:p>
                      <a:pPr algn="r"/>
                      <a:r>
                        <a:rPr lang="en-GB" sz="1800">
                          <a:effectLst/>
                        </a:rPr>
                        <a:t>1,000,000,000,000,000,000</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10</a:t>
                      </a:r>
                      <a:r>
                        <a:rPr lang="en-GB" sz="1800" baseline="30000">
                          <a:effectLst/>
                        </a:rPr>
                        <a:t>18</a:t>
                      </a:r>
                      <a:endParaRPr lang="en-GB" sz="180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dirty="0" err="1">
                          <a:effectLst/>
                        </a:rPr>
                        <a:t>exa</a:t>
                      </a:r>
                      <a:endParaRPr lang="en-GB" sz="1800" dirty="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E</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r h="325677">
                <a:tc>
                  <a:txBody>
                    <a:bodyPr/>
                    <a:lstStyle/>
                    <a:p>
                      <a:pPr algn="r"/>
                      <a:r>
                        <a:rPr lang="en-GB" sz="1800">
                          <a:effectLst/>
                        </a:rPr>
                        <a:t>1,000,000,000,000,000,000,000</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10</a:t>
                      </a:r>
                      <a:r>
                        <a:rPr lang="en-GB" sz="1800" baseline="30000">
                          <a:effectLst/>
                        </a:rPr>
                        <a:t>21</a:t>
                      </a:r>
                      <a:endParaRPr lang="en-GB" sz="180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dirty="0" err="1">
                          <a:effectLst/>
                        </a:rPr>
                        <a:t>zetta</a:t>
                      </a:r>
                      <a:endParaRPr lang="en-GB" sz="1800" dirty="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a:effectLst/>
                        </a:rPr>
                        <a:t>Z</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r h="399117">
                <a:tc>
                  <a:txBody>
                    <a:bodyPr/>
                    <a:lstStyle/>
                    <a:p>
                      <a:pPr algn="r"/>
                      <a:r>
                        <a:rPr lang="en-GB" sz="1800" dirty="0">
                          <a:effectLst/>
                        </a:rPr>
                        <a:t>1,000,000,000,000,000,000,000,000</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dirty="0">
                          <a:effectLst/>
                        </a:rPr>
                        <a:t>10</a:t>
                      </a:r>
                      <a:r>
                        <a:rPr lang="en-GB" sz="1800" baseline="30000" dirty="0">
                          <a:effectLst/>
                        </a:rPr>
                        <a:t>24</a:t>
                      </a:r>
                      <a:endParaRPr lang="en-GB" sz="1800" dirty="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dirty="0" err="1">
                          <a:effectLst/>
                        </a:rPr>
                        <a:t>yotta</a:t>
                      </a:r>
                      <a:endParaRPr lang="en-GB" sz="1800" dirty="0">
                        <a:effectLst/>
                      </a:endParaRP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pPr algn="ctr"/>
                      <a:r>
                        <a:rPr lang="en-GB" sz="1800" dirty="0">
                          <a:effectLst/>
                        </a:rPr>
                        <a:t>Y</a:t>
                      </a:r>
                    </a:p>
                  </a:txBody>
                  <a:tcPr marL="45326" marR="45326" marT="22663" marB="22663"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r>
            </a:tbl>
          </a:graphicData>
        </a:graphic>
      </p:graphicFrame>
      <p:sp>
        <p:nvSpPr>
          <p:cNvPr id="5" name="TextBox 4"/>
          <p:cNvSpPr txBox="1"/>
          <p:nvPr/>
        </p:nvSpPr>
        <p:spPr>
          <a:xfrm>
            <a:off x="9194105" y="4492648"/>
            <a:ext cx="1494773" cy="707886"/>
          </a:xfrm>
          <a:prstGeom prst="rect">
            <a:avLst/>
          </a:prstGeom>
          <a:noFill/>
        </p:spPr>
        <p:txBody>
          <a:bodyPr wrap="square" rtlCol="0">
            <a:spAutoFit/>
          </a:bodyPr>
          <a:lstStyle/>
          <a:p>
            <a:r>
              <a:rPr lang="en-GB" sz="4000" dirty="0" smtClean="0"/>
              <a:t>Bytes</a:t>
            </a:r>
            <a:endParaRPr lang="en-GB" sz="4000" dirty="0"/>
          </a:p>
        </p:txBody>
      </p:sp>
    </p:spTree>
    <p:extLst>
      <p:ext uri="{BB962C8B-B14F-4D97-AF65-F5344CB8AC3E}">
        <p14:creationId xmlns:p14="http://schemas.microsoft.com/office/powerpoint/2010/main" val="386023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346542" y="365129"/>
            <a:ext cx="9007258" cy="1325563"/>
          </a:xfrm>
        </p:spPr>
        <p:txBody>
          <a:bodyPr/>
          <a:lstStyle/>
          <a:p>
            <a:pPr eaLnBrk="1" hangingPunct="1"/>
            <a:r>
              <a:rPr lang="en-US" altLang="en-US" dirty="0" smtClean="0">
                <a:solidFill>
                  <a:srgbClr val="7B9899"/>
                </a:solidFill>
              </a:rPr>
              <a:t>Peta-scale Data</a:t>
            </a:r>
          </a:p>
        </p:txBody>
      </p:sp>
      <p:pic>
        <p:nvPicPr>
          <p:cNvPr id="2356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1" y="1524000"/>
            <a:ext cx="6117167" cy="3810000"/>
          </a:xfrm>
          <a:solidFill>
            <a:srgbClr val="D1B2E8"/>
          </a:solidFill>
        </p:spPr>
      </p:pic>
      <p:sp>
        <p:nvSpPr>
          <p:cNvPr id="28" name="Can 27"/>
          <p:cNvSpPr/>
          <p:nvPr/>
        </p:nvSpPr>
        <p:spPr>
          <a:xfrm>
            <a:off x="0" y="0"/>
            <a:ext cx="1828800" cy="5943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cxnSp>
        <p:nvCxnSpPr>
          <p:cNvPr id="29" name="Straight Arrow Connector 28"/>
          <p:cNvCxnSpPr/>
          <p:nvPr/>
        </p:nvCxnSpPr>
        <p:spPr>
          <a:xfrm rot="16200000" flipH="1">
            <a:off x="1358900" y="4254500"/>
            <a:ext cx="1143000" cy="40640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23559" name="TextBox 33"/>
          <p:cNvSpPr txBox="1">
            <a:spLocks noChangeArrowheads="1"/>
          </p:cNvSpPr>
          <p:nvPr/>
        </p:nvSpPr>
        <p:spPr bwMode="auto">
          <a:xfrm>
            <a:off x="8229600" y="5181600"/>
            <a:ext cx="240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 </a:t>
            </a:r>
          </a:p>
        </p:txBody>
      </p:sp>
      <p:graphicFrame>
        <p:nvGraphicFramePr>
          <p:cNvPr id="23" name="Table 22"/>
          <p:cNvGraphicFramePr>
            <a:graphicFrameLocks noGrp="1"/>
          </p:cNvGraphicFramePr>
          <p:nvPr/>
        </p:nvGraphicFramePr>
        <p:xfrm>
          <a:off x="203200" y="5943600"/>
          <a:ext cx="10363198" cy="742950"/>
        </p:xfrm>
        <a:graphic>
          <a:graphicData uri="http://schemas.openxmlformats.org/drawingml/2006/table">
            <a:tbl>
              <a:tblPr/>
              <a:tblGrid>
                <a:gridCol w="1117600"/>
                <a:gridCol w="766233"/>
                <a:gridCol w="941917"/>
                <a:gridCol w="941916"/>
                <a:gridCol w="941917"/>
                <a:gridCol w="944033"/>
                <a:gridCol w="941916"/>
                <a:gridCol w="941917"/>
                <a:gridCol w="941916"/>
                <a:gridCol w="941917"/>
                <a:gridCol w="941916"/>
              </a:tblGrid>
              <a:tr h="371475">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Georgia" pitchFamily="18" charset="0"/>
                          <a:cs typeface="Arial" pitchFamily="34" charset="0"/>
                        </a:rPr>
                        <a:t>KEY</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F185"/>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weed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sun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moon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land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part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71475">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VALUE</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F185"/>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bl>
          </a:graphicData>
        </a:graphic>
      </p:graphicFrame>
      <p:cxnSp>
        <p:nvCxnSpPr>
          <p:cNvPr id="25" name="Straight Arrow Connector 24"/>
          <p:cNvCxnSpPr/>
          <p:nvPr/>
        </p:nvCxnSpPr>
        <p:spPr>
          <a:xfrm rot="5400000">
            <a:off x="4738953" y="5600436"/>
            <a:ext cx="684212" cy="2117"/>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8737600" y="1600200"/>
          <a:ext cx="2133600" cy="2711450"/>
        </p:xfrm>
        <a:graphic>
          <a:graphicData uri="http://schemas.openxmlformats.org/drawingml/2006/table">
            <a:tbl>
              <a:tblPr firstRow="1" bandRow="1">
                <a:tableStyleId>{69CF1AB2-1976-4502-BF36-3FF5EA218861}</a:tableStyleId>
              </a:tblPr>
              <a:tblGrid>
                <a:gridCol w="1066800"/>
                <a:gridCol w="1066800"/>
              </a:tblGrid>
              <a:tr h="387350">
                <a:tc>
                  <a:txBody>
                    <a:bodyPr/>
                    <a:lstStyle/>
                    <a:p>
                      <a:r>
                        <a:rPr lang="en-US" sz="1200" b="1" dirty="0" smtClean="0">
                          <a:latin typeface="+mj-lt"/>
                        </a:rPr>
                        <a:t>web</a:t>
                      </a:r>
                      <a:endParaRPr lang="en-US" sz="1200" b="1" dirty="0">
                        <a:latin typeface="+mj-lt"/>
                      </a:endParaRPr>
                    </a:p>
                  </a:txBody>
                  <a:tcPr marL="121920" marR="121920">
                    <a:solidFill>
                      <a:srgbClr val="C9A4E4"/>
                    </a:solidFill>
                  </a:tcPr>
                </a:tc>
                <a:tc>
                  <a:txBody>
                    <a:bodyPr/>
                    <a:lstStyle/>
                    <a:p>
                      <a:r>
                        <a:rPr lang="en-US" sz="1200" b="1" dirty="0" smtClean="0">
                          <a:latin typeface="+mj-lt"/>
                        </a:rPr>
                        <a:t>2</a:t>
                      </a:r>
                      <a:endParaRPr lang="en-US" sz="1200" b="1" dirty="0">
                        <a:latin typeface="+mj-lt"/>
                      </a:endParaRPr>
                    </a:p>
                  </a:txBody>
                  <a:tcPr marL="121920" marR="121920">
                    <a:solidFill>
                      <a:srgbClr val="C9A4E4"/>
                    </a:solidFill>
                  </a:tcPr>
                </a:tc>
              </a:tr>
              <a:tr h="387350">
                <a:tc>
                  <a:txBody>
                    <a:bodyPr/>
                    <a:lstStyle/>
                    <a:p>
                      <a:r>
                        <a:rPr lang="en-US" sz="1200" b="1" dirty="0" smtClean="0">
                          <a:latin typeface="+mj-lt"/>
                        </a:rPr>
                        <a:t>weed</a:t>
                      </a:r>
                      <a:endParaRPr lang="en-US" sz="1200" b="1" dirty="0">
                        <a:latin typeface="+mj-lt"/>
                      </a:endParaRPr>
                    </a:p>
                  </a:txBody>
                  <a:tcPr marL="121920" marR="121920">
                    <a:solidFill>
                      <a:srgbClr val="7030A0"/>
                    </a:solidFill>
                  </a:tcPr>
                </a:tc>
                <a:tc>
                  <a:txBody>
                    <a:bodyPr/>
                    <a:lstStyle/>
                    <a:p>
                      <a:r>
                        <a:rPr lang="en-US" sz="1200" b="1" dirty="0" smtClean="0">
                          <a:latin typeface="+mj-lt"/>
                        </a:rPr>
                        <a:t>1</a:t>
                      </a:r>
                      <a:endParaRPr lang="en-US" sz="1200" b="1" dirty="0">
                        <a:latin typeface="+mj-lt"/>
                      </a:endParaRPr>
                    </a:p>
                  </a:txBody>
                  <a:tcPr marL="121920" marR="121920">
                    <a:solidFill>
                      <a:srgbClr val="7030A0"/>
                    </a:solidFill>
                  </a:tcPr>
                </a:tc>
              </a:tr>
              <a:tr h="387350">
                <a:tc>
                  <a:txBody>
                    <a:bodyPr/>
                    <a:lstStyle/>
                    <a:p>
                      <a:r>
                        <a:rPr lang="en-US" sz="1200" b="1" dirty="0" smtClean="0">
                          <a:latin typeface="+mj-lt"/>
                        </a:rPr>
                        <a:t>green</a:t>
                      </a:r>
                      <a:endParaRPr lang="en-US" sz="1200" b="1" dirty="0">
                        <a:latin typeface="+mj-lt"/>
                      </a:endParaRPr>
                    </a:p>
                  </a:txBody>
                  <a:tcPr marL="121920" marR="121920">
                    <a:solidFill>
                      <a:srgbClr val="66E3F4"/>
                    </a:solidFill>
                  </a:tcPr>
                </a:tc>
                <a:tc>
                  <a:txBody>
                    <a:bodyPr/>
                    <a:lstStyle/>
                    <a:p>
                      <a:r>
                        <a:rPr lang="en-US" sz="1200" b="1" dirty="0" smtClean="0">
                          <a:latin typeface="+mj-lt"/>
                        </a:rPr>
                        <a:t>2</a:t>
                      </a:r>
                      <a:endParaRPr lang="en-US" sz="1200" b="1" dirty="0">
                        <a:latin typeface="+mj-lt"/>
                      </a:endParaRPr>
                    </a:p>
                  </a:txBody>
                  <a:tcPr marL="121920" marR="121920">
                    <a:solidFill>
                      <a:srgbClr val="66E3F4"/>
                    </a:solidFill>
                  </a:tcPr>
                </a:tc>
              </a:tr>
              <a:tr h="387350">
                <a:tc>
                  <a:txBody>
                    <a:bodyPr/>
                    <a:lstStyle/>
                    <a:p>
                      <a:r>
                        <a:rPr lang="en-US" sz="1200" b="1" dirty="0" smtClean="0">
                          <a:latin typeface="+mj-lt"/>
                        </a:rPr>
                        <a:t>sun</a:t>
                      </a:r>
                      <a:endParaRPr lang="en-US" sz="1200" b="1" dirty="0">
                        <a:latin typeface="+mj-lt"/>
                      </a:endParaRPr>
                    </a:p>
                  </a:txBody>
                  <a:tcPr marL="121920" marR="121920">
                    <a:solidFill>
                      <a:srgbClr val="00B050"/>
                    </a:solidFill>
                  </a:tcPr>
                </a:tc>
                <a:tc>
                  <a:txBody>
                    <a:bodyPr/>
                    <a:lstStyle/>
                    <a:p>
                      <a:r>
                        <a:rPr lang="en-US" sz="1200" b="1" dirty="0" smtClean="0">
                          <a:latin typeface="+mj-lt"/>
                        </a:rPr>
                        <a:t>1</a:t>
                      </a:r>
                      <a:endParaRPr lang="en-US" sz="1200" b="1" dirty="0">
                        <a:latin typeface="+mj-lt"/>
                      </a:endParaRPr>
                    </a:p>
                  </a:txBody>
                  <a:tcPr marL="121920" marR="121920">
                    <a:solidFill>
                      <a:srgbClr val="00B050"/>
                    </a:solidFill>
                  </a:tcPr>
                </a:tc>
              </a:tr>
              <a:tr h="387350">
                <a:tc>
                  <a:txBody>
                    <a:bodyPr/>
                    <a:lstStyle/>
                    <a:p>
                      <a:r>
                        <a:rPr lang="en-US" sz="1200" b="1" dirty="0" smtClean="0">
                          <a:latin typeface="+mj-lt"/>
                        </a:rPr>
                        <a:t>moon</a:t>
                      </a:r>
                      <a:endParaRPr lang="en-US" sz="1200" b="1" dirty="0">
                        <a:latin typeface="+mj-lt"/>
                      </a:endParaRPr>
                    </a:p>
                  </a:txBody>
                  <a:tcPr marL="121920" marR="121920">
                    <a:solidFill>
                      <a:schemeClr val="accent2">
                        <a:lumMod val="20000"/>
                        <a:lumOff val="80000"/>
                      </a:schemeClr>
                    </a:solidFill>
                  </a:tcPr>
                </a:tc>
                <a:tc>
                  <a:txBody>
                    <a:bodyPr/>
                    <a:lstStyle/>
                    <a:p>
                      <a:r>
                        <a:rPr lang="en-US" sz="1200" b="1" dirty="0" smtClean="0">
                          <a:latin typeface="+mj-lt"/>
                        </a:rPr>
                        <a:t>1</a:t>
                      </a:r>
                      <a:endParaRPr lang="en-US" sz="1200" b="1" dirty="0">
                        <a:latin typeface="+mj-lt"/>
                      </a:endParaRPr>
                    </a:p>
                  </a:txBody>
                  <a:tcPr marL="121920" marR="121920">
                    <a:solidFill>
                      <a:schemeClr val="accent2">
                        <a:lumMod val="20000"/>
                        <a:lumOff val="80000"/>
                      </a:schemeClr>
                    </a:solidFill>
                  </a:tcPr>
                </a:tc>
              </a:tr>
              <a:tr h="387350">
                <a:tc>
                  <a:txBody>
                    <a:bodyPr/>
                    <a:lstStyle/>
                    <a:p>
                      <a:r>
                        <a:rPr lang="en-US" sz="1200" b="1" dirty="0" smtClean="0">
                          <a:latin typeface="+mj-lt"/>
                        </a:rPr>
                        <a:t>land</a:t>
                      </a:r>
                      <a:endParaRPr lang="en-US" sz="1200" b="1" dirty="0">
                        <a:latin typeface="+mj-lt"/>
                      </a:endParaRPr>
                    </a:p>
                  </a:txBody>
                  <a:tcPr marL="121920" marR="121920">
                    <a:solidFill>
                      <a:srgbClr val="FF6600"/>
                    </a:solidFill>
                  </a:tcPr>
                </a:tc>
                <a:tc>
                  <a:txBody>
                    <a:bodyPr/>
                    <a:lstStyle/>
                    <a:p>
                      <a:r>
                        <a:rPr lang="en-US" sz="1200" b="1" dirty="0" smtClean="0">
                          <a:latin typeface="+mj-lt"/>
                        </a:rPr>
                        <a:t>1</a:t>
                      </a:r>
                      <a:endParaRPr lang="en-US" sz="1200" b="1" dirty="0">
                        <a:latin typeface="+mj-lt"/>
                      </a:endParaRPr>
                    </a:p>
                  </a:txBody>
                  <a:tcPr marL="121920" marR="121920">
                    <a:solidFill>
                      <a:srgbClr val="FF6600"/>
                    </a:solidFill>
                  </a:tcPr>
                </a:tc>
              </a:tr>
              <a:tr h="387350">
                <a:tc>
                  <a:txBody>
                    <a:bodyPr/>
                    <a:lstStyle/>
                    <a:p>
                      <a:r>
                        <a:rPr lang="en-US" sz="1200" b="1" dirty="0" smtClean="0">
                          <a:latin typeface="+mj-lt"/>
                        </a:rPr>
                        <a:t>part</a:t>
                      </a:r>
                      <a:endParaRPr lang="en-US" sz="1200" b="1" dirty="0">
                        <a:latin typeface="+mj-lt"/>
                      </a:endParaRPr>
                    </a:p>
                  </a:txBody>
                  <a:tcPr marL="121920" marR="121920">
                    <a:solidFill>
                      <a:srgbClr val="FF0000"/>
                    </a:solidFill>
                  </a:tcPr>
                </a:tc>
                <a:tc>
                  <a:txBody>
                    <a:bodyPr/>
                    <a:lstStyle/>
                    <a:p>
                      <a:r>
                        <a:rPr lang="en-US" sz="1200" b="1" dirty="0" smtClean="0">
                          <a:latin typeface="+mj-lt"/>
                        </a:rPr>
                        <a:t>1</a:t>
                      </a:r>
                      <a:endParaRPr lang="en-US" sz="1200" b="1" dirty="0">
                        <a:latin typeface="+mj-lt"/>
                      </a:endParaRPr>
                    </a:p>
                  </a:txBody>
                  <a:tcPr marL="121920" marR="121920">
                    <a:solidFill>
                      <a:srgbClr val="FF0000"/>
                    </a:solidFill>
                  </a:tcPr>
                </a:tc>
              </a:tr>
            </a:tbl>
          </a:graphicData>
        </a:graphic>
      </p:graphicFrame>
      <p:cxnSp>
        <p:nvCxnSpPr>
          <p:cNvPr id="37" name="Straight Arrow Connector 36"/>
          <p:cNvCxnSpPr/>
          <p:nvPr/>
        </p:nvCxnSpPr>
        <p:spPr>
          <a:xfrm flipV="1">
            <a:off x="7010400" y="3276600"/>
            <a:ext cx="1524000" cy="762000"/>
          </a:xfrm>
          <a:prstGeom prst="straightConnector1">
            <a:avLst/>
          </a:prstGeom>
          <a:ln w="31750" cmpd="tri">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987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smtClean="0"/>
              <a:t>Scalability Issue</a:t>
            </a:r>
          </a:p>
        </p:txBody>
      </p:sp>
      <p:sp>
        <p:nvSpPr>
          <p:cNvPr id="5" name="Content Placeholder 4"/>
          <p:cNvSpPr>
            <a:spLocks noGrp="1"/>
          </p:cNvSpPr>
          <p:nvPr>
            <p:ph idx="1"/>
          </p:nvPr>
        </p:nvSpPr>
        <p:spPr/>
        <p:txBody>
          <a:bodyPr>
            <a:normAutofit/>
          </a:bodyPr>
          <a:lstStyle/>
          <a:p>
            <a:pPr eaLnBrk="1" hangingPunct="1">
              <a:lnSpc>
                <a:spcPct val="80000"/>
              </a:lnSpc>
            </a:pPr>
            <a:r>
              <a:rPr lang="en-US" altLang="en-US" sz="2100" dirty="0" smtClean="0"/>
              <a:t>Single machine cannot serve all the data: </a:t>
            </a:r>
            <a:r>
              <a:rPr lang="en-US" altLang="en-US" sz="2100" dirty="0" smtClean="0">
                <a:solidFill>
                  <a:srgbClr val="FF0000"/>
                </a:solidFill>
              </a:rPr>
              <a:t>you need a distributed special (file) system</a:t>
            </a:r>
          </a:p>
          <a:p>
            <a:pPr eaLnBrk="1" hangingPunct="1">
              <a:lnSpc>
                <a:spcPct val="80000"/>
              </a:lnSpc>
            </a:pPr>
            <a:r>
              <a:rPr lang="en-US" altLang="en-US" sz="2100" dirty="0" smtClean="0"/>
              <a:t>Large number of commodity hardware disks: say, 1000 disks 1TB each</a:t>
            </a:r>
          </a:p>
          <a:p>
            <a:pPr lvl="1" eaLnBrk="1" hangingPunct="1">
              <a:lnSpc>
                <a:spcPct val="80000"/>
              </a:lnSpc>
            </a:pPr>
            <a:r>
              <a:rPr lang="en-US" altLang="en-US" sz="2000" dirty="0" smtClean="0">
                <a:solidFill>
                  <a:schemeClr val="tx1"/>
                </a:solidFill>
              </a:rPr>
              <a:t>Issue: With Mean time between failures (MTBF) or failure rate of 1/1000, then at least 1 of the above 1000 disks would be down at a given time. </a:t>
            </a:r>
          </a:p>
          <a:p>
            <a:pPr lvl="1" eaLnBrk="1" hangingPunct="1">
              <a:lnSpc>
                <a:spcPct val="80000"/>
              </a:lnSpc>
            </a:pPr>
            <a:r>
              <a:rPr lang="en-US" altLang="en-US" sz="2000" dirty="0" smtClean="0">
                <a:solidFill>
                  <a:schemeClr val="tx1"/>
                </a:solidFill>
              </a:rPr>
              <a:t>Thus </a:t>
            </a:r>
            <a:r>
              <a:rPr lang="en-US" altLang="en-US" sz="2000" dirty="0" smtClean="0">
                <a:solidFill>
                  <a:srgbClr val="FF0000"/>
                </a:solidFill>
              </a:rPr>
              <a:t>failure is norm and not an exception</a:t>
            </a:r>
            <a:r>
              <a:rPr lang="en-US" altLang="en-US" sz="2000" dirty="0" smtClean="0">
                <a:solidFill>
                  <a:schemeClr val="tx1"/>
                </a:solidFill>
              </a:rPr>
              <a:t>.</a:t>
            </a:r>
          </a:p>
          <a:p>
            <a:pPr lvl="1" eaLnBrk="1" hangingPunct="1">
              <a:lnSpc>
                <a:spcPct val="80000"/>
              </a:lnSpc>
            </a:pPr>
            <a:r>
              <a:rPr lang="en-US" altLang="en-US" sz="2000" dirty="0" smtClean="0">
                <a:solidFill>
                  <a:schemeClr val="tx1"/>
                </a:solidFill>
              </a:rPr>
              <a:t>File system has to be fault-tolerant: replication, checksum</a:t>
            </a:r>
          </a:p>
          <a:p>
            <a:pPr lvl="1" eaLnBrk="1" hangingPunct="1">
              <a:lnSpc>
                <a:spcPct val="80000"/>
              </a:lnSpc>
            </a:pPr>
            <a:r>
              <a:rPr lang="en-US" altLang="en-US" sz="2000" dirty="0" smtClean="0">
                <a:solidFill>
                  <a:schemeClr val="tx1"/>
                </a:solidFill>
              </a:rPr>
              <a:t>Data transfer bandwidth is critical (location of data)</a:t>
            </a:r>
          </a:p>
          <a:p>
            <a:pPr eaLnBrk="1" hangingPunct="1">
              <a:lnSpc>
                <a:spcPct val="80000"/>
              </a:lnSpc>
            </a:pPr>
            <a:r>
              <a:rPr lang="en-US" altLang="en-US" sz="2100" dirty="0" smtClean="0"/>
              <a:t>Critical aspects: fault tolerance + replication + load balancing, monitoring</a:t>
            </a:r>
          </a:p>
          <a:p>
            <a:pPr eaLnBrk="1" hangingPunct="1">
              <a:lnSpc>
                <a:spcPct val="80000"/>
              </a:lnSpc>
            </a:pPr>
            <a:r>
              <a:rPr lang="en-US" altLang="en-US" sz="2100" dirty="0" smtClean="0">
                <a:solidFill>
                  <a:srgbClr val="00B050"/>
                </a:solidFill>
              </a:rPr>
              <a:t>Exploit parallelism </a:t>
            </a:r>
            <a:r>
              <a:rPr lang="en-US" altLang="en-US" sz="2100" dirty="0" smtClean="0"/>
              <a:t>afforded by splitting parsing and counting</a:t>
            </a:r>
          </a:p>
          <a:p>
            <a:pPr eaLnBrk="1" hangingPunct="1">
              <a:lnSpc>
                <a:spcPct val="80000"/>
              </a:lnSpc>
            </a:pPr>
            <a:r>
              <a:rPr lang="en-US" altLang="en-US" sz="2100" dirty="0" smtClean="0">
                <a:solidFill>
                  <a:srgbClr val="FF0000"/>
                </a:solidFill>
              </a:rPr>
              <a:t>Provision and locate computing at data locations </a:t>
            </a:r>
            <a:endParaRPr lang="en-US" altLang="en-US" sz="2100" dirty="0">
              <a:solidFill>
                <a:srgbClr val="FF0000"/>
              </a:solidFill>
            </a:endParaRPr>
          </a:p>
          <a:p>
            <a:pPr eaLnBrk="1" hangingPunct="1">
              <a:lnSpc>
                <a:spcPct val="80000"/>
              </a:lnSpc>
              <a:buFont typeface="Wingdings 2" pitchFamily="18" charset="2"/>
              <a:buNone/>
            </a:pPr>
            <a:endParaRPr lang="en-US" altLang="en-US" sz="2100"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4027" y="4374458"/>
            <a:ext cx="4157374" cy="250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691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data issue</a:t>
            </a:r>
            <a:endParaRPr lang="en-GB" dirty="0"/>
          </a:p>
        </p:txBody>
      </p:sp>
      <p:sp>
        <p:nvSpPr>
          <p:cNvPr id="3" name="Content Placeholder 2"/>
          <p:cNvSpPr>
            <a:spLocks noGrp="1"/>
          </p:cNvSpPr>
          <p:nvPr>
            <p:ph idx="1"/>
          </p:nvPr>
        </p:nvSpPr>
        <p:spPr/>
        <p:txBody>
          <a:bodyPr>
            <a:normAutofit/>
          </a:bodyPr>
          <a:lstStyle/>
          <a:p>
            <a:r>
              <a:rPr lang="en-GB" sz="4000" dirty="0" smtClean="0"/>
              <a:t>Another challenge in cloud computing is that the data is often </a:t>
            </a:r>
            <a:r>
              <a:rPr lang="en-GB" sz="4000" dirty="0" smtClean="0">
                <a:solidFill>
                  <a:srgbClr val="FF0000"/>
                </a:solidFill>
              </a:rPr>
              <a:t>distributed</a:t>
            </a:r>
            <a:endParaRPr lang="en-GB" sz="4000" dirty="0">
              <a:solidFill>
                <a:srgbClr val="FF0000"/>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386" y="3189962"/>
            <a:ext cx="6124015" cy="3688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86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151321" y="228601"/>
            <a:ext cx="11379200" cy="758825"/>
          </a:xfrm>
        </p:spPr>
        <p:txBody>
          <a:bodyPr>
            <a:normAutofit/>
          </a:bodyPr>
          <a:lstStyle/>
          <a:p>
            <a:pPr eaLnBrk="1" hangingPunct="1"/>
            <a:r>
              <a:rPr lang="en-US" altLang="en-US" sz="2800" dirty="0" smtClean="0">
                <a:solidFill>
                  <a:srgbClr val="7B9899"/>
                </a:solidFill>
              </a:rPr>
              <a:t>Peta Scale Data is Commonly Distributed </a:t>
            </a:r>
          </a:p>
        </p:txBody>
      </p:sp>
      <p:pic>
        <p:nvPicPr>
          <p:cNvPr id="2663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1" y="1524000"/>
            <a:ext cx="6117167" cy="3810000"/>
          </a:xfrm>
          <a:solidFill>
            <a:srgbClr val="D1B2E8"/>
          </a:solidFill>
        </p:spPr>
      </p:pic>
      <p:sp>
        <p:nvSpPr>
          <p:cNvPr id="28" name="Can 27"/>
          <p:cNvSpPr/>
          <p:nvPr/>
        </p:nvSpPr>
        <p:spPr>
          <a:xfrm>
            <a:off x="203200" y="13716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26630" name="TextBox 33"/>
          <p:cNvSpPr txBox="1">
            <a:spLocks noChangeArrowheads="1"/>
          </p:cNvSpPr>
          <p:nvPr/>
        </p:nvSpPr>
        <p:spPr bwMode="auto">
          <a:xfrm>
            <a:off x="8229600" y="5181600"/>
            <a:ext cx="240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 </a:t>
            </a:r>
          </a:p>
        </p:txBody>
      </p:sp>
      <p:graphicFrame>
        <p:nvGraphicFramePr>
          <p:cNvPr id="23" name="Table 22"/>
          <p:cNvGraphicFramePr>
            <a:graphicFrameLocks noGrp="1"/>
          </p:cNvGraphicFramePr>
          <p:nvPr/>
        </p:nvGraphicFramePr>
        <p:xfrm>
          <a:off x="203200" y="5943600"/>
          <a:ext cx="10363198" cy="742950"/>
        </p:xfrm>
        <a:graphic>
          <a:graphicData uri="http://schemas.openxmlformats.org/drawingml/2006/table">
            <a:tbl>
              <a:tblPr/>
              <a:tblGrid>
                <a:gridCol w="1117600"/>
                <a:gridCol w="766233"/>
                <a:gridCol w="941917"/>
                <a:gridCol w="941916"/>
                <a:gridCol w="941917"/>
                <a:gridCol w="944033"/>
                <a:gridCol w="941916"/>
                <a:gridCol w="941917"/>
                <a:gridCol w="941916"/>
                <a:gridCol w="941917"/>
                <a:gridCol w="941916"/>
              </a:tblGrid>
              <a:tr h="371475">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KEY</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F185"/>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weed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sun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moon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land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part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71475">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VALUE</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F185"/>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bl>
          </a:graphicData>
        </a:graphic>
      </p:graphicFrame>
      <p:cxnSp>
        <p:nvCxnSpPr>
          <p:cNvPr id="25" name="Straight Arrow Connector 24"/>
          <p:cNvCxnSpPr/>
          <p:nvPr/>
        </p:nvCxnSpPr>
        <p:spPr>
          <a:xfrm rot="5400000">
            <a:off x="4738953" y="5600436"/>
            <a:ext cx="684212" cy="2117"/>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8737600" y="1600200"/>
          <a:ext cx="2133600" cy="2711450"/>
        </p:xfrm>
        <a:graphic>
          <a:graphicData uri="http://schemas.openxmlformats.org/drawingml/2006/table">
            <a:tbl>
              <a:tblPr firstRow="1" bandRow="1">
                <a:tableStyleId>{69CF1AB2-1976-4502-BF36-3FF5EA218861}</a:tableStyleId>
              </a:tblPr>
              <a:tblGrid>
                <a:gridCol w="1066800"/>
                <a:gridCol w="1066800"/>
              </a:tblGrid>
              <a:tr h="387350">
                <a:tc>
                  <a:txBody>
                    <a:bodyPr/>
                    <a:lstStyle/>
                    <a:p>
                      <a:r>
                        <a:rPr lang="en-US" sz="1200" b="1" dirty="0" smtClean="0">
                          <a:latin typeface="+mj-lt"/>
                        </a:rPr>
                        <a:t>web</a:t>
                      </a:r>
                      <a:endParaRPr lang="en-US" sz="1200" b="1" dirty="0">
                        <a:latin typeface="+mj-lt"/>
                      </a:endParaRPr>
                    </a:p>
                  </a:txBody>
                  <a:tcPr marL="121920" marR="121920">
                    <a:solidFill>
                      <a:srgbClr val="C9A4E4"/>
                    </a:solidFill>
                  </a:tcPr>
                </a:tc>
                <a:tc>
                  <a:txBody>
                    <a:bodyPr/>
                    <a:lstStyle/>
                    <a:p>
                      <a:r>
                        <a:rPr lang="en-US" sz="1200" b="1" dirty="0" smtClean="0">
                          <a:latin typeface="+mj-lt"/>
                        </a:rPr>
                        <a:t>2</a:t>
                      </a:r>
                      <a:endParaRPr lang="en-US" sz="1200" b="1" dirty="0">
                        <a:latin typeface="+mj-lt"/>
                      </a:endParaRPr>
                    </a:p>
                  </a:txBody>
                  <a:tcPr marL="121920" marR="121920">
                    <a:solidFill>
                      <a:srgbClr val="C9A4E4"/>
                    </a:solidFill>
                  </a:tcPr>
                </a:tc>
              </a:tr>
              <a:tr h="387350">
                <a:tc>
                  <a:txBody>
                    <a:bodyPr/>
                    <a:lstStyle/>
                    <a:p>
                      <a:r>
                        <a:rPr lang="en-US" sz="1200" b="1" dirty="0" smtClean="0">
                          <a:latin typeface="+mj-lt"/>
                        </a:rPr>
                        <a:t>weed</a:t>
                      </a:r>
                      <a:endParaRPr lang="en-US" sz="1200" b="1" dirty="0">
                        <a:latin typeface="+mj-lt"/>
                      </a:endParaRPr>
                    </a:p>
                  </a:txBody>
                  <a:tcPr marL="121920" marR="121920">
                    <a:solidFill>
                      <a:srgbClr val="7030A0"/>
                    </a:solidFill>
                  </a:tcPr>
                </a:tc>
                <a:tc>
                  <a:txBody>
                    <a:bodyPr/>
                    <a:lstStyle/>
                    <a:p>
                      <a:r>
                        <a:rPr lang="en-US" sz="1200" b="1" dirty="0" smtClean="0">
                          <a:latin typeface="+mj-lt"/>
                        </a:rPr>
                        <a:t>1</a:t>
                      </a:r>
                      <a:endParaRPr lang="en-US" sz="1200" b="1" dirty="0">
                        <a:latin typeface="+mj-lt"/>
                      </a:endParaRPr>
                    </a:p>
                  </a:txBody>
                  <a:tcPr marL="121920" marR="121920">
                    <a:solidFill>
                      <a:srgbClr val="7030A0"/>
                    </a:solidFill>
                  </a:tcPr>
                </a:tc>
              </a:tr>
              <a:tr h="387350">
                <a:tc>
                  <a:txBody>
                    <a:bodyPr/>
                    <a:lstStyle/>
                    <a:p>
                      <a:r>
                        <a:rPr lang="en-US" sz="1200" b="1" dirty="0" smtClean="0">
                          <a:latin typeface="+mj-lt"/>
                        </a:rPr>
                        <a:t>green</a:t>
                      </a:r>
                      <a:endParaRPr lang="en-US" sz="1200" b="1" dirty="0">
                        <a:latin typeface="+mj-lt"/>
                      </a:endParaRPr>
                    </a:p>
                  </a:txBody>
                  <a:tcPr marL="121920" marR="121920">
                    <a:solidFill>
                      <a:srgbClr val="66E3F4"/>
                    </a:solidFill>
                  </a:tcPr>
                </a:tc>
                <a:tc>
                  <a:txBody>
                    <a:bodyPr/>
                    <a:lstStyle/>
                    <a:p>
                      <a:r>
                        <a:rPr lang="en-US" sz="1200" b="1" dirty="0" smtClean="0">
                          <a:latin typeface="+mj-lt"/>
                        </a:rPr>
                        <a:t>2</a:t>
                      </a:r>
                      <a:endParaRPr lang="en-US" sz="1200" b="1" dirty="0">
                        <a:latin typeface="+mj-lt"/>
                      </a:endParaRPr>
                    </a:p>
                  </a:txBody>
                  <a:tcPr marL="121920" marR="121920">
                    <a:solidFill>
                      <a:srgbClr val="66E3F4"/>
                    </a:solidFill>
                  </a:tcPr>
                </a:tc>
              </a:tr>
              <a:tr h="387350">
                <a:tc>
                  <a:txBody>
                    <a:bodyPr/>
                    <a:lstStyle/>
                    <a:p>
                      <a:r>
                        <a:rPr lang="en-US" sz="1200" b="1" dirty="0" smtClean="0">
                          <a:latin typeface="+mj-lt"/>
                        </a:rPr>
                        <a:t>sun</a:t>
                      </a:r>
                      <a:endParaRPr lang="en-US" sz="1200" b="1" dirty="0">
                        <a:latin typeface="+mj-lt"/>
                      </a:endParaRPr>
                    </a:p>
                  </a:txBody>
                  <a:tcPr marL="121920" marR="121920">
                    <a:solidFill>
                      <a:srgbClr val="00B050"/>
                    </a:solidFill>
                  </a:tcPr>
                </a:tc>
                <a:tc>
                  <a:txBody>
                    <a:bodyPr/>
                    <a:lstStyle/>
                    <a:p>
                      <a:r>
                        <a:rPr lang="en-US" sz="1200" b="1" dirty="0" smtClean="0">
                          <a:latin typeface="+mj-lt"/>
                        </a:rPr>
                        <a:t>1</a:t>
                      </a:r>
                      <a:endParaRPr lang="en-US" sz="1200" b="1" dirty="0">
                        <a:latin typeface="+mj-lt"/>
                      </a:endParaRPr>
                    </a:p>
                  </a:txBody>
                  <a:tcPr marL="121920" marR="121920">
                    <a:solidFill>
                      <a:srgbClr val="00B050"/>
                    </a:solidFill>
                  </a:tcPr>
                </a:tc>
              </a:tr>
              <a:tr h="387350">
                <a:tc>
                  <a:txBody>
                    <a:bodyPr/>
                    <a:lstStyle/>
                    <a:p>
                      <a:r>
                        <a:rPr lang="en-US" sz="1200" b="1" dirty="0" smtClean="0">
                          <a:latin typeface="+mj-lt"/>
                        </a:rPr>
                        <a:t>moon</a:t>
                      </a:r>
                      <a:endParaRPr lang="en-US" sz="1200" b="1" dirty="0">
                        <a:latin typeface="+mj-lt"/>
                      </a:endParaRPr>
                    </a:p>
                  </a:txBody>
                  <a:tcPr marL="121920" marR="121920">
                    <a:solidFill>
                      <a:schemeClr val="accent2">
                        <a:lumMod val="20000"/>
                        <a:lumOff val="80000"/>
                      </a:schemeClr>
                    </a:solidFill>
                  </a:tcPr>
                </a:tc>
                <a:tc>
                  <a:txBody>
                    <a:bodyPr/>
                    <a:lstStyle/>
                    <a:p>
                      <a:r>
                        <a:rPr lang="en-US" sz="1200" b="1" dirty="0" smtClean="0">
                          <a:latin typeface="+mj-lt"/>
                        </a:rPr>
                        <a:t>1</a:t>
                      </a:r>
                      <a:endParaRPr lang="en-US" sz="1200" b="1" dirty="0">
                        <a:latin typeface="+mj-lt"/>
                      </a:endParaRPr>
                    </a:p>
                  </a:txBody>
                  <a:tcPr marL="121920" marR="121920">
                    <a:solidFill>
                      <a:schemeClr val="accent2">
                        <a:lumMod val="20000"/>
                        <a:lumOff val="80000"/>
                      </a:schemeClr>
                    </a:solidFill>
                  </a:tcPr>
                </a:tc>
              </a:tr>
              <a:tr h="387350">
                <a:tc>
                  <a:txBody>
                    <a:bodyPr/>
                    <a:lstStyle/>
                    <a:p>
                      <a:r>
                        <a:rPr lang="en-US" sz="1200" b="1" dirty="0" smtClean="0">
                          <a:latin typeface="+mj-lt"/>
                        </a:rPr>
                        <a:t>land</a:t>
                      </a:r>
                      <a:endParaRPr lang="en-US" sz="1200" b="1" dirty="0">
                        <a:latin typeface="+mj-lt"/>
                      </a:endParaRPr>
                    </a:p>
                  </a:txBody>
                  <a:tcPr marL="121920" marR="121920">
                    <a:solidFill>
                      <a:srgbClr val="FF6600"/>
                    </a:solidFill>
                  </a:tcPr>
                </a:tc>
                <a:tc>
                  <a:txBody>
                    <a:bodyPr/>
                    <a:lstStyle/>
                    <a:p>
                      <a:r>
                        <a:rPr lang="en-US" sz="1200" b="1" dirty="0" smtClean="0">
                          <a:latin typeface="+mj-lt"/>
                        </a:rPr>
                        <a:t>1</a:t>
                      </a:r>
                      <a:endParaRPr lang="en-US" sz="1200" b="1" dirty="0">
                        <a:latin typeface="+mj-lt"/>
                      </a:endParaRPr>
                    </a:p>
                  </a:txBody>
                  <a:tcPr marL="121920" marR="121920">
                    <a:solidFill>
                      <a:srgbClr val="FF6600"/>
                    </a:solidFill>
                  </a:tcPr>
                </a:tc>
              </a:tr>
              <a:tr h="387350">
                <a:tc>
                  <a:txBody>
                    <a:bodyPr/>
                    <a:lstStyle/>
                    <a:p>
                      <a:r>
                        <a:rPr lang="en-US" sz="1200" b="1" dirty="0" smtClean="0">
                          <a:latin typeface="+mj-lt"/>
                        </a:rPr>
                        <a:t>part</a:t>
                      </a:r>
                      <a:endParaRPr lang="en-US" sz="1200" b="1" dirty="0">
                        <a:latin typeface="+mj-lt"/>
                      </a:endParaRPr>
                    </a:p>
                  </a:txBody>
                  <a:tcPr marL="121920" marR="121920">
                    <a:solidFill>
                      <a:srgbClr val="FF0000"/>
                    </a:solidFill>
                  </a:tcPr>
                </a:tc>
                <a:tc>
                  <a:txBody>
                    <a:bodyPr/>
                    <a:lstStyle/>
                    <a:p>
                      <a:r>
                        <a:rPr lang="en-US" sz="1200" b="1" dirty="0" smtClean="0">
                          <a:latin typeface="+mj-lt"/>
                        </a:rPr>
                        <a:t>1</a:t>
                      </a:r>
                      <a:endParaRPr lang="en-US" sz="1200" b="1" dirty="0">
                        <a:latin typeface="+mj-lt"/>
                      </a:endParaRPr>
                    </a:p>
                  </a:txBody>
                  <a:tcPr marL="121920" marR="121920">
                    <a:solidFill>
                      <a:srgbClr val="FF0000"/>
                    </a:solidFill>
                  </a:tcPr>
                </a:tc>
              </a:tr>
            </a:tbl>
          </a:graphicData>
        </a:graphic>
      </p:graphicFrame>
      <p:cxnSp>
        <p:nvCxnSpPr>
          <p:cNvPr id="37" name="Straight Arrow Connector 36"/>
          <p:cNvCxnSpPr/>
          <p:nvPr/>
        </p:nvCxnSpPr>
        <p:spPr>
          <a:xfrm flipV="1">
            <a:off x="7010400" y="3276600"/>
            <a:ext cx="1524000" cy="762000"/>
          </a:xfrm>
          <a:prstGeom prst="straightConnector1">
            <a:avLst/>
          </a:prstGeom>
          <a:ln w="31750" cmpd="tri">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a:off x="203200" y="3048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16" name="Can 15"/>
          <p:cNvSpPr/>
          <p:nvPr/>
        </p:nvSpPr>
        <p:spPr>
          <a:xfrm>
            <a:off x="203200" y="24384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18" name="Can 17"/>
          <p:cNvSpPr/>
          <p:nvPr/>
        </p:nvSpPr>
        <p:spPr>
          <a:xfrm>
            <a:off x="203200" y="35052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19" name="Can 18"/>
          <p:cNvSpPr/>
          <p:nvPr/>
        </p:nvSpPr>
        <p:spPr>
          <a:xfrm>
            <a:off x="203200" y="45720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cxnSp>
        <p:nvCxnSpPr>
          <p:cNvPr id="21" name="Straight Arrow Connector 20"/>
          <p:cNvCxnSpPr>
            <a:stCxn id="14" idx="4"/>
          </p:cNvCxnSpPr>
          <p:nvPr/>
        </p:nvCxnSpPr>
        <p:spPr>
          <a:xfrm>
            <a:off x="2032000" y="800100"/>
            <a:ext cx="1016000" cy="171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8" idx="4"/>
          </p:cNvCxnSpPr>
          <p:nvPr/>
        </p:nvCxnSpPr>
        <p:spPr>
          <a:xfrm>
            <a:off x="2032000" y="1866900"/>
            <a:ext cx="812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4"/>
          </p:cNvCxnSpPr>
          <p:nvPr/>
        </p:nvCxnSpPr>
        <p:spPr>
          <a:xfrm>
            <a:off x="2032000" y="2933700"/>
            <a:ext cx="711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4"/>
          </p:cNvCxnSpPr>
          <p:nvPr/>
        </p:nvCxnSpPr>
        <p:spPr>
          <a:xfrm flipV="1">
            <a:off x="2032000" y="3124200"/>
            <a:ext cx="10160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4"/>
          </p:cNvCxnSpPr>
          <p:nvPr/>
        </p:nvCxnSpPr>
        <p:spPr>
          <a:xfrm flipV="1">
            <a:off x="2032000" y="3657600"/>
            <a:ext cx="10160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707" name="TextBox 35"/>
          <p:cNvSpPr txBox="1">
            <a:spLocks noChangeArrowheads="1"/>
          </p:cNvSpPr>
          <p:nvPr/>
        </p:nvSpPr>
        <p:spPr bwMode="auto">
          <a:xfrm>
            <a:off x="8349986" y="4955163"/>
            <a:ext cx="3595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dirty="0">
                <a:solidFill>
                  <a:srgbClr val="FF0000"/>
                </a:solidFill>
                <a:latin typeface="Georgia" pitchFamily="18" charset="0"/>
              </a:rPr>
              <a:t>Issue: managing the</a:t>
            </a:r>
          </a:p>
          <a:p>
            <a:pPr eaLnBrk="1" hangingPunct="1"/>
            <a:r>
              <a:rPr lang="en-US" altLang="en-US" b="1" dirty="0">
                <a:solidFill>
                  <a:srgbClr val="FF0000"/>
                </a:solidFill>
                <a:latin typeface="Georgia" pitchFamily="18" charset="0"/>
              </a:rPr>
              <a:t>large scale </a:t>
            </a:r>
            <a:r>
              <a:rPr lang="en-US" altLang="en-US" b="1" dirty="0" smtClean="0">
                <a:solidFill>
                  <a:srgbClr val="FF0000"/>
                </a:solidFill>
                <a:latin typeface="Georgia" pitchFamily="18" charset="0"/>
              </a:rPr>
              <a:t>distributed data</a:t>
            </a:r>
            <a:endParaRPr lang="en-US" altLang="en-US" b="1" dirty="0">
              <a:solidFill>
                <a:srgbClr val="FF0000"/>
              </a:solidFill>
              <a:latin typeface="Georgia" pitchFamily="18" charset="0"/>
            </a:endParaRPr>
          </a:p>
        </p:txBody>
      </p:sp>
    </p:spTree>
    <p:extLst>
      <p:ext uri="{BB962C8B-B14F-4D97-AF65-F5344CB8AC3E}">
        <p14:creationId xmlns:p14="http://schemas.microsoft.com/office/powerpoint/2010/main" val="24212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42783" y="2701143"/>
            <a:ext cx="1506436" cy="1344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olo 9"/>
          <p:cNvSpPr>
            <a:spLocks noGrp="1"/>
          </p:cNvSpPr>
          <p:nvPr>
            <p:ph type="title"/>
          </p:nvPr>
        </p:nvSpPr>
        <p:spPr/>
        <p:txBody>
          <a:bodyPr>
            <a:normAutofit/>
          </a:bodyPr>
          <a:lstStyle/>
          <a:p>
            <a:r>
              <a:rPr lang="en-US" sz="3700" dirty="0"/>
              <a:t>Containerized CERN Technology</a:t>
            </a:r>
            <a:endParaRPr lang="it-IT" sz="3700" dirty="0">
              <a:solidFill>
                <a:srgbClr val="0055A0"/>
              </a:solidFill>
            </a:endParaRPr>
          </a:p>
        </p:txBody>
      </p:sp>
      <p:sp>
        <p:nvSpPr>
          <p:cNvPr id="6" name="Segnaposto contenuto 5"/>
          <p:cNvSpPr>
            <a:spLocks noGrp="1"/>
          </p:cNvSpPr>
          <p:nvPr>
            <p:ph idx="1"/>
          </p:nvPr>
        </p:nvSpPr>
        <p:spPr>
          <a:xfrm>
            <a:off x="838200" y="1484458"/>
            <a:ext cx="10515600" cy="4692505"/>
          </a:xfrm>
        </p:spPr>
        <p:txBody>
          <a:bodyPr>
            <a:normAutofit/>
          </a:bodyPr>
          <a:lstStyle/>
          <a:p>
            <a:pPr marL="0" indent="0">
              <a:buNone/>
            </a:pPr>
            <a:r>
              <a:rPr lang="en-US" sz="2400" b="1" dirty="0" err="1" smtClean="0"/>
              <a:t>ScienceBox</a:t>
            </a:r>
            <a:r>
              <a:rPr lang="en-US" sz="2400" dirty="0" smtClean="0"/>
              <a:t> </a:t>
            </a:r>
            <a:r>
              <a:rPr lang="en-US" sz="2400" dirty="0"/>
              <a:t>– Self-contained, Docker-based package with:</a:t>
            </a:r>
            <a:endParaRPr lang="it-IT" sz="2400" dirty="0"/>
          </a:p>
        </p:txBody>
      </p:sp>
      <p:grpSp>
        <p:nvGrpSpPr>
          <p:cNvPr id="12" name="Gruppo 11"/>
          <p:cNvGrpSpPr/>
          <p:nvPr/>
        </p:nvGrpSpPr>
        <p:grpSpPr>
          <a:xfrm>
            <a:off x="2640543" y="1484458"/>
            <a:ext cx="6910916" cy="1258972"/>
            <a:chOff x="1446215" y="1432226"/>
            <a:chExt cx="7404547" cy="1348899"/>
          </a:xfrm>
        </p:grpSpPr>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46215" y="1989125"/>
              <a:ext cx="1797928" cy="792000"/>
            </a:xfrm>
            <a:prstGeom prst="rect">
              <a:avLst/>
            </a:prstGeom>
            <a:noFill/>
            <a:extLst>
              <a:ext uri="{909E8E84-426E-40DD-AFC4-6F175D3DCCD1}">
                <a14:hiddenFill xmlns:a14="http://schemas.microsoft.com/office/drawing/2010/main">
                  <a:solidFill>
                    <a:srgbClr val="FFFFFF"/>
                  </a:solidFill>
                </a14:hiddenFill>
              </a:ext>
            </a:extLst>
          </p:spPr>
        </p:pic>
        <p:sp>
          <p:nvSpPr>
            <p:cNvPr id="14" name="CasellaDiTesto 13"/>
            <p:cNvSpPr txBox="1"/>
            <p:nvPr/>
          </p:nvSpPr>
          <p:spPr>
            <a:xfrm>
              <a:off x="3492501" y="2030633"/>
              <a:ext cx="427454" cy="708986"/>
            </a:xfrm>
            <a:prstGeom prst="rect">
              <a:avLst/>
            </a:prstGeom>
            <a:noFill/>
          </p:spPr>
          <p:txBody>
            <a:bodyPr wrap="square" rtlCol="0" anchor="ctr">
              <a:spAutoFit/>
            </a:bodyPr>
            <a:lstStyle/>
            <a:p>
              <a:pPr algn="ctr"/>
              <a:r>
                <a:rPr lang="en-US" sz="3700" dirty="0">
                  <a:solidFill>
                    <a:prstClr val="black"/>
                  </a:solidFill>
                </a:rPr>
                <a:t>+</a:t>
              </a:r>
              <a:endParaRPr lang="it-IT" sz="3700" dirty="0">
                <a:solidFill>
                  <a:prstClr val="black"/>
                </a:solidFill>
              </a:endParaRPr>
            </a:p>
          </p:txBody>
        </p:sp>
        <p:pic>
          <p:nvPicPr>
            <p:cNvPr id="15" name="Picture 2" descr="E:\CERNBox\CERN_PresentationPack\Loghi\cernbox-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4268" y="1989125"/>
              <a:ext cx="2449354" cy="79200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p:cNvSpPr txBox="1"/>
            <p:nvPr/>
          </p:nvSpPr>
          <p:spPr>
            <a:xfrm>
              <a:off x="6692900" y="2030633"/>
              <a:ext cx="427454" cy="708986"/>
            </a:xfrm>
            <a:prstGeom prst="rect">
              <a:avLst/>
            </a:prstGeom>
            <a:noFill/>
          </p:spPr>
          <p:txBody>
            <a:bodyPr wrap="square" rtlCol="0" anchor="ctr">
              <a:spAutoFit/>
            </a:bodyPr>
            <a:lstStyle/>
            <a:p>
              <a:pPr algn="ctr"/>
              <a:r>
                <a:rPr lang="en-US" sz="3700" dirty="0">
                  <a:solidFill>
                    <a:prstClr val="black"/>
                  </a:solidFill>
                </a:rPr>
                <a:t>+</a:t>
              </a:r>
              <a:endParaRPr lang="it-IT" sz="3700" dirty="0">
                <a:solidFill>
                  <a:prstClr val="black"/>
                </a:solidFill>
              </a:endParaRPr>
            </a:p>
          </p:txBody>
        </p:sp>
        <p:pic>
          <p:nvPicPr>
            <p:cNvPr id="1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396155" y="1432226"/>
              <a:ext cx="1454607" cy="1259997"/>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Parentesi graffa chiusa 17"/>
          <p:cNvSpPr/>
          <p:nvPr/>
        </p:nvSpPr>
        <p:spPr>
          <a:xfrm rot="16200000" flipH="1">
            <a:off x="6045600" y="-782008"/>
            <a:ext cx="100800" cy="7087237"/>
          </a:xfrm>
          <a:prstGeom prst="rightBrace">
            <a:avLst/>
          </a:prstGeom>
          <a:ln w="19050">
            <a:solidFill>
              <a:srgbClr val="0055A0"/>
            </a:solidFill>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it-IT" dirty="0">
              <a:solidFill>
                <a:prstClr val="black"/>
              </a:solidFill>
            </a:endParaRPr>
          </a:p>
        </p:txBody>
      </p:sp>
      <p:grpSp>
        <p:nvGrpSpPr>
          <p:cNvPr id="20" name="Gruppo 19"/>
          <p:cNvGrpSpPr/>
          <p:nvPr/>
        </p:nvGrpSpPr>
        <p:grpSpPr>
          <a:xfrm>
            <a:off x="983743" y="3927267"/>
            <a:ext cx="4416000" cy="1882504"/>
            <a:chOff x="144570" y="3618284"/>
            <a:chExt cx="4320000" cy="1949953"/>
          </a:xfrm>
        </p:grpSpPr>
        <p:sp>
          <p:nvSpPr>
            <p:cNvPr id="21" name="Rettangolo 20"/>
            <p:cNvSpPr/>
            <p:nvPr/>
          </p:nvSpPr>
          <p:spPr>
            <a:xfrm>
              <a:off x="144570" y="4076643"/>
              <a:ext cx="4320000" cy="1491594"/>
            </a:xfrm>
            <a:prstGeom prst="rect">
              <a:avLst/>
            </a:prstGeom>
            <a:noFill/>
            <a:ln w="12700">
              <a:solidFill>
                <a:srgbClr val="0055A0"/>
              </a:solid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lstStyle/>
            <a:p>
              <a:pPr marL="191995" indent="-191995">
                <a:spcAft>
                  <a:spcPts val="800"/>
                </a:spcAft>
                <a:buFont typeface="Arial" pitchFamily="34" charset="0"/>
                <a:buChar char="•"/>
              </a:pPr>
              <a:r>
                <a:rPr lang="en-US" sz="1600" dirty="0">
                  <a:solidFill>
                    <a:prstClr val="black"/>
                  </a:solidFill>
                </a:rPr>
                <a:t>Single-box installation via </a:t>
              </a:r>
              <a:r>
                <a:rPr lang="en-US" sz="1600" b="1" dirty="0">
                  <a:solidFill>
                    <a:srgbClr val="0055A0"/>
                  </a:solidFill>
                </a:rPr>
                <a:t>docker-compose</a:t>
              </a:r>
            </a:p>
            <a:p>
              <a:pPr marL="191995" indent="-191995">
                <a:spcAft>
                  <a:spcPts val="800"/>
                </a:spcAft>
                <a:buFont typeface="Arial" pitchFamily="34" charset="0"/>
                <a:buChar char="•"/>
              </a:pPr>
              <a:r>
                <a:rPr lang="en-US" sz="1600" dirty="0">
                  <a:solidFill>
                    <a:prstClr val="black"/>
                  </a:solidFill>
                </a:rPr>
                <a:t>No configuration required</a:t>
              </a:r>
            </a:p>
            <a:p>
              <a:pPr marL="191995" indent="-191995">
                <a:spcAft>
                  <a:spcPts val="800"/>
                </a:spcAft>
                <a:buFont typeface="Arial" pitchFamily="34" charset="0"/>
                <a:buChar char="•"/>
              </a:pPr>
              <a:r>
                <a:rPr lang="en-US" sz="1600" dirty="0">
                  <a:solidFill>
                    <a:prstClr val="black"/>
                  </a:solidFill>
                </a:rPr>
                <a:t>Download and run services in 15 minutes</a:t>
              </a:r>
            </a:p>
            <a:p>
              <a:pPr algn="ctr">
                <a:spcAft>
                  <a:spcPts val="800"/>
                </a:spcAft>
              </a:pPr>
              <a:r>
                <a:rPr lang="en-US" sz="1600" b="1" u="sng" dirty="0">
                  <a:solidFill>
                    <a:srgbClr val="0055A0"/>
                  </a:solidFill>
                </a:rPr>
                <a:t>https://github.com/sciencebox</a:t>
              </a:r>
            </a:p>
          </p:txBody>
        </p:sp>
        <p:sp>
          <p:nvSpPr>
            <p:cNvPr id="22" name="Rettangolo 21"/>
            <p:cNvSpPr/>
            <p:nvPr/>
          </p:nvSpPr>
          <p:spPr>
            <a:xfrm>
              <a:off x="144570" y="3618284"/>
              <a:ext cx="4320000" cy="452450"/>
            </a:xfrm>
            <a:prstGeom prst="rect">
              <a:avLst/>
            </a:prstGeom>
            <a:solidFill>
              <a:srgbClr val="0055A0">
                <a:alpha val="15000"/>
              </a:srgbClr>
            </a:solidFill>
            <a:ln w="12700">
              <a:solidFill>
                <a:srgbClr val="005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a:solidFill>
                    <a:prstClr val="black"/>
                  </a:solidFill>
                </a:rPr>
                <a:t>One-Click Demo Deployment</a:t>
              </a:r>
              <a:endParaRPr lang="en-US" sz="1900" dirty="0">
                <a:solidFill>
                  <a:prstClr val="black"/>
                </a:solidFill>
              </a:endParaRPr>
            </a:p>
          </p:txBody>
        </p:sp>
      </p:grpSp>
      <p:grpSp>
        <p:nvGrpSpPr>
          <p:cNvPr id="23" name="Gruppo 22"/>
          <p:cNvGrpSpPr/>
          <p:nvPr/>
        </p:nvGrpSpPr>
        <p:grpSpPr>
          <a:xfrm>
            <a:off x="6784248" y="3927271"/>
            <a:ext cx="4416000" cy="1882504"/>
            <a:chOff x="144570" y="3618283"/>
            <a:chExt cx="4320000" cy="1949951"/>
          </a:xfrm>
        </p:grpSpPr>
        <p:sp>
          <p:nvSpPr>
            <p:cNvPr id="24" name="Rettangolo 23"/>
            <p:cNvSpPr/>
            <p:nvPr/>
          </p:nvSpPr>
          <p:spPr>
            <a:xfrm>
              <a:off x="144570" y="4076641"/>
              <a:ext cx="4320000" cy="1491593"/>
            </a:xfrm>
            <a:prstGeom prst="rect">
              <a:avLst/>
            </a:prstGeom>
            <a:noFill/>
            <a:ln w="12700">
              <a:solidFill>
                <a:srgbClr val="0055A0"/>
              </a:solid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lstStyle/>
            <a:p>
              <a:pPr marL="191995" indent="-191995">
                <a:spcAft>
                  <a:spcPts val="800"/>
                </a:spcAft>
                <a:buFont typeface="Arial" pitchFamily="34" charset="0"/>
                <a:buChar char="•"/>
              </a:pPr>
              <a:r>
                <a:rPr lang="en-US" sz="1600" dirty="0">
                  <a:solidFill>
                    <a:prstClr val="black"/>
                  </a:solidFill>
                </a:rPr>
                <a:t>Container orchestration with </a:t>
              </a:r>
              <a:r>
                <a:rPr lang="en-US" sz="1600" b="1" dirty="0">
                  <a:solidFill>
                    <a:srgbClr val="0055A0"/>
                  </a:solidFill>
                </a:rPr>
                <a:t>Kubernetes</a:t>
              </a:r>
            </a:p>
            <a:p>
              <a:pPr marL="191995" indent="-191995">
                <a:spcAft>
                  <a:spcPts val="800"/>
                </a:spcAft>
                <a:buFont typeface="Arial" pitchFamily="34" charset="0"/>
                <a:buChar char="•"/>
              </a:pPr>
              <a:r>
                <a:rPr lang="en-US" sz="1600" dirty="0">
                  <a:solidFill>
                    <a:prstClr val="black"/>
                  </a:solidFill>
                </a:rPr>
                <a:t>Scale-out storage and computing</a:t>
              </a:r>
            </a:p>
            <a:p>
              <a:pPr marL="191995" indent="-191995">
                <a:spcAft>
                  <a:spcPts val="800"/>
                </a:spcAft>
                <a:buFont typeface="Arial" pitchFamily="34" charset="0"/>
                <a:buChar char="•"/>
              </a:pPr>
              <a:r>
                <a:rPr lang="en-US" sz="1600" dirty="0">
                  <a:solidFill>
                    <a:prstClr val="black"/>
                  </a:solidFill>
                </a:rPr>
                <a:t>Tolerant to node failure for </a:t>
              </a:r>
              <a:r>
                <a:rPr lang="en-US" sz="1600" dirty="0" smtClean="0">
                  <a:solidFill>
                    <a:prstClr val="black"/>
                  </a:solidFill>
                </a:rPr>
                <a:t>high-availability</a:t>
              </a:r>
              <a:endParaRPr lang="en-US" sz="1600" dirty="0">
                <a:solidFill>
                  <a:prstClr val="black"/>
                </a:solidFill>
              </a:endParaRPr>
            </a:p>
          </p:txBody>
        </p:sp>
        <p:sp>
          <p:nvSpPr>
            <p:cNvPr id="25" name="Rettangolo 24"/>
            <p:cNvSpPr/>
            <p:nvPr/>
          </p:nvSpPr>
          <p:spPr>
            <a:xfrm>
              <a:off x="144570" y="3618283"/>
              <a:ext cx="4320000" cy="452450"/>
            </a:xfrm>
            <a:prstGeom prst="rect">
              <a:avLst/>
            </a:prstGeom>
            <a:solidFill>
              <a:srgbClr val="0055A0">
                <a:alpha val="15000"/>
              </a:srgbClr>
            </a:solidFill>
            <a:ln w="12700">
              <a:solidFill>
                <a:srgbClr val="005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a:solidFill>
                    <a:prstClr val="black"/>
                  </a:solidFill>
                </a:rPr>
                <a:t>Production-oriented Deployment</a:t>
              </a:r>
              <a:endParaRPr lang="en-US" sz="1900" dirty="0">
                <a:solidFill>
                  <a:prstClr val="black"/>
                </a:solidFill>
              </a:endParaRPr>
            </a:p>
          </p:txBody>
        </p:sp>
      </p:grpSp>
      <p:cxnSp>
        <p:nvCxnSpPr>
          <p:cNvPr id="26" name="Connettore 7 25"/>
          <p:cNvCxnSpPr/>
          <p:nvPr/>
        </p:nvCxnSpPr>
        <p:spPr>
          <a:xfrm>
            <a:off x="7000148" y="3296717"/>
            <a:ext cx="1920000" cy="384000"/>
          </a:xfrm>
          <a:prstGeom prst="curvedConnector2">
            <a:avLst/>
          </a:prstGeom>
          <a:ln w="19050">
            <a:solidFill>
              <a:srgbClr val="0055A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Connettore 7 26"/>
          <p:cNvCxnSpPr/>
          <p:nvPr/>
        </p:nvCxnSpPr>
        <p:spPr>
          <a:xfrm rot="10800000" flipV="1">
            <a:off x="3136347" y="3296717"/>
            <a:ext cx="1920000" cy="384000"/>
          </a:xfrm>
          <a:prstGeom prst="curvedConnector2">
            <a:avLst/>
          </a:prstGeom>
          <a:ln w="19050">
            <a:solidFill>
              <a:srgbClr val="0055A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 name="Gruppo 1"/>
          <p:cNvGrpSpPr/>
          <p:nvPr/>
        </p:nvGrpSpPr>
        <p:grpSpPr>
          <a:xfrm>
            <a:off x="11395610" y="3452021"/>
            <a:ext cx="660273" cy="491648"/>
            <a:chOff x="8402180" y="2002705"/>
            <a:chExt cx="495205" cy="368736"/>
          </a:xfrm>
        </p:grpSpPr>
        <p:pic>
          <p:nvPicPr>
            <p:cNvPr id="28" name="Immagine 27"/>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402180" y="2002705"/>
              <a:ext cx="265752" cy="368736"/>
            </a:xfrm>
            <a:prstGeom prst="rect">
              <a:avLst/>
            </a:prstGeom>
          </p:spPr>
        </p:pic>
        <p:pic>
          <p:nvPicPr>
            <p:cNvPr id="29" name="Immagine 28"/>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631633" y="2002705"/>
              <a:ext cx="265752" cy="368736"/>
            </a:xfrm>
            <a:prstGeom prst="rect">
              <a:avLst/>
            </a:prstGeom>
          </p:spPr>
        </p:pic>
      </p:grpSp>
      <p:pic>
        <p:nvPicPr>
          <p:cNvPr id="30" name="Picture 7" descr="http://www.megabytesistemi.com/images/png/hosting.png"/>
          <p:cNvPicPr>
            <a:picLocks noChangeAspect="1" noChangeArrowheads="1"/>
          </p:cNvPicPr>
          <p:nvPr/>
        </p:nvPicPr>
        <p:blipFill rotWithShape="1">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11220791" y="3994292"/>
            <a:ext cx="835092" cy="6379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6229" y="3540371"/>
            <a:ext cx="999144" cy="7826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609601" y="2892055"/>
            <a:ext cx="1155913" cy="960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E:\cernbox\CERN_PresentationPack\Loghi\kubernetes2.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10267141" y="3053867"/>
            <a:ext cx="1008000" cy="758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553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1000"/>
                                        <p:tgtEl>
                                          <p:spTgt spid="1026"/>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1000"/>
                                        <p:tgtEl>
                                          <p:spTgt spid="31"/>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10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64625" y="365129"/>
            <a:ext cx="10515600" cy="1325563"/>
          </a:xfrm>
        </p:spPr>
        <p:txBody>
          <a:bodyPr/>
          <a:lstStyle/>
          <a:p>
            <a:r>
              <a:rPr lang="en-US" altLang="en-US" sz="2400" dirty="0" smtClean="0">
                <a:solidFill>
                  <a:srgbClr val="7B9899"/>
                </a:solidFill>
              </a:rPr>
              <a:t>Write Once Read Many (WORM) data</a:t>
            </a:r>
            <a:br>
              <a:rPr lang="en-US" altLang="en-US" sz="2400" dirty="0" smtClean="0">
                <a:solidFill>
                  <a:srgbClr val="7B9899"/>
                </a:solidFill>
              </a:rPr>
            </a:br>
            <a:r>
              <a:rPr lang="en-US" altLang="en-US" sz="1800" dirty="0" smtClean="0">
                <a:solidFill>
                  <a:srgbClr val="7B9899"/>
                </a:solidFill>
              </a:rPr>
              <a:t>(</a:t>
            </a:r>
            <a:r>
              <a:rPr lang="en-GB" altLang="en-US" sz="1800" dirty="0" smtClean="0">
                <a:solidFill>
                  <a:srgbClr val="7B9899"/>
                </a:solidFill>
              </a:rPr>
              <a:t>a </a:t>
            </a:r>
            <a:r>
              <a:rPr lang="en-GB" altLang="en-US" sz="1800" dirty="0">
                <a:solidFill>
                  <a:srgbClr val="7B9899"/>
                </a:solidFill>
              </a:rPr>
              <a:t>data storage device in which information, once written, cannot be </a:t>
            </a:r>
            <a:r>
              <a:rPr lang="en-GB" altLang="en-US" sz="1800" dirty="0" smtClean="0">
                <a:solidFill>
                  <a:srgbClr val="7B9899"/>
                </a:solidFill>
              </a:rPr>
              <a:t>modified)</a:t>
            </a:r>
            <a:endParaRPr lang="en-US" altLang="en-US" sz="2400" dirty="0" smtClean="0">
              <a:solidFill>
                <a:srgbClr val="7B9899"/>
              </a:solidFill>
            </a:endParaRPr>
          </a:p>
        </p:txBody>
      </p:sp>
      <p:pic>
        <p:nvPicPr>
          <p:cNvPr id="2765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1" y="1524000"/>
            <a:ext cx="6117167" cy="3810000"/>
          </a:xfrm>
          <a:solidFill>
            <a:srgbClr val="D1B2E8"/>
          </a:solidFill>
        </p:spPr>
      </p:pic>
      <p:sp>
        <p:nvSpPr>
          <p:cNvPr id="28" name="Can 27"/>
          <p:cNvSpPr/>
          <p:nvPr/>
        </p:nvSpPr>
        <p:spPr>
          <a:xfrm>
            <a:off x="203200" y="13716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27654" name="TextBox 33"/>
          <p:cNvSpPr txBox="1">
            <a:spLocks noChangeArrowheads="1"/>
          </p:cNvSpPr>
          <p:nvPr/>
        </p:nvSpPr>
        <p:spPr bwMode="auto">
          <a:xfrm>
            <a:off x="8229600" y="5181600"/>
            <a:ext cx="240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 </a:t>
            </a:r>
          </a:p>
        </p:txBody>
      </p:sp>
      <p:graphicFrame>
        <p:nvGraphicFramePr>
          <p:cNvPr id="23" name="Table 22"/>
          <p:cNvGraphicFramePr>
            <a:graphicFrameLocks noGrp="1"/>
          </p:cNvGraphicFramePr>
          <p:nvPr/>
        </p:nvGraphicFramePr>
        <p:xfrm>
          <a:off x="203200" y="5943600"/>
          <a:ext cx="10363198" cy="742950"/>
        </p:xfrm>
        <a:graphic>
          <a:graphicData uri="http://schemas.openxmlformats.org/drawingml/2006/table">
            <a:tbl>
              <a:tblPr/>
              <a:tblGrid>
                <a:gridCol w="1117600"/>
                <a:gridCol w="766233"/>
                <a:gridCol w="941917"/>
                <a:gridCol w="941916"/>
                <a:gridCol w="941917"/>
                <a:gridCol w="944033"/>
                <a:gridCol w="941916"/>
                <a:gridCol w="941917"/>
                <a:gridCol w="941916"/>
                <a:gridCol w="941917"/>
                <a:gridCol w="941916"/>
              </a:tblGrid>
              <a:tr h="371475">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KEY</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F185"/>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weed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sun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moon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land</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part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green</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371475">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Georgia" pitchFamily="18" charset="0"/>
                          <a:cs typeface="Arial" pitchFamily="34" charset="0"/>
                        </a:rPr>
                        <a:t>VALUE</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F185"/>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bl>
          </a:graphicData>
        </a:graphic>
      </p:graphicFrame>
      <p:cxnSp>
        <p:nvCxnSpPr>
          <p:cNvPr id="25" name="Straight Arrow Connector 24"/>
          <p:cNvCxnSpPr/>
          <p:nvPr/>
        </p:nvCxnSpPr>
        <p:spPr>
          <a:xfrm rot="5400000">
            <a:off x="4738953" y="5600436"/>
            <a:ext cx="684212" cy="2117"/>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8737600" y="1600200"/>
          <a:ext cx="2133600" cy="2711450"/>
        </p:xfrm>
        <a:graphic>
          <a:graphicData uri="http://schemas.openxmlformats.org/drawingml/2006/table">
            <a:tbl>
              <a:tblPr firstRow="1" bandRow="1">
                <a:tableStyleId>{69CF1AB2-1976-4502-BF36-3FF5EA218861}</a:tableStyleId>
              </a:tblPr>
              <a:tblGrid>
                <a:gridCol w="1066800"/>
                <a:gridCol w="1066800"/>
              </a:tblGrid>
              <a:tr h="387350">
                <a:tc>
                  <a:txBody>
                    <a:bodyPr/>
                    <a:lstStyle/>
                    <a:p>
                      <a:r>
                        <a:rPr lang="en-US" sz="1200" b="1" dirty="0" smtClean="0">
                          <a:latin typeface="+mj-lt"/>
                        </a:rPr>
                        <a:t>web</a:t>
                      </a:r>
                      <a:endParaRPr lang="en-US" sz="1200" b="1" dirty="0">
                        <a:latin typeface="+mj-lt"/>
                      </a:endParaRPr>
                    </a:p>
                  </a:txBody>
                  <a:tcPr marL="121920" marR="121920">
                    <a:solidFill>
                      <a:srgbClr val="C9A4E4"/>
                    </a:solidFill>
                  </a:tcPr>
                </a:tc>
                <a:tc>
                  <a:txBody>
                    <a:bodyPr/>
                    <a:lstStyle/>
                    <a:p>
                      <a:r>
                        <a:rPr lang="en-US" sz="1200" b="1" dirty="0" smtClean="0">
                          <a:latin typeface="+mj-lt"/>
                        </a:rPr>
                        <a:t>2</a:t>
                      </a:r>
                      <a:endParaRPr lang="en-US" sz="1200" b="1" dirty="0">
                        <a:latin typeface="+mj-lt"/>
                      </a:endParaRPr>
                    </a:p>
                  </a:txBody>
                  <a:tcPr marL="121920" marR="121920">
                    <a:solidFill>
                      <a:srgbClr val="C9A4E4"/>
                    </a:solidFill>
                  </a:tcPr>
                </a:tc>
              </a:tr>
              <a:tr h="387350">
                <a:tc>
                  <a:txBody>
                    <a:bodyPr/>
                    <a:lstStyle/>
                    <a:p>
                      <a:r>
                        <a:rPr lang="en-US" sz="1200" b="1" dirty="0" smtClean="0">
                          <a:latin typeface="+mj-lt"/>
                        </a:rPr>
                        <a:t>weed</a:t>
                      </a:r>
                      <a:endParaRPr lang="en-US" sz="1200" b="1" dirty="0">
                        <a:latin typeface="+mj-lt"/>
                      </a:endParaRPr>
                    </a:p>
                  </a:txBody>
                  <a:tcPr marL="121920" marR="121920">
                    <a:solidFill>
                      <a:srgbClr val="7030A0"/>
                    </a:solidFill>
                  </a:tcPr>
                </a:tc>
                <a:tc>
                  <a:txBody>
                    <a:bodyPr/>
                    <a:lstStyle/>
                    <a:p>
                      <a:r>
                        <a:rPr lang="en-US" sz="1200" b="1" dirty="0" smtClean="0">
                          <a:latin typeface="+mj-lt"/>
                        </a:rPr>
                        <a:t>1</a:t>
                      </a:r>
                      <a:endParaRPr lang="en-US" sz="1200" b="1" dirty="0">
                        <a:latin typeface="+mj-lt"/>
                      </a:endParaRPr>
                    </a:p>
                  </a:txBody>
                  <a:tcPr marL="121920" marR="121920">
                    <a:solidFill>
                      <a:srgbClr val="7030A0"/>
                    </a:solidFill>
                  </a:tcPr>
                </a:tc>
              </a:tr>
              <a:tr h="387350">
                <a:tc>
                  <a:txBody>
                    <a:bodyPr/>
                    <a:lstStyle/>
                    <a:p>
                      <a:r>
                        <a:rPr lang="en-US" sz="1200" b="1" dirty="0" smtClean="0">
                          <a:latin typeface="+mj-lt"/>
                        </a:rPr>
                        <a:t>green</a:t>
                      </a:r>
                      <a:endParaRPr lang="en-US" sz="1200" b="1" dirty="0">
                        <a:latin typeface="+mj-lt"/>
                      </a:endParaRPr>
                    </a:p>
                  </a:txBody>
                  <a:tcPr marL="121920" marR="121920">
                    <a:solidFill>
                      <a:srgbClr val="66E3F4"/>
                    </a:solidFill>
                  </a:tcPr>
                </a:tc>
                <a:tc>
                  <a:txBody>
                    <a:bodyPr/>
                    <a:lstStyle/>
                    <a:p>
                      <a:r>
                        <a:rPr lang="en-US" sz="1200" b="1" dirty="0" smtClean="0">
                          <a:latin typeface="+mj-lt"/>
                        </a:rPr>
                        <a:t>2</a:t>
                      </a:r>
                      <a:endParaRPr lang="en-US" sz="1200" b="1" dirty="0">
                        <a:latin typeface="+mj-lt"/>
                      </a:endParaRPr>
                    </a:p>
                  </a:txBody>
                  <a:tcPr marL="121920" marR="121920">
                    <a:solidFill>
                      <a:srgbClr val="66E3F4"/>
                    </a:solidFill>
                  </a:tcPr>
                </a:tc>
              </a:tr>
              <a:tr h="387350">
                <a:tc>
                  <a:txBody>
                    <a:bodyPr/>
                    <a:lstStyle/>
                    <a:p>
                      <a:r>
                        <a:rPr lang="en-US" sz="1200" b="1" dirty="0" smtClean="0">
                          <a:latin typeface="+mj-lt"/>
                        </a:rPr>
                        <a:t>sun</a:t>
                      </a:r>
                      <a:endParaRPr lang="en-US" sz="1200" b="1" dirty="0">
                        <a:latin typeface="+mj-lt"/>
                      </a:endParaRPr>
                    </a:p>
                  </a:txBody>
                  <a:tcPr marL="121920" marR="121920">
                    <a:solidFill>
                      <a:srgbClr val="00B050"/>
                    </a:solidFill>
                  </a:tcPr>
                </a:tc>
                <a:tc>
                  <a:txBody>
                    <a:bodyPr/>
                    <a:lstStyle/>
                    <a:p>
                      <a:r>
                        <a:rPr lang="en-US" sz="1200" b="1" dirty="0" smtClean="0">
                          <a:latin typeface="+mj-lt"/>
                        </a:rPr>
                        <a:t>1</a:t>
                      </a:r>
                      <a:endParaRPr lang="en-US" sz="1200" b="1" dirty="0">
                        <a:latin typeface="+mj-lt"/>
                      </a:endParaRPr>
                    </a:p>
                  </a:txBody>
                  <a:tcPr marL="121920" marR="121920">
                    <a:solidFill>
                      <a:srgbClr val="00B050"/>
                    </a:solidFill>
                  </a:tcPr>
                </a:tc>
              </a:tr>
              <a:tr h="387350">
                <a:tc>
                  <a:txBody>
                    <a:bodyPr/>
                    <a:lstStyle/>
                    <a:p>
                      <a:r>
                        <a:rPr lang="en-US" sz="1200" b="1" dirty="0" smtClean="0">
                          <a:latin typeface="+mj-lt"/>
                        </a:rPr>
                        <a:t>moon</a:t>
                      </a:r>
                      <a:endParaRPr lang="en-US" sz="1200" b="1" dirty="0">
                        <a:latin typeface="+mj-lt"/>
                      </a:endParaRPr>
                    </a:p>
                  </a:txBody>
                  <a:tcPr marL="121920" marR="121920">
                    <a:solidFill>
                      <a:schemeClr val="accent2">
                        <a:lumMod val="20000"/>
                        <a:lumOff val="80000"/>
                      </a:schemeClr>
                    </a:solidFill>
                  </a:tcPr>
                </a:tc>
                <a:tc>
                  <a:txBody>
                    <a:bodyPr/>
                    <a:lstStyle/>
                    <a:p>
                      <a:r>
                        <a:rPr lang="en-US" sz="1200" b="1" dirty="0" smtClean="0">
                          <a:latin typeface="+mj-lt"/>
                        </a:rPr>
                        <a:t>1</a:t>
                      </a:r>
                      <a:endParaRPr lang="en-US" sz="1200" b="1" dirty="0">
                        <a:latin typeface="+mj-lt"/>
                      </a:endParaRPr>
                    </a:p>
                  </a:txBody>
                  <a:tcPr marL="121920" marR="121920">
                    <a:solidFill>
                      <a:schemeClr val="accent2">
                        <a:lumMod val="20000"/>
                        <a:lumOff val="80000"/>
                      </a:schemeClr>
                    </a:solidFill>
                  </a:tcPr>
                </a:tc>
              </a:tr>
              <a:tr h="387350">
                <a:tc>
                  <a:txBody>
                    <a:bodyPr/>
                    <a:lstStyle/>
                    <a:p>
                      <a:r>
                        <a:rPr lang="en-US" sz="1200" b="1" dirty="0" smtClean="0">
                          <a:latin typeface="+mj-lt"/>
                        </a:rPr>
                        <a:t>land</a:t>
                      </a:r>
                      <a:endParaRPr lang="en-US" sz="1200" b="1" dirty="0">
                        <a:latin typeface="+mj-lt"/>
                      </a:endParaRPr>
                    </a:p>
                  </a:txBody>
                  <a:tcPr marL="121920" marR="121920">
                    <a:solidFill>
                      <a:srgbClr val="FF6600"/>
                    </a:solidFill>
                  </a:tcPr>
                </a:tc>
                <a:tc>
                  <a:txBody>
                    <a:bodyPr/>
                    <a:lstStyle/>
                    <a:p>
                      <a:r>
                        <a:rPr lang="en-US" sz="1200" b="1" dirty="0" smtClean="0">
                          <a:latin typeface="+mj-lt"/>
                        </a:rPr>
                        <a:t>1</a:t>
                      </a:r>
                      <a:endParaRPr lang="en-US" sz="1200" b="1" dirty="0">
                        <a:latin typeface="+mj-lt"/>
                      </a:endParaRPr>
                    </a:p>
                  </a:txBody>
                  <a:tcPr marL="121920" marR="121920">
                    <a:solidFill>
                      <a:srgbClr val="FF6600"/>
                    </a:solidFill>
                  </a:tcPr>
                </a:tc>
              </a:tr>
              <a:tr h="387350">
                <a:tc>
                  <a:txBody>
                    <a:bodyPr/>
                    <a:lstStyle/>
                    <a:p>
                      <a:r>
                        <a:rPr lang="en-US" sz="1200" b="1" dirty="0" smtClean="0">
                          <a:latin typeface="+mj-lt"/>
                        </a:rPr>
                        <a:t>part</a:t>
                      </a:r>
                      <a:endParaRPr lang="en-US" sz="1200" b="1" dirty="0">
                        <a:latin typeface="+mj-lt"/>
                      </a:endParaRPr>
                    </a:p>
                  </a:txBody>
                  <a:tcPr marL="121920" marR="121920">
                    <a:solidFill>
                      <a:srgbClr val="FF0000"/>
                    </a:solidFill>
                  </a:tcPr>
                </a:tc>
                <a:tc>
                  <a:txBody>
                    <a:bodyPr/>
                    <a:lstStyle/>
                    <a:p>
                      <a:r>
                        <a:rPr lang="en-US" sz="1200" b="1" dirty="0" smtClean="0">
                          <a:latin typeface="+mj-lt"/>
                        </a:rPr>
                        <a:t>1</a:t>
                      </a:r>
                      <a:endParaRPr lang="en-US" sz="1200" b="1" dirty="0">
                        <a:latin typeface="+mj-lt"/>
                      </a:endParaRPr>
                    </a:p>
                  </a:txBody>
                  <a:tcPr marL="121920" marR="121920">
                    <a:solidFill>
                      <a:srgbClr val="FF0000"/>
                    </a:solidFill>
                  </a:tcPr>
                </a:tc>
              </a:tr>
            </a:tbl>
          </a:graphicData>
        </a:graphic>
      </p:graphicFrame>
      <p:cxnSp>
        <p:nvCxnSpPr>
          <p:cNvPr id="37" name="Straight Arrow Connector 36"/>
          <p:cNvCxnSpPr/>
          <p:nvPr/>
        </p:nvCxnSpPr>
        <p:spPr>
          <a:xfrm flipV="1">
            <a:off x="7010400" y="3276600"/>
            <a:ext cx="1524000" cy="762000"/>
          </a:xfrm>
          <a:prstGeom prst="straightConnector1">
            <a:avLst/>
          </a:prstGeom>
          <a:ln w="31750" cmpd="tri">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a:off x="203200" y="3048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16" name="Can 15"/>
          <p:cNvSpPr/>
          <p:nvPr/>
        </p:nvSpPr>
        <p:spPr>
          <a:xfrm>
            <a:off x="203200" y="24384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18" name="Can 17"/>
          <p:cNvSpPr/>
          <p:nvPr/>
        </p:nvSpPr>
        <p:spPr>
          <a:xfrm>
            <a:off x="203200" y="35052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19" name="Can 18"/>
          <p:cNvSpPr/>
          <p:nvPr/>
        </p:nvSpPr>
        <p:spPr>
          <a:xfrm>
            <a:off x="203200" y="45720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cxnSp>
        <p:nvCxnSpPr>
          <p:cNvPr id="21" name="Straight Arrow Connector 20"/>
          <p:cNvCxnSpPr>
            <a:stCxn id="14" idx="4"/>
          </p:cNvCxnSpPr>
          <p:nvPr/>
        </p:nvCxnSpPr>
        <p:spPr>
          <a:xfrm>
            <a:off x="2032000" y="800100"/>
            <a:ext cx="1016000" cy="171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8" idx="4"/>
          </p:cNvCxnSpPr>
          <p:nvPr/>
        </p:nvCxnSpPr>
        <p:spPr>
          <a:xfrm>
            <a:off x="2032000" y="1866900"/>
            <a:ext cx="812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4"/>
          </p:cNvCxnSpPr>
          <p:nvPr/>
        </p:nvCxnSpPr>
        <p:spPr>
          <a:xfrm>
            <a:off x="2032000" y="2933700"/>
            <a:ext cx="711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4"/>
          </p:cNvCxnSpPr>
          <p:nvPr/>
        </p:nvCxnSpPr>
        <p:spPr>
          <a:xfrm flipV="1">
            <a:off x="2032000" y="3124200"/>
            <a:ext cx="10160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4"/>
          </p:cNvCxnSpPr>
          <p:nvPr/>
        </p:nvCxnSpPr>
        <p:spPr>
          <a:xfrm flipV="1">
            <a:off x="2032000" y="3657600"/>
            <a:ext cx="10160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61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190265" y="365129"/>
            <a:ext cx="10515600" cy="1325563"/>
          </a:xfrm>
        </p:spPr>
        <p:txBody>
          <a:bodyPr/>
          <a:lstStyle/>
          <a:p>
            <a:pPr eaLnBrk="1" hangingPunct="1"/>
            <a:r>
              <a:rPr lang="en-US" altLang="en-US" sz="2400" dirty="0" smtClean="0">
                <a:solidFill>
                  <a:srgbClr val="7B9899"/>
                </a:solidFill>
              </a:rPr>
              <a:t>WORM Data is Amenable to Parallelism</a:t>
            </a:r>
          </a:p>
        </p:txBody>
      </p:sp>
      <p:pic>
        <p:nvPicPr>
          <p:cNvPr id="2867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1" y="1524000"/>
            <a:ext cx="6117167" cy="3810000"/>
          </a:xfrm>
          <a:solidFill>
            <a:srgbClr val="D1B2E8"/>
          </a:solidFill>
        </p:spPr>
      </p:pic>
      <p:sp>
        <p:nvSpPr>
          <p:cNvPr id="28" name="Can 27"/>
          <p:cNvSpPr/>
          <p:nvPr/>
        </p:nvSpPr>
        <p:spPr>
          <a:xfrm>
            <a:off x="203200" y="13716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28678" name="TextBox 33"/>
          <p:cNvSpPr txBox="1">
            <a:spLocks noChangeArrowheads="1"/>
          </p:cNvSpPr>
          <p:nvPr/>
        </p:nvSpPr>
        <p:spPr bwMode="auto">
          <a:xfrm>
            <a:off x="8229600" y="5181600"/>
            <a:ext cx="240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 </a:t>
            </a:r>
          </a:p>
        </p:txBody>
      </p:sp>
      <p:sp>
        <p:nvSpPr>
          <p:cNvPr id="14" name="Can 13"/>
          <p:cNvSpPr/>
          <p:nvPr/>
        </p:nvSpPr>
        <p:spPr>
          <a:xfrm>
            <a:off x="203200" y="3048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16" name="Can 15"/>
          <p:cNvSpPr/>
          <p:nvPr/>
        </p:nvSpPr>
        <p:spPr>
          <a:xfrm>
            <a:off x="203200" y="24384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18" name="Can 17"/>
          <p:cNvSpPr/>
          <p:nvPr/>
        </p:nvSpPr>
        <p:spPr>
          <a:xfrm>
            <a:off x="203200" y="35052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sp>
        <p:nvSpPr>
          <p:cNvPr id="19" name="Can 18"/>
          <p:cNvSpPr/>
          <p:nvPr/>
        </p:nvSpPr>
        <p:spPr>
          <a:xfrm>
            <a:off x="203200" y="4572000"/>
            <a:ext cx="1828800" cy="9906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cxnSp>
        <p:nvCxnSpPr>
          <p:cNvPr id="26" name="Straight Arrow Connector 25"/>
          <p:cNvCxnSpPr>
            <a:stCxn id="14" idx="4"/>
          </p:cNvCxnSpPr>
          <p:nvPr/>
        </p:nvCxnSpPr>
        <p:spPr>
          <a:xfrm>
            <a:off x="2032000" y="800100"/>
            <a:ext cx="1320800" cy="2476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85" name="TextBox 28"/>
          <p:cNvSpPr txBox="1">
            <a:spLocks noChangeArrowheads="1"/>
          </p:cNvSpPr>
          <p:nvPr/>
        </p:nvSpPr>
        <p:spPr bwMode="auto">
          <a:xfrm>
            <a:off x="8229600" y="2209800"/>
            <a:ext cx="3759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Georgia" pitchFamily="18" charset="0"/>
              <a:buAutoNum type="arabicPeriod"/>
            </a:pPr>
            <a:r>
              <a:rPr lang="en-US" altLang="en-US">
                <a:latin typeface="Georgia" pitchFamily="18" charset="0"/>
              </a:rPr>
              <a:t>Data with WORM characteristics : yields to parallel processing;  </a:t>
            </a:r>
          </a:p>
          <a:p>
            <a:pPr eaLnBrk="1" hangingPunct="1">
              <a:buFont typeface="Georgia" pitchFamily="18" charset="0"/>
              <a:buAutoNum type="arabicPeriod"/>
            </a:pPr>
            <a:r>
              <a:rPr lang="en-US" altLang="en-US">
                <a:latin typeface="Georgia" pitchFamily="18" charset="0"/>
              </a:rPr>
              <a:t>Data without dependencies: yields to out of order processing</a:t>
            </a:r>
          </a:p>
        </p:txBody>
      </p:sp>
    </p:spTree>
    <p:extLst>
      <p:ext uri="{BB962C8B-B14F-4D97-AF65-F5344CB8AC3E}">
        <p14:creationId xmlns:p14="http://schemas.microsoft.com/office/powerpoint/2010/main" val="701394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z="2400" smtClean="0">
                <a:solidFill>
                  <a:srgbClr val="7B9899"/>
                </a:solidFill>
              </a:rPr>
              <a:t>Divide and Conquer: Provision Computing at Data Location</a:t>
            </a:r>
          </a:p>
        </p:txBody>
      </p:sp>
      <p:pic>
        <p:nvPicPr>
          <p:cNvPr id="2970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165601" y="1447801"/>
            <a:ext cx="1646767" cy="1025525"/>
          </a:xfrm>
          <a:solidFill>
            <a:srgbClr val="D1B2E8"/>
          </a:solidFill>
        </p:spPr>
      </p:pic>
      <p:sp>
        <p:nvSpPr>
          <p:cNvPr id="29701" name="TextBox 33"/>
          <p:cNvSpPr txBox="1">
            <a:spLocks noChangeArrowheads="1"/>
          </p:cNvSpPr>
          <p:nvPr/>
        </p:nvSpPr>
        <p:spPr bwMode="auto">
          <a:xfrm>
            <a:off x="8229600" y="5181600"/>
            <a:ext cx="240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 </a:t>
            </a:r>
          </a:p>
        </p:txBody>
      </p:sp>
      <p:grpSp>
        <p:nvGrpSpPr>
          <p:cNvPr id="29703" name="Group 36"/>
          <p:cNvGrpSpPr>
            <a:grpSpLocks/>
          </p:cNvGrpSpPr>
          <p:nvPr/>
        </p:nvGrpSpPr>
        <p:grpSpPr bwMode="auto">
          <a:xfrm>
            <a:off x="711200" y="1600200"/>
            <a:ext cx="3454400" cy="762000"/>
            <a:chOff x="533400" y="1600200"/>
            <a:chExt cx="2590800" cy="762000"/>
          </a:xfrm>
        </p:grpSpPr>
        <p:sp>
          <p:nvSpPr>
            <p:cNvPr id="28" name="Can 27"/>
            <p:cNvSpPr/>
            <p:nvPr/>
          </p:nvSpPr>
          <p:spPr>
            <a:xfrm>
              <a:off x="533400" y="1600200"/>
              <a:ext cx="1371600" cy="7620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cxnSp>
          <p:nvCxnSpPr>
            <p:cNvPr id="21" name="Straight Arrow Connector 20"/>
            <p:cNvCxnSpPr>
              <a:stCxn id="28" idx="4"/>
            </p:cNvCxnSpPr>
            <p:nvPr/>
          </p:nvCxnSpPr>
          <p:spPr>
            <a:xfrm flipV="1">
              <a:off x="1905000" y="1960563"/>
              <a:ext cx="1219200" cy="20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97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1" y="2743201"/>
            <a:ext cx="1646767" cy="1025525"/>
          </a:xfrm>
          <a:prstGeom prst="rect">
            <a:avLst/>
          </a:prstGeom>
          <a:solidFill>
            <a:srgbClr val="D1B2E8"/>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9705" name="Group 41"/>
          <p:cNvGrpSpPr>
            <a:grpSpLocks/>
          </p:cNvGrpSpPr>
          <p:nvPr/>
        </p:nvGrpSpPr>
        <p:grpSpPr bwMode="auto">
          <a:xfrm>
            <a:off x="711200" y="2895600"/>
            <a:ext cx="3454400" cy="762000"/>
            <a:chOff x="533400" y="1600200"/>
            <a:chExt cx="2590800" cy="762000"/>
          </a:xfrm>
        </p:grpSpPr>
        <p:sp>
          <p:nvSpPr>
            <p:cNvPr id="43" name="Can 42"/>
            <p:cNvSpPr/>
            <p:nvPr/>
          </p:nvSpPr>
          <p:spPr>
            <a:xfrm>
              <a:off x="533400" y="1600200"/>
              <a:ext cx="1371600" cy="7620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cxnSp>
          <p:nvCxnSpPr>
            <p:cNvPr id="44" name="Straight Arrow Connector 43"/>
            <p:cNvCxnSpPr>
              <a:stCxn id="43" idx="4"/>
            </p:cNvCxnSpPr>
            <p:nvPr/>
          </p:nvCxnSpPr>
          <p:spPr>
            <a:xfrm flipV="1">
              <a:off x="1905000" y="1960563"/>
              <a:ext cx="1219200" cy="20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9706" name="Group 65"/>
          <p:cNvGrpSpPr>
            <a:grpSpLocks/>
          </p:cNvGrpSpPr>
          <p:nvPr/>
        </p:nvGrpSpPr>
        <p:grpSpPr bwMode="auto">
          <a:xfrm>
            <a:off x="711200" y="4114800"/>
            <a:ext cx="3454400" cy="762000"/>
            <a:chOff x="533400" y="1600200"/>
            <a:chExt cx="2590800" cy="762000"/>
          </a:xfrm>
        </p:grpSpPr>
        <p:sp>
          <p:nvSpPr>
            <p:cNvPr id="67" name="Can 66"/>
            <p:cNvSpPr/>
            <p:nvPr/>
          </p:nvSpPr>
          <p:spPr>
            <a:xfrm>
              <a:off x="533400" y="1600200"/>
              <a:ext cx="1371600" cy="7620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cxnSp>
          <p:nvCxnSpPr>
            <p:cNvPr id="68" name="Straight Arrow Connector 67"/>
            <p:cNvCxnSpPr>
              <a:stCxn id="67" idx="4"/>
            </p:cNvCxnSpPr>
            <p:nvPr/>
          </p:nvCxnSpPr>
          <p:spPr>
            <a:xfrm flipV="1">
              <a:off x="1905000" y="1960563"/>
              <a:ext cx="1219200" cy="20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97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3962401"/>
            <a:ext cx="1646767" cy="1025525"/>
          </a:xfrm>
          <a:prstGeom prst="rect">
            <a:avLst/>
          </a:prstGeom>
          <a:solidFill>
            <a:srgbClr val="D1B2E8"/>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97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1" y="5410201"/>
            <a:ext cx="1646767" cy="1025525"/>
          </a:xfrm>
          <a:prstGeom prst="rect">
            <a:avLst/>
          </a:prstGeom>
          <a:solidFill>
            <a:srgbClr val="D1B2E8"/>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9709" name="Group 73"/>
          <p:cNvGrpSpPr>
            <a:grpSpLocks/>
          </p:cNvGrpSpPr>
          <p:nvPr/>
        </p:nvGrpSpPr>
        <p:grpSpPr bwMode="auto">
          <a:xfrm>
            <a:off x="711200" y="5486400"/>
            <a:ext cx="3454400" cy="762000"/>
            <a:chOff x="533400" y="1600200"/>
            <a:chExt cx="2590800" cy="762000"/>
          </a:xfrm>
        </p:grpSpPr>
        <p:sp>
          <p:nvSpPr>
            <p:cNvPr id="75" name="Can 74"/>
            <p:cNvSpPr/>
            <p:nvPr/>
          </p:nvSpPr>
          <p:spPr>
            <a:xfrm>
              <a:off x="533400" y="1600200"/>
              <a:ext cx="1371600" cy="7620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Data</a:t>
              </a:r>
            </a:p>
            <a:p>
              <a:pPr algn="ctr" fontAlgn="auto">
                <a:spcBef>
                  <a:spcPts val="0"/>
                </a:spcBef>
                <a:spcAft>
                  <a:spcPts val="0"/>
                </a:spcAft>
                <a:defRPr/>
              </a:pPr>
              <a:r>
                <a:rPr lang="en-US" dirty="0">
                  <a:solidFill>
                    <a:schemeClr val="tx1"/>
                  </a:solidFill>
                </a:rPr>
                <a:t>collection</a:t>
              </a:r>
            </a:p>
          </p:txBody>
        </p:sp>
        <p:cxnSp>
          <p:nvCxnSpPr>
            <p:cNvPr id="76" name="Straight Arrow Connector 75"/>
            <p:cNvCxnSpPr>
              <a:stCxn id="75" idx="4"/>
            </p:cNvCxnSpPr>
            <p:nvPr/>
          </p:nvCxnSpPr>
          <p:spPr>
            <a:xfrm flipV="1">
              <a:off x="1905000" y="1960563"/>
              <a:ext cx="1219200" cy="20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710" name="TextBox 76"/>
          <p:cNvSpPr txBox="1">
            <a:spLocks noChangeArrowheads="1"/>
          </p:cNvSpPr>
          <p:nvPr/>
        </p:nvSpPr>
        <p:spPr bwMode="auto">
          <a:xfrm>
            <a:off x="6400800" y="1219201"/>
            <a:ext cx="355097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For our example,</a:t>
            </a:r>
          </a:p>
          <a:p>
            <a:pPr eaLnBrk="1" hangingPunct="1"/>
            <a:r>
              <a:rPr lang="en-US" altLang="en-US">
                <a:latin typeface="Georgia" pitchFamily="18" charset="0"/>
              </a:rPr>
              <a:t>#1: Schedule parallel parse tasks</a:t>
            </a:r>
          </a:p>
          <a:p>
            <a:pPr eaLnBrk="1" hangingPunct="1"/>
            <a:r>
              <a:rPr lang="en-US" altLang="en-US">
                <a:latin typeface="Georgia" pitchFamily="18" charset="0"/>
              </a:rPr>
              <a:t>#2: Schedule parallel count tasks</a:t>
            </a:r>
          </a:p>
        </p:txBody>
      </p:sp>
      <p:sp>
        <p:nvSpPr>
          <p:cNvPr id="29711" name="TextBox 77"/>
          <p:cNvSpPr txBox="1">
            <a:spLocks noChangeArrowheads="1"/>
          </p:cNvSpPr>
          <p:nvPr/>
        </p:nvSpPr>
        <p:spPr bwMode="auto">
          <a:xfrm>
            <a:off x="6529917" y="2133601"/>
            <a:ext cx="566208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a:latin typeface="Georgia" pitchFamily="18" charset="0"/>
              </a:rPr>
              <a:t>This is a particular solution;</a:t>
            </a:r>
          </a:p>
          <a:p>
            <a:pPr eaLnBrk="1" hangingPunct="1"/>
            <a:r>
              <a:rPr lang="en-US" altLang="en-US" dirty="0">
                <a:latin typeface="Georgia" pitchFamily="18" charset="0"/>
              </a:rPr>
              <a:t>Lets generalize it:</a:t>
            </a:r>
          </a:p>
          <a:p>
            <a:pPr eaLnBrk="1" hangingPunct="1"/>
            <a:endParaRPr lang="en-US" altLang="en-US" dirty="0">
              <a:latin typeface="Georgia" pitchFamily="18" charset="0"/>
            </a:endParaRPr>
          </a:p>
          <a:p>
            <a:pPr eaLnBrk="1" hangingPunct="1"/>
            <a:r>
              <a:rPr lang="en-US" altLang="en-US" dirty="0">
                <a:latin typeface="Georgia" pitchFamily="18" charset="0"/>
              </a:rPr>
              <a:t>Our parse </a:t>
            </a:r>
            <a:r>
              <a:rPr lang="en-US" altLang="en-US" dirty="0">
                <a:solidFill>
                  <a:srgbClr val="FF0000"/>
                </a:solidFill>
                <a:latin typeface="Georgia" pitchFamily="18" charset="0"/>
              </a:rPr>
              <a:t>is a</a:t>
            </a:r>
            <a:r>
              <a:rPr lang="en-US" altLang="en-US" dirty="0">
                <a:latin typeface="Georgia" pitchFamily="18" charset="0"/>
              </a:rPr>
              <a:t> mapping operation:</a:t>
            </a:r>
          </a:p>
          <a:p>
            <a:pPr eaLnBrk="1" hangingPunct="1"/>
            <a:r>
              <a:rPr lang="en-US" altLang="en-US" dirty="0">
                <a:latin typeface="Georgia" pitchFamily="18" charset="0"/>
              </a:rPr>
              <a:t>MAP: input </a:t>
            </a:r>
            <a:r>
              <a:rPr lang="en-US" altLang="en-US" dirty="0">
                <a:latin typeface="Georgia" pitchFamily="18" charset="0"/>
                <a:sym typeface="Wingdings" pitchFamily="2" charset="2"/>
              </a:rPr>
              <a:t> &lt;key, value&gt; pairs</a:t>
            </a:r>
          </a:p>
          <a:p>
            <a:pPr eaLnBrk="1" hangingPunct="1"/>
            <a:endParaRPr lang="en-US" altLang="en-US" dirty="0">
              <a:latin typeface="Georgia" pitchFamily="18" charset="0"/>
              <a:sym typeface="Wingdings" pitchFamily="2" charset="2"/>
            </a:endParaRPr>
          </a:p>
          <a:p>
            <a:pPr eaLnBrk="1" hangingPunct="1"/>
            <a:r>
              <a:rPr lang="en-US" altLang="en-US" dirty="0">
                <a:latin typeface="Georgia" pitchFamily="18" charset="0"/>
                <a:sym typeface="Wingdings" pitchFamily="2" charset="2"/>
              </a:rPr>
              <a:t>Our count </a:t>
            </a:r>
            <a:r>
              <a:rPr lang="en-US" altLang="en-US" dirty="0">
                <a:solidFill>
                  <a:srgbClr val="FF0000"/>
                </a:solidFill>
                <a:latin typeface="Georgia" pitchFamily="18" charset="0"/>
                <a:sym typeface="Wingdings" pitchFamily="2" charset="2"/>
              </a:rPr>
              <a:t>is a</a:t>
            </a:r>
            <a:r>
              <a:rPr lang="en-US" altLang="en-US" dirty="0">
                <a:latin typeface="Georgia" pitchFamily="18" charset="0"/>
                <a:sym typeface="Wingdings" pitchFamily="2" charset="2"/>
              </a:rPr>
              <a:t> reduce operation:</a:t>
            </a:r>
          </a:p>
          <a:p>
            <a:pPr eaLnBrk="1" hangingPunct="1"/>
            <a:r>
              <a:rPr lang="en-US" altLang="en-US" dirty="0">
                <a:latin typeface="Georgia" pitchFamily="18" charset="0"/>
                <a:sym typeface="Wingdings" pitchFamily="2" charset="2"/>
              </a:rPr>
              <a:t>REDUCE: &lt;key, value&gt; pairs reduced</a:t>
            </a:r>
          </a:p>
          <a:p>
            <a:pPr eaLnBrk="1" hangingPunct="1"/>
            <a:endParaRPr lang="en-US" altLang="en-US" dirty="0">
              <a:latin typeface="Georgia" pitchFamily="18" charset="0"/>
              <a:sym typeface="Wingdings" pitchFamily="2" charset="2"/>
            </a:endParaRPr>
          </a:p>
          <a:p>
            <a:pPr eaLnBrk="1" hangingPunct="1"/>
            <a:r>
              <a:rPr lang="en-US" altLang="en-US" dirty="0" smtClean="0">
                <a:latin typeface="Georgia" pitchFamily="18" charset="0"/>
                <a:sym typeface="Wingdings" pitchFamily="2" charset="2"/>
              </a:rPr>
              <a:t> </a:t>
            </a:r>
          </a:p>
          <a:p>
            <a:pPr eaLnBrk="1" hangingPunct="1"/>
            <a:endParaRPr lang="en-US" altLang="en-US" dirty="0">
              <a:latin typeface="Georgia" pitchFamily="18" charset="0"/>
              <a:sym typeface="Wingdings" pitchFamily="2" charset="2"/>
            </a:endParaRPr>
          </a:p>
          <a:p>
            <a:pPr eaLnBrk="1" hangingPunct="1"/>
            <a:endParaRPr lang="en-US" altLang="en-US" dirty="0">
              <a:latin typeface="Georgia" pitchFamily="18" charset="0"/>
              <a:sym typeface="Wingdings" pitchFamily="2" charset="2"/>
            </a:endParaRPr>
          </a:p>
          <a:p>
            <a:pPr eaLnBrk="1" hangingPunct="1"/>
            <a:endParaRPr lang="en-US" altLang="en-US" dirty="0">
              <a:latin typeface="Georgia" pitchFamily="18" charset="0"/>
              <a:sym typeface="Wingdings" pitchFamily="2" charset="2"/>
            </a:endParaRPr>
          </a:p>
          <a:p>
            <a:pPr eaLnBrk="1" hangingPunct="1"/>
            <a:endParaRPr lang="en-US" altLang="en-US" dirty="0">
              <a:latin typeface="Georgia" pitchFamily="18" charset="0"/>
              <a:sym typeface="Wingdings" pitchFamily="2" charset="2"/>
            </a:endParaRPr>
          </a:p>
        </p:txBody>
      </p:sp>
      <p:sp>
        <p:nvSpPr>
          <p:cNvPr id="24" name="Oval 23"/>
          <p:cNvSpPr/>
          <p:nvPr/>
        </p:nvSpPr>
        <p:spPr>
          <a:xfrm>
            <a:off x="406400" y="1066800"/>
            <a:ext cx="5994400" cy="16764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b"/>
          <a:lstStyle/>
          <a:p>
            <a:pPr algn="ctr" fontAlgn="auto">
              <a:spcBef>
                <a:spcPts val="0"/>
              </a:spcBef>
              <a:spcAft>
                <a:spcPts val="0"/>
              </a:spcAft>
              <a:defRPr/>
            </a:pPr>
            <a:r>
              <a:rPr lang="en-US" dirty="0">
                <a:solidFill>
                  <a:schemeClr val="tx1"/>
                </a:solidFill>
              </a:rPr>
              <a:t>One node</a:t>
            </a:r>
          </a:p>
        </p:txBody>
      </p:sp>
    </p:spTree>
    <p:extLst>
      <p:ext uri="{BB962C8B-B14F-4D97-AF65-F5344CB8AC3E}">
        <p14:creationId xmlns:p14="http://schemas.microsoft.com/office/powerpoint/2010/main" val="200666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solidFill>
                  <a:srgbClr val="7B9899"/>
                </a:solidFill>
              </a:rPr>
              <a:t>Mapper and Reducer</a:t>
            </a:r>
          </a:p>
        </p:txBody>
      </p:sp>
      <p:grpSp>
        <p:nvGrpSpPr>
          <p:cNvPr id="2" name="Group 4"/>
          <p:cNvGrpSpPr>
            <a:grpSpLocks noChangeAspect="1"/>
          </p:cNvGrpSpPr>
          <p:nvPr/>
        </p:nvGrpSpPr>
        <p:grpSpPr bwMode="auto">
          <a:xfrm>
            <a:off x="1320801" y="295276"/>
            <a:ext cx="9550399" cy="5648324"/>
            <a:chOff x="624" y="186"/>
            <a:chExt cx="4512" cy="3558"/>
          </a:xfrm>
          <a:solidFill>
            <a:srgbClr val="92D050"/>
          </a:solidFill>
        </p:grpSpPr>
        <p:sp>
          <p:nvSpPr>
            <p:cNvPr id="1027" name="AutoShape 3"/>
            <p:cNvSpPr>
              <a:spLocks noChangeAspect="1" noChangeArrowheads="1" noTextEdit="1"/>
            </p:cNvSpPr>
            <p:nvPr/>
          </p:nvSpPr>
          <p:spPr bwMode="auto">
            <a:xfrm>
              <a:off x="624" y="960"/>
              <a:ext cx="4485" cy="2784"/>
            </a:xfrm>
            <a:prstGeom prst="rect">
              <a:avLst/>
            </a:prstGeom>
            <a:grpFill/>
            <a:ln w="9525">
              <a:noFill/>
              <a:miter lim="800000"/>
              <a:headEnd/>
              <a:tailEnd/>
            </a:ln>
          </p:spPr>
          <p:txBody>
            <a:bodyPr/>
            <a:lstStyle/>
            <a:p>
              <a:pPr fontAlgn="auto">
                <a:spcBef>
                  <a:spcPts val="0"/>
                </a:spcBef>
                <a:spcAft>
                  <a:spcPts val="0"/>
                </a:spcAft>
                <a:defRPr/>
              </a:pPr>
              <a:endParaRPr lang="en-US">
                <a:latin typeface="+mn-lt"/>
                <a:cs typeface="+mn-cs"/>
              </a:endParaRPr>
            </a:p>
          </p:txBody>
        </p:sp>
        <p:sp>
          <p:nvSpPr>
            <p:cNvPr id="1029" name="Rectangle 5"/>
            <p:cNvSpPr>
              <a:spLocks noChangeArrowheads="1"/>
            </p:cNvSpPr>
            <p:nvPr/>
          </p:nvSpPr>
          <p:spPr bwMode="auto">
            <a:xfrm>
              <a:off x="2182" y="1113"/>
              <a:ext cx="1080" cy="339"/>
            </a:xfrm>
            <a:prstGeom prst="rect">
              <a:avLst/>
            </a:prstGeom>
            <a:grpFill/>
            <a:ln w="0">
              <a:solidFill>
                <a:srgbClr val="000000"/>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030" name="Rectangle 6"/>
            <p:cNvSpPr>
              <a:spLocks noChangeArrowheads="1"/>
            </p:cNvSpPr>
            <p:nvPr/>
          </p:nvSpPr>
          <p:spPr bwMode="auto">
            <a:xfrm>
              <a:off x="2293" y="1147"/>
              <a:ext cx="630" cy="136"/>
            </a:xfrm>
            <a:prstGeom prst="rect">
              <a:avLst/>
            </a:prstGeom>
            <a:grpFill/>
            <a:ln w="9525">
              <a:noFill/>
              <a:miter lim="800000"/>
              <a:headEnd/>
              <a:tailEnd/>
            </a:ln>
          </p:spPr>
          <p:txBody>
            <a:bodyPr wrap="none" lIns="0" tIns="0" rIns="0" bIns="0">
              <a:spAutoFit/>
            </a:bodyPr>
            <a:lstStyle/>
            <a:p>
              <a:pPr>
                <a:defRPr/>
              </a:pPr>
              <a:r>
                <a:rPr lang="en-US" sz="1400" dirty="0" err="1">
                  <a:solidFill>
                    <a:srgbClr val="000000"/>
                  </a:solidFill>
                  <a:latin typeface="helvetica" charset="0"/>
                </a:rPr>
                <a:t>MapReduceTask</a:t>
              </a:r>
              <a:endParaRPr lang="en-US" dirty="0"/>
            </a:p>
          </p:txBody>
        </p:sp>
        <p:sp>
          <p:nvSpPr>
            <p:cNvPr id="1031" name="Line 7"/>
            <p:cNvSpPr>
              <a:spLocks noChangeShapeType="1"/>
            </p:cNvSpPr>
            <p:nvPr/>
          </p:nvSpPr>
          <p:spPr bwMode="auto">
            <a:xfrm>
              <a:off x="2182" y="1304"/>
              <a:ext cx="1090"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32" name="Line 8"/>
            <p:cNvSpPr>
              <a:spLocks noChangeShapeType="1"/>
            </p:cNvSpPr>
            <p:nvPr/>
          </p:nvSpPr>
          <p:spPr bwMode="auto">
            <a:xfrm>
              <a:off x="2182" y="1369"/>
              <a:ext cx="1090"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33" name="Rectangle 9"/>
            <p:cNvSpPr>
              <a:spLocks noChangeArrowheads="1"/>
            </p:cNvSpPr>
            <p:nvPr/>
          </p:nvSpPr>
          <p:spPr bwMode="auto">
            <a:xfrm>
              <a:off x="651" y="3384"/>
              <a:ext cx="784" cy="339"/>
            </a:xfrm>
            <a:prstGeom prst="rect">
              <a:avLst/>
            </a:prstGeom>
            <a:grpFill/>
            <a:ln w="0">
              <a:solidFill>
                <a:srgbClr val="000000"/>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034" name="Rectangle 10"/>
            <p:cNvSpPr>
              <a:spLocks noChangeArrowheads="1"/>
            </p:cNvSpPr>
            <p:nvPr/>
          </p:nvSpPr>
          <p:spPr bwMode="auto">
            <a:xfrm>
              <a:off x="734" y="3418"/>
              <a:ext cx="457" cy="136"/>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helvetica" charset="0"/>
                </a:rPr>
                <a:t>YourMapper</a:t>
              </a:r>
              <a:endParaRPr lang="en-US"/>
            </a:p>
          </p:txBody>
        </p:sp>
        <p:sp>
          <p:nvSpPr>
            <p:cNvPr id="1035" name="Line 11"/>
            <p:cNvSpPr>
              <a:spLocks noChangeShapeType="1"/>
            </p:cNvSpPr>
            <p:nvPr/>
          </p:nvSpPr>
          <p:spPr bwMode="auto">
            <a:xfrm>
              <a:off x="651" y="3575"/>
              <a:ext cx="793"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36" name="Line 12"/>
            <p:cNvSpPr>
              <a:spLocks noChangeShapeType="1"/>
            </p:cNvSpPr>
            <p:nvPr/>
          </p:nvSpPr>
          <p:spPr bwMode="auto">
            <a:xfrm>
              <a:off x="651" y="3640"/>
              <a:ext cx="793"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37" name="Rectangle 13"/>
            <p:cNvSpPr>
              <a:spLocks noChangeArrowheads="1"/>
            </p:cNvSpPr>
            <p:nvPr/>
          </p:nvSpPr>
          <p:spPr bwMode="auto">
            <a:xfrm>
              <a:off x="3389" y="3285"/>
              <a:ext cx="840" cy="339"/>
            </a:xfrm>
            <a:prstGeom prst="rect">
              <a:avLst/>
            </a:prstGeom>
            <a:grpFill/>
            <a:ln w="0">
              <a:solidFill>
                <a:srgbClr val="000000"/>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038" name="Rectangle 14"/>
            <p:cNvSpPr>
              <a:spLocks noChangeArrowheads="1"/>
            </p:cNvSpPr>
            <p:nvPr/>
          </p:nvSpPr>
          <p:spPr bwMode="auto">
            <a:xfrm>
              <a:off x="3479" y="3319"/>
              <a:ext cx="491" cy="136"/>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helvetica" charset="0"/>
                </a:rPr>
                <a:t>YourReducer</a:t>
              </a:r>
              <a:endParaRPr lang="en-US"/>
            </a:p>
          </p:txBody>
        </p:sp>
        <p:sp>
          <p:nvSpPr>
            <p:cNvPr id="1039" name="Line 15"/>
            <p:cNvSpPr>
              <a:spLocks noChangeShapeType="1"/>
            </p:cNvSpPr>
            <p:nvPr/>
          </p:nvSpPr>
          <p:spPr bwMode="auto">
            <a:xfrm>
              <a:off x="3389" y="3476"/>
              <a:ext cx="849"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40" name="Line 16"/>
            <p:cNvSpPr>
              <a:spLocks noChangeShapeType="1"/>
            </p:cNvSpPr>
            <p:nvPr/>
          </p:nvSpPr>
          <p:spPr bwMode="auto">
            <a:xfrm>
              <a:off x="3389" y="3541"/>
              <a:ext cx="849"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41" name="Rectangle 17"/>
            <p:cNvSpPr>
              <a:spLocks noChangeArrowheads="1"/>
            </p:cNvSpPr>
            <p:nvPr/>
          </p:nvSpPr>
          <p:spPr bwMode="auto">
            <a:xfrm>
              <a:off x="2006" y="3334"/>
              <a:ext cx="642" cy="340"/>
            </a:xfrm>
            <a:prstGeom prst="rect">
              <a:avLst/>
            </a:prstGeom>
            <a:grpFill/>
            <a:ln w="0">
              <a:solidFill>
                <a:srgbClr val="000000"/>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042" name="Rectangle 18"/>
            <p:cNvSpPr>
              <a:spLocks noChangeArrowheads="1"/>
            </p:cNvSpPr>
            <p:nvPr/>
          </p:nvSpPr>
          <p:spPr bwMode="auto">
            <a:xfrm>
              <a:off x="2086" y="3368"/>
              <a:ext cx="249" cy="136"/>
            </a:xfrm>
            <a:prstGeom prst="rect">
              <a:avLst/>
            </a:prstGeom>
            <a:grpFill/>
            <a:ln w="9525">
              <a:noFill/>
              <a:miter lim="800000"/>
              <a:headEnd/>
              <a:tailEnd/>
            </a:ln>
          </p:spPr>
          <p:txBody>
            <a:bodyPr wrap="none" lIns="0" tIns="0" rIns="0" bIns="0">
              <a:spAutoFit/>
            </a:bodyPr>
            <a:lstStyle/>
            <a:p>
              <a:pPr>
                <a:defRPr/>
              </a:pPr>
              <a:r>
                <a:rPr lang="en-US" sz="1400" dirty="0">
                  <a:solidFill>
                    <a:srgbClr val="000000"/>
                  </a:solidFill>
                  <a:latin typeface="helvetica" charset="0"/>
                </a:rPr>
                <a:t>Parser</a:t>
              </a:r>
              <a:endParaRPr lang="en-US" dirty="0"/>
            </a:p>
          </p:txBody>
        </p:sp>
        <p:sp>
          <p:nvSpPr>
            <p:cNvPr id="1043" name="Line 19"/>
            <p:cNvSpPr>
              <a:spLocks noChangeShapeType="1"/>
            </p:cNvSpPr>
            <p:nvPr/>
          </p:nvSpPr>
          <p:spPr bwMode="auto">
            <a:xfrm>
              <a:off x="2006" y="3526"/>
              <a:ext cx="651"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44" name="Line 20"/>
            <p:cNvSpPr>
              <a:spLocks noChangeShapeType="1"/>
            </p:cNvSpPr>
            <p:nvPr/>
          </p:nvSpPr>
          <p:spPr bwMode="auto">
            <a:xfrm>
              <a:off x="2006" y="3590"/>
              <a:ext cx="651"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45" name="Rectangle 21"/>
            <p:cNvSpPr>
              <a:spLocks noChangeArrowheads="1"/>
            </p:cNvSpPr>
            <p:nvPr/>
          </p:nvSpPr>
          <p:spPr bwMode="auto">
            <a:xfrm>
              <a:off x="4565" y="3236"/>
              <a:ext cx="562" cy="339"/>
            </a:xfrm>
            <a:prstGeom prst="rect">
              <a:avLst/>
            </a:prstGeom>
            <a:grpFill/>
            <a:ln w="0">
              <a:solidFill>
                <a:srgbClr val="000000"/>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046" name="Rectangle 22"/>
            <p:cNvSpPr>
              <a:spLocks noChangeArrowheads="1"/>
            </p:cNvSpPr>
            <p:nvPr/>
          </p:nvSpPr>
          <p:spPr bwMode="auto">
            <a:xfrm>
              <a:off x="4645" y="3270"/>
              <a:ext cx="301" cy="136"/>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helvetica" charset="0"/>
                </a:rPr>
                <a:t>Counter</a:t>
              </a:r>
              <a:endParaRPr lang="en-US"/>
            </a:p>
          </p:txBody>
        </p:sp>
        <p:sp>
          <p:nvSpPr>
            <p:cNvPr id="1047" name="Line 23"/>
            <p:cNvSpPr>
              <a:spLocks noChangeShapeType="1"/>
            </p:cNvSpPr>
            <p:nvPr/>
          </p:nvSpPr>
          <p:spPr bwMode="auto">
            <a:xfrm>
              <a:off x="4565" y="3427"/>
              <a:ext cx="571"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48" name="Line 24"/>
            <p:cNvSpPr>
              <a:spLocks noChangeShapeType="1"/>
            </p:cNvSpPr>
            <p:nvPr/>
          </p:nvSpPr>
          <p:spPr bwMode="auto">
            <a:xfrm>
              <a:off x="4565" y="3492"/>
              <a:ext cx="571"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49" name="Rectangle 25"/>
            <p:cNvSpPr>
              <a:spLocks noChangeArrowheads="1"/>
            </p:cNvSpPr>
            <p:nvPr/>
          </p:nvSpPr>
          <p:spPr bwMode="auto">
            <a:xfrm>
              <a:off x="1413" y="1755"/>
              <a:ext cx="544" cy="339"/>
            </a:xfrm>
            <a:prstGeom prst="rect">
              <a:avLst/>
            </a:prstGeom>
            <a:grpFill/>
            <a:ln w="0">
              <a:solidFill>
                <a:srgbClr val="000000"/>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050" name="Rectangle 26"/>
            <p:cNvSpPr>
              <a:spLocks noChangeArrowheads="1"/>
            </p:cNvSpPr>
            <p:nvPr/>
          </p:nvSpPr>
          <p:spPr bwMode="auto">
            <a:xfrm>
              <a:off x="1494" y="1789"/>
              <a:ext cx="286" cy="136"/>
            </a:xfrm>
            <a:prstGeom prst="rect">
              <a:avLst/>
            </a:prstGeom>
            <a:grpFill/>
            <a:ln w="9525">
              <a:noFill/>
              <a:miter lim="800000"/>
              <a:headEnd/>
              <a:tailEnd/>
            </a:ln>
          </p:spPr>
          <p:txBody>
            <a:bodyPr wrap="none" lIns="0" tIns="0" rIns="0" bIns="0">
              <a:spAutoFit/>
            </a:bodyPr>
            <a:lstStyle/>
            <a:p>
              <a:pPr>
                <a:defRPr/>
              </a:pPr>
              <a:r>
                <a:rPr lang="en-US" sz="1400" dirty="0">
                  <a:solidFill>
                    <a:srgbClr val="000000"/>
                  </a:solidFill>
                  <a:latin typeface="helvetica" charset="0"/>
                </a:rPr>
                <a:t>Mapper</a:t>
              </a:r>
              <a:endParaRPr lang="en-US" dirty="0"/>
            </a:p>
          </p:txBody>
        </p:sp>
        <p:sp>
          <p:nvSpPr>
            <p:cNvPr id="1051" name="Line 27"/>
            <p:cNvSpPr>
              <a:spLocks noChangeShapeType="1"/>
            </p:cNvSpPr>
            <p:nvPr/>
          </p:nvSpPr>
          <p:spPr bwMode="auto">
            <a:xfrm>
              <a:off x="1413" y="1946"/>
              <a:ext cx="553"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52" name="Line 28"/>
            <p:cNvSpPr>
              <a:spLocks noChangeShapeType="1"/>
            </p:cNvSpPr>
            <p:nvPr/>
          </p:nvSpPr>
          <p:spPr bwMode="auto">
            <a:xfrm>
              <a:off x="1413" y="2011"/>
              <a:ext cx="553"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53" name="Line 29"/>
            <p:cNvSpPr>
              <a:spLocks noChangeShapeType="1"/>
            </p:cNvSpPr>
            <p:nvPr/>
          </p:nvSpPr>
          <p:spPr bwMode="auto">
            <a:xfrm flipV="1">
              <a:off x="1117" y="2106"/>
              <a:ext cx="503" cy="1275"/>
            </a:xfrm>
            <a:prstGeom prst="line">
              <a:avLst/>
            </a:pr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54" name="Freeform 30"/>
            <p:cNvSpPr>
              <a:spLocks/>
            </p:cNvSpPr>
            <p:nvPr/>
          </p:nvSpPr>
          <p:spPr bwMode="auto">
            <a:xfrm>
              <a:off x="1491" y="2106"/>
              <a:ext cx="129" cy="198"/>
            </a:xfrm>
            <a:custGeom>
              <a:avLst/>
              <a:gdLst/>
              <a:ahLst/>
              <a:cxnLst>
                <a:cxn ang="0">
                  <a:pos x="129" y="0"/>
                </a:cxn>
                <a:cxn ang="0">
                  <a:pos x="123" y="198"/>
                </a:cxn>
                <a:cxn ang="0">
                  <a:pos x="0" y="149"/>
                </a:cxn>
                <a:cxn ang="0">
                  <a:pos x="129" y="0"/>
                </a:cxn>
              </a:cxnLst>
              <a:rect l="0" t="0" r="r" b="b"/>
              <a:pathLst>
                <a:path w="129" h="198">
                  <a:moveTo>
                    <a:pt x="129" y="0"/>
                  </a:moveTo>
                  <a:lnTo>
                    <a:pt x="123" y="198"/>
                  </a:lnTo>
                  <a:lnTo>
                    <a:pt x="0" y="149"/>
                  </a:lnTo>
                  <a:lnTo>
                    <a:pt x="129" y="0"/>
                  </a:lnTo>
                  <a:close/>
                </a:path>
              </a:pathLst>
            </a:cu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55" name="Line 31"/>
            <p:cNvSpPr>
              <a:spLocks noChangeShapeType="1"/>
            </p:cNvSpPr>
            <p:nvPr/>
          </p:nvSpPr>
          <p:spPr bwMode="auto">
            <a:xfrm flipH="1" flipV="1">
              <a:off x="1759" y="2106"/>
              <a:ext cx="500" cy="1225"/>
            </a:xfrm>
            <a:prstGeom prst="line">
              <a:avLst/>
            </a:pr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56" name="Freeform 32"/>
            <p:cNvSpPr>
              <a:spLocks/>
            </p:cNvSpPr>
            <p:nvPr/>
          </p:nvSpPr>
          <p:spPr bwMode="auto">
            <a:xfrm>
              <a:off x="1759" y="2106"/>
              <a:ext cx="133" cy="198"/>
            </a:xfrm>
            <a:custGeom>
              <a:avLst/>
              <a:gdLst/>
              <a:ahLst/>
              <a:cxnLst>
                <a:cxn ang="0">
                  <a:pos x="0" y="0"/>
                </a:cxn>
                <a:cxn ang="0">
                  <a:pos x="133" y="149"/>
                </a:cxn>
                <a:cxn ang="0">
                  <a:pos x="9" y="198"/>
                </a:cxn>
                <a:cxn ang="0">
                  <a:pos x="0" y="0"/>
                </a:cxn>
              </a:cxnLst>
              <a:rect l="0" t="0" r="r" b="b"/>
              <a:pathLst>
                <a:path w="133" h="198">
                  <a:moveTo>
                    <a:pt x="0" y="0"/>
                  </a:moveTo>
                  <a:lnTo>
                    <a:pt x="133" y="149"/>
                  </a:lnTo>
                  <a:lnTo>
                    <a:pt x="9" y="198"/>
                  </a:lnTo>
                  <a:lnTo>
                    <a:pt x="0" y="0"/>
                  </a:lnTo>
                  <a:close/>
                </a:path>
              </a:pathLst>
            </a:cu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57" name="Rectangle 33"/>
            <p:cNvSpPr>
              <a:spLocks noChangeArrowheads="1"/>
            </p:cNvSpPr>
            <p:nvPr/>
          </p:nvSpPr>
          <p:spPr bwMode="auto">
            <a:xfrm>
              <a:off x="3617" y="1755"/>
              <a:ext cx="581" cy="339"/>
            </a:xfrm>
            <a:prstGeom prst="rect">
              <a:avLst/>
            </a:prstGeom>
            <a:grpFill/>
            <a:ln w="0">
              <a:solidFill>
                <a:srgbClr val="000000"/>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058" name="Rectangle 34"/>
            <p:cNvSpPr>
              <a:spLocks noChangeArrowheads="1"/>
            </p:cNvSpPr>
            <p:nvPr/>
          </p:nvSpPr>
          <p:spPr bwMode="auto">
            <a:xfrm>
              <a:off x="3695" y="1789"/>
              <a:ext cx="320" cy="136"/>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helvetica" charset="0"/>
                </a:rPr>
                <a:t>Reducer</a:t>
              </a:r>
              <a:endParaRPr lang="en-US"/>
            </a:p>
          </p:txBody>
        </p:sp>
        <p:sp>
          <p:nvSpPr>
            <p:cNvPr id="1059" name="Line 35"/>
            <p:cNvSpPr>
              <a:spLocks noChangeShapeType="1"/>
            </p:cNvSpPr>
            <p:nvPr/>
          </p:nvSpPr>
          <p:spPr bwMode="auto">
            <a:xfrm>
              <a:off x="3617" y="1946"/>
              <a:ext cx="590"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0" name="Line 36"/>
            <p:cNvSpPr>
              <a:spLocks noChangeShapeType="1"/>
            </p:cNvSpPr>
            <p:nvPr/>
          </p:nvSpPr>
          <p:spPr bwMode="auto">
            <a:xfrm>
              <a:off x="3617" y="2011"/>
              <a:ext cx="590" cy="1"/>
            </a:xfrm>
            <a:prstGeom prst="line">
              <a:avLst/>
            </a:prstGeom>
            <a:grpFill/>
            <a:ln w="3">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1" name="Line 37"/>
            <p:cNvSpPr>
              <a:spLocks noChangeShapeType="1"/>
            </p:cNvSpPr>
            <p:nvPr/>
          </p:nvSpPr>
          <p:spPr bwMode="auto">
            <a:xfrm flipV="1">
              <a:off x="3824" y="2106"/>
              <a:ext cx="77" cy="1176"/>
            </a:xfrm>
            <a:prstGeom prst="line">
              <a:avLst/>
            </a:pr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2" name="Freeform 38"/>
            <p:cNvSpPr>
              <a:spLocks/>
            </p:cNvSpPr>
            <p:nvPr/>
          </p:nvSpPr>
          <p:spPr bwMode="auto">
            <a:xfrm>
              <a:off x="3821" y="2106"/>
              <a:ext cx="136" cy="189"/>
            </a:xfrm>
            <a:custGeom>
              <a:avLst/>
              <a:gdLst/>
              <a:ahLst/>
              <a:cxnLst>
                <a:cxn ang="0">
                  <a:pos x="80" y="0"/>
                </a:cxn>
                <a:cxn ang="0">
                  <a:pos x="136" y="189"/>
                </a:cxn>
                <a:cxn ang="0">
                  <a:pos x="0" y="182"/>
                </a:cxn>
                <a:cxn ang="0">
                  <a:pos x="80" y="0"/>
                </a:cxn>
              </a:cxnLst>
              <a:rect l="0" t="0" r="r" b="b"/>
              <a:pathLst>
                <a:path w="136" h="189">
                  <a:moveTo>
                    <a:pt x="80" y="0"/>
                  </a:moveTo>
                  <a:lnTo>
                    <a:pt x="136" y="189"/>
                  </a:lnTo>
                  <a:lnTo>
                    <a:pt x="0" y="182"/>
                  </a:lnTo>
                  <a:lnTo>
                    <a:pt x="80" y="0"/>
                  </a:lnTo>
                  <a:close/>
                </a:path>
              </a:pathLst>
            </a:cu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3" name="Line 39"/>
            <p:cNvSpPr>
              <a:spLocks noChangeShapeType="1"/>
            </p:cNvSpPr>
            <p:nvPr/>
          </p:nvSpPr>
          <p:spPr bwMode="auto">
            <a:xfrm flipH="1" flipV="1">
              <a:off x="4022" y="2106"/>
              <a:ext cx="716" cy="1127"/>
            </a:xfrm>
            <a:prstGeom prst="line">
              <a:avLst/>
            </a:pr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4" name="Freeform 40"/>
            <p:cNvSpPr>
              <a:spLocks/>
            </p:cNvSpPr>
            <p:nvPr/>
          </p:nvSpPr>
          <p:spPr bwMode="auto">
            <a:xfrm>
              <a:off x="4022" y="2106"/>
              <a:ext cx="157" cy="195"/>
            </a:xfrm>
            <a:custGeom>
              <a:avLst/>
              <a:gdLst/>
              <a:ahLst/>
              <a:cxnLst>
                <a:cxn ang="0">
                  <a:pos x="0" y="0"/>
                </a:cxn>
                <a:cxn ang="0">
                  <a:pos x="157" y="121"/>
                </a:cxn>
                <a:cxn ang="0">
                  <a:pos x="40" y="195"/>
                </a:cxn>
                <a:cxn ang="0">
                  <a:pos x="0" y="0"/>
                </a:cxn>
              </a:cxnLst>
              <a:rect l="0" t="0" r="r" b="b"/>
              <a:pathLst>
                <a:path w="157" h="195">
                  <a:moveTo>
                    <a:pt x="0" y="0"/>
                  </a:moveTo>
                  <a:lnTo>
                    <a:pt x="157" y="121"/>
                  </a:lnTo>
                  <a:lnTo>
                    <a:pt x="40" y="195"/>
                  </a:lnTo>
                  <a:lnTo>
                    <a:pt x="0" y="0"/>
                  </a:lnTo>
                  <a:close/>
                </a:path>
              </a:pathLst>
            </a:cu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5" name="Line 41"/>
            <p:cNvSpPr>
              <a:spLocks noChangeShapeType="1"/>
            </p:cNvSpPr>
            <p:nvPr/>
          </p:nvSpPr>
          <p:spPr bwMode="auto">
            <a:xfrm flipV="1">
              <a:off x="2204" y="1465"/>
              <a:ext cx="234" cy="145"/>
            </a:xfrm>
            <a:prstGeom prst="line">
              <a:avLst/>
            </a:pr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6" name="Freeform 42"/>
            <p:cNvSpPr>
              <a:spLocks/>
            </p:cNvSpPr>
            <p:nvPr/>
          </p:nvSpPr>
          <p:spPr bwMode="auto">
            <a:xfrm>
              <a:off x="2296" y="1465"/>
              <a:ext cx="142" cy="86"/>
            </a:xfrm>
            <a:custGeom>
              <a:avLst/>
              <a:gdLst/>
              <a:ahLst/>
              <a:cxnLst>
                <a:cxn ang="0">
                  <a:pos x="142" y="0"/>
                </a:cxn>
                <a:cxn ang="0">
                  <a:pos x="96" y="83"/>
                </a:cxn>
                <a:cxn ang="0">
                  <a:pos x="0" y="86"/>
                </a:cxn>
                <a:cxn ang="0">
                  <a:pos x="47" y="3"/>
                </a:cxn>
                <a:cxn ang="0">
                  <a:pos x="142" y="0"/>
                </a:cxn>
              </a:cxnLst>
              <a:rect l="0" t="0" r="r" b="b"/>
              <a:pathLst>
                <a:path w="142" h="86">
                  <a:moveTo>
                    <a:pt x="142" y="0"/>
                  </a:moveTo>
                  <a:lnTo>
                    <a:pt x="96" y="83"/>
                  </a:lnTo>
                  <a:lnTo>
                    <a:pt x="0" y="86"/>
                  </a:lnTo>
                  <a:lnTo>
                    <a:pt x="47" y="3"/>
                  </a:lnTo>
                  <a:lnTo>
                    <a:pt x="142" y="0"/>
                  </a:lnTo>
                  <a:close/>
                </a:path>
              </a:pathLst>
            </a:cu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7" name="Line 43"/>
            <p:cNvSpPr>
              <a:spLocks noChangeShapeType="1"/>
            </p:cNvSpPr>
            <p:nvPr/>
          </p:nvSpPr>
          <p:spPr bwMode="auto">
            <a:xfrm flipH="1">
              <a:off x="1969" y="1610"/>
              <a:ext cx="235" cy="145"/>
            </a:xfrm>
            <a:prstGeom prst="line">
              <a:avLst/>
            </a:pr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8" name="Line 44"/>
            <p:cNvSpPr>
              <a:spLocks noChangeShapeType="1"/>
            </p:cNvSpPr>
            <p:nvPr/>
          </p:nvSpPr>
          <p:spPr bwMode="auto">
            <a:xfrm flipH="1" flipV="1">
              <a:off x="3056" y="1465"/>
              <a:ext cx="592" cy="311"/>
            </a:xfrm>
            <a:prstGeom prst="line">
              <a:avLst/>
            </a:pr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69" name="Freeform 45"/>
            <p:cNvSpPr>
              <a:spLocks/>
            </p:cNvSpPr>
            <p:nvPr/>
          </p:nvSpPr>
          <p:spPr bwMode="auto">
            <a:xfrm>
              <a:off x="3056" y="1465"/>
              <a:ext cx="145" cy="80"/>
            </a:xfrm>
            <a:custGeom>
              <a:avLst/>
              <a:gdLst/>
              <a:ahLst/>
              <a:cxnLst>
                <a:cxn ang="0">
                  <a:pos x="0" y="0"/>
                </a:cxn>
                <a:cxn ang="0">
                  <a:pos x="95" y="0"/>
                </a:cxn>
                <a:cxn ang="0">
                  <a:pos x="145" y="80"/>
                </a:cxn>
                <a:cxn ang="0">
                  <a:pos x="52" y="80"/>
                </a:cxn>
                <a:cxn ang="0">
                  <a:pos x="0" y="0"/>
                </a:cxn>
              </a:cxnLst>
              <a:rect l="0" t="0" r="r" b="b"/>
              <a:pathLst>
                <a:path w="145" h="80">
                  <a:moveTo>
                    <a:pt x="0" y="0"/>
                  </a:moveTo>
                  <a:lnTo>
                    <a:pt x="95" y="0"/>
                  </a:lnTo>
                  <a:lnTo>
                    <a:pt x="145" y="80"/>
                  </a:lnTo>
                  <a:lnTo>
                    <a:pt x="52" y="80"/>
                  </a:lnTo>
                  <a:lnTo>
                    <a:pt x="0" y="0"/>
                  </a:lnTo>
                  <a:close/>
                </a:path>
              </a:pathLst>
            </a:cu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70" name="Line 46"/>
            <p:cNvSpPr>
              <a:spLocks noChangeShapeType="1"/>
            </p:cNvSpPr>
            <p:nvPr/>
          </p:nvSpPr>
          <p:spPr bwMode="auto">
            <a:xfrm>
              <a:off x="1300" y="186"/>
              <a:ext cx="91" cy="49"/>
            </a:xfrm>
            <a:prstGeom prst="line">
              <a:avLst/>
            </a:prstGeom>
            <a:grpFill/>
            <a:ln w="0">
              <a:solidFill>
                <a:srgbClr val="000000"/>
              </a:solid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30726" name="TextBox 48"/>
          <p:cNvSpPr txBox="1">
            <a:spLocks noChangeArrowheads="1"/>
          </p:cNvSpPr>
          <p:nvPr/>
        </p:nvSpPr>
        <p:spPr bwMode="auto">
          <a:xfrm>
            <a:off x="609600" y="5867401"/>
            <a:ext cx="995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dirty="0">
              <a:latin typeface="Georgia" pitchFamily="18" charset="0"/>
            </a:endParaRPr>
          </a:p>
        </p:txBody>
      </p:sp>
    </p:spTree>
    <p:extLst>
      <p:ext uri="{BB962C8B-B14F-4D97-AF65-F5344CB8AC3E}">
        <p14:creationId xmlns:p14="http://schemas.microsoft.com/office/powerpoint/2010/main" val="97658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solidFill>
                  <a:srgbClr val="7B9899"/>
                </a:solidFill>
              </a:rPr>
              <a:t>Map Operation</a:t>
            </a:r>
          </a:p>
        </p:txBody>
      </p:sp>
      <p:sp>
        <p:nvSpPr>
          <p:cNvPr id="31747" name="Content Placeholder 2"/>
          <p:cNvSpPr>
            <a:spLocks noGrp="1"/>
          </p:cNvSpPr>
          <p:nvPr>
            <p:ph idx="1"/>
          </p:nvPr>
        </p:nvSpPr>
        <p:spPr/>
        <p:txBody>
          <a:bodyPr/>
          <a:lstStyle/>
          <a:p>
            <a:pPr eaLnBrk="1" hangingPunct="1">
              <a:buFont typeface="Wingdings 2" pitchFamily="18" charset="2"/>
              <a:buNone/>
            </a:pPr>
            <a:r>
              <a:rPr lang="en-US" altLang="en-US" sz="2000" smtClean="0"/>
              <a:t>MAP: Input data </a:t>
            </a:r>
            <a:r>
              <a:rPr lang="en-US" altLang="en-US" sz="2000" smtClean="0">
                <a:sym typeface="Wingdings" pitchFamily="2" charset="2"/>
              </a:rPr>
              <a:t> &lt;key, value&gt; pair</a:t>
            </a:r>
            <a:endParaRPr lang="en-US" altLang="en-US" sz="2000" smtClean="0"/>
          </a:p>
        </p:txBody>
      </p:sp>
      <p:sp>
        <p:nvSpPr>
          <p:cNvPr id="4" name="Can 3"/>
          <p:cNvSpPr/>
          <p:nvPr/>
        </p:nvSpPr>
        <p:spPr>
          <a:xfrm>
            <a:off x="406400" y="2590800"/>
            <a:ext cx="27432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a:t>
            </a:r>
          </a:p>
          <a:p>
            <a:pPr algn="ctr" fontAlgn="auto">
              <a:spcBef>
                <a:spcPts val="0"/>
              </a:spcBef>
              <a:spcAft>
                <a:spcPts val="0"/>
              </a:spcAft>
              <a:defRPr/>
            </a:pPr>
            <a:r>
              <a:rPr lang="en-US" dirty="0"/>
              <a:t>Collection: split1</a:t>
            </a:r>
          </a:p>
        </p:txBody>
      </p:sp>
      <p:sp>
        <p:nvSpPr>
          <p:cNvPr id="11" name="Right Arrow 10"/>
          <p:cNvSpPr/>
          <p:nvPr/>
        </p:nvSpPr>
        <p:spPr>
          <a:xfrm flipV="1">
            <a:off x="3149600" y="2743200"/>
            <a:ext cx="3352800" cy="4572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graphicFrame>
        <p:nvGraphicFramePr>
          <p:cNvPr id="16" name="Table 15"/>
          <p:cNvGraphicFramePr>
            <a:graphicFrameLocks noGrp="1"/>
          </p:cNvGraphicFramePr>
          <p:nvPr/>
        </p:nvGraphicFramePr>
        <p:xfrm>
          <a:off x="9042400" y="1371600"/>
          <a:ext cx="1524000" cy="2444750"/>
        </p:xfrm>
        <a:graphic>
          <a:graphicData uri="http://schemas.openxmlformats.org/drawingml/2006/table">
            <a:tbl>
              <a:tblPr/>
              <a:tblGrid>
                <a:gridCol w="762000"/>
                <a:gridCol w="762000"/>
              </a:tblGrid>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Georgia" pitchFamily="18" charset="0"/>
                          <a:cs typeface="Arial" pitchFamily="34" charset="0"/>
                        </a:rPr>
                        <a:t>web</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Georgia" pitchFamily="18" charset="0"/>
                          <a:cs typeface="Arial" pitchFamily="34" charset="0"/>
                        </a:rPr>
                        <a:t>1</a:t>
                      </a: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weed</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1</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green</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1</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sun</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1</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moon</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1</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land</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1</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part</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1</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web</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1</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green</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1</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r h="1968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1</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ED3CF"/>
                    </a:solidFill>
                  </a:tcPr>
                </a:tc>
              </a:tr>
              <a:tr h="311150">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Georgia" pitchFamily="18" charset="0"/>
                          <a:cs typeface="Arial" pitchFamily="34" charset="0"/>
                        </a:rPr>
                        <a:t>KEY</a:t>
                      </a:r>
                      <a:endParaRPr kumimoji="0" lang="en-US" altLang="en-US" sz="800" b="1" i="0" u="none" strike="noStrike" cap="none" normalizeH="0" baseline="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c>
                  <a:txBody>
                    <a:bodyPr/>
                    <a:lstStyle>
                      <a:lvl1pPr eaLnBrk="0" hangingPunct="0">
                        <a:spcBef>
                          <a:spcPct val="20000"/>
                        </a:spcBef>
                        <a:buClr>
                          <a:schemeClr val="accent1"/>
                        </a:buClr>
                        <a:buSzPct val="85000"/>
                        <a:buFont typeface="Wingdings 2" pitchFamily="18" charset="2"/>
                        <a:defRPr sz="23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defRPr sz="20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defRPr>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defRPr>
                          <a:solidFill>
                            <a:schemeClr val="tx2"/>
                          </a:solidFill>
                          <a:latin typeface="Georgia" pitchFamily="18" charset="0"/>
                        </a:defRPr>
                      </a:lvl4pPr>
                      <a:lvl5pPr marL="2057400" indent="-228600" eaLnBrk="0" hangingPunct="0">
                        <a:spcBef>
                          <a:spcPct val="20000"/>
                        </a:spcBef>
                        <a:buClr>
                          <a:srgbClr val="8FB08C"/>
                        </a:buClr>
                        <a:defRPr sz="1600">
                          <a:solidFill>
                            <a:schemeClr val="tx1"/>
                          </a:solidFill>
                          <a:latin typeface="Georgia" pitchFamily="18" charset="0"/>
                        </a:defRPr>
                      </a:lvl5pPr>
                      <a:lvl6pPr marL="2514600" indent="-228600" eaLnBrk="0" fontAlgn="base" hangingPunct="0">
                        <a:spcBef>
                          <a:spcPct val="20000"/>
                        </a:spcBef>
                        <a:spcAft>
                          <a:spcPct val="0"/>
                        </a:spcAft>
                        <a:buClr>
                          <a:srgbClr val="8FB08C"/>
                        </a:buClr>
                        <a:defRPr sz="1600">
                          <a:solidFill>
                            <a:schemeClr val="tx1"/>
                          </a:solidFill>
                          <a:latin typeface="Georgia" pitchFamily="18" charset="0"/>
                        </a:defRPr>
                      </a:lvl6pPr>
                      <a:lvl7pPr marL="2971800" indent="-228600" eaLnBrk="0" fontAlgn="base" hangingPunct="0">
                        <a:spcBef>
                          <a:spcPct val="20000"/>
                        </a:spcBef>
                        <a:spcAft>
                          <a:spcPct val="0"/>
                        </a:spcAft>
                        <a:buClr>
                          <a:srgbClr val="8FB08C"/>
                        </a:buClr>
                        <a:defRPr sz="1600">
                          <a:solidFill>
                            <a:schemeClr val="tx1"/>
                          </a:solidFill>
                          <a:latin typeface="Georgia" pitchFamily="18" charset="0"/>
                        </a:defRPr>
                      </a:lvl7pPr>
                      <a:lvl8pPr marL="3429000" indent="-228600" eaLnBrk="0" fontAlgn="base" hangingPunct="0">
                        <a:spcBef>
                          <a:spcPct val="20000"/>
                        </a:spcBef>
                        <a:spcAft>
                          <a:spcPct val="0"/>
                        </a:spcAft>
                        <a:buClr>
                          <a:srgbClr val="8FB08C"/>
                        </a:buClr>
                        <a:defRPr sz="1600">
                          <a:solidFill>
                            <a:schemeClr val="tx1"/>
                          </a:solidFill>
                          <a:latin typeface="Georgia" pitchFamily="18" charset="0"/>
                        </a:defRPr>
                      </a:lvl8pPr>
                      <a:lvl9pPr marL="3886200" indent="-228600" eaLnBrk="0" fontAlgn="base" hangingPunct="0">
                        <a:spcBef>
                          <a:spcPct val="20000"/>
                        </a:spcBef>
                        <a:spcAft>
                          <a:spcPct val="0"/>
                        </a:spcAft>
                        <a:buClr>
                          <a:srgbClr val="8FB08C"/>
                        </a:buClr>
                        <a:defRPr sz="1600">
                          <a:solidFill>
                            <a:schemeClr val="tx1"/>
                          </a:solidFill>
                          <a:latin typeface="Georg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Georgia" pitchFamily="18" charset="0"/>
                          <a:cs typeface="Arial" pitchFamily="34" charset="0"/>
                        </a:rPr>
                        <a:t>VALUE</a:t>
                      </a:r>
                      <a:endParaRPr kumimoji="0" lang="en-US" altLang="en-US" sz="800" b="1" i="0" u="none" strike="noStrike" cap="none" normalizeH="0" baseline="0" dirty="0" smtClean="0">
                        <a:ln>
                          <a:noFill/>
                        </a:ln>
                        <a:solidFill>
                          <a:srgbClr val="000000"/>
                        </a:solidFill>
                        <a:effectLst/>
                        <a:latin typeface="Georgia" pitchFamily="18" charset="0"/>
                        <a:cs typeface="Arial" pitchFamily="34" charset="0"/>
                      </a:endParaRPr>
                    </a:p>
                  </a:txBody>
                  <a:tcPr marL="121920" marR="12192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7EAE9"/>
                    </a:solidFill>
                  </a:tcPr>
                </a:tc>
              </a:tr>
            </a:tbl>
          </a:graphicData>
        </a:graphic>
      </p:graphicFrame>
      <p:sp>
        <p:nvSpPr>
          <p:cNvPr id="31788" name="TextBox 16"/>
          <p:cNvSpPr txBox="1">
            <a:spLocks noChangeArrowheads="1"/>
          </p:cNvSpPr>
          <p:nvPr/>
        </p:nvSpPr>
        <p:spPr bwMode="auto">
          <a:xfrm>
            <a:off x="3251201" y="3124201"/>
            <a:ext cx="18069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Split the data to</a:t>
            </a:r>
          </a:p>
          <a:p>
            <a:pPr eaLnBrk="1" hangingPunct="1"/>
            <a:r>
              <a:rPr lang="en-US" altLang="en-US">
                <a:latin typeface="Georgia" pitchFamily="18" charset="0"/>
              </a:rPr>
              <a:t>Supply multiple</a:t>
            </a:r>
          </a:p>
          <a:p>
            <a:pPr eaLnBrk="1" hangingPunct="1"/>
            <a:r>
              <a:rPr lang="en-US" altLang="en-US">
                <a:latin typeface="Georgia" pitchFamily="18" charset="0"/>
              </a:rPr>
              <a:t>processors</a:t>
            </a:r>
          </a:p>
        </p:txBody>
      </p:sp>
      <p:sp>
        <p:nvSpPr>
          <p:cNvPr id="29" name="TextBox 28"/>
          <p:cNvSpPr txBox="1"/>
          <p:nvPr/>
        </p:nvSpPr>
        <p:spPr>
          <a:xfrm>
            <a:off x="6807200" y="2743201"/>
            <a:ext cx="219932" cy="276999"/>
          </a:xfrm>
          <a:prstGeom prst="rect">
            <a:avLst/>
          </a:prstGeom>
          <a:noFill/>
          <a:scene3d>
            <a:camera prst="orthographicFront"/>
            <a:lightRig rig="threePt" dir="t"/>
          </a:scene3d>
          <a:sp3d>
            <a:bevelT w="12700"/>
            <a:bevelB w="19050"/>
          </a:sp3d>
        </p:spPr>
        <p:txBody>
          <a:bodyPr wrap="none">
            <a:spAutoFit/>
          </a:bodyPr>
          <a:lstStyle/>
          <a:p>
            <a:pPr fontAlgn="auto">
              <a:spcBef>
                <a:spcPts val="0"/>
              </a:spcBef>
              <a:spcAft>
                <a:spcPts val="0"/>
              </a:spcAft>
              <a:defRPr/>
            </a:pPr>
            <a:r>
              <a:rPr lang="en-US" sz="1200" dirty="0">
                <a:latin typeface="+mn-lt"/>
                <a:cs typeface="+mn-cs"/>
              </a:rPr>
              <a:t> </a:t>
            </a:r>
          </a:p>
        </p:txBody>
      </p:sp>
      <p:sp>
        <p:nvSpPr>
          <p:cNvPr id="46" name="Rectangle 45"/>
          <p:cNvSpPr/>
          <p:nvPr/>
        </p:nvSpPr>
        <p:spPr>
          <a:xfrm>
            <a:off x="7315200" y="5562600"/>
            <a:ext cx="203200" cy="152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0" name="Right Arrow 49"/>
          <p:cNvSpPr/>
          <p:nvPr/>
        </p:nvSpPr>
        <p:spPr>
          <a:xfrm flipV="1">
            <a:off x="3149600" y="4267200"/>
            <a:ext cx="3454400" cy="4572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1" name="Right Arrow 50"/>
          <p:cNvSpPr/>
          <p:nvPr/>
        </p:nvSpPr>
        <p:spPr>
          <a:xfrm flipV="1">
            <a:off x="3149600" y="5638800"/>
            <a:ext cx="3454400" cy="4572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8" name="Can 37"/>
          <p:cNvSpPr/>
          <p:nvPr/>
        </p:nvSpPr>
        <p:spPr>
          <a:xfrm>
            <a:off x="406400" y="3962400"/>
            <a:ext cx="27432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a:t>
            </a:r>
          </a:p>
          <a:p>
            <a:pPr algn="ctr" fontAlgn="auto">
              <a:spcBef>
                <a:spcPts val="0"/>
              </a:spcBef>
              <a:spcAft>
                <a:spcPts val="0"/>
              </a:spcAft>
              <a:defRPr/>
            </a:pPr>
            <a:r>
              <a:rPr lang="en-US" dirty="0"/>
              <a:t>Collection: split 2</a:t>
            </a:r>
          </a:p>
        </p:txBody>
      </p:sp>
      <p:sp>
        <p:nvSpPr>
          <p:cNvPr id="42" name="Can 41"/>
          <p:cNvSpPr/>
          <p:nvPr/>
        </p:nvSpPr>
        <p:spPr>
          <a:xfrm>
            <a:off x="406400" y="5257800"/>
            <a:ext cx="27432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a:t>
            </a:r>
          </a:p>
          <a:p>
            <a:pPr algn="ctr" fontAlgn="auto">
              <a:spcBef>
                <a:spcPts val="0"/>
              </a:spcBef>
              <a:spcAft>
                <a:spcPts val="0"/>
              </a:spcAft>
              <a:defRPr/>
            </a:pPr>
            <a:r>
              <a:rPr lang="en-US" dirty="0"/>
              <a:t>Collection: split n</a:t>
            </a:r>
          </a:p>
        </p:txBody>
      </p:sp>
      <p:sp>
        <p:nvSpPr>
          <p:cNvPr id="52" name="Rectangle 51"/>
          <p:cNvSpPr/>
          <p:nvPr/>
        </p:nvSpPr>
        <p:spPr>
          <a:xfrm>
            <a:off x="9550400" y="5943600"/>
            <a:ext cx="203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3" name="Rectangle 52"/>
          <p:cNvSpPr/>
          <p:nvPr/>
        </p:nvSpPr>
        <p:spPr>
          <a:xfrm>
            <a:off x="10058400" y="5943600"/>
            <a:ext cx="203200" cy="152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4" name="Rectangle 53"/>
          <p:cNvSpPr/>
          <p:nvPr/>
        </p:nvSpPr>
        <p:spPr>
          <a:xfrm>
            <a:off x="10566400" y="5943600"/>
            <a:ext cx="203200" cy="152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grpSp>
        <p:nvGrpSpPr>
          <p:cNvPr id="31800" name="Group 69"/>
          <p:cNvGrpSpPr>
            <a:grpSpLocks/>
          </p:cNvGrpSpPr>
          <p:nvPr/>
        </p:nvGrpSpPr>
        <p:grpSpPr bwMode="auto">
          <a:xfrm>
            <a:off x="6604000" y="5334000"/>
            <a:ext cx="1930400" cy="1219200"/>
            <a:chOff x="4419600" y="3810000"/>
            <a:chExt cx="1524000" cy="1371600"/>
          </a:xfrm>
        </p:grpSpPr>
        <p:sp>
          <p:nvSpPr>
            <p:cNvPr id="71" name="Flowchart: Internal Storage 70"/>
            <p:cNvSpPr/>
            <p:nvPr/>
          </p:nvSpPr>
          <p:spPr>
            <a:xfrm>
              <a:off x="4419600" y="3810000"/>
              <a:ext cx="1524000" cy="1371600"/>
            </a:xfrm>
            <a:prstGeom prst="flowChartInternalStorage">
              <a:avLst/>
            </a:prstGeom>
            <a:solidFill>
              <a:srgbClr val="92D050"/>
            </a:solidFill>
            <a:scene3d>
              <a:camera prst="orthographicFront"/>
              <a:lightRig rig="threePt" dir="t"/>
            </a:scene3d>
            <a:sp3d>
              <a:bevelT w="22225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3" name="Rectangle 72"/>
            <p:cNvSpPr/>
            <p:nvPr/>
          </p:nvSpPr>
          <p:spPr>
            <a:xfrm>
              <a:off x="5485732" y="4038600"/>
              <a:ext cx="153737" cy="1518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1831" name="TextBox 73"/>
            <p:cNvSpPr txBox="1">
              <a:spLocks noChangeArrowheads="1"/>
            </p:cNvSpPr>
            <p:nvPr/>
          </p:nvSpPr>
          <p:spPr bwMode="auto">
            <a:xfrm>
              <a:off x="5105400" y="4267200"/>
              <a:ext cx="174897"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200">
                  <a:latin typeface="Georgia" pitchFamily="18" charset="0"/>
                </a:rPr>
                <a:t> </a:t>
              </a:r>
            </a:p>
            <a:p>
              <a:pPr eaLnBrk="1" hangingPunct="1"/>
              <a:endParaRPr lang="en-US" altLang="en-US" sz="1200">
                <a:latin typeface="Georgia" pitchFamily="18" charset="0"/>
              </a:endParaRPr>
            </a:p>
          </p:txBody>
        </p:sp>
      </p:grpSp>
      <p:grpSp>
        <p:nvGrpSpPr>
          <p:cNvPr id="31801" name="Group 80"/>
          <p:cNvGrpSpPr>
            <a:grpSpLocks/>
          </p:cNvGrpSpPr>
          <p:nvPr/>
        </p:nvGrpSpPr>
        <p:grpSpPr bwMode="auto">
          <a:xfrm>
            <a:off x="6502400" y="2209800"/>
            <a:ext cx="1930400" cy="1143000"/>
            <a:chOff x="4419600" y="2286000"/>
            <a:chExt cx="1524000" cy="1371600"/>
          </a:xfrm>
        </p:grpSpPr>
        <p:sp>
          <p:nvSpPr>
            <p:cNvPr id="82" name="Flowchart: Internal Storage 81"/>
            <p:cNvSpPr/>
            <p:nvPr/>
          </p:nvSpPr>
          <p:spPr>
            <a:xfrm>
              <a:off x="4419600" y="2286000"/>
              <a:ext cx="1524000" cy="1371600"/>
            </a:xfrm>
            <a:prstGeom prst="flowChartInternalStorage">
              <a:avLst/>
            </a:prstGeom>
            <a:solidFill>
              <a:srgbClr val="92D050"/>
            </a:solidFill>
            <a:scene3d>
              <a:camera prst="orthographicFront"/>
              <a:lightRig rig="threePt" dir="t"/>
            </a:scene3d>
            <a:sp3d>
              <a:bevelT w="2222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Map</a:t>
              </a:r>
            </a:p>
          </p:txBody>
        </p:sp>
        <p:sp>
          <p:nvSpPr>
            <p:cNvPr id="84" name="Rectangle 83"/>
            <p:cNvSpPr/>
            <p:nvPr/>
          </p:nvSpPr>
          <p:spPr>
            <a:xfrm>
              <a:off x="5485732" y="2514600"/>
              <a:ext cx="153737" cy="152400"/>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grpSp>
      <p:grpSp>
        <p:nvGrpSpPr>
          <p:cNvPr id="31802" name="Group 84"/>
          <p:cNvGrpSpPr>
            <a:grpSpLocks/>
          </p:cNvGrpSpPr>
          <p:nvPr/>
        </p:nvGrpSpPr>
        <p:grpSpPr bwMode="auto">
          <a:xfrm>
            <a:off x="6604000" y="3657600"/>
            <a:ext cx="1828800" cy="1143000"/>
            <a:chOff x="4419600" y="2286000"/>
            <a:chExt cx="1524000" cy="1371600"/>
          </a:xfrm>
        </p:grpSpPr>
        <p:sp>
          <p:nvSpPr>
            <p:cNvPr id="86" name="Flowchart: Internal Storage 85"/>
            <p:cNvSpPr/>
            <p:nvPr/>
          </p:nvSpPr>
          <p:spPr>
            <a:xfrm>
              <a:off x="4419600" y="2286000"/>
              <a:ext cx="1524000" cy="1371600"/>
            </a:xfrm>
            <a:prstGeom prst="flowChartInternalStorage">
              <a:avLst/>
            </a:prstGeom>
            <a:solidFill>
              <a:srgbClr val="92D050"/>
            </a:solidFill>
            <a:scene3d>
              <a:camera prst="orthographicFront"/>
              <a:lightRig rig="threePt" dir="t"/>
            </a:scene3d>
            <a:sp3d>
              <a:bevelT w="22225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8" name="Rectangle 87"/>
            <p:cNvSpPr/>
            <p:nvPr/>
          </p:nvSpPr>
          <p:spPr>
            <a:xfrm>
              <a:off x="5486753" y="2514600"/>
              <a:ext cx="151694" cy="152400"/>
            </a:xfrm>
            <a:prstGeom prst="rect">
              <a:avLst/>
            </a:prstGeom>
            <a:solidFill>
              <a:schemeClr val="accent5">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grpSp>
      <p:sp>
        <p:nvSpPr>
          <p:cNvPr id="102" name="Rectangle 101"/>
          <p:cNvSpPr/>
          <p:nvPr/>
        </p:nvSpPr>
        <p:spPr>
          <a:xfrm>
            <a:off x="10972800" y="5943600"/>
            <a:ext cx="203200" cy="152400"/>
          </a:xfrm>
          <a:prstGeom prst="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3" name="Rectangle 102"/>
          <p:cNvSpPr/>
          <p:nvPr/>
        </p:nvSpPr>
        <p:spPr>
          <a:xfrm>
            <a:off x="11379200" y="5943600"/>
            <a:ext cx="203200" cy="152400"/>
          </a:xfrm>
          <a:prstGeom prst="rect">
            <a:avLst/>
          </a:prstGeom>
          <a:solidFill>
            <a:schemeClr val="accent5">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1805" name="TextBox 103"/>
          <p:cNvSpPr txBox="1">
            <a:spLocks noChangeArrowheads="1"/>
          </p:cNvSpPr>
          <p:nvPr/>
        </p:nvSpPr>
        <p:spPr bwMode="auto">
          <a:xfrm rot="-5400000">
            <a:off x="3480038" y="4863814"/>
            <a:ext cx="8483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200">
                <a:latin typeface="Georgia" pitchFamily="18" charset="0"/>
              </a:rPr>
              <a:t>……</a:t>
            </a:r>
          </a:p>
        </p:txBody>
      </p:sp>
      <p:sp>
        <p:nvSpPr>
          <p:cNvPr id="31806" name="TextBox 55"/>
          <p:cNvSpPr txBox="1">
            <a:spLocks noChangeArrowheads="1"/>
          </p:cNvSpPr>
          <p:nvPr/>
        </p:nvSpPr>
        <p:spPr bwMode="auto">
          <a:xfrm>
            <a:off x="7315200" y="4267200"/>
            <a:ext cx="647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chemeClr val="bg1"/>
                </a:solidFill>
                <a:latin typeface="Georgia" pitchFamily="18" charset="0"/>
              </a:rPr>
              <a:t>Map</a:t>
            </a:r>
          </a:p>
        </p:txBody>
      </p:sp>
      <p:cxnSp>
        <p:nvCxnSpPr>
          <p:cNvPr id="58" name="Straight Connector 57"/>
          <p:cNvCxnSpPr>
            <a:stCxn id="84" idx="0"/>
          </p:cNvCxnSpPr>
          <p:nvPr/>
        </p:nvCxnSpPr>
        <p:spPr>
          <a:xfrm rot="5400000" flipH="1" flipV="1">
            <a:off x="8858250" y="996950"/>
            <a:ext cx="495300" cy="231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84" idx="2"/>
          </p:cNvCxnSpPr>
          <p:nvPr/>
        </p:nvCxnSpPr>
        <p:spPr>
          <a:xfrm rot="16200000" flipH="1">
            <a:off x="7854950" y="2622550"/>
            <a:ext cx="1282700" cy="10922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8737600" y="3276600"/>
          <a:ext cx="1524000" cy="2444044"/>
        </p:xfrm>
        <a:graphic>
          <a:graphicData uri="http://schemas.openxmlformats.org/drawingml/2006/table">
            <a:tbl>
              <a:tblPr firstRow="1" bandRow="1">
                <a:tableStyleId>{327F97BB-C833-4FB7-BDE5-3F7075034690}</a:tableStyleId>
              </a:tblPr>
              <a:tblGrid>
                <a:gridCol w="762000"/>
                <a:gridCol w="762000"/>
              </a:tblGrid>
              <a:tr h="197556">
                <a:tc>
                  <a:txBody>
                    <a:bodyPr/>
                    <a:lstStyle/>
                    <a:p>
                      <a:r>
                        <a:rPr lang="en-US" sz="800" dirty="0" smtClean="0"/>
                        <a:t>web</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weed</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green</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sun</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moon</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land</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part</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web</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green</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310444">
                <a:tc>
                  <a:txBody>
                    <a:bodyPr/>
                    <a:lstStyle/>
                    <a:p>
                      <a:r>
                        <a:rPr lang="en-US" sz="800" dirty="0" smtClean="0"/>
                        <a:t>KEY</a:t>
                      </a:r>
                      <a:endParaRPr lang="en-US" sz="800" b="1" dirty="0">
                        <a:latin typeface="+mj-lt"/>
                      </a:endParaRPr>
                    </a:p>
                  </a:txBody>
                  <a:tcPr marL="121920" marR="121920"/>
                </a:tc>
                <a:tc>
                  <a:txBody>
                    <a:bodyPr/>
                    <a:lstStyle/>
                    <a:p>
                      <a:r>
                        <a:rPr lang="en-US" sz="800" dirty="0" smtClean="0"/>
                        <a:t>VALUE</a:t>
                      </a:r>
                      <a:endParaRPr lang="en-US" sz="800" b="1" dirty="0">
                        <a:latin typeface="+mj-lt"/>
                      </a:endParaRPr>
                    </a:p>
                  </a:txBody>
                  <a:tcPr marL="121920" marR="121920"/>
                </a:tc>
              </a:tr>
            </a:tbl>
          </a:graphicData>
        </a:graphic>
      </p:graphicFrame>
      <p:cxnSp>
        <p:nvCxnSpPr>
          <p:cNvPr id="67" name="Straight Connector 66"/>
          <p:cNvCxnSpPr>
            <a:stCxn id="88" idx="0"/>
          </p:cNvCxnSpPr>
          <p:nvPr/>
        </p:nvCxnSpPr>
        <p:spPr>
          <a:xfrm rot="5400000" flipH="1" flipV="1">
            <a:off x="8223250" y="3028950"/>
            <a:ext cx="571500" cy="106680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88" idx="2"/>
          </p:cNvCxnSpPr>
          <p:nvPr/>
        </p:nvCxnSpPr>
        <p:spPr>
          <a:xfrm>
            <a:off x="7975601" y="3975100"/>
            <a:ext cx="897002" cy="11303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72" name="Table 71"/>
          <p:cNvGraphicFramePr>
            <a:graphicFrameLocks noGrp="1"/>
          </p:cNvGraphicFramePr>
          <p:nvPr/>
        </p:nvGraphicFramePr>
        <p:xfrm>
          <a:off x="9652000" y="2514600"/>
          <a:ext cx="1524000" cy="2444044"/>
        </p:xfrm>
        <a:graphic>
          <a:graphicData uri="http://schemas.openxmlformats.org/drawingml/2006/table">
            <a:tbl>
              <a:tblPr firstRow="1" bandRow="1">
                <a:tableStyleId>{18603FDC-E32A-4AB5-989C-0864C3EAD2B8}</a:tableStyleId>
              </a:tblPr>
              <a:tblGrid>
                <a:gridCol w="762000"/>
                <a:gridCol w="762000"/>
              </a:tblGrid>
              <a:tr h="197556">
                <a:tc>
                  <a:txBody>
                    <a:bodyPr/>
                    <a:lstStyle/>
                    <a:p>
                      <a:r>
                        <a:rPr lang="en-US" sz="800" dirty="0" smtClean="0"/>
                        <a:t>web</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197556">
                <a:tc>
                  <a:txBody>
                    <a:bodyPr/>
                    <a:lstStyle/>
                    <a:p>
                      <a:r>
                        <a:rPr lang="en-US" sz="800" dirty="0" smtClean="0"/>
                        <a:t>weed</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197556">
                <a:tc>
                  <a:txBody>
                    <a:bodyPr/>
                    <a:lstStyle/>
                    <a:p>
                      <a:r>
                        <a:rPr lang="en-US" sz="800" dirty="0" smtClean="0"/>
                        <a:t>green</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197556">
                <a:tc>
                  <a:txBody>
                    <a:bodyPr/>
                    <a:lstStyle/>
                    <a:p>
                      <a:r>
                        <a:rPr lang="en-US" sz="800" dirty="0" smtClean="0"/>
                        <a:t>sun</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197556">
                <a:tc>
                  <a:txBody>
                    <a:bodyPr/>
                    <a:lstStyle/>
                    <a:p>
                      <a:r>
                        <a:rPr lang="en-US" sz="800" dirty="0" smtClean="0"/>
                        <a:t>moon</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197556">
                <a:tc>
                  <a:txBody>
                    <a:bodyPr/>
                    <a:lstStyle/>
                    <a:p>
                      <a:r>
                        <a:rPr lang="en-US" sz="800" dirty="0" smtClean="0"/>
                        <a:t>land</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197556">
                <a:tc>
                  <a:txBody>
                    <a:bodyPr/>
                    <a:lstStyle/>
                    <a:p>
                      <a:r>
                        <a:rPr lang="en-US" sz="800" dirty="0" smtClean="0"/>
                        <a:t>part</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197556">
                <a:tc>
                  <a:txBody>
                    <a:bodyPr/>
                    <a:lstStyle/>
                    <a:p>
                      <a:r>
                        <a:rPr lang="en-US" sz="800" dirty="0" smtClean="0"/>
                        <a:t>web</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197556">
                <a:tc>
                  <a:txBody>
                    <a:bodyPr/>
                    <a:lstStyle/>
                    <a:p>
                      <a:r>
                        <a:rPr lang="en-US" sz="800" dirty="0" smtClean="0"/>
                        <a:t>green</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197556">
                <a:tc>
                  <a:txBody>
                    <a:bodyPr/>
                    <a:lstStyle/>
                    <a:p>
                      <a:r>
                        <a:rPr lang="en-US" sz="800" dirty="0" smtClean="0"/>
                        <a:t>…</a:t>
                      </a:r>
                      <a:endParaRPr lang="en-US" sz="800" b="1" dirty="0">
                        <a:latin typeface="+mj-lt"/>
                      </a:endParaRPr>
                    </a:p>
                  </a:txBody>
                  <a:tcPr marL="121920" marR="121920">
                    <a:solidFill>
                      <a:srgbClr val="D1B2E8"/>
                    </a:solidFill>
                  </a:tcPr>
                </a:tc>
                <a:tc>
                  <a:txBody>
                    <a:bodyPr/>
                    <a:lstStyle/>
                    <a:p>
                      <a:r>
                        <a:rPr lang="en-US" sz="800" dirty="0" smtClean="0"/>
                        <a:t>1</a:t>
                      </a:r>
                      <a:endParaRPr lang="en-US" sz="800" b="1" dirty="0">
                        <a:latin typeface="+mj-lt"/>
                      </a:endParaRPr>
                    </a:p>
                  </a:txBody>
                  <a:tcPr marL="121920" marR="121920">
                    <a:solidFill>
                      <a:srgbClr val="D1B2E8"/>
                    </a:solidFill>
                  </a:tcPr>
                </a:tc>
              </a:tr>
              <a:tr h="310444">
                <a:tc>
                  <a:txBody>
                    <a:bodyPr/>
                    <a:lstStyle/>
                    <a:p>
                      <a:r>
                        <a:rPr lang="en-US" sz="800" dirty="0" smtClean="0"/>
                        <a:t>KEY</a:t>
                      </a:r>
                      <a:endParaRPr lang="en-US" sz="800" b="1" dirty="0">
                        <a:latin typeface="+mj-lt"/>
                      </a:endParaRPr>
                    </a:p>
                  </a:txBody>
                  <a:tcPr marL="121920" marR="121920">
                    <a:solidFill>
                      <a:srgbClr val="D1B2E8"/>
                    </a:solidFill>
                  </a:tcPr>
                </a:tc>
                <a:tc>
                  <a:txBody>
                    <a:bodyPr/>
                    <a:lstStyle/>
                    <a:p>
                      <a:r>
                        <a:rPr lang="en-US" sz="800" dirty="0" smtClean="0"/>
                        <a:t>VALUE</a:t>
                      </a:r>
                      <a:endParaRPr lang="en-US" sz="800" b="1" dirty="0">
                        <a:latin typeface="+mj-lt"/>
                      </a:endParaRPr>
                    </a:p>
                  </a:txBody>
                  <a:tcPr marL="121920" marR="121920">
                    <a:solidFill>
                      <a:srgbClr val="D1B2E8"/>
                    </a:solidFill>
                  </a:tcPr>
                </a:tc>
              </a:tr>
            </a:tbl>
          </a:graphicData>
        </a:graphic>
      </p:graphicFrame>
      <p:graphicFrame>
        <p:nvGraphicFramePr>
          <p:cNvPr id="75" name="Table 74"/>
          <p:cNvGraphicFramePr>
            <a:graphicFrameLocks noGrp="1"/>
          </p:cNvGraphicFramePr>
          <p:nvPr/>
        </p:nvGraphicFramePr>
        <p:xfrm>
          <a:off x="10464800" y="2895600"/>
          <a:ext cx="1524000" cy="2444044"/>
        </p:xfrm>
        <a:graphic>
          <a:graphicData uri="http://schemas.openxmlformats.org/drawingml/2006/table">
            <a:tbl>
              <a:tblPr firstRow="1" bandRow="1">
                <a:tableStyleId>{18603FDC-E32A-4AB5-989C-0864C3EAD2B8}</a:tableStyleId>
              </a:tblPr>
              <a:tblGrid>
                <a:gridCol w="762000"/>
                <a:gridCol w="762000"/>
              </a:tblGrid>
              <a:tr h="197556">
                <a:tc>
                  <a:txBody>
                    <a:bodyPr/>
                    <a:lstStyle/>
                    <a:p>
                      <a:r>
                        <a:rPr lang="en-US" sz="800" dirty="0" smtClean="0"/>
                        <a:t>web</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197556">
                <a:tc>
                  <a:txBody>
                    <a:bodyPr/>
                    <a:lstStyle/>
                    <a:p>
                      <a:r>
                        <a:rPr lang="en-US" sz="800" dirty="0" smtClean="0"/>
                        <a:t>weed</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197556">
                <a:tc>
                  <a:txBody>
                    <a:bodyPr/>
                    <a:lstStyle/>
                    <a:p>
                      <a:r>
                        <a:rPr lang="en-US" sz="800" dirty="0" smtClean="0"/>
                        <a:t>green</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197556">
                <a:tc>
                  <a:txBody>
                    <a:bodyPr/>
                    <a:lstStyle/>
                    <a:p>
                      <a:r>
                        <a:rPr lang="en-US" sz="800" dirty="0" smtClean="0"/>
                        <a:t>sun</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197556">
                <a:tc>
                  <a:txBody>
                    <a:bodyPr/>
                    <a:lstStyle/>
                    <a:p>
                      <a:r>
                        <a:rPr lang="en-US" sz="800" dirty="0" smtClean="0"/>
                        <a:t>moon</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197556">
                <a:tc>
                  <a:txBody>
                    <a:bodyPr/>
                    <a:lstStyle/>
                    <a:p>
                      <a:r>
                        <a:rPr lang="en-US" sz="800" dirty="0" smtClean="0"/>
                        <a:t>land</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197556">
                <a:tc>
                  <a:txBody>
                    <a:bodyPr/>
                    <a:lstStyle/>
                    <a:p>
                      <a:r>
                        <a:rPr lang="en-US" sz="800" dirty="0" smtClean="0"/>
                        <a:t>part</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197556">
                <a:tc>
                  <a:txBody>
                    <a:bodyPr/>
                    <a:lstStyle/>
                    <a:p>
                      <a:r>
                        <a:rPr lang="en-US" sz="800" dirty="0" smtClean="0"/>
                        <a:t>web</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197556">
                <a:tc>
                  <a:txBody>
                    <a:bodyPr/>
                    <a:lstStyle/>
                    <a:p>
                      <a:r>
                        <a:rPr lang="en-US" sz="800" dirty="0" smtClean="0"/>
                        <a:t>green</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197556">
                <a:tc>
                  <a:txBody>
                    <a:bodyPr/>
                    <a:lstStyle/>
                    <a:p>
                      <a:r>
                        <a:rPr lang="en-US" sz="800" dirty="0" smtClean="0"/>
                        <a:t>…</a:t>
                      </a:r>
                      <a:endParaRPr lang="en-US" sz="800" b="1" dirty="0">
                        <a:latin typeface="+mj-lt"/>
                      </a:endParaRPr>
                    </a:p>
                  </a:txBody>
                  <a:tcPr marL="121920" marR="121920">
                    <a:solidFill>
                      <a:srgbClr val="FFF081"/>
                    </a:solidFill>
                  </a:tcPr>
                </a:tc>
                <a:tc>
                  <a:txBody>
                    <a:bodyPr/>
                    <a:lstStyle/>
                    <a:p>
                      <a:r>
                        <a:rPr lang="en-US" sz="800" dirty="0" smtClean="0"/>
                        <a:t>1</a:t>
                      </a:r>
                      <a:endParaRPr lang="en-US" sz="800" b="1" dirty="0">
                        <a:latin typeface="+mj-lt"/>
                      </a:endParaRPr>
                    </a:p>
                  </a:txBody>
                  <a:tcPr marL="121920" marR="121920">
                    <a:solidFill>
                      <a:srgbClr val="FFF081"/>
                    </a:solidFill>
                  </a:tcPr>
                </a:tc>
              </a:tr>
              <a:tr h="310444">
                <a:tc>
                  <a:txBody>
                    <a:bodyPr/>
                    <a:lstStyle/>
                    <a:p>
                      <a:r>
                        <a:rPr lang="en-US" sz="800" dirty="0" smtClean="0"/>
                        <a:t>KEY</a:t>
                      </a:r>
                      <a:endParaRPr lang="en-US" sz="800" b="1" dirty="0">
                        <a:latin typeface="+mj-lt"/>
                      </a:endParaRPr>
                    </a:p>
                  </a:txBody>
                  <a:tcPr marL="121920" marR="121920">
                    <a:solidFill>
                      <a:srgbClr val="FFF081"/>
                    </a:solidFill>
                  </a:tcPr>
                </a:tc>
                <a:tc>
                  <a:txBody>
                    <a:bodyPr/>
                    <a:lstStyle/>
                    <a:p>
                      <a:r>
                        <a:rPr lang="en-US" sz="800" dirty="0" smtClean="0"/>
                        <a:t>VALUE</a:t>
                      </a:r>
                      <a:endParaRPr lang="en-US" sz="800" b="1" dirty="0">
                        <a:latin typeface="+mj-lt"/>
                      </a:endParaRPr>
                    </a:p>
                  </a:txBody>
                  <a:tcPr marL="121920" marR="121920">
                    <a:solidFill>
                      <a:srgbClr val="FFF081"/>
                    </a:solidFill>
                  </a:tcPr>
                </a:tc>
              </a:tr>
            </a:tbl>
          </a:graphicData>
        </a:graphic>
      </p:graphicFrame>
      <p:graphicFrame>
        <p:nvGraphicFramePr>
          <p:cNvPr id="76" name="Table 75"/>
          <p:cNvGraphicFramePr>
            <a:graphicFrameLocks noGrp="1"/>
          </p:cNvGraphicFramePr>
          <p:nvPr/>
        </p:nvGraphicFramePr>
        <p:xfrm>
          <a:off x="10261600" y="1828800"/>
          <a:ext cx="1524000" cy="2444044"/>
        </p:xfrm>
        <a:graphic>
          <a:graphicData uri="http://schemas.openxmlformats.org/drawingml/2006/table">
            <a:tbl>
              <a:tblPr firstRow="1" bandRow="1">
                <a:tableStyleId>{D113A9D2-9D6B-4929-AA2D-F23B5EE8CBE7}</a:tableStyleId>
              </a:tblPr>
              <a:tblGrid>
                <a:gridCol w="762000"/>
                <a:gridCol w="762000"/>
              </a:tblGrid>
              <a:tr h="197556">
                <a:tc>
                  <a:txBody>
                    <a:bodyPr/>
                    <a:lstStyle/>
                    <a:p>
                      <a:r>
                        <a:rPr lang="en-US" sz="800" dirty="0" smtClean="0"/>
                        <a:t>web</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weed</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green</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sun</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moon</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land</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part</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web</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green</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197556">
                <a:tc>
                  <a:txBody>
                    <a:bodyPr/>
                    <a:lstStyle/>
                    <a:p>
                      <a:r>
                        <a:rPr lang="en-US" sz="800" dirty="0" smtClean="0"/>
                        <a:t>…</a:t>
                      </a:r>
                      <a:endParaRPr lang="en-US" sz="800" b="1" dirty="0">
                        <a:latin typeface="+mj-lt"/>
                      </a:endParaRPr>
                    </a:p>
                  </a:txBody>
                  <a:tcPr marL="121920" marR="121920"/>
                </a:tc>
                <a:tc>
                  <a:txBody>
                    <a:bodyPr/>
                    <a:lstStyle/>
                    <a:p>
                      <a:r>
                        <a:rPr lang="en-US" sz="800" dirty="0" smtClean="0"/>
                        <a:t>1</a:t>
                      </a:r>
                      <a:endParaRPr lang="en-US" sz="800" b="1" dirty="0">
                        <a:latin typeface="+mj-lt"/>
                      </a:endParaRPr>
                    </a:p>
                  </a:txBody>
                  <a:tcPr marL="121920" marR="121920"/>
                </a:tc>
              </a:tr>
              <a:tr h="310444">
                <a:tc>
                  <a:txBody>
                    <a:bodyPr/>
                    <a:lstStyle/>
                    <a:p>
                      <a:r>
                        <a:rPr lang="en-US" sz="800" dirty="0" smtClean="0"/>
                        <a:t>KEY</a:t>
                      </a:r>
                      <a:endParaRPr lang="en-US" sz="800" b="1" dirty="0">
                        <a:latin typeface="+mj-lt"/>
                      </a:endParaRPr>
                    </a:p>
                  </a:txBody>
                  <a:tcPr marL="121920" marR="121920"/>
                </a:tc>
                <a:tc>
                  <a:txBody>
                    <a:bodyPr/>
                    <a:lstStyle/>
                    <a:p>
                      <a:r>
                        <a:rPr lang="en-US" sz="800" dirty="0" smtClean="0"/>
                        <a:t>VALUE</a:t>
                      </a:r>
                      <a:endParaRPr lang="en-US" sz="800" b="1" dirty="0">
                        <a:latin typeface="+mj-lt"/>
                      </a:endParaRPr>
                    </a:p>
                  </a:txBody>
                  <a:tcPr marL="121920" marR="121920"/>
                </a:tc>
              </a:tr>
            </a:tbl>
          </a:graphicData>
        </a:graphic>
      </p:graphicFrame>
      <p:sp>
        <p:nvSpPr>
          <p:cNvPr id="31817" name="TextBox 58"/>
          <p:cNvSpPr txBox="1">
            <a:spLocks noChangeArrowheads="1"/>
          </p:cNvSpPr>
          <p:nvPr/>
        </p:nvSpPr>
        <p:spPr bwMode="auto">
          <a:xfrm rot="-5400000">
            <a:off x="7133167" y="4774913"/>
            <a:ext cx="53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200">
                <a:latin typeface="Georgia" pitchFamily="18" charset="0"/>
              </a:rPr>
              <a:t>…</a:t>
            </a:r>
          </a:p>
        </p:txBody>
      </p:sp>
    </p:spTree>
    <p:extLst>
      <p:ext uri="{BB962C8B-B14F-4D97-AF65-F5344CB8AC3E}">
        <p14:creationId xmlns:p14="http://schemas.microsoft.com/office/powerpoint/2010/main" val="2249677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entagon 44"/>
          <p:cNvSpPr/>
          <p:nvPr/>
        </p:nvSpPr>
        <p:spPr>
          <a:xfrm>
            <a:off x="9144000" y="5486400"/>
            <a:ext cx="2540000" cy="838200"/>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Reduce</a:t>
            </a:r>
          </a:p>
        </p:txBody>
      </p:sp>
      <p:sp>
        <p:nvSpPr>
          <p:cNvPr id="43" name="Pentagon 42"/>
          <p:cNvSpPr/>
          <p:nvPr/>
        </p:nvSpPr>
        <p:spPr>
          <a:xfrm>
            <a:off x="9042400" y="3810000"/>
            <a:ext cx="2540000" cy="838200"/>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Reduce</a:t>
            </a:r>
          </a:p>
        </p:txBody>
      </p:sp>
      <p:sp>
        <p:nvSpPr>
          <p:cNvPr id="44" name="Pentagon 43"/>
          <p:cNvSpPr/>
          <p:nvPr/>
        </p:nvSpPr>
        <p:spPr>
          <a:xfrm>
            <a:off x="9042400" y="2286000"/>
            <a:ext cx="2540000" cy="838200"/>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Reduce</a:t>
            </a:r>
          </a:p>
        </p:txBody>
      </p:sp>
      <p:sp>
        <p:nvSpPr>
          <p:cNvPr id="32773" name="Title 1"/>
          <p:cNvSpPr>
            <a:spLocks noGrp="1"/>
          </p:cNvSpPr>
          <p:nvPr>
            <p:ph type="title"/>
          </p:nvPr>
        </p:nvSpPr>
        <p:spPr/>
        <p:txBody>
          <a:bodyPr/>
          <a:lstStyle/>
          <a:p>
            <a:pPr eaLnBrk="1" hangingPunct="1"/>
            <a:r>
              <a:rPr lang="en-US" altLang="en-US" smtClean="0">
                <a:solidFill>
                  <a:srgbClr val="7B9899"/>
                </a:solidFill>
              </a:rPr>
              <a:t>Reduce Operation</a:t>
            </a:r>
          </a:p>
        </p:txBody>
      </p:sp>
      <p:sp>
        <p:nvSpPr>
          <p:cNvPr id="32774" name="Content Placeholder 2"/>
          <p:cNvSpPr>
            <a:spLocks noGrp="1"/>
          </p:cNvSpPr>
          <p:nvPr>
            <p:ph idx="1"/>
          </p:nvPr>
        </p:nvSpPr>
        <p:spPr/>
        <p:txBody>
          <a:bodyPr/>
          <a:lstStyle/>
          <a:p>
            <a:pPr eaLnBrk="1" hangingPunct="1">
              <a:buFont typeface="Wingdings 2" pitchFamily="18" charset="2"/>
              <a:buNone/>
            </a:pPr>
            <a:r>
              <a:rPr lang="en-US" altLang="en-US" sz="2000" smtClean="0"/>
              <a:t>MAP: Input data </a:t>
            </a:r>
            <a:r>
              <a:rPr lang="en-US" altLang="en-US" sz="2000" smtClean="0">
                <a:sym typeface="Wingdings" pitchFamily="2" charset="2"/>
              </a:rPr>
              <a:t> &lt;key, value&gt; pair</a:t>
            </a:r>
          </a:p>
          <a:p>
            <a:pPr eaLnBrk="1" hangingPunct="1">
              <a:buFont typeface="Wingdings 2" pitchFamily="18" charset="2"/>
              <a:buNone/>
            </a:pPr>
            <a:r>
              <a:rPr lang="en-US" altLang="en-US" sz="2000" smtClean="0">
                <a:sym typeface="Wingdings" pitchFamily="2" charset="2"/>
              </a:rPr>
              <a:t>REDUCE: &lt;key, value&gt; pair  &lt;result&gt;</a:t>
            </a:r>
            <a:endParaRPr lang="en-US" altLang="en-US" sz="2000" smtClean="0"/>
          </a:p>
        </p:txBody>
      </p:sp>
      <p:sp>
        <p:nvSpPr>
          <p:cNvPr id="31769" name="Date Placeholder 54"/>
          <p:cNvSpPr>
            <a:spLocks noGrp="1"/>
          </p:cNvSpPr>
          <p:nvPr>
            <p:ph type="dt" sz="half" idx="4294967295"/>
          </p:nvPr>
        </p:nvSpPr>
        <p:spPr bwMode="auto">
          <a:xfrm>
            <a:off x="609600" y="6356351"/>
            <a:ext cx="2844800" cy="365125"/>
          </a:xfrm>
          <a:prstGeom prst="rect">
            <a:avLst/>
          </a:prstGeom>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B.Ramamurthy &amp; K.Madurai</a:t>
            </a:r>
          </a:p>
        </p:txBody>
      </p:sp>
      <p:sp>
        <p:nvSpPr>
          <p:cNvPr id="31772" name="Footer Placeholder 59"/>
          <p:cNvSpPr>
            <a:spLocks noGrp="1"/>
          </p:cNvSpPr>
          <p:nvPr>
            <p:ph type="ftr" sz="quarter" idx="4294967295"/>
          </p:nvPr>
        </p:nvSpPr>
        <p:spPr bwMode="auto">
          <a:xfrm>
            <a:off x="4165600" y="6356351"/>
            <a:ext cx="3860800" cy="365125"/>
          </a:xfrm>
          <a:prstGeom prst="rect">
            <a:avLst/>
          </a:prstGeom>
          <a:ln>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de-DE" altLang="en-US">
                <a:solidFill>
                  <a:srgbClr val="FFFFFF"/>
                </a:solidFill>
                <a:latin typeface="Georgia" pitchFamily="18" charset="0"/>
              </a:rPr>
              <a:t>CCSCNE 2009 Palttsburg, April 24 2009</a:t>
            </a:r>
            <a:endParaRPr lang="en-US" altLang="en-US">
              <a:solidFill>
                <a:srgbClr val="FFFFFF"/>
              </a:solidFill>
              <a:latin typeface="Georgia" pitchFamily="18" charset="0"/>
            </a:endParaRPr>
          </a:p>
        </p:txBody>
      </p:sp>
      <p:sp>
        <p:nvSpPr>
          <p:cNvPr id="57" name="Slide Number Placeholder 56"/>
          <p:cNvSpPr>
            <a:spLocks noGrp="1"/>
          </p:cNvSpPr>
          <p:nvPr>
            <p:ph type="sldNum" sz="quarter" idx="4294967295"/>
          </p:nvPr>
        </p:nvSpPr>
        <p:spPr>
          <a:xfrm>
            <a:off x="8737600" y="6356351"/>
            <a:ext cx="2844800" cy="365125"/>
          </a:xfrm>
          <a:prstGeom prst="rect">
            <a:avLst/>
          </a:prstGeom>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B0F6294-26C9-4F01-B4D9-C49363EA8709}" type="slidenum">
              <a:rPr lang="en-US" altLang="en-US">
                <a:solidFill>
                  <a:srgbClr val="7B9899"/>
                </a:solidFill>
                <a:latin typeface="Georgia" pitchFamily="18" charset="0"/>
              </a:rPr>
              <a:pPr eaLnBrk="1" hangingPunct="1"/>
              <a:t>55</a:t>
            </a:fld>
            <a:endParaRPr lang="en-US" altLang="en-US">
              <a:solidFill>
                <a:srgbClr val="7B9899"/>
              </a:solidFill>
              <a:latin typeface="Georgia" pitchFamily="18" charset="0"/>
            </a:endParaRPr>
          </a:p>
        </p:txBody>
      </p:sp>
      <p:sp>
        <p:nvSpPr>
          <p:cNvPr id="4" name="Can 3"/>
          <p:cNvSpPr/>
          <p:nvPr/>
        </p:nvSpPr>
        <p:spPr>
          <a:xfrm>
            <a:off x="406400" y="2590800"/>
            <a:ext cx="27432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a:t>
            </a:r>
          </a:p>
          <a:p>
            <a:pPr algn="ctr" fontAlgn="auto">
              <a:spcBef>
                <a:spcPts val="0"/>
              </a:spcBef>
              <a:spcAft>
                <a:spcPts val="0"/>
              </a:spcAft>
              <a:defRPr/>
            </a:pPr>
            <a:r>
              <a:rPr lang="en-US" dirty="0"/>
              <a:t>Collection: split1</a:t>
            </a:r>
          </a:p>
        </p:txBody>
      </p:sp>
      <p:sp>
        <p:nvSpPr>
          <p:cNvPr id="11" name="Right Arrow 10"/>
          <p:cNvSpPr/>
          <p:nvPr/>
        </p:nvSpPr>
        <p:spPr>
          <a:xfrm flipV="1">
            <a:off x="3149600" y="2743200"/>
            <a:ext cx="3352800" cy="3048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2777" name="TextBox 16"/>
          <p:cNvSpPr txBox="1">
            <a:spLocks noChangeArrowheads="1"/>
          </p:cNvSpPr>
          <p:nvPr/>
        </p:nvSpPr>
        <p:spPr bwMode="auto">
          <a:xfrm>
            <a:off x="3251201" y="3124201"/>
            <a:ext cx="18069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Split the data to</a:t>
            </a:r>
          </a:p>
          <a:p>
            <a:pPr eaLnBrk="1" hangingPunct="1"/>
            <a:r>
              <a:rPr lang="en-US" altLang="en-US">
                <a:latin typeface="Georgia" pitchFamily="18" charset="0"/>
              </a:rPr>
              <a:t>Supply multiple</a:t>
            </a:r>
          </a:p>
          <a:p>
            <a:pPr eaLnBrk="1" hangingPunct="1"/>
            <a:r>
              <a:rPr lang="en-US" altLang="en-US">
                <a:latin typeface="Georgia" pitchFamily="18" charset="0"/>
              </a:rPr>
              <a:t>processors</a:t>
            </a:r>
          </a:p>
        </p:txBody>
      </p:sp>
      <p:sp>
        <p:nvSpPr>
          <p:cNvPr id="29" name="TextBox 28"/>
          <p:cNvSpPr txBox="1"/>
          <p:nvPr/>
        </p:nvSpPr>
        <p:spPr>
          <a:xfrm>
            <a:off x="6807200" y="2743201"/>
            <a:ext cx="219932" cy="276999"/>
          </a:xfrm>
          <a:prstGeom prst="rect">
            <a:avLst/>
          </a:prstGeom>
          <a:noFill/>
          <a:scene3d>
            <a:camera prst="orthographicFront"/>
            <a:lightRig rig="threePt" dir="t"/>
          </a:scene3d>
          <a:sp3d>
            <a:bevelT w="12700"/>
            <a:bevelB w="19050"/>
          </a:sp3d>
        </p:spPr>
        <p:txBody>
          <a:bodyPr wrap="none">
            <a:spAutoFit/>
          </a:bodyPr>
          <a:lstStyle/>
          <a:p>
            <a:pPr fontAlgn="auto">
              <a:spcBef>
                <a:spcPts val="0"/>
              </a:spcBef>
              <a:spcAft>
                <a:spcPts val="0"/>
              </a:spcAft>
              <a:defRPr/>
            </a:pPr>
            <a:r>
              <a:rPr lang="en-US" sz="1200" dirty="0">
                <a:latin typeface="+mn-lt"/>
                <a:cs typeface="+mn-cs"/>
              </a:rPr>
              <a:t> </a:t>
            </a:r>
          </a:p>
        </p:txBody>
      </p:sp>
      <p:sp>
        <p:nvSpPr>
          <p:cNvPr id="46" name="Rectangle 45"/>
          <p:cNvSpPr/>
          <p:nvPr/>
        </p:nvSpPr>
        <p:spPr>
          <a:xfrm>
            <a:off x="7315200" y="5562600"/>
            <a:ext cx="203200" cy="152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0" name="Right Arrow 49"/>
          <p:cNvSpPr/>
          <p:nvPr/>
        </p:nvSpPr>
        <p:spPr>
          <a:xfrm flipV="1">
            <a:off x="3149600" y="4267200"/>
            <a:ext cx="3454400" cy="3048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1" name="Right Arrow 50"/>
          <p:cNvSpPr/>
          <p:nvPr/>
        </p:nvSpPr>
        <p:spPr>
          <a:xfrm flipV="1">
            <a:off x="3149600" y="5638800"/>
            <a:ext cx="3454400" cy="3048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8" name="Can 37"/>
          <p:cNvSpPr/>
          <p:nvPr/>
        </p:nvSpPr>
        <p:spPr>
          <a:xfrm>
            <a:off x="406400" y="3962400"/>
            <a:ext cx="27432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a:t>
            </a:r>
          </a:p>
          <a:p>
            <a:pPr algn="ctr" fontAlgn="auto">
              <a:spcBef>
                <a:spcPts val="0"/>
              </a:spcBef>
              <a:spcAft>
                <a:spcPts val="0"/>
              </a:spcAft>
              <a:defRPr/>
            </a:pPr>
            <a:r>
              <a:rPr lang="en-US" dirty="0"/>
              <a:t>Collection: split 2</a:t>
            </a:r>
          </a:p>
        </p:txBody>
      </p:sp>
      <p:sp>
        <p:nvSpPr>
          <p:cNvPr id="42" name="Can 41"/>
          <p:cNvSpPr/>
          <p:nvPr/>
        </p:nvSpPr>
        <p:spPr>
          <a:xfrm>
            <a:off x="406400" y="5257800"/>
            <a:ext cx="27432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a:t>
            </a:r>
          </a:p>
          <a:p>
            <a:pPr algn="ctr" fontAlgn="auto">
              <a:spcBef>
                <a:spcPts val="0"/>
              </a:spcBef>
              <a:spcAft>
                <a:spcPts val="0"/>
              </a:spcAft>
              <a:defRPr/>
            </a:pPr>
            <a:r>
              <a:rPr lang="en-US" dirty="0"/>
              <a:t>Collection: split n</a:t>
            </a:r>
          </a:p>
        </p:txBody>
      </p:sp>
      <p:grpSp>
        <p:nvGrpSpPr>
          <p:cNvPr id="32786" name="Group 69"/>
          <p:cNvGrpSpPr>
            <a:grpSpLocks/>
          </p:cNvGrpSpPr>
          <p:nvPr/>
        </p:nvGrpSpPr>
        <p:grpSpPr bwMode="auto">
          <a:xfrm>
            <a:off x="6604000" y="5334000"/>
            <a:ext cx="1930400" cy="1219200"/>
            <a:chOff x="4419600" y="3810000"/>
            <a:chExt cx="1524000" cy="1371600"/>
          </a:xfrm>
        </p:grpSpPr>
        <p:sp>
          <p:nvSpPr>
            <p:cNvPr id="71" name="Flowchart: Internal Storage 70"/>
            <p:cNvSpPr/>
            <p:nvPr/>
          </p:nvSpPr>
          <p:spPr>
            <a:xfrm>
              <a:off x="4419600" y="3810000"/>
              <a:ext cx="1524000" cy="1371600"/>
            </a:xfrm>
            <a:prstGeom prst="flowChartInternalStorage">
              <a:avLst/>
            </a:prstGeom>
            <a:solidFill>
              <a:srgbClr val="92D050"/>
            </a:solidFill>
            <a:scene3d>
              <a:camera prst="orthographicFront"/>
              <a:lightRig rig="threePt" dir="t"/>
            </a:scene3d>
            <a:sp3d>
              <a:bevelT w="2222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Map</a:t>
              </a:r>
            </a:p>
          </p:txBody>
        </p:sp>
        <p:sp>
          <p:nvSpPr>
            <p:cNvPr id="73" name="Rectangle 72"/>
            <p:cNvSpPr/>
            <p:nvPr/>
          </p:nvSpPr>
          <p:spPr>
            <a:xfrm>
              <a:off x="5485732" y="4038600"/>
              <a:ext cx="153737" cy="1518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2813" name="TextBox 73"/>
            <p:cNvSpPr txBox="1">
              <a:spLocks noChangeArrowheads="1"/>
            </p:cNvSpPr>
            <p:nvPr/>
          </p:nvSpPr>
          <p:spPr bwMode="auto">
            <a:xfrm>
              <a:off x="5105400" y="4267200"/>
              <a:ext cx="174897"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200">
                  <a:latin typeface="Georgia" pitchFamily="18" charset="0"/>
                </a:rPr>
                <a:t> </a:t>
              </a:r>
            </a:p>
            <a:p>
              <a:pPr eaLnBrk="1" hangingPunct="1"/>
              <a:endParaRPr lang="en-US" altLang="en-US" sz="1200">
                <a:latin typeface="Georgia" pitchFamily="18" charset="0"/>
              </a:endParaRPr>
            </a:p>
          </p:txBody>
        </p:sp>
      </p:grpSp>
      <p:grpSp>
        <p:nvGrpSpPr>
          <p:cNvPr id="32787" name="Group 80"/>
          <p:cNvGrpSpPr>
            <a:grpSpLocks/>
          </p:cNvGrpSpPr>
          <p:nvPr/>
        </p:nvGrpSpPr>
        <p:grpSpPr bwMode="auto">
          <a:xfrm>
            <a:off x="6502400" y="2209800"/>
            <a:ext cx="1930400" cy="1143000"/>
            <a:chOff x="4419600" y="2286000"/>
            <a:chExt cx="1524000" cy="1371600"/>
          </a:xfrm>
        </p:grpSpPr>
        <p:sp>
          <p:nvSpPr>
            <p:cNvPr id="82" name="Flowchart: Internal Storage 81"/>
            <p:cNvSpPr/>
            <p:nvPr/>
          </p:nvSpPr>
          <p:spPr>
            <a:xfrm>
              <a:off x="4419600" y="2286000"/>
              <a:ext cx="1524000" cy="1371600"/>
            </a:xfrm>
            <a:prstGeom prst="flowChartInternalStorage">
              <a:avLst/>
            </a:prstGeom>
            <a:solidFill>
              <a:srgbClr val="92D050"/>
            </a:solidFill>
            <a:scene3d>
              <a:camera prst="orthographicFront"/>
              <a:lightRig rig="threePt" dir="t"/>
            </a:scene3d>
            <a:sp3d>
              <a:bevelT w="2222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Map</a:t>
              </a:r>
            </a:p>
          </p:txBody>
        </p:sp>
        <p:sp>
          <p:nvSpPr>
            <p:cNvPr id="84" name="Rectangle 83"/>
            <p:cNvSpPr/>
            <p:nvPr/>
          </p:nvSpPr>
          <p:spPr>
            <a:xfrm>
              <a:off x="5485732" y="2514601"/>
              <a:ext cx="153737" cy="152400"/>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grpSp>
      <p:grpSp>
        <p:nvGrpSpPr>
          <p:cNvPr id="32788" name="Group 84"/>
          <p:cNvGrpSpPr>
            <a:grpSpLocks/>
          </p:cNvGrpSpPr>
          <p:nvPr/>
        </p:nvGrpSpPr>
        <p:grpSpPr bwMode="auto">
          <a:xfrm>
            <a:off x="6604000" y="3657600"/>
            <a:ext cx="1828800" cy="1143000"/>
            <a:chOff x="4419600" y="2286000"/>
            <a:chExt cx="1524000" cy="1371600"/>
          </a:xfrm>
        </p:grpSpPr>
        <p:sp>
          <p:nvSpPr>
            <p:cNvPr id="86" name="Flowchart: Internal Storage 85"/>
            <p:cNvSpPr/>
            <p:nvPr/>
          </p:nvSpPr>
          <p:spPr>
            <a:xfrm>
              <a:off x="4419600" y="2286000"/>
              <a:ext cx="1524000" cy="1371600"/>
            </a:xfrm>
            <a:prstGeom prst="flowChartInternalStorage">
              <a:avLst/>
            </a:prstGeom>
            <a:solidFill>
              <a:srgbClr val="92D050"/>
            </a:solidFill>
            <a:scene3d>
              <a:camera prst="orthographicFront"/>
              <a:lightRig rig="threePt" dir="t"/>
            </a:scene3d>
            <a:sp3d>
              <a:bevelT w="22225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8" name="Rectangle 87"/>
            <p:cNvSpPr/>
            <p:nvPr/>
          </p:nvSpPr>
          <p:spPr>
            <a:xfrm>
              <a:off x="5486753" y="2514600"/>
              <a:ext cx="151694" cy="152400"/>
            </a:xfrm>
            <a:prstGeom prst="rect">
              <a:avLst/>
            </a:prstGeom>
            <a:solidFill>
              <a:schemeClr val="accent5">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grpSp>
      <p:sp>
        <p:nvSpPr>
          <p:cNvPr id="102" name="Rectangle 101"/>
          <p:cNvSpPr/>
          <p:nvPr/>
        </p:nvSpPr>
        <p:spPr>
          <a:xfrm>
            <a:off x="9144000" y="2514600"/>
            <a:ext cx="203200" cy="152400"/>
          </a:xfrm>
          <a:prstGeom prst="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3" name="Rectangle 102"/>
          <p:cNvSpPr/>
          <p:nvPr/>
        </p:nvSpPr>
        <p:spPr>
          <a:xfrm>
            <a:off x="9245600" y="3962400"/>
            <a:ext cx="203200" cy="152400"/>
          </a:xfrm>
          <a:prstGeom prst="rect">
            <a:avLst/>
          </a:prstGeom>
          <a:solidFill>
            <a:schemeClr val="accent5">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2791" name="TextBox 103"/>
          <p:cNvSpPr txBox="1">
            <a:spLocks noChangeArrowheads="1"/>
          </p:cNvSpPr>
          <p:nvPr/>
        </p:nvSpPr>
        <p:spPr bwMode="auto">
          <a:xfrm rot="-5400000">
            <a:off x="3480038" y="4863814"/>
            <a:ext cx="8483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200">
                <a:latin typeface="Georgia" pitchFamily="18" charset="0"/>
              </a:rPr>
              <a:t>……</a:t>
            </a:r>
          </a:p>
        </p:txBody>
      </p:sp>
      <p:sp>
        <p:nvSpPr>
          <p:cNvPr id="32792" name="TextBox 55"/>
          <p:cNvSpPr txBox="1">
            <a:spLocks noChangeArrowheads="1"/>
          </p:cNvSpPr>
          <p:nvPr/>
        </p:nvSpPr>
        <p:spPr bwMode="auto">
          <a:xfrm>
            <a:off x="7315200" y="4267200"/>
            <a:ext cx="647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Map</a:t>
            </a:r>
          </a:p>
        </p:txBody>
      </p:sp>
      <p:sp>
        <p:nvSpPr>
          <p:cNvPr id="32795" name="TextBox 58"/>
          <p:cNvSpPr txBox="1">
            <a:spLocks noChangeArrowheads="1"/>
          </p:cNvSpPr>
          <p:nvPr/>
        </p:nvSpPr>
        <p:spPr bwMode="auto">
          <a:xfrm rot="-5400000">
            <a:off x="7133167" y="4774913"/>
            <a:ext cx="53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200">
                <a:latin typeface="Georgia" pitchFamily="18" charset="0"/>
              </a:rPr>
              <a:t>…</a:t>
            </a:r>
          </a:p>
        </p:txBody>
      </p:sp>
      <p:sp>
        <p:nvSpPr>
          <p:cNvPr id="53" name="Rectangle 52"/>
          <p:cNvSpPr/>
          <p:nvPr/>
        </p:nvSpPr>
        <p:spPr>
          <a:xfrm>
            <a:off x="9347200" y="5791200"/>
            <a:ext cx="203200" cy="152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7" name="Right Arrow 46"/>
          <p:cNvSpPr/>
          <p:nvPr/>
        </p:nvSpPr>
        <p:spPr>
          <a:xfrm>
            <a:off x="8432800" y="2590800"/>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8" name="Right Arrow 47"/>
          <p:cNvSpPr/>
          <p:nvPr/>
        </p:nvSpPr>
        <p:spPr>
          <a:xfrm flipV="1">
            <a:off x="8432800" y="4191000"/>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9" name="Right Arrow 48"/>
          <p:cNvSpPr/>
          <p:nvPr/>
        </p:nvSpPr>
        <p:spPr>
          <a:xfrm>
            <a:off x="8534400" y="5791200"/>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Tree>
    <p:extLst>
      <p:ext uri="{BB962C8B-B14F-4D97-AF65-F5344CB8AC3E}">
        <p14:creationId xmlns:p14="http://schemas.microsoft.com/office/powerpoint/2010/main" val="688643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rapezoid 146"/>
          <p:cNvSpPr/>
          <p:nvPr/>
        </p:nvSpPr>
        <p:spPr>
          <a:xfrm rot="5400000">
            <a:off x="7975600" y="4114800"/>
            <a:ext cx="1524000" cy="2438400"/>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Count</a:t>
            </a:r>
          </a:p>
        </p:txBody>
      </p:sp>
      <p:sp>
        <p:nvSpPr>
          <p:cNvPr id="146" name="Trapezoid 145"/>
          <p:cNvSpPr/>
          <p:nvPr/>
        </p:nvSpPr>
        <p:spPr>
          <a:xfrm rot="5400000">
            <a:off x="8013700" y="2324100"/>
            <a:ext cx="1447800" cy="2438400"/>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Count</a:t>
            </a:r>
          </a:p>
        </p:txBody>
      </p:sp>
      <p:sp>
        <p:nvSpPr>
          <p:cNvPr id="145" name="Trapezoid 144"/>
          <p:cNvSpPr/>
          <p:nvPr/>
        </p:nvSpPr>
        <p:spPr>
          <a:xfrm rot="5400000">
            <a:off x="8051800" y="533400"/>
            <a:ext cx="1371600" cy="2438400"/>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Count</a:t>
            </a:r>
          </a:p>
        </p:txBody>
      </p:sp>
      <p:sp>
        <p:nvSpPr>
          <p:cNvPr id="4" name="Rectangle 3"/>
          <p:cNvSpPr/>
          <p:nvPr/>
        </p:nvSpPr>
        <p:spPr>
          <a:xfrm>
            <a:off x="609600" y="304800"/>
            <a:ext cx="2946400" cy="1524000"/>
          </a:xfrm>
          <a:prstGeom prst="rect">
            <a:avLst/>
          </a:prstGeom>
          <a:solidFill>
            <a:schemeClr val="accent6">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 name="Rounded Rectangle 4"/>
          <p:cNvSpPr/>
          <p:nvPr/>
        </p:nvSpPr>
        <p:spPr>
          <a:xfrm>
            <a:off x="2336800" y="7620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6" name="Rounded Rectangle 5"/>
          <p:cNvSpPr/>
          <p:nvPr/>
        </p:nvSpPr>
        <p:spPr>
          <a:xfrm>
            <a:off x="1524000" y="1371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 name="Rounded Rectangle 6"/>
          <p:cNvSpPr/>
          <p:nvPr/>
        </p:nvSpPr>
        <p:spPr>
          <a:xfrm>
            <a:off x="2438400" y="11430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 name="Rounded Rectangle 7"/>
          <p:cNvSpPr/>
          <p:nvPr/>
        </p:nvSpPr>
        <p:spPr>
          <a:xfrm>
            <a:off x="812800" y="838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9" name="Rounded Rectangle 8"/>
          <p:cNvSpPr/>
          <p:nvPr/>
        </p:nvSpPr>
        <p:spPr>
          <a:xfrm>
            <a:off x="2743200" y="1600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 name="Rounded Rectangle 9"/>
          <p:cNvSpPr/>
          <p:nvPr/>
        </p:nvSpPr>
        <p:spPr>
          <a:xfrm>
            <a:off x="2946400" y="1219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2" name="Rounded Rectangle 11"/>
          <p:cNvSpPr/>
          <p:nvPr/>
        </p:nvSpPr>
        <p:spPr>
          <a:xfrm>
            <a:off x="1930400" y="11430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3" name="Rounded Rectangle 12"/>
          <p:cNvSpPr/>
          <p:nvPr/>
        </p:nvSpPr>
        <p:spPr>
          <a:xfrm>
            <a:off x="1930400" y="609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4" name="Rounded Rectangle 13"/>
          <p:cNvSpPr/>
          <p:nvPr/>
        </p:nvSpPr>
        <p:spPr>
          <a:xfrm>
            <a:off x="812800" y="1600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5" name="Rounded Rectangle 14"/>
          <p:cNvSpPr/>
          <p:nvPr/>
        </p:nvSpPr>
        <p:spPr>
          <a:xfrm>
            <a:off x="1524000" y="457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6" name="Rounded Rectangle 15"/>
          <p:cNvSpPr/>
          <p:nvPr/>
        </p:nvSpPr>
        <p:spPr>
          <a:xfrm>
            <a:off x="2235200" y="3810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7" name="Rounded Rectangle 16"/>
          <p:cNvSpPr/>
          <p:nvPr/>
        </p:nvSpPr>
        <p:spPr>
          <a:xfrm>
            <a:off x="1016000" y="11430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8" name="Rounded Rectangle 17"/>
          <p:cNvSpPr/>
          <p:nvPr/>
        </p:nvSpPr>
        <p:spPr>
          <a:xfrm>
            <a:off x="1320800" y="11430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 name="Rounded Rectangle 18"/>
          <p:cNvSpPr/>
          <p:nvPr/>
        </p:nvSpPr>
        <p:spPr>
          <a:xfrm>
            <a:off x="1320800" y="6858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 name="Rounded Rectangle 19"/>
          <p:cNvSpPr/>
          <p:nvPr/>
        </p:nvSpPr>
        <p:spPr>
          <a:xfrm>
            <a:off x="2641600" y="3810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1" name="Rounded Rectangle 20"/>
          <p:cNvSpPr/>
          <p:nvPr/>
        </p:nvSpPr>
        <p:spPr>
          <a:xfrm>
            <a:off x="1930400" y="16002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2" name="Rounded Rectangle 21"/>
          <p:cNvSpPr/>
          <p:nvPr/>
        </p:nvSpPr>
        <p:spPr>
          <a:xfrm>
            <a:off x="3251200" y="762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3" name="Rounded Rectangle 22"/>
          <p:cNvSpPr/>
          <p:nvPr/>
        </p:nvSpPr>
        <p:spPr>
          <a:xfrm>
            <a:off x="914400" y="5334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4" name="Rounded Rectangle 23"/>
          <p:cNvSpPr/>
          <p:nvPr/>
        </p:nvSpPr>
        <p:spPr>
          <a:xfrm>
            <a:off x="2133600" y="1371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5" name="Rounded Rectangle 24"/>
          <p:cNvSpPr/>
          <p:nvPr/>
        </p:nvSpPr>
        <p:spPr>
          <a:xfrm>
            <a:off x="2641600" y="1371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6" name="Rounded Rectangle 25"/>
          <p:cNvSpPr/>
          <p:nvPr/>
        </p:nvSpPr>
        <p:spPr>
          <a:xfrm>
            <a:off x="711200" y="12954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7" name="Rounded Rectangle 26"/>
          <p:cNvSpPr/>
          <p:nvPr/>
        </p:nvSpPr>
        <p:spPr>
          <a:xfrm>
            <a:off x="1727200" y="9144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8" name="Rounded Rectangle 27"/>
          <p:cNvSpPr/>
          <p:nvPr/>
        </p:nvSpPr>
        <p:spPr>
          <a:xfrm>
            <a:off x="2743200" y="8382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9" name="Rounded Rectangle 28"/>
          <p:cNvSpPr/>
          <p:nvPr/>
        </p:nvSpPr>
        <p:spPr>
          <a:xfrm>
            <a:off x="2946400" y="5334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0" name="Rounded Rectangle 29"/>
          <p:cNvSpPr/>
          <p:nvPr/>
        </p:nvSpPr>
        <p:spPr>
          <a:xfrm>
            <a:off x="2946400" y="990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6" name="Rectangle 35"/>
          <p:cNvSpPr/>
          <p:nvPr/>
        </p:nvSpPr>
        <p:spPr>
          <a:xfrm>
            <a:off x="609600" y="1905000"/>
            <a:ext cx="2946400" cy="1524000"/>
          </a:xfrm>
          <a:prstGeom prst="rect">
            <a:avLst/>
          </a:prstGeom>
          <a:solidFill>
            <a:schemeClr val="accent6">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7" name="Rounded Rectangle 36"/>
          <p:cNvSpPr/>
          <p:nvPr/>
        </p:nvSpPr>
        <p:spPr>
          <a:xfrm>
            <a:off x="2336800" y="2362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8" name="Rounded Rectangle 37"/>
          <p:cNvSpPr/>
          <p:nvPr/>
        </p:nvSpPr>
        <p:spPr>
          <a:xfrm>
            <a:off x="1524000" y="2971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9" name="Rounded Rectangle 38"/>
          <p:cNvSpPr/>
          <p:nvPr/>
        </p:nvSpPr>
        <p:spPr>
          <a:xfrm>
            <a:off x="2438400" y="27432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0" name="Rounded Rectangle 39"/>
          <p:cNvSpPr/>
          <p:nvPr/>
        </p:nvSpPr>
        <p:spPr>
          <a:xfrm>
            <a:off x="812800" y="24384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1" name="Rounded Rectangle 40"/>
          <p:cNvSpPr/>
          <p:nvPr/>
        </p:nvSpPr>
        <p:spPr>
          <a:xfrm>
            <a:off x="2743200" y="32004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3" name="Rounded Rectangle 42"/>
          <p:cNvSpPr/>
          <p:nvPr/>
        </p:nvSpPr>
        <p:spPr>
          <a:xfrm>
            <a:off x="3149600" y="28194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4" name="Rounded Rectangle 43"/>
          <p:cNvSpPr/>
          <p:nvPr/>
        </p:nvSpPr>
        <p:spPr>
          <a:xfrm>
            <a:off x="1930400" y="2743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5" name="Rounded Rectangle 44"/>
          <p:cNvSpPr/>
          <p:nvPr/>
        </p:nvSpPr>
        <p:spPr>
          <a:xfrm>
            <a:off x="1930400" y="22098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6" name="Rounded Rectangle 45"/>
          <p:cNvSpPr/>
          <p:nvPr/>
        </p:nvSpPr>
        <p:spPr>
          <a:xfrm>
            <a:off x="812800" y="32004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7" name="Rounded Rectangle 46"/>
          <p:cNvSpPr/>
          <p:nvPr/>
        </p:nvSpPr>
        <p:spPr>
          <a:xfrm>
            <a:off x="1524000" y="20574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8" name="Rounded Rectangle 47"/>
          <p:cNvSpPr/>
          <p:nvPr/>
        </p:nvSpPr>
        <p:spPr>
          <a:xfrm>
            <a:off x="2235200" y="1981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49" name="Rounded Rectangle 48"/>
          <p:cNvSpPr/>
          <p:nvPr/>
        </p:nvSpPr>
        <p:spPr>
          <a:xfrm>
            <a:off x="1016000" y="27432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0" name="Rounded Rectangle 49"/>
          <p:cNvSpPr/>
          <p:nvPr/>
        </p:nvSpPr>
        <p:spPr>
          <a:xfrm>
            <a:off x="1320800" y="27432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1" name="Rounded Rectangle 50"/>
          <p:cNvSpPr/>
          <p:nvPr/>
        </p:nvSpPr>
        <p:spPr>
          <a:xfrm>
            <a:off x="1320800" y="22860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2" name="Rounded Rectangle 51"/>
          <p:cNvSpPr/>
          <p:nvPr/>
        </p:nvSpPr>
        <p:spPr>
          <a:xfrm>
            <a:off x="2641600" y="19812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3" name="Rounded Rectangle 52"/>
          <p:cNvSpPr/>
          <p:nvPr/>
        </p:nvSpPr>
        <p:spPr>
          <a:xfrm>
            <a:off x="1930400" y="32004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4" name="Rounded Rectangle 53"/>
          <p:cNvSpPr/>
          <p:nvPr/>
        </p:nvSpPr>
        <p:spPr>
          <a:xfrm>
            <a:off x="3251200" y="23622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5" name="Rounded Rectangle 54"/>
          <p:cNvSpPr/>
          <p:nvPr/>
        </p:nvSpPr>
        <p:spPr>
          <a:xfrm>
            <a:off x="914400" y="2133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6" name="Rounded Rectangle 55"/>
          <p:cNvSpPr/>
          <p:nvPr/>
        </p:nvSpPr>
        <p:spPr>
          <a:xfrm>
            <a:off x="2133600" y="2971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7" name="Rounded Rectangle 56"/>
          <p:cNvSpPr/>
          <p:nvPr/>
        </p:nvSpPr>
        <p:spPr>
          <a:xfrm>
            <a:off x="2641600" y="2971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8" name="Rounded Rectangle 57"/>
          <p:cNvSpPr/>
          <p:nvPr/>
        </p:nvSpPr>
        <p:spPr>
          <a:xfrm>
            <a:off x="711200" y="2895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59" name="Rounded Rectangle 58"/>
          <p:cNvSpPr/>
          <p:nvPr/>
        </p:nvSpPr>
        <p:spPr>
          <a:xfrm>
            <a:off x="1727200" y="2514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60" name="Rounded Rectangle 59"/>
          <p:cNvSpPr/>
          <p:nvPr/>
        </p:nvSpPr>
        <p:spPr>
          <a:xfrm>
            <a:off x="2743200" y="24384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61" name="Rounded Rectangle 60"/>
          <p:cNvSpPr/>
          <p:nvPr/>
        </p:nvSpPr>
        <p:spPr>
          <a:xfrm>
            <a:off x="2946400" y="2133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63" name="Rounded Rectangle 62"/>
          <p:cNvSpPr/>
          <p:nvPr/>
        </p:nvSpPr>
        <p:spPr>
          <a:xfrm>
            <a:off x="1219200" y="31242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65" name="Rectangle 64"/>
          <p:cNvSpPr/>
          <p:nvPr/>
        </p:nvSpPr>
        <p:spPr>
          <a:xfrm>
            <a:off x="609600" y="3505200"/>
            <a:ext cx="2946400" cy="1524000"/>
          </a:xfrm>
          <a:prstGeom prst="rect">
            <a:avLst/>
          </a:prstGeom>
          <a:solidFill>
            <a:schemeClr val="accent6">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67" name="Rounded Rectangle 66"/>
          <p:cNvSpPr/>
          <p:nvPr/>
        </p:nvSpPr>
        <p:spPr>
          <a:xfrm>
            <a:off x="1524000" y="4572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68" name="Rounded Rectangle 67"/>
          <p:cNvSpPr/>
          <p:nvPr/>
        </p:nvSpPr>
        <p:spPr>
          <a:xfrm>
            <a:off x="2438400" y="4343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69" name="Rounded Rectangle 68"/>
          <p:cNvSpPr/>
          <p:nvPr/>
        </p:nvSpPr>
        <p:spPr>
          <a:xfrm>
            <a:off x="812800" y="4038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0" name="Rounded Rectangle 69"/>
          <p:cNvSpPr/>
          <p:nvPr/>
        </p:nvSpPr>
        <p:spPr>
          <a:xfrm>
            <a:off x="2743200" y="4800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1" name="Rounded Rectangle 70"/>
          <p:cNvSpPr/>
          <p:nvPr/>
        </p:nvSpPr>
        <p:spPr>
          <a:xfrm>
            <a:off x="2946400" y="4419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2" name="Rounded Rectangle 71"/>
          <p:cNvSpPr/>
          <p:nvPr/>
        </p:nvSpPr>
        <p:spPr>
          <a:xfrm>
            <a:off x="3149600" y="45720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4" name="Rounded Rectangle 73"/>
          <p:cNvSpPr/>
          <p:nvPr/>
        </p:nvSpPr>
        <p:spPr>
          <a:xfrm>
            <a:off x="1930400" y="38100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5" name="Rounded Rectangle 74"/>
          <p:cNvSpPr/>
          <p:nvPr/>
        </p:nvSpPr>
        <p:spPr>
          <a:xfrm>
            <a:off x="812800" y="4800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6" name="Rounded Rectangle 75"/>
          <p:cNvSpPr/>
          <p:nvPr/>
        </p:nvSpPr>
        <p:spPr>
          <a:xfrm>
            <a:off x="1524000" y="3657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7" name="Rounded Rectangle 76"/>
          <p:cNvSpPr/>
          <p:nvPr/>
        </p:nvSpPr>
        <p:spPr>
          <a:xfrm>
            <a:off x="2235200" y="35814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78" name="Rounded Rectangle 77"/>
          <p:cNvSpPr/>
          <p:nvPr/>
        </p:nvSpPr>
        <p:spPr>
          <a:xfrm>
            <a:off x="1016000" y="4343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0" name="Rounded Rectangle 79"/>
          <p:cNvSpPr/>
          <p:nvPr/>
        </p:nvSpPr>
        <p:spPr>
          <a:xfrm>
            <a:off x="1320800" y="38862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1" name="Rounded Rectangle 80"/>
          <p:cNvSpPr/>
          <p:nvPr/>
        </p:nvSpPr>
        <p:spPr>
          <a:xfrm>
            <a:off x="2641600" y="3581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2" name="Rounded Rectangle 81"/>
          <p:cNvSpPr/>
          <p:nvPr/>
        </p:nvSpPr>
        <p:spPr>
          <a:xfrm>
            <a:off x="1930400" y="4800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3" name="Rounded Rectangle 82"/>
          <p:cNvSpPr/>
          <p:nvPr/>
        </p:nvSpPr>
        <p:spPr>
          <a:xfrm>
            <a:off x="3251200" y="39624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4" name="Rounded Rectangle 83"/>
          <p:cNvSpPr/>
          <p:nvPr/>
        </p:nvSpPr>
        <p:spPr>
          <a:xfrm>
            <a:off x="914400" y="3733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5" name="Rounded Rectangle 84"/>
          <p:cNvSpPr/>
          <p:nvPr/>
        </p:nvSpPr>
        <p:spPr>
          <a:xfrm>
            <a:off x="2133600" y="4572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6" name="Rounded Rectangle 85"/>
          <p:cNvSpPr/>
          <p:nvPr/>
        </p:nvSpPr>
        <p:spPr>
          <a:xfrm>
            <a:off x="2641600" y="4572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7" name="Rounded Rectangle 86"/>
          <p:cNvSpPr/>
          <p:nvPr/>
        </p:nvSpPr>
        <p:spPr>
          <a:xfrm>
            <a:off x="711200" y="4495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8" name="Rounded Rectangle 87"/>
          <p:cNvSpPr/>
          <p:nvPr/>
        </p:nvSpPr>
        <p:spPr>
          <a:xfrm>
            <a:off x="1727200" y="4114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89" name="Rounded Rectangle 88"/>
          <p:cNvSpPr/>
          <p:nvPr/>
        </p:nvSpPr>
        <p:spPr>
          <a:xfrm>
            <a:off x="2743200" y="4038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90" name="Rounded Rectangle 89"/>
          <p:cNvSpPr/>
          <p:nvPr/>
        </p:nvSpPr>
        <p:spPr>
          <a:xfrm>
            <a:off x="2946400" y="3733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91" name="Rounded Rectangle 90"/>
          <p:cNvSpPr/>
          <p:nvPr/>
        </p:nvSpPr>
        <p:spPr>
          <a:xfrm>
            <a:off x="2946400" y="4191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92" name="Rounded Rectangle 91"/>
          <p:cNvSpPr/>
          <p:nvPr/>
        </p:nvSpPr>
        <p:spPr>
          <a:xfrm>
            <a:off x="1219200" y="4724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94" name="Rectangle 93"/>
          <p:cNvSpPr/>
          <p:nvPr/>
        </p:nvSpPr>
        <p:spPr>
          <a:xfrm>
            <a:off x="609600" y="5105400"/>
            <a:ext cx="2946400" cy="1524000"/>
          </a:xfrm>
          <a:prstGeom prst="rect">
            <a:avLst/>
          </a:prstGeom>
          <a:solidFill>
            <a:schemeClr val="accent6">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95" name="Rounded Rectangle 94"/>
          <p:cNvSpPr/>
          <p:nvPr/>
        </p:nvSpPr>
        <p:spPr>
          <a:xfrm>
            <a:off x="2336800" y="5562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97" name="Rounded Rectangle 96"/>
          <p:cNvSpPr/>
          <p:nvPr/>
        </p:nvSpPr>
        <p:spPr>
          <a:xfrm>
            <a:off x="2438400" y="59436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98" name="Rounded Rectangle 97"/>
          <p:cNvSpPr/>
          <p:nvPr/>
        </p:nvSpPr>
        <p:spPr>
          <a:xfrm>
            <a:off x="812800" y="56388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0" name="Rounded Rectangle 99"/>
          <p:cNvSpPr/>
          <p:nvPr/>
        </p:nvSpPr>
        <p:spPr>
          <a:xfrm>
            <a:off x="2946400" y="60198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1" name="Rounded Rectangle 100"/>
          <p:cNvSpPr/>
          <p:nvPr/>
        </p:nvSpPr>
        <p:spPr>
          <a:xfrm>
            <a:off x="3149600" y="6172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2" name="Rounded Rectangle 101"/>
          <p:cNvSpPr/>
          <p:nvPr/>
        </p:nvSpPr>
        <p:spPr>
          <a:xfrm>
            <a:off x="1930400" y="5943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3" name="Rounded Rectangle 102"/>
          <p:cNvSpPr/>
          <p:nvPr/>
        </p:nvSpPr>
        <p:spPr>
          <a:xfrm>
            <a:off x="1930400" y="54102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5" name="Rounded Rectangle 104"/>
          <p:cNvSpPr/>
          <p:nvPr/>
        </p:nvSpPr>
        <p:spPr>
          <a:xfrm>
            <a:off x="1524000" y="52578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6" name="Rounded Rectangle 105"/>
          <p:cNvSpPr/>
          <p:nvPr/>
        </p:nvSpPr>
        <p:spPr>
          <a:xfrm>
            <a:off x="2235200" y="5181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7" name="Rounded Rectangle 106"/>
          <p:cNvSpPr/>
          <p:nvPr/>
        </p:nvSpPr>
        <p:spPr>
          <a:xfrm>
            <a:off x="1016000" y="59436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09" name="Rounded Rectangle 108"/>
          <p:cNvSpPr/>
          <p:nvPr/>
        </p:nvSpPr>
        <p:spPr>
          <a:xfrm>
            <a:off x="1320800" y="5486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0" name="Rounded Rectangle 109"/>
          <p:cNvSpPr/>
          <p:nvPr/>
        </p:nvSpPr>
        <p:spPr>
          <a:xfrm>
            <a:off x="2641600" y="51816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2" name="Rounded Rectangle 111"/>
          <p:cNvSpPr/>
          <p:nvPr/>
        </p:nvSpPr>
        <p:spPr>
          <a:xfrm>
            <a:off x="3251200" y="5562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3" name="Rounded Rectangle 112"/>
          <p:cNvSpPr/>
          <p:nvPr/>
        </p:nvSpPr>
        <p:spPr>
          <a:xfrm>
            <a:off x="914400" y="5334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4" name="Rounded Rectangle 113"/>
          <p:cNvSpPr/>
          <p:nvPr/>
        </p:nvSpPr>
        <p:spPr>
          <a:xfrm>
            <a:off x="2133600" y="61722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5" name="Rounded Rectangle 114"/>
          <p:cNvSpPr/>
          <p:nvPr/>
        </p:nvSpPr>
        <p:spPr>
          <a:xfrm>
            <a:off x="2641600" y="61722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6" name="Rounded Rectangle 115"/>
          <p:cNvSpPr/>
          <p:nvPr/>
        </p:nvSpPr>
        <p:spPr>
          <a:xfrm>
            <a:off x="711200" y="6096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7" name="Rounded Rectangle 116"/>
          <p:cNvSpPr/>
          <p:nvPr/>
        </p:nvSpPr>
        <p:spPr>
          <a:xfrm>
            <a:off x="1727200" y="5715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8" name="Rounded Rectangle 117"/>
          <p:cNvSpPr/>
          <p:nvPr/>
        </p:nvSpPr>
        <p:spPr>
          <a:xfrm>
            <a:off x="2743200" y="5638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9" name="Rounded Rectangle 118"/>
          <p:cNvSpPr/>
          <p:nvPr/>
        </p:nvSpPr>
        <p:spPr>
          <a:xfrm>
            <a:off x="2946400" y="5334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20" name="Rounded Rectangle 119"/>
          <p:cNvSpPr/>
          <p:nvPr/>
        </p:nvSpPr>
        <p:spPr>
          <a:xfrm>
            <a:off x="2946400" y="57912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3900" name="TextBox 122"/>
          <p:cNvSpPr txBox="1">
            <a:spLocks noChangeArrowheads="1"/>
          </p:cNvSpPr>
          <p:nvPr/>
        </p:nvSpPr>
        <p:spPr bwMode="auto">
          <a:xfrm>
            <a:off x="711200" y="0"/>
            <a:ext cx="2422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Large scale data splits</a:t>
            </a:r>
          </a:p>
        </p:txBody>
      </p:sp>
      <p:sp>
        <p:nvSpPr>
          <p:cNvPr id="124" name="Rounded Rectangle 123"/>
          <p:cNvSpPr/>
          <p:nvPr/>
        </p:nvSpPr>
        <p:spPr>
          <a:xfrm>
            <a:off x="4572000" y="762000"/>
            <a:ext cx="1828800" cy="533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Parse-hash</a:t>
            </a:r>
          </a:p>
        </p:txBody>
      </p:sp>
      <p:sp>
        <p:nvSpPr>
          <p:cNvPr id="125" name="Rounded Rectangle 124"/>
          <p:cNvSpPr/>
          <p:nvPr/>
        </p:nvSpPr>
        <p:spPr>
          <a:xfrm>
            <a:off x="4470400" y="5562600"/>
            <a:ext cx="1828800" cy="533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Parse-hash</a:t>
            </a:r>
          </a:p>
        </p:txBody>
      </p:sp>
      <p:sp>
        <p:nvSpPr>
          <p:cNvPr id="126" name="Rounded Rectangle 125"/>
          <p:cNvSpPr/>
          <p:nvPr/>
        </p:nvSpPr>
        <p:spPr>
          <a:xfrm>
            <a:off x="4470400" y="3962400"/>
            <a:ext cx="1828800" cy="533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Parse-hash</a:t>
            </a:r>
          </a:p>
        </p:txBody>
      </p:sp>
      <p:sp>
        <p:nvSpPr>
          <p:cNvPr id="127" name="Rounded Rectangle 126"/>
          <p:cNvSpPr/>
          <p:nvPr/>
        </p:nvSpPr>
        <p:spPr>
          <a:xfrm>
            <a:off x="4470400" y="2438400"/>
            <a:ext cx="1930400" cy="533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Parse-hash</a:t>
            </a:r>
          </a:p>
        </p:txBody>
      </p:sp>
      <p:cxnSp>
        <p:nvCxnSpPr>
          <p:cNvPr id="129" name="Straight Arrow Connector 128"/>
          <p:cNvCxnSpPr>
            <a:stCxn id="4" idx="3"/>
            <a:endCxn id="124" idx="1"/>
          </p:cNvCxnSpPr>
          <p:nvPr/>
        </p:nvCxnSpPr>
        <p:spPr>
          <a:xfrm flipV="1">
            <a:off x="3556000" y="1028700"/>
            <a:ext cx="1016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36" idx="3"/>
            <a:endCxn id="127" idx="1"/>
          </p:cNvCxnSpPr>
          <p:nvPr/>
        </p:nvCxnSpPr>
        <p:spPr>
          <a:xfrm>
            <a:off x="3556000" y="266700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5" idx="3"/>
            <a:endCxn id="126" idx="1"/>
          </p:cNvCxnSpPr>
          <p:nvPr/>
        </p:nvCxnSpPr>
        <p:spPr>
          <a:xfrm flipV="1">
            <a:off x="3556000" y="422910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4" idx="3"/>
            <a:endCxn id="125" idx="1"/>
          </p:cNvCxnSpPr>
          <p:nvPr/>
        </p:nvCxnSpPr>
        <p:spPr>
          <a:xfrm flipV="1">
            <a:off x="3556000" y="582930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909" name="TextBox 143"/>
          <p:cNvSpPr txBox="1">
            <a:spLocks noChangeArrowheads="1"/>
          </p:cNvSpPr>
          <p:nvPr/>
        </p:nvSpPr>
        <p:spPr bwMode="auto">
          <a:xfrm>
            <a:off x="4572000" y="228600"/>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Map &lt;key, 1&gt;</a:t>
            </a:r>
          </a:p>
        </p:txBody>
      </p:sp>
      <p:sp>
        <p:nvSpPr>
          <p:cNvPr id="33910" name="TextBox 147"/>
          <p:cNvSpPr txBox="1">
            <a:spLocks noChangeArrowheads="1"/>
          </p:cNvSpPr>
          <p:nvPr/>
        </p:nvSpPr>
        <p:spPr bwMode="auto">
          <a:xfrm>
            <a:off x="7823200" y="228600"/>
            <a:ext cx="24352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Reducers (say, Count)</a:t>
            </a:r>
          </a:p>
        </p:txBody>
      </p:sp>
      <p:cxnSp>
        <p:nvCxnSpPr>
          <p:cNvPr id="152" name="Straight Arrow Connector 151"/>
          <p:cNvCxnSpPr>
            <a:stCxn id="124" idx="3"/>
          </p:cNvCxnSpPr>
          <p:nvPr/>
        </p:nvCxnSpPr>
        <p:spPr>
          <a:xfrm>
            <a:off x="6400800" y="1028700"/>
            <a:ext cx="1117600" cy="2628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24" idx="3"/>
            <a:endCxn id="147" idx="2"/>
          </p:cNvCxnSpPr>
          <p:nvPr/>
        </p:nvCxnSpPr>
        <p:spPr>
          <a:xfrm>
            <a:off x="6400800" y="1028700"/>
            <a:ext cx="1117600" cy="430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27" idx="3"/>
            <a:endCxn id="145" idx="2"/>
          </p:cNvCxnSpPr>
          <p:nvPr/>
        </p:nvCxnSpPr>
        <p:spPr>
          <a:xfrm flipV="1">
            <a:off x="6400800" y="1752600"/>
            <a:ext cx="111760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7" idx="3"/>
            <a:endCxn id="146" idx="2"/>
          </p:cNvCxnSpPr>
          <p:nvPr/>
        </p:nvCxnSpPr>
        <p:spPr>
          <a:xfrm>
            <a:off x="6400800" y="2705100"/>
            <a:ext cx="1117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27" idx="3"/>
            <a:endCxn id="147" idx="2"/>
          </p:cNvCxnSpPr>
          <p:nvPr/>
        </p:nvCxnSpPr>
        <p:spPr>
          <a:xfrm>
            <a:off x="6400800" y="2705100"/>
            <a:ext cx="1117600" cy="2628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26" idx="3"/>
            <a:endCxn id="145" idx="2"/>
          </p:cNvCxnSpPr>
          <p:nvPr/>
        </p:nvCxnSpPr>
        <p:spPr>
          <a:xfrm flipV="1">
            <a:off x="6299200" y="1752600"/>
            <a:ext cx="1219200" cy="2476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24" idx="3"/>
            <a:endCxn id="145" idx="2"/>
          </p:cNvCxnSpPr>
          <p:nvPr/>
        </p:nvCxnSpPr>
        <p:spPr>
          <a:xfrm>
            <a:off x="6400800" y="1028700"/>
            <a:ext cx="11176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26" idx="3"/>
            <a:endCxn id="146" idx="2"/>
          </p:cNvCxnSpPr>
          <p:nvPr/>
        </p:nvCxnSpPr>
        <p:spPr>
          <a:xfrm flipV="1">
            <a:off x="6299200" y="3543300"/>
            <a:ext cx="1219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26" idx="3"/>
            <a:endCxn id="147" idx="2"/>
          </p:cNvCxnSpPr>
          <p:nvPr/>
        </p:nvCxnSpPr>
        <p:spPr>
          <a:xfrm>
            <a:off x="6299200" y="4229100"/>
            <a:ext cx="1219200" cy="110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25" idx="3"/>
            <a:endCxn id="145" idx="2"/>
          </p:cNvCxnSpPr>
          <p:nvPr/>
        </p:nvCxnSpPr>
        <p:spPr>
          <a:xfrm flipV="1">
            <a:off x="6299200" y="1752600"/>
            <a:ext cx="1219200" cy="407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25" idx="3"/>
            <a:endCxn id="146" idx="2"/>
          </p:cNvCxnSpPr>
          <p:nvPr/>
        </p:nvCxnSpPr>
        <p:spPr>
          <a:xfrm flipV="1">
            <a:off x="6299200" y="3543300"/>
            <a:ext cx="12192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25" idx="3"/>
            <a:endCxn id="147" idx="2"/>
          </p:cNvCxnSpPr>
          <p:nvPr/>
        </p:nvCxnSpPr>
        <p:spPr>
          <a:xfrm flipV="1">
            <a:off x="6299200" y="5334000"/>
            <a:ext cx="12192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45" idx="0"/>
          </p:cNvCxnSpPr>
          <p:nvPr/>
        </p:nvCxnSpPr>
        <p:spPr>
          <a:xfrm flipV="1">
            <a:off x="9956800" y="1752600"/>
            <a:ext cx="812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46" idx="0"/>
          </p:cNvCxnSpPr>
          <p:nvPr/>
        </p:nvCxnSpPr>
        <p:spPr>
          <a:xfrm flipV="1">
            <a:off x="9956800" y="350520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47" idx="0"/>
          </p:cNvCxnSpPr>
          <p:nvPr/>
        </p:nvCxnSpPr>
        <p:spPr>
          <a:xfrm>
            <a:off x="9956800" y="5334000"/>
            <a:ext cx="812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926" name="TextBox 186"/>
          <p:cNvSpPr txBox="1">
            <a:spLocks noChangeArrowheads="1"/>
          </p:cNvSpPr>
          <p:nvPr/>
        </p:nvSpPr>
        <p:spPr bwMode="auto">
          <a:xfrm>
            <a:off x="10464801" y="1752600"/>
            <a:ext cx="1088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P-0000  </a:t>
            </a:r>
          </a:p>
        </p:txBody>
      </p:sp>
      <p:sp>
        <p:nvSpPr>
          <p:cNvPr id="33927" name="TextBox 187"/>
          <p:cNvSpPr txBox="1">
            <a:spLocks noChangeArrowheads="1"/>
          </p:cNvSpPr>
          <p:nvPr/>
        </p:nvSpPr>
        <p:spPr bwMode="auto">
          <a:xfrm>
            <a:off x="10566400" y="3581400"/>
            <a:ext cx="9909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P-0001 </a:t>
            </a:r>
          </a:p>
        </p:txBody>
      </p:sp>
      <p:sp>
        <p:nvSpPr>
          <p:cNvPr id="33928" name="TextBox 188"/>
          <p:cNvSpPr txBox="1">
            <a:spLocks noChangeArrowheads="1"/>
          </p:cNvSpPr>
          <p:nvPr/>
        </p:nvSpPr>
        <p:spPr bwMode="auto">
          <a:xfrm>
            <a:off x="10566401" y="5410200"/>
            <a:ext cx="1075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P-0002  </a:t>
            </a:r>
          </a:p>
        </p:txBody>
      </p:sp>
      <p:sp>
        <p:nvSpPr>
          <p:cNvPr id="190" name="Rounded Rectangle 189"/>
          <p:cNvSpPr/>
          <p:nvPr/>
        </p:nvSpPr>
        <p:spPr>
          <a:xfrm>
            <a:off x="2946400" y="3733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1" name="Rounded Rectangle 190"/>
          <p:cNvSpPr/>
          <p:nvPr/>
        </p:nvSpPr>
        <p:spPr>
          <a:xfrm>
            <a:off x="2641600" y="3581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2" name="Rounded Rectangle 191"/>
          <p:cNvSpPr/>
          <p:nvPr/>
        </p:nvSpPr>
        <p:spPr>
          <a:xfrm>
            <a:off x="3251200" y="39624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3" name="Rounded Rectangle 192"/>
          <p:cNvSpPr/>
          <p:nvPr/>
        </p:nvSpPr>
        <p:spPr>
          <a:xfrm>
            <a:off x="2743200" y="4038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4" name="Rounded Rectangle 193"/>
          <p:cNvSpPr/>
          <p:nvPr/>
        </p:nvSpPr>
        <p:spPr>
          <a:xfrm>
            <a:off x="2946400" y="4191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5" name="Rounded Rectangle 194"/>
          <p:cNvSpPr/>
          <p:nvPr/>
        </p:nvSpPr>
        <p:spPr>
          <a:xfrm>
            <a:off x="2641600" y="4572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6" name="Rounded Rectangle 195"/>
          <p:cNvSpPr/>
          <p:nvPr/>
        </p:nvSpPr>
        <p:spPr>
          <a:xfrm>
            <a:off x="2133600" y="4572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7" name="Rounded Rectangle 196"/>
          <p:cNvSpPr/>
          <p:nvPr/>
        </p:nvSpPr>
        <p:spPr>
          <a:xfrm>
            <a:off x="1930400" y="4800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8" name="Rounded Rectangle 197"/>
          <p:cNvSpPr/>
          <p:nvPr/>
        </p:nvSpPr>
        <p:spPr>
          <a:xfrm>
            <a:off x="1727200" y="4114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99" name="Rounded Rectangle 198"/>
          <p:cNvSpPr/>
          <p:nvPr/>
        </p:nvSpPr>
        <p:spPr>
          <a:xfrm>
            <a:off x="1524000" y="45720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0" name="Rounded Rectangle 199"/>
          <p:cNvSpPr/>
          <p:nvPr/>
        </p:nvSpPr>
        <p:spPr>
          <a:xfrm>
            <a:off x="914400" y="3733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1" name="Rounded Rectangle 200"/>
          <p:cNvSpPr/>
          <p:nvPr/>
        </p:nvSpPr>
        <p:spPr>
          <a:xfrm>
            <a:off x="711200" y="4495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2" name="Rounded Rectangle 201"/>
          <p:cNvSpPr/>
          <p:nvPr/>
        </p:nvSpPr>
        <p:spPr>
          <a:xfrm>
            <a:off x="2641600" y="3581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3" name="Rounded Rectangle 202"/>
          <p:cNvSpPr/>
          <p:nvPr/>
        </p:nvSpPr>
        <p:spPr>
          <a:xfrm>
            <a:off x="2438400" y="4343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4" name="Rounded Rectangle 203"/>
          <p:cNvSpPr/>
          <p:nvPr/>
        </p:nvSpPr>
        <p:spPr>
          <a:xfrm>
            <a:off x="1320800" y="38862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5" name="Rounded Rectangle 204"/>
          <p:cNvSpPr/>
          <p:nvPr/>
        </p:nvSpPr>
        <p:spPr>
          <a:xfrm>
            <a:off x="1219200" y="4724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6" name="Rounded Rectangle 205"/>
          <p:cNvSpPr/>
          <p:nvPr/>
        </p:nvSpPr>
        <p:spPr>
          <a:xfrm>
            <a:off x="1016000" y="43434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7" name="Rounded Rectangle 206"/>
          <p:cNvSpPr/>
          <p:nvPr/>
        </p:nvSpPr>
        <p:spPr>
          <a:xfrm>
            <a:off x="2235200" y="35814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8" name="Rounded Rectangle 207"/>
          <p:cNvSpPr/>
          <p:nvPr/>
        </p:nvSpPr>
        <p:spPr>
          <a:xfrm>
            <a:off x="2946400" y="4419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09" name="Rounded Rectangle 208"/>
          <p:cNvSpPr/>
          <p:nvPr/>
        </p:nvSpPr>
        <p:spPr>
          <a:xfrm>
            <a:off x="3149600" y="45720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10" name="Rounded Rectangle 209"/>
          <p:cNvSpPr/>
          <p:nvPr/>
        </p:nvSpPr>
        <p:spPr>
          <a:xfrm>
            <a:off x="2743200" y="4800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11" name="Rounded Rectangle 210"/>
          <p:cNvSpPr/>
          <p:nvPr/>
        </p:nvSpPr>
        <p:spPr>
          <a:xfrm>
            <a:off x="812800" y="4800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12" name="Rounded Rectangle 211"/>
          <p:cNvSpPr/>
          <p:nvPr/>
        </p:nvSpPr>
        <p:spPr>
          <a:xfrm>
            <a:off x="812800" y="4038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13" name="Rounded Rectangle 212"/>
          <p:cNvSpPr/>
          <p:nvPr/>
        </p:nvSpPr>
        <p:spPr>
          <a:xfrm>
            <a:off x="1524000" y="3657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14" name="Rounded Rectangle 213"/>
          <p:cNvSpPr/>
          <p:nvPr/>
        </p:nvSpPr>
        <p:spPr>
          <a:xfrm>
            <a:off x="1930400" y="38100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15" name="Rounded Rectangle 214"/>
          <p:cNvSpPr/>
          <p:nvPr/>
        </p:nvSpPr>
        <p:spPr>
          <a:xfrm>
            <a:off x="2641600" y="3810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16" name="Rounded Rectangle 215"/>
          <p:cNvSpPr/>
          <p:nvPr/>
        </p:nvSpPr>
        <p:spPr>
          <a:xfrm>
            <a:off x="1930400" y="22098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217" name="Rounded Rectangle 216"/>
          <p:cNvSpPr/>
          <p:nvPr/>
        </p:nvSpPr>
        <p:spPr>
          <a:xfrm>
            <a:off x="2743200" y="56388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1" name="Rounded Rectangle 10"/>
          <p:cNvSpPr/>
          <p:nvPr/>
        </p:nvSpPr>
        <p:spPr>
          <a:xfrm>
            <a:off x="6807200" y="3810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3" name="Rounded Rectangle 32"/>
          <p:cNvSpPr/>
          <p:nvPr/>
        </p:nvSpPr>
        <p:spPr>
          <a:xfrm>
            <a:off x="7112000" y="3048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67" name="Rounded Rectangle 166"/>
          <p:cNvSpPr/>
          <p:nvPr/>
        </p:nvSpPr>
        <p:spPr>
          <a:xfrm>
            <a:off x="6908800" y="2286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71" name="Rounded Rectangle 170"/>
          <p:cNvSpPr/>
          <p:nvPr/>
        </p:nvSpPr>
        <p:spPr>
          <a:xfrm>
            <a:off x="10464800" y="3886200"/>
            <a:ext cx="203200" cy="152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73" name="Rounded Rectangle 172"/>
          <p:cNvSpPr/>
          <p:nvPr/>
        </p:nvSpPr>
        <p:spPr>
          <a:xfrm>
            <a:off x="10566400" y="2133600"/>
            <a:ext cx="203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175" name="Rounded Rectangle 174"/>
          <p:cNvSpPr/>
          <p:nvPr/>
        </p:nvSpPr>
        <p:spPr>
          <a:xfrm>
            <a:off x="10566400" y="5791200"/>
            <a:ext cx="203200" cy="152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solidFill>
                <a:srgbClr val="FFFFFF"/>
              </a:solidFill>
              <a:latin typeface="Georgia" pitchFamily="18" charset="0"/>
            </a:endParaRPr>
          </a:p>
        </p:txBody>
      </p:sp>
      <p:sp>
        <p:nvSpPr>
          <p:cNvPr id="33963" name="TextBox 176"/>
          <p:cNvSpPr txBox="1">
            <a:spLocks noChangeArrowheads="1"/>
          </p:cNvSpPr>
          <p:nvPr/>
        </p:nvSpPr>
        <p:spPr bwMode="auto">
          <a:xfrm>
            <a:off x="10668001" y="1981200"/>
            <a:ext cx="9813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 count1</a:t>
            </a:r>
          </a:p>
        </p:txBody>
      </p:sp>
      <p:sp>
        <p:nvSpPr>
          <p:cNvPr id="33964" name="TextBox 177"/>
          <p:cNvSpPr txBox="1">
            <a:spLocks noChangeArrowheads="1"/>
          </p:cNvSpPr>
          <p:nvPr/>
        </p:nvSpPr>
        <p:spPr bwMode="auto">
          <a:xfrm>
            <a:off x="10566400" y="3733800"/>
            <a:ext cx="1066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 , count2</a:t>
            </a:r>
          </a:p>
        </p:txBody>
      </p:sp>
      <p:sp>
        <p:nvSpPr>
          <p:cNvPr id="33965" name="TextBox 178"/>
          <p:cNvSpPr txBox="1">
            <a:spLocks noChangeArrowheads="1"/>
          </p:cNvSpPr>
          <p:nvPr/>
        </p:nvSpPr>
        <p:spPr bwMode="auto">
          <a:xfrm>
            <a:off x="10769600" y="5638800"/>
            <a:ext cx="172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latin typeface="Georgia" pitchFamily="18" charset="0"/>
              </a:rPr>
              <a:t>,count3</a:t>
            </a:r>
          </a:p>
        </p:txBody>
      </p:sp>
    </p:spTree>
    <p:extLst>
      <p:ext uri="{BB962C8B-B14F-4D97-AF65-F5344CB8AC3E}">
        <p14:creationId xmlns:p14="http://schemas.microsoft.com/office/powerpoint/2010/main" val="211572597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1.62812E-6 L 0.39167 -0.0777 " pathEditMode="relative" ptsTypes="AA">
                                      <p:cBhvr>
                                        <p:cTn id="6" dur="2000" fill="hold"/>
                                        <p:tgtEl>
                                          <p:spTgt spid="190"/>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2.77556E-17 8.32562E-7 L 0.40833 0.18871 " pathEditMode="relative" ptsTypes="AA">
                                      <p:cBhvr>
                                        <p:cTn id="10" dur="2000" fill="hold"/>
                                        <p:tgtEl>
                                          <p:spTgt spid="202"/>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3.33333E-6 8.32562E-7 L 0.56667 -0.31082 " pathEditMode="relative" ptsTypes="AA">
                                      <p:cBhvr>
                                        <p:cTn id="14" dur="2000" fill="hold"/>
                                        <p:tgtEl>
                                          <p:spTgt spid="213"/>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6.66667E-6 8.32562E-7 L 0.45833 -0.32193 " pathEditMode="relative" ptsTypes="AA">
                                      <p:cBhvr>
                                        <p:cTn id="18" dur="2000" fill="hold"/>
                                        <p:tgtEl>
                                          <p:spTgt spid="207"/>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0" nodeType="clickEffect">
                                  <p:stCondLst>
                                    <p:cond delay="0"/>
                                  </p:stCondLst>
                                  <p:childTnLst>
                                    <p:animMotion origin="layout" path="M -3.33333E-6 -2.45143E-6 L 0.575 0.08881 " pathEditMode="relative" ptsTypes="AA">
                                      <p:cBhvr>
                                        <p:cTn id="22" dur="2000" fill="hold"/>
                                        <p:tgtEl>
                                          <p:spTgt spid="205"/>
                                        </p:tgtEl>
                                        <p:attrNameLst>
                                          <p:attrName>ppt_x</p:attrName>
                                          <p:attrName>ppt_y</p:attrName>
                                        </p:attrNameLst>
                                      </p:cBhvr>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0" nodeType="clickEffect">
                                  <p:stCondLst>
                                    <p:cond delay="0"/>
                                  </p:stCondLst>
                                  <p:childTnLst>
                                    <p:animMotion origin="layout" path="M 3.33333E-6 -7.86309E-7 L 0.45 -0.37743 " pathEditMode="relative" ptsTypes="AA">
                                      <p:cBhvr>
                                        <p:cTn id="26" dur="2000" fill="hold"/>
                                        <p:tgtEl>
                                          <p:spTgt spid="209"/>
                                        </p:tgtEl>
                                        <p:attrNameLst>
                                          <p:attrName>ppt_x</p:attrName>
                                          <p:attrName>ppt_y</p:attrName>
                                        </p:attrNameLst>
                                      </p:cBhvr>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3.33333E-6 -4.95837E-6 L 0.425 -0.0666 " pathEditMode="relative" ptsTypes="AA">
                                      <p:cBhvr>
                                        <p:cTn id="30" dur="2000" fill="hold"/>
                                        <p:tgtEl>
                                          <p:spTgt spid="193"/>
                                        </p:tgtEl>
                                        <p:attrNameLst>
                                          <p:attrName>ppt_x</p:attrName>
                                          <p:attrName>ppt_y</p:attrName>
                                        </p:attrNameLst>
                                      </p:cBhvr>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grpId="0" nodeType="clickEffect">
                                  <p:stCondLst>
                                    <p:cond delay="0"/>
                                  </p:stCondLst>
                                  <p:childTnLst>
                                    <p:animMotion origin="layout" path="M 3.33333E-6 -7.86309E-7 L 0.54166 -0.19981 " pathEditMode="relative" ptsTypes="AA">
                                      <p:cBhvr>
                                        <p:cTn id="34" dur="2000" fill="hold"/>
                                        <p:tgtEl>
                                          <p:spTgt spid="195"/>
                                        </p:tgtEl>
                                        <p:attrNameLst>
                                          <p:attrName>ppt_x</p:attrName>
                                          <p:attrName>ppt_y</p:attrName>
                                        </p:attrNameLst>
                                      </p:cBhvr>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0" nodeType="clickEffect">
                                  <p:stCondLst>
                                    <p:cond delay="0"/>
                                  </p:stCondLst>
                                  <p:childTnLst>
                                    <p:animMotion origin="layout" path="M 3.33333E-6 -3.284E-6 L 0.50833 -0.13321 " pathEditMode="relative" ptsTypes="AA">
                                      <p:cBhvr>
                                        <p:cTn id="38" dur="2000" fill="hold"/>
                                        <p:tgtEl>
                                          <p:spTgt spid="197"/>
                                        </p:tgtEl>
                                        <p:attrNameLst>
                                          <p:attrName>ppt_x</p:attrName>
                                          <p:attrName>ppt_y</p:attrName>
                                        </p:attrNameLst>
                                      </p:cBhvr>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0" nodeType="clickEffect">
                                  <p:stCondLst>
                                    <p:cond delay="0"/>
                                  </p:stCondLst>
                                  <p:childTnLst>
                                    <p:animMotion origin="layout" path="M -3.33333E-6 -3.284E-6 L 0.53334 -0.43293 " pathEditMode="relative" ptsTypes="AA">
                                      <p:cBhvr>
                                        <p:cTn id="42" dur="2000" fill="hold"/>
                                        <p:tgtEl>
                                          <p:spTgt spid="210"/>
                                        </p:tgtEl>
                                        <p:attrNameLst>
                                          <p:attrName>ppt_x</p:attrName>
                                          <p:attrName>ppt_y</p:attrName>
                                        </p:attrNameLst>
                                      </p:cBhvr>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grpId="0" nodeType="clickEffect">
                                  <p:stCondLst>
                                    <p:cond delay="0"/>
                                  </p:stCondLst>
                                  <p:childTnLst>
                                    <p:animMotion origin="layout" path="M 2.77556E-17 4.20907E-6 L 0.5 -0.17762 " pathEditMode="relative" ptsTypes="AA">
                                      <p:cBhvr>
                                        <p:cTn id="46" dur="2000" fill="hold"/>
                                        <p:tgtEl>
                                          <p:spTgt spid="198"/>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grpId="0" nodeType="clickEffect">
                                  <p:stCondLst>
                                    <p:cond delay="0"/>
                                  </p:stCondLst>
                                  <p:childTnLst>
                                    <p:animMotion origin="layout" path="M 1.38778E-17 -8.32562E-7 L 0.575 -0.39963 " pathEditMode="relative" ptsTypes="AA">
                                      <p:cBhvr>
                                        <p:cTn id="50" dur="2000" fill="hold"/>
                                        <p:tgtEl>
                                          <p:spTgt spid="211"/>
                                        </p:tgtEl>
                                        <p:attrNameLst>
                                          <p:attrName>ppt_x</p:attrName>
                                          <p:attrName>ppt_y</p:attrName>
                                        </p:attrNameLst>
                                      </p:cBhvr>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grpId="0" nodeType="clickEffect">
                                  <p:stCondLst>
                                    <p:cond delay="0"/>
                                  </p:stCondLst>
                                  <p:childTnLst>
                                    <p:animMotion origin="layout" path="M 3.33333E-6 4.62535E-8 L 0.65833 -0.21092 " pathEditMode="relative" rAng="0" ptsTypes="AA">
                                      <p:cBhvr>
                                        <p:cTn id="54" dur="2000" fill="hold"/>
                                        <p:tgtEl>
                                          <p:spTgt spid="201"/>
                                        </p:tgtEl>
                                        <p:attrNameLst>
                                          <p:attrName>ppt_x</p:attrName>
                                          <p:attrName>ppt_y</p:attrName>
                                        </p:attrNameLst>
                                      </p:cBhvr>
                                      <p:rCtr x="32900" y="-10500"/>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grpId="0" nodeType="clickEffect">
                                  <p:stCondLst>
                                    <p:cond delay="0"/>
                                  </p:stCondLst>
                                  <p:childTnLst>
                                    <p:animMotion origin="layout" path="M 3.33333E-6 -8.32562E-7 L 0.46666 -0.08881 " pathEditMode="relative" ptsTypes="AA">
                                      <p:cBhvr>
                                        <p:cTn id="58" dur="2000" fill="hold"/>
                                        <p:tgtEl>
                                          <p:spTgt spid="194"/>
                                        </p:tgtEl>
                                        <p:attrNameLst>
                                          <p:attrName>ppt_x</p:attrName>
                                          <p:attrName>ppt_y</p:attrName>
                                        </p:attrNameLst>
                                      </p:cBhvr>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0" presetClass="path" presetSubtype="0" accel="50000" decel="50000" fill="hold" grpId="0" nodeType="clickEffect">
                                  <p:stCondLst>
                                    <p:cond delay="0"/>
                                  </p:stCondLst>
                                  <p:childTnLst>
                                    <p:animMotion origin="layout" path="M -3.33333E-6 1.71138E-6 L 0.44167 0.09991 " pathEditMode="relative" ptsTypes="AA">
                                      <p:cBhvr>
                                        <p:cTn id="62" dur="2000" fill="hold"/>
                                        <p:tgtEl>
                                          <p:spTgt spid="203"/>
                                        </p:tgtEl>
                                        <p:attrNameLst>
                                          <p:attrName>ppt_x</p:attrName>
                                          <p:attrName>ppt_y</p:attrName>
                                        </p:attrNameLst>
                                      </p:cBhvr>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0" presetClass="path" presetSubtype="0" accel="50000" decel="50000" fill="hold" grpId="0" nodeType="clickEffect">
                                  <p:stCondLst>
                                    <p:cond delay="0"/>
                                  </p:stCondLst>
                                  <p:childTnLst>
                                    <p:animMotion origin="layout" path="M 3.33333E-6 1.71138E-6 L 0.56666 0.18871 " pathEditMode="relative" ptsTypes="AA">
                                      <p:cBhvr>
                                        <p:cTn id="66" dur="2000" fill="hold"/>
                                        <p:tgtEl>
                                          <p:spTgt spid="206"/>
                                        </p:tgtEl>
                                        <p:attrNameLst>
                                          <p:attrName>ppt_x</p:attrName>
                                          <p:attrName>ppt_y</p:attrName>
                                        </p:attrNameLst>
                                      </p:cBhvr>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grpId="0" nodeType="clickEffect">
                                  <p:stCondLst>
                                    <p:cond delay="0"/>
                                  </p:stCondLst>
                                  <p:childTnLst>
                                    <p:animMotion origin="layout" path="M 0 8.32562E-7 L 0.39167 -0.0888 " pathEditMode="relative" ptsTypes="AA">
                                      <p:cBhvr>
                                        <p:cTn id="70" dur="2000" fill="hold"/>
                                        <p:tgtEl>
                                          <p:spTgt spid="192"/>
                                        </p:tgtEl>
                                        <p:attrNameLst>
                                          <p:attrName>ppt_x</p:attrName>
                                          <p:attrName>ppt_y</p:attrName>
                                        </p:attrNameLst>
                                      </p:cBhvr>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0" presetClass="path" presetSubtype="0" accel="50000" decel="50000" fill="hold" grpId="0" nodeType="clickEffect">
                                  <p:stCondLst>
                                    <p:cond delay="0"/>
                                  </p:stCondLst>
                                  <p:childTnLst>
                                    <p:animMotion origin="layout" path="M 3.33333E-6 -3.29325E-6 L 0.6 0.16652 " pathEditMode="relative" ptsTypes="AA">
                                      <p:cBhvr>
                                        <p:cTn id="74" dur="2000" fill="hold"/>
                                        <p:tgtEl>
                                          <p:spTgt spid="204"/>
                                        </p:tgtEl>
                                        <p:attrNameLst>
                                          <p:attrName>ppt_x</p:attrName>
                                          <p:attrName>ppt_y</p:attrName>
                                        </p:attrNameLst>
                                      </p:cBhvr>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0" presetClass="path" presetSubtype="0" accel="50000" decel="50000" fill="hold" grpId="0" nodeType="clickEffect">
                                  <p:stCondLst>
                                    <p:cond delay="0"/>
                                  </p:stCondLst>
                                  <p:childTnLst>
                                    <p:animMotion origin="layout" path="M -3.33333E-6 -7.86309E-7 L 0.55834 -0.21092 " pathEditMode="relative" ptsTypes="AA">
                                      <p:cBhvr>
                                        <p:cTn id="78" dur="2000" fill="hold"/>
                                        <p:tgtEl>
                                          <p:spTgt spid="199"/>
                                        </p:tgtEl>
                                        <p:attrNameLst>
                                          <p:attrName>ppt_x</p:attrName>
                                          <p:attrName>ppt_y</p:attrName>
                                        </p:attrNameLst>
                                      </p:cBhvr>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0" presetClass="path" presetSubtype="0" accel="50000" decel="50000" fill="hold" grpId="0" nodeType="clickEffect">
                                  <p:stCondLst>
                                    <p:cond delay="0"/>
                                  </p:stCondLst>
                                  <p:childTnLst>
                                    <p:animMotion origin="layout" path="M -6.66667E-6 -2.46068E-6 L 0.50833 -0.28862 " pathEditMode="relative" ptsTypes="AA">
                                      <p:cBhvr>
                                        <p:cTn id="82" dur="2000" fill="hold"/>
                                        <p:tgtEl>
                                          <p:spTgt spid="214"/>
                                        </p:tgtEl>
                                        <p:attrNameLst>
                                          <p:attrName>ppt_x</p:attrName>
                                          <p:attrName>ppt_y</p:attrName>
                                        </p:attrNameLst>
                                      </p:cBhvr>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0" presetClass="path" presetSubtype="0" accel="50000" decel="50000" fill="hold" grpId="0" nodeType="clickEffect">
                                  <p:stCondLst>
                                    <p:cond delay="0"/>
                                  </p:stCondLst>
                                  <p:childTnLst>
                                    <p:animMotion origin="layout" path="M 0 8.78816E-7 L 0.475 -0.41073 " pathEditMode="relative" ptsTypes="AA">
                                      <p:cBhvr>
                                        <p:cTn id="86" dur="2000" fill="hold"/>
                                        <p:tgtEl>
                                          <p:spTgt spid="208"/>
                                        </p:tgtEl>
                                        <p:attrNameLst>
                                          <p:attrName>ppt_x</p:attrName>
                                          <p:attrName>ppt_y</p:attrName>
                                        </p:attrNameLst>
                                      </p:cBhvr>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0" presetClass="path" presetSubtype="0" accel="50000" decel="50000" fill="hold" grpId="0" nodeType="clickEffect">
                                  <p:stCondLst>
                                    <p:cond delay="0"/>
                                  </p:stCondLst>
                                  <p:childTnLst>
                                    <p:animMotion origin="layout" path="M 3.33333E-6 8.32562E-7 L 0.575 -0.13321 " pathEditMode="relative" ptsTypes="AA">
                                      <p:cBhvr>
                                        <p:cTn id="90" dur="2000" fill="hold"/>
                                        <p:tgtEl>
                                          <p:spTgt spid="196"/>
                                        </p:tgtEl>
                                        <p:attrNameLst>
                                          <p:attrName>ppt_x</p:attrName>
                                          <p:attrName>ppt_y</p:attrName>
                                        </p:attrNameLst>
                                      </p:cBhvr>
                                    </p:animMotion>
                                  </p:childTnLst>
                                </p:cTn>
                              </p:par>
                            </p:childTnLst>
                          </p:cTn>
                        </p:par>
                      </p:childTnLst>
                    </p:cTn>
                  </p:par>
                  <p:par>
                    <p:cTn id="91" fill="hold" nodeType="clickPar">
                      <p:stCondLst>
                        <p:cond delay="indefinite"/>
                      </p:stCondLst>
                      <p:childTnLst>
                        <p:par>
                          <p:cTn id="92" fill="hold" nodeType="withGroup">
                            <p:stCondLst>
                              <p:cond delay="0"/>
                            </p:stCondLst>
                            <p:childTnLst>
                              <p:par>
                                <p:cTn id="93" presetID="0" presetClass="path" presetSubtype="0" accel="50000" decel="50000" fill="hold" grpId="0" nodeType="clickEffect">
                                  <p:stCondLst>
                                    <p:cond delay="0"/>
                                  </p:stCondLst>
                                  <p:childTnLst>
                                    <p:animMotion origin="layout" path="M -3.33333E-6 -1.62812E-6 L 0.69167 -0.0444 " pathEditMode="relative" ptsTypes="AA">
                                      <p:cBhvr>
                                        <p:cTn id="94" dur="2000" fill="hold"/>
                                        <p:tgtEl>
                                          <p:spTgt spid="200"/>
                                        </p:tgtEl>
                                        <p:attrNameLst>
                                          <p:attrName>ppt_x</p:attrName>
                                          <p:attrName>ppt_y</p:attrName>
                                        </p:attrNameLst>
                                      </p:cBhvr>
                                    </p:animMotion>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grpId="0" nodeType="clickEffect">
                                  <p:stCondLst>
                                    <p:cond delay="0"/>
                                  </p:stCondLst>
                                  <p:childTnLst>
                                    <p:animMotion origin="layout" path="M 1.38778E-17 9.16744E-6 L 0.7 -0.37742 " pathEditMode="relative" ptsTypes="AA">
                                      <p:cBhvr>
                                        <p:cTn id="98" dur="2000" fill="hold"/>
                                        <p:tgtEl>
                                          <p:spTgt spid="212"/>
                                        </p:tgtEl>
                                        <p:attrNameLst>
                                          <p:attrName>ppt_x</p:attrName>
                                          <p:attrName>ppt_y</p:attrName>
                                        </p:attrNameLst>
                                      </p:cBhvr>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0" presetClass="path" presetSubtype="0" accel="50000" decel="50000" fill="hold" grpId="0" nodeType="clickEffect">
                                  <p:stCondLst>
                                    <p:cond delay="0"/>
                                  </p:stCondLst>
                                  <p:childTnLst>
                                    <p:animMotion origin="layout" path="M 2.77556E-17 -4.99537E-6 L 0.44167 0.63275 " pathEditMode="relative" ptsTypes="AA">
                                      <p:cBhvr>
                                        <p:cTn id="102" dur="2000" fill="hold"/>
                                        <p:tgtEl>
                                          <p:spTgt spid="215"/>
                                        </p:tgtEl>
                                        <p:attrNameLst>
                                          <p:attrName>ppt_x</p:attrName>
                                          <p:attrName>ppt_y</p:attrName>
                                        </p:attrNameLst>
                                      </p:cBhvr>
                                    </p:animMotion>
                                  </p:childTnLst>
                                </p:cTn>
                              </p:par>
                            </p:childTnLst>
                          </p:cTn>
                        </p:par>
                      </p:childTnLst>
                    </p:cTn>
                  </p:par>
                  <p:par>
                    <p:cTn id="103" fill="hold" nodeType="clickPar">
                      <p:stCondLst>
                        <p:cond delay="indefinite"/>
                      </p:stCondLst>
                      <p:childTnLst>
                        <p:par>
                          <p:cTn id="104" fill="hold" nodeType="withGroup">
                            <p:stCondLst>
                              <p:cond delay="0"/>
                            </p:stCondLst>
                            <p:childTnLst>
                              <p:par>
                                <p:cTn id="105" presetID="0" presetClass="path" presetSubtype="0" accel="50000" decel="50000" fill="hold" grpId="0" nodeType="clickEffect">
                                  <p:stCondLst>
                                    <p:cond delay="0"/>
                                  </p:stCondLst>
                                  <p:childTnLst>
                                    <p:animMotion origin="layout" path="M 3.33333E-6 -4.97687E-6 L 0.5 -0.14431 " pathEditMode="relative" ptsTypes="AA">
                                      <p:cBhvr>
                                        <p:cTn id="106" dur="2000" fill="hold"/>
                                        <p:tgtEl>
                                          <p:spTgt spid="216"/>
                                        </p:tgtEl>
                                        <p:attrNameLst>
                                          <p:attrName>ppt_x</p:attrName>
                                          <p:attrName>ppt_y</p:attrName>
                                        </p:attrNameLst>
                                      </p:cBhvr>
                                    </p:animMotion>
                                  </p:childTnLst>
                                </p:cTn>
                              </p:par>
                            </p:childTnLst>
                          </p:cTn>
                        </p:par>
                      </p:childTnLst>
                    </p:cTn>
                  </p:par>
                  <p:par>
                    <p:cTn id="107" fill="hold" nodeType="clickPar">
                      <p:stCondLst>
                        <p:cond delay="indefinite"/>
                      </p:stCondLst>
                      <p:childTnLst>
                        <p:par>
                          <p:cTn id="108" fill="hold" nodeType="withGroup">
                            <p:stCondLst>
                              <p:cond delay="0"/>
                            </p:stCondLst>
                            <p:childTnLst>
                              <p:par>
                                <p:cTn id="109" presetID="0" presetClass="path" presetSubtype="0" accel="50000" decel="50000" fill="hold" grpId="0" nodeType="clickEffect">
                                  <p:stCondLst>
                                    <p:cond delay="0"/>
                                  </p:stCondLst>
                                  <p:childTnLst>
                                    <p:animMotion origin="layout" path="M -3.33333E-6 -2.44218E-6 L 0.475 -0.25532 " pathEditMode="relative" ptsTypes="AA">
                                      <p:cBhvr>
                                        <p:cTn id="110" dur="2000" fill="hold"/>
                                        <p:tgtEl>
                                          <p:spTgt spid="2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Typical problem solved by </a:t>
            </a:r>
            <a:r>
              <a:rPr lang="en-US" dirty="0" err="1"/>
              <a:t>MapReduce</a:t>
            </a:r>
            <a:endParaRPr lang="en-US" dirty="0"/>
          </a:p>
        </p:txBody>
      </p:sp>
      <p:sp>
        <p:nvSpPr>
          <p:cNvPr id="3" name="Content Placeholder 2"/>
          <p:cNvSpPr>
            <a:spLocks noGrp="1"/>
          </p:cNvSpPr>
          <p:nvPr>
            <p:ph idx="1"/>
          </p:nvPr>
        </p:nvSpPr>
        <p:spPr/>
        <p:txBody>
          <a:bodyPr>
            <a:normAutofit/>
          </a:bodyPr>
          <a:lstStyle/>
          <a:p>
            <a:r>
              <a:rPr lang="en-US" dirty="0"/>
              <a:t>Read a lot of data</a:t>
            </a:r>
          </a:p>
          <a:p>
            <a:r>
              <a:rPr lang="en-US" dirty="0" smtClean="0">
                <a:solidFill>
                  <a:srgbClr val="FF0000"/>
                </a:solidFill>
              </a:rPr>
              <a:t>Map</a:t>
            </a:r>
            <a:r>
              <a:rPr lang="en-US" dirty="0"/>
              <a:t>: extract something you care about from each record</a:t>
            </a:r>
          </a:p>
          <a:p>
            <a:r>
              <a:rPr lang="en-US" dirty="0" smtClean="0"/>
              <a:t>Shuffle </a:t>
            </a:r>
            <a:r>
              <a:rPr lang="en-US" dirty="0"/>
              <a:t>and Sort</a:t>
            </a:r>
          </a:p>
          <a:p>
            <a:r>
              <a:rPr lang="en-US" dirty="0" smtClean="0">
                <a:solidFill>
                  <a:srgbClr val="FF0000"/>
                </a:solidFill>
              </a:rPr>
              <a:t>Reduce</a:t>
            </a:r>
            <a:r>
              <a:rPr lang="en-US" dirty="0"/>
              <a:t>: aggregate, summarize, filter, or transform</a:t>
            </a:r>
          </a:p>
          <a:p>
            <a:r>
              <a:rPr lang="en-US" dirty="0" smtClean="0"/>
              <a:t>Write </a:t>
            </a:r>
            <a:r>
              <a:rPr lang="en-US" dirty="0"/>
              <a:t>the results</a:t>
            </a:r>
          </a:p>
        </p:txBody>
      </p:sp>
      <p:sp>
        <p:nvSpPr>
          <p:cNvPr id="4" name="Slide Number Placeholder 3"/>
          <p:cNvSpPr>
            <a:spLocks noGrp="1"/>
          </p:cNvSpPr>
          <p:nvPr>
            <p:ph type="sldNum" sz="quarter" idx="12"/>
          </p:nvPr>
        </p:nvSpPr>
        <p:spPr/>
        <p:txBody>
          <a:bodyPr/>
          <a:lstStyle/>
          <a:p>
            <a:fld id="{FB070496-1CF9-408E-B326-6CCA99B85165}" type="slidenum">
              <a:rPr lang="en-US" smtClean="0"/>
              <a:t>57</a:t>
            </a:fld>
            <a:endParaRPr lang="en-US"/>
          </a:p>
        </p:txBody>
      </p:sp>
    </p:spTree>
    <p:extLst>
      <p:ext uri="{BB962C8B-B14F-4D97-AF65-F5344CB8AC3E}">
        <p14:creationId xmlns:p14="http://schemas.microsoft.com/office/powerpoint/2010/main" val="4086476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MapReduce workflow</a:t>
            </a:r>
          </a:p>
        </p:txBody>
      </p:sp>
      <p:sp>
        <p:nvSpPr>
          <p:cNvPr id="4" name="Slide Number Placeholder 3"/>
          <p:cNvSpPr>
            <a:spLocks noGrp="1"/>
          </p:cNvSpPr>
          <p:nvPr>
            <p:ph type="sldNum" sz="quarter" idx="12"/>
          </p:nvPr>
        </p:nvSpPr>
        <p:spPr/>
        <p:txBody>
          <a:bodyPr/>
          <a:lstStyle/>
          <a:p>
            <a:fld id="{FB070496-1CF9-408E-B326-6CCA99B85165}" type="slidenum">
              <a:rPr lang="en-US" smtClean="0"/>
              <a:t>58</a:t>
            </a:fld>
            <a:endParaRPr lang="en-US"/>
          </a:p>
        </p:txBody>
      </p:sp>
      <p:grpSp>
        <p:nvGrpSpPr>
          <p:cNvPr id="135" name="Group 134"/>
          <p:cNvGrpSpPr/>
          <p:nvPr/>
        </p:nvGrpSpPr>
        <p:grpSpPr>
          <a:xfrm>
            <a:off x="7518400" y="2886348"/>
            <a:ext cx="1320800" cy="1447800"/>
            <a:chOff x="5638800" y="2886348"/>
            <a:chExt cx="990600" cy="1447800"/>
          </a:xfrm>
        </p:grpSpPr>
        <p:sp>
          <p:nvSpPr>
            <p:cNvPr id="70" name="Oval 23"/>
            <p:cNvSpPr>
              <a:spLocks noChangeArrowheads="1"/>
            </p:cNvSpPr>
            <p:nvPr/>
          </p:nvSpPr>
          <p:spPr bwMode="auto">
            <a:xfrm>
              <a:off x="5638800" y="3876948"/>
              <a:ext cx="990600" cy="4572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Worker</a:t>
              </a:r>
            </a:p>
          </p:txBody>
        </p:sp>
        <p:sp>
          <p:nvSpPr>
            <p:cNvPr id="71" name="Oval 24"/>
            <p:cNvSpPr>
              <a:spLocks noChangeArrowheads="1"/>
            </p:cNvSpPr>
            <p:nvPr/>
          </p:nvSpPr>
          <p:spPr bwMode="auto">
            <a:xfrm>
              <a:off x="5638800" y="2886348"/>
              <a:ext cx="990600" cy="4572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Worker</a:t>
              </a:r>
            </a:p>
          </p:txBody>
        </p:sp>
      </p:grpSp>
      <p:grpSp>
        <p:nvGrpSpPr>
          <p:cNvPr id="75" name="Group 65"/>
          <p:cNvGrpSpPr>
            <a:grpSpLocks/>
          </p:cNvGrpSpPr>
          <p:nvPr/>
        </p:nvGrpSpPr>
        <p:grpSpPr bwMode="auto">
          <a:xfrm>
            <a:off x="2641600" y="2581548"/>
            <a:ext cx="1320800" cy="2133600"/>
            <a:chOff x="1248" y="2352"/>
            <a:chExt cx="624" cy="1344"/>
          </a:xfrm>
        </p:grpSpPr>
        <p:sp>
          <p:nvSpPr>
            <p:cNvPr id="83" name="Oval 6"/>
            <p:cNvSpPr>
              <a:spLocks noChangeArrowheads="1"/>
            </p:cNvSpPr>
            <p:nvPr/>
          </p:nvSpPr>
          <p:spPr bwMode="auto">
            <a:xfrm>
              <a:off x="1248" y="2352"/>
              <a:ext cx="624" cy="288"/>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Worker</a:t>
              </a:r>
            </a:p>
          </p:txBody>
        </p:sp>
        <p:sp>
          <p:nvSpPr>
            <p:cNvPr id="84" name="Oval 7"/>
            <p:cNvSpPr>
              <a:spLocks noChangeArrowheads="1"/>
            </p:cNvSpPr>
            <p:nvPr/>
          </p:nvSpPr>
          <p:spPr bwMode="auto">
            <a:xfrm>
              <a:off x="1248" y="2880"/>
              <a:ext cx="624" cy="288"/>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Worker</a:t>
              </a:r>
            </a:p>
          </p:txBody>
        </p:sp>
        <p:sp>
          <p:nvSpPr>
            <p:cNvPr id="85" name="Oval 8"/>
            <p:cNvSpPr>
              <a:spLocks noChangeArrowheads="1"/>
            </p:cNvSpPr>
            <p:nvPr/>
          </p:nvSpPr>
          <p:spPr bwMode="auto">
            <a:xfrm>
              <a:off x="1248" y="3408"/>
              <a:ext cx="624" cy="288"/>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Worker</a:t>
              </a:r>
            </a:p>
          </p:txBody>
        </p:sp>
      </p:grpSp>
      <p:grpSp>
        <p:nvGrpSpPr>
          <p:cNvPr id="91" name="Group 46"/>
          <p:cNvGrpSpPr>
            <a:grpSpLocks/>
          </p:cNvGrpSpPr>
          <p:nvPr/>
        </p:nvGrpSpPr>
        <p:grpSpPr bwMode="auto">
          <a:xfrm>
            <a:off x="1422400" y="2810148"/>
            <a:ext cx="1219200" cy="1676400"/>
            <a:chOff x="672" y="2496"/>
            <a:chExt cx="576" cy="1056"/>
          </a:xfrm>
        </p:grpSpPr>
        <p:sp>
          <p:nvSpPr>
            <p:cNvPr id="92" name="Line 42"/>
            <p:cNvSpPr>
              <a:spLocks noChangeShapeType="1"/>
            </p:cNvSpPr>
            <p:nvPr/>
          </p:nvSpPr>
          <p:spPr bwMode="auto">
            <a:xfrm flipV="1">
              <a:off x="672" y="2496"/>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 name="Line 43"/>
            <p:cNvSpPr>
              <a:spLocks noChangeShapeType="1"/>
            </p:cNvSpPr>
            <p:nvPr/>
          </p:nvSpPr>
          <p:spPr bwMode="auto">
            <a:xfrm>
              <a:off x="672" y="3024"/>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4" name="Line 44"/>
            <p:cNvSpPr>
              <a:spLocks noChangeShapeType="1"/>
            </p:cNvSpPr>
            <p:nvPr/>
          </p:nvSpPr>
          <p:spPr bwMode="auto">
            <a:xfrm>
              <a:off x="672" y="3216"/>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 name="Text Box 45"/>
            <p:cNvSpPr txBox="1">
              <a:spLocks noChangeArrowheads="1"/>
            </p:cNvSpPr>
            <p:nvPr/>
          </p:nvSpPr>
          <p:spPr bwMode="auto">
            <a:xfrm>
              <a:off x="672" y="2784"/>
              <a:ext cx="3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read</a:t>
              </a:r>
            </a:p>
          </p:txBody>
        </p:sp>
      </p:grpSp>
      <p:grpSp>
        <p:nvGrpSpPr>
          <p:cNvPr id="96" name="Group 51"/>
          <p:cNvGrpSpPr>
            <a:grpSpLocks/>
          </p:cNvGrpSpPr>
          <p:nvPr/>
        </p:nvGrpSpPr>
        <p:grpSpPr bwMode="auto">
          <a:xfrm>
            <a:off x="3962400" y="2581548"/>
            <a:ext cx="2133600" cy="2133600"/>
            <a:chOff x="1872" y="2352"/>
            <a:chExt cx="1008" cy="1344"/>
          </a:xfrm>
        </p:grpSpPr>
        <p:grpSp>
          <p:nvGrpSpPr>
            <p:cNvPr id="97" name="Group 16"/>
            <p:cNvGrpSpPr>
              <a:grpSpLocks/>
            </p:cNvGrpSpPr>
            <p:nvPr/>
          </p:nvGrpSpPr>
          <p:grpSpPr bwMode="auto">
            <a:xfrm>
              <a:off x="2592" y="2352"/>
              <a:ext cx="288" cy="288"/>
              <a:chOff x="2640" y="2160"/>
              <a:chExt cx="288" cy="288"/>
            </a:xfrm>
          </p:grpSpPr>
          <p:sp>
            <p:nvSpPr>
              <p:cNvPr id="108" name="Rectangle 14"/>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09" name="Rectangle 15"/>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grpSp>
          <p:nvGrpSpPr>
            <p:cNvPr id="98" name="Group 17"/>
            <p:cNvGrpSpPr>
              <a:grpSpLocks/>
            </p:cNvGrpSpPr>
            <p:nvPr/>
          </p:nvGrpSpPr>
          <p:grpSpPr bwMode="auto">
            <a:xfrm>
              <a:off x="2592" y="2880"/>
              <a:ext cx="288" cy="288"/>
              <a:chOff x="2640" y="2160"/>
              <a:chExt cx="288" cy="288"/>
            </a:xfrm>
          </p:grpSpPr>
          <p:sp>
            <p:nvSpPr>
              <p:cNvPr id="106" name="Rectangle 18"/>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07" name="Rectangle 19"/>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grpSp>
          <p:nvGrpSpPr>
            <p:cNvPr id="99" name="Group 20"/>
            <p:cNvGrpSpPr>
              <a:grpSpLocks/>
            </p:cNvGrpSpPr>
            <p:nvPr/>
          </p:nvGrpSpPr>
          <p:grpSpPr bwMode="auto">
            <a:xfrm>
              <a:off x="2592" y="3408"/>
              <a:ext cx="288" cy="288"/>
              <a:chOff x="2640" y="2160"/>
              <a:chExt cx="288" cy="288"/>
            </a:xfrm>
          </p:grpSpPr>
          <p:sp>
            <p:nvSpPr>
              <p:cNvPr id="104" name="Rectangle 21"/>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05" name="Rectangle 22"/>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sp>
          <p:nvSpPr>
            <p:cNvPr id="100" name="Line 47"/>
            <p:cNvSpPr>
              <a:spLocks noChangeShapeType="1"/>
            </p:cNvSpPr>
            <p:nvPr/>
          </p:nvSpPr>
          <p:spPr bwMode="auto">
            <a:xfrm>
              <a:off x="1872" y="2496"/>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1" name="Line 48"/>
            <p:cNvSpPr>
              <a:spLocks noChangeShapeType="1"/>
            </p:cNvSpPr>
            <p:nvPr/>
          </p:nvSpPr>
          <p:spPr bwMode="auto">
            <a:xfrm>
              <a:off x="1872" y="302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 name="Line 49"/>
            <p:cNvSpPr>
              <a:spLocks noChangeShapeType="1"/>
            </p:cNvSpPr>
            <p:nvPr/>
          </p:nvSpPr>
          <p:spPr bwMode="auto">
            <a:xfrm>
              <a:off x="1872" y="355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 name="Text Box 50"/>
            <p:cNvSpPr txBox="1">
              <a:spLocks noChangeArrowheads="1"/>
            </p:cNvSpPr>
            <p:nvPr/>
          </p:nvSpPr>
          <p:spPr bwMode="auto">
            <a:xfrm>
              <a:off x="1970" y="2620"/>
              <a:ext cx="36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600" dirty="0"/>
                <a:t>local</a:t>
              </a:r>
              <a:endParaRPr lang="en-US" altLang="en-US" dirty="0"/>
            </a:p>
            <a:p>
              <a:r>
                <a:rPr lang="en-US" altLang="en-US" dirty="0"/>
                <a:t>write</a:t>
              </a:r>
            </a:p>
          </p:txBody>
        </p:sp>
      </p:grpSp>
      <p:grpSp>
        <p:nvGrpSpPr>
          <p:cNvPr id="110" name="Group 59"/>
          <p:cNvGrpSpPr>
            <a:grpSpLocks/>
          </p:cNvGrpSpPr>
          <p:nvPr/>
        </p:nvGrpSpPr>
        <p:grpSpPr bwMode="auto">
          <a:xfrm>
            <a:off x="6096001" y="2810148"/>
            <a:ext cx="1422401" cy="2416175"/>
            <a:chOff x="2880" y="2496"/>
            <a:chExt cx="672" cy="1522"/>
          </a:xfrm>
        </p:grpSpPr>
        <p:sp>
          <p:nvSpPr>
            <p:cNvPr id="111" name="Line 52"/>
            <p:cNvSpPr>
              <a:spLocks noChangeShapeType="1"/>
            </p:cNvSpPr>
            <p:nvPr/>
          </p:nvSpPr>
          <p:spPr bwMode="auto">
            <a:xfrm>
              <a:off x="2880" y="2496"/>
              <a:ext cx="67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 name="Line 53"/>
            <p:cNvSpPr>
              <a:spLocks noChangeShapeType="1"/>
            </p:cNvSpPr>
            <p:nvPr/>
          </p:nvSpPr>
          <p:spPr bwMode="auto">
            <a:xfrm>
              <a:off x="2880" y="2496"/>
              <a:ext cx="672"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 name="Line 54"/>
            <p:cNvSpPr>
              <a:spLocks noChangeShapeType="1"/>
            </p:cNvSpPr>
            <p:nvPr/>
          </p:nvSpPr>
          <p:spPr bwMode="auto">
            <a:xfrm flipV="1">
              <a:off x="2880" y="2688"/>
              <a:ext cx="67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 name="Line 55"/>
            <p:cNvSpPr>
              <a:spLocks noChangeShapeType="1"/>
            </p:cNvSpPr>
            <p:nvPr/>
          </p:nvSpPr>
          <p:spPr bwMode="auto">
            <a:xfrm>
              <a:off x="2880" y="3024"/>
              <a:ext cx="67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 name="Line 56"/>
            <p:cNvSpPr>
              <a:spLocks noChangeShapeType="1"/>
            </p:cNvSpPr>
            <p:nvPr/>
          </p:nvSpPr>
          <p:spPr bwMode="auto">
            <a:xfrm flipV="1">
              <a:off x="2880" y="2736"/>
              <a:ext cx="672"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 name="Line 57"/>
            <p:cNvSpPr>
              <a:spLocks noChangeShapeType="1"/>
            </p:cNvSpPr>
            <p:nvPr/>
          </p:nvSpPr>
          <p:spPr bwMode="auto">
            <a:xfrm flipV="1">
              <a:off x="2880" y="331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 name="Text Box 58"/>
            <p:cNvSpPr txBox="1">
              <a:spLocks noChangeArrowheads="1"/>
            </p:cNvSpPr>
            <p:nvPr/>
          </p:nvSpPr>
          <p:spPr bwMode="auto">
            <a:xfrm>
              <a:off x="2976" y="3456"/>
              <a:ext cx="436"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600" dirty="0"/>
                <a:t>remote</a:t>
              </a:r>
            </a:p>
            <a:p>
              <a:r>
                <a:rPr lang="en-US" altLang="en-US" sz="1600" dirty="0"/>
                <a:t>read</a:t>
              </a:r>
              <a:r>
                <a:rPr lang="en-US" altLang="en-US" dirty="0"/>
                <a:t>,</a:t>
              </a:r>
            </a:p>
            <a:p>
              <a:r>
                <a:rPr lang="en-US" altLang="en-US" dirty="0"/>
                <a:t>sort</a:t>
              </a:r>
            </a:p>
          </p:txBody>
        </p:sp>
      </p:grpSp>
      <p:grpSp>
        <p:nvGrpSpPr>
          <p:cNvPr id="118" name="Group 63"/>
          <p:cNvGrpSpPr>
            <a:grpSpLocks/>
          </p:cNvGrpSpPr>
          <p:nvPr/>
        </p:nvGrpSpPr>
        <p:grpSpPr bwMode="auto">
          <a:xfrm>
            <a:off x="8839200" y="2733948"/>
            <a:ext cx="2641600" cy="1600200"/>
            <a:chOff x="4176" y="2448"/>
            <a:chExt cx="1248" cy="1008"/>
          </a:xfrm>
        </p:grpSpPr>
        <p:sp>
          <p:nvSpPr>
            <p:cNvPr id="119" name="Rectangle 27"/>
            <p:cNvSpPr>
              <a:spLocks noChangeArrowheads="1"/>
            </p:cNvSpPr>
            <p:nvPr/>
          </p:nvSpPr>
          <p:spPr bwMode="auto">
            <a:xfrm>
              <a:off x="4848" y="2448"/>
              <a:ext cx="576" cy="384"/>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Output</a:t>
              </a:r>
            </a:p>
            <a:p>
              <a:pPr algn="ctr"/>
              <a:r>
                <a:rPr lang="en-US" altLang="en-US"/>
                <a:t>File 0</a:t>
              </a:r>
            </a:p>
          </p:txBody>
        </p:sp>
        <p:sp>
          <p:nvSpPr>
            <p:cNvPr id="120" name="Rectangle 28"/>
            <p:cNvSpPr>
              <a:spLocks noChangeArrowheads="1"/>
            </p:cNvSpPr>
            <p:nvPr/>
          </p:nvSpPr>
          <p:spPr bwMode="auto">
            <a:xfrm>
              <a:off x="4848" y="3072"/>
              <a:ext cx="576" cy="384"/>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Output</a:t>
              </a:r>
            </a:p>
            <a:p>
              <a:pPr algn="ctr"/>
              <a:r>
                <a:rPr lang="en-US" altLang="en-US"/>
                <a:t>File 1</a:t>
              </a:r>
            </a:p>
          </p:txBody>
        </p:sp>
        <p:sp>
          <p:nvSpPr>
            <p:cNvPr id="121" name="Line 60"/>
            <p:cNvSpPr>
              <a:spLocks noChangeShapeType="1"/>
            </p:cNvSpPr>
            <p:nvPr/>
          </p:nvSpPr>
          <p:spPr bwMode="auto">
            <a:xfrm>
              <a:off x="4176" y="268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 name="Line 61"/>
            <p:cNvSpPr>
              <a:spLocks noChangeShapeType="1"/>
            </p:cNvSpPr>
            <p:nvPr/>
          </p:nvSpPr>
          <p:spPr bwMode="auto">
            <a:xfrm>
              <a:off x="4176" y="3312"/>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 name="Text Box 62"/>
            <p:cNvSpPr txBox="1">
              <a:spLocks noChangeArrowheads="1"/>
            </p:cNvSpPr>
            <p:nvPr/>
          </p:nvSpPr>
          <p:spPr bwMode="auto">
            <a:xfrm>
              <a:off x="4214" y="2468"/>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write</a:t>
              </a:r>
            </a:p>
          </p:txBody>
        </p:sp>
      </p:grpSp>
      <p:grpSp>
        <p:nvGrpSpPr>
          <p:cNvPr id="125" name="Group 64"/>
          <p:cNvGrpSpPr>
            <a:grpSpLocks/>
          </p:cNvGrpSpPr>
          <p:nvPr/>
        </p:nvGrpSpPr>
        <p:grpSpPr bwMode="auto">
          <a:xfrm>
            <a:off x="304800" y="3191148"/>
            <a:ext cx="1117600" cy="914400"/>
            <a:chOff x="144" y="2736"/>
            <a:chExt cx="528" cy="576"/>
          </a:xfrm>
        </p:grpSpPr>
        <p:sp>
          <p:nvSpPr>
            <p:cNvPr id="127" name="Rectangle 9"/>
            <p:cNvSpPr>
              <a:spLocks noChangeArrowheads="1"/>
            </p:cNvSpPr>
            <p:nvPr/>
          </p:nvSpPr>
          <p:spPr bwMode="auto">
            <a:xfrm>
              <a:off x="144" y="2736"/>
              <a:ext cx="528" cy="192"/>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Split 0</a:t>
              </a:r>
            </a:p>
          </p:txBody>
        </p:sp>
        <p:sp>
          <p:nvSpPr>
            <p:cNvPr id="128" name="Rectangle 10"/>
            <p:cNvSpPr>
              <a:spLocks noChangeArrowheads="1"/>
            </p:cNvSpPr>
            <p:nvPr/>
          </p:nvSpPr>
          <p:spPr bwMode="auto">
            <a:xfrm>
              <a:off x="144" y="2928"/>
              <a:ext cx="528" cy="192"/>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Split 1</a:t>
              </a:r>
            </a:p>
          </p:txBody>
        </p:sp>
        <p:sp>
          <p:nvSpPr>
            <p:cNvPr id="129" name="Rectangle 11"/>
            <p:cNvSpPr>
              <a:spLocks noChangeArrowheads="1"/>
            </p:cNvSpPr>
            <p:nvPr/>
          </p:nvSpPr>
          <p:spPr bwMode="auto">
            <a:xfrm>
              <a:off x="144" y="3120"/>
              <a:ext cx="528" cy="192"/>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Split 2</a:t>
              </a:r>
            </a:p>
          </p:txBody>
        </p:sp>
      </p:grpSp>
      <p:sp>
        <p:nvSpPr>
          <p:cNvPr id="126" name="Text Box 69"/>
          <p:cNvSpPr txBox="1">
            <a:spLocks noChangeArrowheads="1"/>
          </p:cNvSpPr>
          <p:nvPr/>
        </p:nvSpPr>
        <p:spPr bwMode="auto">
          <a:xfrm>
            <a:off x="-86784" y="2060849"/>
            <a:ext cx="14366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Input Data</a:t>
            </a:r>
          </a:p>
        </p:txBody>
      </p:sp>
      <p:sp>
        <p:nvSpPr>
          <p:cNvPr id="131" name="Text Box 69"/>
          <p:cNvSpPr txBox="1">
            <a:spLocks noChangeArrowheads="1"/>
          </p:cNvSpPr>
          <p:nvPr/>
        </p:nvSpPr>
        <p:spPr bwMode="auto">
          <a:xfrm>
            <a:off x="9795938" y="2060848"/>
            <a:ext cx="1611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smtClean="0"/>
              <a:t>Output Data</a:t>
            </a:r>
            <a:endParaRPr lang="en-US" altLang="en-US" dirty="0"/>
          </a:p>
        </p:txBody>
      </p:sp>
      <p:sp>
        <p:nvSpPr>
          <p:cNvPr id="132" name="Rectangle 131"/>
          <p:cNvSpPr/>
          <p:nvPr/>
        </p:nvSpPr>
        <p:spPr>
          <a:xfrm>
            <a:off x="1673226" y="5226322"/>
            <a:ext cx="3257549" cy="1015663"/>
          </a:xfrm>
          <a:prstGeom prst="rect">
            <a:avLst/>
          </a:prstGeom>
        </p:spPr>
        <p:txBody>
          <a:bodyPr wrap="square">
            <a:spAutoFit/>
          </a:bodyPr>
          <a:lstStyle/>
          <a:p>
            <a:pPr algn="ctr"/>
            <a:r>
              <a:rPr lang="en-US" sz="2400" b="1" dirty="0" smtClean="0">
                <a:solidFill>
                  <a:srgbClr val="FF0000"/>
                </a:solidFill>
              </a:rPr>
              <a:t>Map</a:t>
            </a:r>
            <a:endParaRPr lang="en-US" b="1" dirty="0"/>
          </a:p>
          <a:p>
            <a:pPr algn="ctr"/>
            <a:r>
              <a:rPr lang="en-US" dirty="0" smtClean="0"/>
              <a:t>extract </a:t>
            </a:r>
            <a:r>
              <a:rPr lang="en-US" dirty="0"/>
              <a:t>something you care about from each record</a:t>
            </a:r>
          </a:p>
        </p:txBody>
      </p:sp>
      <p:sp>
        <p:nvSpPr>
          <p:cNvPr id="134" name="Rectangle 133"/>
          <p:cNvSpPr/>
          <p:nvPr/>
        </p:nvSpPr>
        <p:spPr>
          <a:xfrm>
            <a:off x="6973136" y="5226322"/>
            <a:ext cx="2411328" cy="1015663"/>
          </a:xfrm>
          <a:prstGeom prst="rect">
            <a:avLst/>
          </a:prstGeom>
        </p:spPr>
        <p:txBody>
          <a:bodyPr wrap="square">
            <a:spAutoFit/>
          </a:bodyPr>
          <a:lstStyle/>
          <a:p>
            <a:pPr algn="ctr"/>
            <a:r>
              <a:rPr lang="en-US" sz="2400" b="1" dirty="0">
                <a:solidFill>
                  <a:srgbClr val="FF0000"/>
                </a:solidFill>
              </a:rPr>
              <a:t>Reduce</a:t>
            </a:r>
            <a:r>
              <a:rPr lang="en-US" sz="2400" dirty="0">
                <a:solidFill>
                  <a:srgbClr val="FF0000"/>
                </a:solidFill>
              </a:rPr>
              <a:t> </a:t>
            </a:r>
            <a:r>
              <a:rPr lang="en-US" dirty="0" smtClean="0"/>
              <a:t>aggregate</a:t>
            </a:r>
            <a:r>
              <a:rPr lang="en-US" dirty="0"/>
              <a:t>, summarize, filter, or transform</a:t>
            </a:r>
          </a:p>
        </p:txBody>
      </p:sp>
    </p:spTree>
    <p:extLst>
      <p:ext uri="{BB962C8B-B14F-4D97-AF65-F5344CB8AC3E}">
        <p14:creationId xmlns:p14="http://schemas.microsoft.com/office/powerpoint/2010/main" val="382985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1" presetClass="entr" presetSubtype="0" fill="hold" nodeType="withEffect">
                                  <p:stCondLst>
                                    <p:cond delay="0"/>
                                  </p:stCondLst>
                                  <p:childTnLst>
                                    <p:set>
                                      <p:cBhvr>
                                        <p:cTn id="9" dur="1" fill="hold">
                                          <p:stCondLst>
                                            <p:cond delay="0"/>
                                          </p:stCondLst>
                                        </p:cTn>
                                        <p:tgtEl>
                                          <p:spTgt spid="7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dissolve">
                                      <p:cBhvr>
                                        <p:cTn id="20" dur="500"/>
                                        <p:tgtEl>
                                          <p:spTgt spid="110"/>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18"/>
                                        </p:tgtEl>
                                        <p:attrNameLst>
                                          <p:attrName>style.visibility</p:attrName>
                                        </p:attrNameLst>
                                      </p:cBhvr>
                                      <p:to>
                                        <p:strVal val="visible"/>
                                      </p:to>
                                    </p:set>
                                    <p:animEffect transition="in" filter="dissolve">
                                      <p:cBhvr>
                                        <p:cTn id="29" dur="500"/>
                                        <p:tgtEl>
                                          <p:spTgt spid="1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B070496-1CF9-408E-B326-6CCA99B85165}" type="slidenum">
              <a:rPr lang="en-US" smtClean="0"/>
              <a:t>59</a:t>
            </a:fld>
            <a:endParaRPr lang="en-US"/>
          </a:p>
        </p:txBody>
      </p:sp>
      <p:pic>
        <p:nvPicPr>
          <p:cNvPr id="2050" name="Picture 2" descr="http://1.bp.blogspot.com/-UvgLSDv7Rb4/Tbpn3veAOTI/AAAAAAAAAVk/kdaMzLa50BE/s1600/WordCount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9" y="620689"/>
            <a:ext cx="12740584" cy="62645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9652" y="6093296"/>
            <a:ext cx="7944544" cy="261610"/>
          </a:xfrm>
          <a:prstGeom prst="rect">
            <a:avLst/>
          </a:prstGeom>
        </p:spPr>
        <p:txBody>
          <a:bodyPr wrap="square">
            <a:spAutoFit/>
          </a:bodyPr>
          <a:lstStyle/>
          <a:p>
            <a:r>
              <a:rPr lang="en-US" sz="1100" dirty="0"/>
              <a:t>http://kickstarthadoop.blogspot.ca/2011/04/word-count-hadoop-map-reduce-example.html</a:t>
            </a:r>
          </a:p>
        </p:txBody>
      </p:sp>
      <p:sp>
        <p:nvSpPr>
          <p:cNvPr id="2" name="Title 1"/>
          <p:cNvSpPr>
            <a:spLocks noGrp="1"/>
          </p:cNvSpPr>
          <p:nvPr>
            <p:ph type="title"/>
          </p:nvPr>
        </p:nvSpPr>
        <p:spPr/>
        <p:txBody>
          <a:bodyPr/>
          <a:lstStyle/>
          <a:p>
            <a:r>
              <a:rPr lang="en-US" dirty="0" smtClean="0"/>
              <a:t>Example: Word Count</a:t>
            </a:r>
            <a:endParaRPr lang="en-US" dirty="0"/>
          </a:p>
        </p:txBody>
      </p:sp>
      <p:sp>
        <p:nvSpPr>
          <p:cNvPr id="6" name="Rectangle 5"/>
          <p:cNvSpPr/>
          <p:nvPr/>
        </p:nvSpPr>
        <p:spPr>
          <a:xfrm flipH="1" flipV="1">
            <a:off x="2363605" y="1160494"/>
            <a:ext cx="11225223" cy="4668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882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16875 0.00093 L 0.23975 0.00093 " pathEditMode="relative" rAng="0" ptsTypes="AA">
                                      <p:cBhvr>
                                        <p:cTn id="6" dur="2000" fill="hold"/>
                                        <p:tgtEl>
                                          <p:spTgt spid="6"/>
                                        </p:tgtEl>
                                        <p:attrNameLst>
                                          <p:attrName>ppt_x</p:attrName>
                                          <p:attrName>ppt_y</p:attrName>
                                        </p:attrNameLst>
                                      </p:cBhvr>
                                      <p:rCtr x="354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975 0.00093 L 0.38125 0.00093 " pathEditMode="relative" rAng="0" ptsTypes="AA">
                                      <p:cBhvr>
                                        <p:cTn id="10" dur="2000" fill="hold"/>
                                        <p:tgtEl>
                                          <p:spTgt spid="6"/>
                                        </p:tgtEl>
                                        <p:attrNameLst>
                                          <p:attrName>ppt_x</p:attrName>
                                          <p:attrName>ppt_y</p:attrName>
                                        </p:attrNameLst>
                                      </p:cBhvr>
                                      <p:rCtr x="7066"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38125 0.00093 L 0.51527 0.00093 " pathEditMode="relative" rAng="0" ptsTypes="AA">
                                      <p:cBhvr>
                                        <p:cTn id="14" dur="2000" fill="hold"/>
                                        <p:tgtEl>
                                          <p:spTgt spid="6"/>
                                        </p:tgtEl>
                                        <p:attrNameLst>
                                          <p:attrName>ppt_x</p:attrName>
                                          <p:attrName>ppt_y</p:attrName>
                                        </p:attrNameLst>
                                      </p:cBhvr>
                                      <p:rCtr x="6701"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0.51527 0.00092 L 0.86111 0.00185 " pathEditMode="relative" rAng="0" ptsTypes="AA">
                                      <p:cBhvr>
                                        <p:cTn id="18" dur="2000" fill="hold"/>
                                        <p:tgtEl>
                                          <p:spTgt spid="6"/>
                                        </p:tgtEl>
                                        <p:attrNameLst>
                                          <p:attrName>ppt_x</p:attrName>
                                          <p:attrName>ppt_y</p:attrName>
                                        </p:attrNameLst>
                                      </p:cBhvr>
                                      <p:rCtr x="17292"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5"/>
          <p:cNvSpPr txBox="1">
            <a:spLocks/>
          </p:cNvSpPr>
          <p:nvPr/>
        </p:nvSpPr>
        <p:spPr>
          <a:xfrm>
            <a:off x="332656" y="1825625"/>
            <a:ext cx="503150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00" dirty="0" smtClean="0"/>
          </a:p>
          <a:p>
            <a:pPr marL="383990" indent="-383990">
              <a:buFont typeface="Wingdings" pitchFamily="2" charset="2"/>
              <a:buChar char="§"/>
            </a:pPr>
            <a:r>
              <a:rPr lang="en-US" sz="1900" b="1" dirty="0" smtClean="0"/>
              <a:t>SWAN</a:t>
            </a:r>
            <a:r>
              <a:rPr lang="en-US" sz="1900" b="1" dirty="0"/>
              <a:t>:</a:t>
            </a:r>
            <a:r>
              <a:rPr lang="en-US" sz="1900" dirty="0"/>
              <a:t> Platform for Interactive Data Analysis in the Cloud</a:t>
            </a:r>
            <a:endParaRPr lang="it-IT" sz="1900" dirty="0"/>
          </a:p>
          <a:p>
            <a:pPr marL="383990" indent="-383990">
              <a:buFont typeface="Wingdings" pitchFamily="2" charset="2"/>
              <a:buChar char="§"/>
            </a:pPr>
            <a:endParaRPr lang="en-US" sz="1900" b="1" dirty="0" smtClean="0"/>
          </a:p>
          <a:p>
            <a:pPr marL="383990" indent="-383990">
              <a:buFont typeface="Wingdings" pitchFamily="2" charset="2"/>
              <a:buChar char="§"/>
            </a:pPr>
            <a:endParaRPr lang="en-US" sz="1900" b="1" dirty="0" smtClean="0"/>
          </a:p>
          <a:p>
            <a:pPr marL="383990" indent="-383990">
              <a:buFont typeface="Wingdings" pitchFamily="2" charset="2"/>
              <a:buChar char="§"/>
            </a:pPr>
            <a:r>
              <a:rPr lang="en-US" sz="1900" b="1" dirty="0" err="1" smtClean="0"/>
              <a:t>CERNBox</a:t>
            </a:r>
            <a:r>
              <a:rPr lang="en-US" sz="1900" b="1" dirty="0" smtClean="0"/>
              <a:t>:</a:t>
            </a:r>
            <a:r>
              <a:rPr lang="en-US" sz="1900" dirty="0" smtClean="0"/>
              <a:t> Cloud </a:t>
            </a:r>
            <a:r>
              <a:rPr lang="en-US" sz="1900" dirty="0" err="1" smtClean="0"/>
              <a:t>Sync&amp;Share</a:t>
            </a:r>
            <a:r>
              <a:rPr lang="en-US" sz="1900" dirty="0" smtClean="0"/>
              <a:t> for Science</a:t>
            </a:r>
          </a:p>
          <a:p>
            <a:pPr marL="0" indent="0">
              <a:buFont typeface="Arial" panose="020B0604020202020204" pitchFamily="34" charset="0"/>
              <a:buNone/>
            </a:pPr>
            <a:endParaRPr lang="en-US" sz="2700" dirty="0" smtClean="0"/>
          </a:p>
          <a:p>
            <a:pPr marL="0" indent="0">
              <a:buFont typeface="Arial" panose="020B0604020202020204" pitchFamily="34" charset="0"/>
              <a:buNone/>
            </a:pPr>
            <a:endParaRPr lang="en-US" sz="2700" dirty="0" smtClean="0"/>
          </a:p>
          <a:p>
            <a:pPr marL="0" indent="0">
              <a:buFont typeface="Arial" panose="020B0604020202020204" pitchFamily="34" charset="0"/>
              <a:buNone/>
            </a:pPr>
            <a:endParaRPr lang="en-US" sz="2700" dirty="0" smtClean="0"/>
          </a:p>
          <a:p>
            <a:pPr marL="383990" indent="-383990">
              <a:buFont typeface="Wingdings" pitchFamily="2" charset="2"/>
              <a:buChar char="§"/>
            </a:pPr>
            <a:r>
              <a:rPr lang="en-US" sz="1900" b="1" dirty="0"/>
              <a:t>EOS:</a:t>
            </a:r>
            <a:r>
              <a:rPr lang="en-US" sz="1900" dirty="0"/>
              <a:t> Disk Storage for </a:t>
            </a:r>
            <a:r>
              <a:rPr lang="en-US" sz="1900" dirty="0" err="1"/>
              <a:t>LHC+physics</a:t>
            </a:r>
            <a:r>
              <a:rPr lang="en-US" sz="1900" dirty="0"/>
              <a:t> data, and </a:t>
            </a:r>
            <a:r>
              <a:rPr lang="en-US" sz="1900" dirty="0" err="1" smtClean="0"/>
              <a:t>CERNBox</a:t>
            </a:r>
            <a:endParaRPr lang="en-US" sz="1900"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8806" y="4722364"/>
            <a:ext cx="1234829" cy="542743"/>
          </a:xfrm>
          <a:prstGeom prst="rect">
            <a:avLst/>
          </a:prstGeom>
        </p:spPr>
      </p:pic>
      <p:pic>
        <p:nvPicPr>
          <p:cNvPr id="29" name="Picture 16" descr="Image result for cern swa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1475" y="1285694"/>
            <a:ext cx="835460" cy="72354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age result for cernbox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4609" y="2929627"/>
            <a:ext cx="1767132" cy="5715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2656" y="5969216"/>
            <a:ext cx="6096000" cy="415494"/>
          </a:xfrm>
          <a:prstGeom prst="rect">
            <a:avLst/>
          </a:prstGeom>
        </p:spPr>
        <p:txBody>
          <a:bodyPr lIns="121917" tIns="60958" rIns="121917" bIns="60958">
            <a:spAutoFit/>
          </a:bodyPr>
          <a:lstStyle/>
          <a:p>
            <a:r>
              <a:rPr lang="en-US" sz="1900" dirty="0"/>
              <a:t>https://</a:t>
            </a:r>
            <a:r>
              <a:rPr lang="en-US" sz="1900" dirty="0" err="1"/>
              <a:t>sciencebox.web.cern.ch</a:t>
            </a:r>
            <a:r>
              <a:rPr lang="en-US" sz="1900" dirty="0"/>
              <a:t>/</a:t>
            </a:r>
            <a:r>
              <a:rPr lang="en-US" sz="1900" dirty="0" err="1"/>
              <a:t>sciencebox</a:t>
            </a:r>
            <a:r>
              <a:rPr lang="en-US" sz="1900" dirty="0"/>
              <a:t>/</a:t>
            </a:r>
          </a:p>
        </p:txBody>
      </p:sp>
      <p:pic>
        <p:nvPicPr>
          <p:cNvPr id="1028" name="Picture 4" descr="ttps://raw.githubusercontent.com/cernbox/kuboxed/master/docs/architectur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65" y="1456869"/>
            <a:ext cx="6827836" cy="4430981"/>
          </a:xfrm>
          <a:prstGeom prst="rect">
            <a:avLst/>
          </a:prstGeom>
          <a:noFill/>
          <a:extLst>
            <a:ext uri="{909E8E84-426E-40DD-AFC4-6F175D3DCCD1}">
              <a14:hiddenFill xmlns:a14="http://schemas.microsoft.com/office/drawing/2010/main">
                <a:solidFill>
                  <a:srgbClr val="FFFFFF"/>
                </a:solidFill>
              </a14:hiddenFill>
            </a:ext>
          </a:extLst>
        </p:spPr>
      </p:pic>
      <p:sp>
        <p:nvSpPr>
          <p:cNvPr id="8" name="Titolo 1"/>
          <p:cNvSpPr>
            <a:spLocks noGrp="1"/>
          </p:cNvSpPr>
          <p:nvPr>
            <p:ph type="title"/>
          </p:nvPr>
        </p:nvSpPr>
        <p:spPr>
          <a:xfrm>
            <a:off x="838200" y="365129"/>
            <a:ext cx="10515600" cy="1325563"/>
          </a:xfrm>
        </p:spPr>
        <p:txBody>
          <a:bodyPr/>
          <a:lstStyle/>
          <a:p>
            <a:r>
              <a:rPr lang="en-US" dirty="0" err="1" smtClean="0"/>
              <a:t>ScienceBox</a:t>
            </a:r>
            <a:r>
              <a:rPr lang="en-US" dirty="0" smtClean="0"/>
              <a:t> Architecture</a:t>
            </a:r>
            <a:endParaRPr lang="it-IT" dirty="0"/>
          </a:p>
        </p:txBody>
      </p:sp>
    </p:spTree>
    <p:extLst>
      <p:ext uri="{BB962C8B-B14F-4D97-AF65-F5344CB8AC3E}">
        <p14:creationId xmlns:p14="http://schemas.microsoft.com/office/powerpoint/2010/main" val="4271680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500"/>
                                        <p:tgtEl>
                                          <p:spTgt spid="9">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animEffect transition="in" filter="fade">
                                      <p:cBhvr>
                                        <p:cTn id="1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6"/>
          <p:cNvSpPr>
            <a:spLocks noGrp="1"/>
          </p:cNvSpPr>
          <p:nvPr>
            <p:ph type="title"/>
          </p:nvPr>
        </p:nvSpPr>
        <p:spPr/>
        <p:txBody>
          <a:bodyPr/>
          <a:lstStyle/>
          <a:p>
            <a:pPr eaLnBrk="1" hangingPunct="1"/>
            <a:r>
              <a:rPr lang="en-US" altLang="en-US" smtClean="0"/>
              <a:t>MapReduce Programming Model</a:t>
            </a:r>
          </a:p>
        </p:txBody>
      </p:sp>
      <p:sp>
        <p:nvSpPr>
          <p:cNvPr id="8" name="Text Placeholder 7"/>
          <p:cNvSpPr>
            <a:spLocks noGrp="1"/>
          </p:cNvSpPr>
          <p:nvPr>
            <p:ph type="body" idx="1"/>
          </p:nvPr>
        </p:nvSpPr>
        <p:spPr/>
        <p:txBody>
          <a:bodyPr/>
          <a:lstStyle/>
          <a:p>
            <a:pPr eaLnBrk="1" hangingPunct="1"/>
            <a:endParaRPr lang="en-US" altLang="en-US" cap="none" smtClean="0"/>
          </a:p>
        </p:txBody>
      </p:sp>
    </p:spTree>
    <p:extLst>
      <p:ext uri="{BB962C8B-B14F-4D97-AF65-F5344CB8AC3E}">
        <p14:creationId xmlns:p14="http://schemas.microsoft.com/office/powerpoint/2010/main" val="2448216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dirty="0"/>
              <a:t>MapReduce programming </a:t>
            </a:r>
            <a:r>
              <a:rPr lang="en-US" altLang="en-US" dirty="0" smtClean="0"/>
              <a:t>model</a:t>
            </a:r>
            <a:endParaRPr lang="en-US" altLang="en-US" dirty="0"/>
          </a:p>
        </p:txBody>
      </p:sp>
      <p:sp>
        <p:nvSpPr>
          <p:cNvPr id="81923" name="Rectangle 3"/>
          <p:cNvSpPr>
            <a:spLocks noGrp="1" noChangeArrowheads="1"/>
          </p:cNvSpPr>
          <p:nvPr>
            <p:ph idx="1"/>
          </p:nvPr>
        </p:nvSpPr>
        <p:spPr>
          <a:xfrm>
            <a:off x="609601" y="1916114"/>
            <a:ext cx="11343217" cy="4752975"/>
          </a:xfrm>
        </p:spPr>
        <p:txBody>
          <a:bodyPr>
            <a:normAutofit/>
          </a:bodyPr>
          <a:lstStyle/>
          <a:p>
            <a:r>
              <a:rPr lang="en-US" altLang="en-US" sz="2000" dirty="0">
                <a:solidFill>
                  <a:srgbClr val="3333CC"/>
                </a:solidFill>
              </a:rPr>
              <a:t>Parallel/distributed processing</a:t>
            </a:r>
            <a:r>
              <a:rPr lang="en-US" altLang="en-US" sz="2000" dirty="0"/>
              <a:t> to achieve </a:t>
            </a:r>
            <a:br>
              <a:rPr lang="en-US" altLang="en-US" sz="2000" dirty="0"/>
            </a:br>
            <a:r>
              <a:rPr lang="en-US" altLang="en-US" sz="2000" dirty="0"/>
              <a:t>speed-up of computations on huge data sets.</a:t>
            </a:r>
          </a:p>
          <a:p>
            <a:r>
              <a:rPr lang="en-US" altLang="en-US" sz="2000" dirty="0"/>
              <a:t>MapReduce programming model / paradigm:</a:t>
            </a:r>
          </a:p>
          <a:p>
            <a:pPr lvl="1"/>
            <a:r>
              <a:rPr lang="en-US" altLang="en-US" sz="1800" dirty="0">
                <a:solidFill>
                  <a:srgbClr val="3333CC"/>
                </a:solidFill>
              </a:rPr>
              <a:t>Break input data into a number smaller chunks</a:t>
            </a:r>
            <a:r>
              <a:rPr lang="en-US" altLang="en-US" sz="1800" dirty="0"/>
              <a:t>.</a:t>
            </a:r>
          </a:p>
          <a:p>
            <a:pPr lvl="1"/>
            <a:r>
              <a:rPr lang="en-US" altLang="en-US" sz="1800" dirty="0">
                <a:solidFill>
                  <a:srgbClr val="3333CC"/>
                </a:solidFill>
              </a:rPr>
              <a:t>Carry out processing on each chunk in parallel</a:t>
            </a:r>
            <a:r>
              <a:rPr lang="en-US" altLang="en-US" sz="1800" dirty="0">
                <a:solidFill>
                  <a:schemeClr val="accent2"/>
                </a:solidFill>
              </a:rPr>
              <a:t> </a:t>
            </a:r>
            <a:r>
              <a:rPr lang="en-US" altLang="en-US" sz="1800" dirty="0"/>
              <a:t>and independent from other chunks and produce intermediary results based on that chunk only (</a:t>
            </a:r>
            <a:r>
              <a:rPr lang="en-US" altLang="en-US" sz="1800" i="1" dirty="0">
                <a:solidFill>
                  <a:srgbClr val="3333CC"/>
                </a:solidFill>
              </a:rPr>
              <a:t>map</a:t>
            </a:r>
            <a:r>
              <a:rPr lang="en-US" altLang="en-US" sz="1800" dirty="0"/>
              <a:t>).</a:t>
            </a:r>
          </a:p>
          <a:p>
            <a:pPr lvl="2"/>
            <a:r>
              <a:rPr lang="en-US" altLang="en-US" sz="1600" dirty="0">
                <a:solidFill>
                  <a:srgbClr val="3333CC"/>
                </a:solidFill>
              </a:rPr>
              <a:t>Move the job to where the data is stored</a:t>
            </a:r>
            <a:r>
              <a:rPr lang="en-US" altLang="en-US" sz="1600" dirty="0"/>
              <a:t>: do processing on that node where the data is stored (i.e. one of the three associated GFS chunk servers).</a:t>
            </a:r>
          </a:p>
          <a:p>
            <a:pPr lvl="2">
              <a:buFont typeface="Symbol" pitchFamily="18" charset="2"/>
              <a:buChar char="Þ"/>
            </a:pPr>
            <a:r>
              <a:rPr lang="en-US" altLang="en-US" sz="1600" dirty="0">
                <a:solidFill>
                  <a:srgbClr val="3333CC"/>
                </a:solidFill>
              </a:rPr>
              <a:t>Massive speed-up </a:t>
            </a:r>
            <a:r>
              <a:rPr lang="en-US" altLang="en-US" sz="1600" dirty="0"/>
              <a:t>in comparison to traditional approaches with central storage.</a:t>
            </a:r>
          </a:p>
          <a:p>
            <a:pPr lvl="1"/>
            <a:r>
              <a:rPr lang="en-US" altLang="en-US" sz="1800" dirty="0">
                <a:solidFill>
                  <a:srgbClr val="3333CC"/>
                </a:solidFill>
              </a:rPr>
              <a:t>Combine intermediary results into a final result </a:t>
            </a:r>
            <a:r>
              <a:rPr lang="en-US" altLang="en-US" sz="1800" dirty="0"/>
              <a:t>(</a:t>
            </a:r>
            <a:r>
              <a:rPr lang="en-US" altLang="en-US" sz="1800" i="1" dirty="0">
                <a:solidFill>
                  <a:srgbClr val="3333CC"/>
                </a:solidFill>
              </a:rPr>
              <a:t>reduce</a:t>
            </a:r>
            <a:r>
              <a:rPr lang="en-US" altLang="en-US" sz="1800" dirty="0"/>
              <a:t>).</a:t>
            </a:r>
          </a:p>
          <a:p>
            <a:r>
              <a:rPr lang="en-US" altLang="en-US" sz="2000" dirty="0"/>
              <a:t>Application developer needs to provide only corresponding </a:t>
            </a:r>
            <a:r>
              <a:rPr lang="en-US" altLang="en-US" sz="2000" i="1" dirty="0"/>
              <a:t>map</a:t>
            </a:r>
            <a:r>
              <a:rPr lang="en-US" altLang="en-US" sz="2000" dirty="0"/>
              <a:t> and </a:t>
            </a:r>
            <a:r>
              <a:rPr lang="en-US" altLang="en-US" sz="2000" i="1" dirty="0"/>
              <a:t>reduce</a:t>
            </a:r>
            <a:r>
              <a:rPr lang="en-US" altLang="en-US" sz="2000" dirty="0"/>
              <a:t> functions, the MapReduce infrastructure takes care of the </a:t>
            </a:r>
            <a:r>
              <a:rPr lang="en-US" altLang="en-US" sz="2000" dirty="0" smtClean="0"/>
              <a:t>rest</a:t>
            </a:r>
            <a:endParaRPr lang="en-US" altLang="en-US" sz="2000" dirty="0"/>
          </a:p>
        </p:txBody>
      </p:sp>
      <p:sp>
        <p:nvSpPr>
          <p:cNvPr id="81924" name="AutoShape 4"/>
          <p:cNvSpPr>
            <a:spLocks noChangeArrowheads="1"/>
          </p:cNvSpPr>
          <p:nvPr/>
        </p:nvSpPr>
        <p:spPr bwMode="auto">
          <a:xfrm>
            <a:off x="8784168" y="908050"/>
            <a:ext cx="3103033" cy="1873250"/>
          </a:xfrm>
          <a:prstGeom prst="wedgeRoundRectCallout">
            <a:avLst>
              <a:gd name="adj1" fmla="val 681"/>
              <a:gd name="adj2" fmla="val 78981"/>
              <a:gd name="adj3" fmla="val 16667"/>
            </a:avLst>
          </a:prstGeom>
          <a:solidFill>
            <a:schemeClr val="accent1"/>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gn="ctr" eaLnBrk="1" hangingPunct="1">
              <a:buSzPct val="100000"/>
            </a:pPr>
            <a:r>
              <a:rPr lang="en-US" altLang="en-US" sz="1600">
                <a:solidFill>
                  <a:srgbClr val="000000"/>
                </a:solidFill>
                <a:latin typeface="Tahoma" pitchFamily="34" charset="0"/>
              </a:rPr>
              <a:t>MapReduce is only applicable for problems that can be broken down into independent sub-problems that just need to be joined afterwards.</a:t>
            </a:r>
          </a:p>
        </p:txBody>
      </p:sp>
    </p:spTree>
    <p:extLst>
      <p:ext uri="{BB962C8B-B14F-4D97-AF65-F5344CB8AC3E}">
        <p14:creationId xmlns:p14="http://schemas.microsoft.com/office/powerpoint/2010/main" val="670152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685800"/>
            <a:ext cx="11379200" cy="533400"/>
          </a:xfrm>
        </p:spPr>
        <p:txBody>
          <a:bodyPr vert="horz" lIns="91440" tIns="45720" rIns="91440" bIns="45720" rtlCol="0" anchor="ctr">
            <a:normAutofit fontScale="90000"/>
          </a:bodyPr>
          <a:lstStyle/>
          <a:p>
            <a:r>
              <a:rPr lang="en-US" altLang="en-US" dirty="0"/>
              <a:t/>
            </a:r>
            <a:br>
              <a:rPr lang="en-US" altLang="en-US" dirty="0"/>
            </a:br>
            <a:r>
              <a:rPr lang="en-US" altLang="en-US" dirty="0" smtClean="0"/>
              <a:t>Programming with MapReduce</a:t>
            </a:r>
            <a:endParaRPr lang="en-US" altLang="en-US" dirty="0"/>
          </a:p>
        </p:txBody>
      </p:sp>
      <p:sp>
        <p:nvSpPr>
          <p:cNvPr id="3" name="Content Placeholder 2"/>
          <p:cNvSpPr>
            <a:spLocks noGrp="1"/>
          </p:cNvSpPr>
          <p:nvPr>
            <p:ph idx="1"/>
          </p:nvPr>
        </p:nvSpPr>
        <p:spPr/>
        <p:txBody>
          <a:bodyPr>
            <a:normAutofit fontScale="92500" lnSpcReduction="10000"/>
          </a:bodyPr>
          <a:lstStyle/>
          <a:p>
            <a:pPr marL="274320" indent="-274320" eaLnBrk="1" fontAlgn="auto" hangingPunct="1">
              <a:spcAft>
                <a:spcPts val="0"/>
              </a:spcAft>
              <a:buFont typeface="Wingdings 2"/>
              <a:buChar char=""/>
              <a:defRPr/>
            </a:pPr>
            <a:r>
              <a:rPr lang="en-US" dirty="0" smtClean="0"/>
              <a:t>Determine if the problem is parallelizable and solvable using MapReduce (ex: do we need to deal with a large data set).</a:t>
            </a:r>
          </a:p>
          <a:p>
            <a:pPr marL="274320" indent="-274320" eaLnBrk="1" fontAlgn="auto" hangingPunct="1">
              <a:spcAft>
                <a:spcPts val="0"/>
              </a:spcAft>
              <a:buFont typeface="Wingdings 2"/>
              <a:buChar char=""/>
              <a:defRPr/>
            </a:pPr>
            <a:r>
              <a:rPr lang="en-US" dirty="0" smtClean="0"/>
              <a:t>Design and implement solution as Mapper classes and Reducer class</a:t>
            </a:r>
          </a:p>
          <a:p>
            <a:pPr marL="274320" indent="-274320" eaLnBrk="1" fontAlgn="auto" hangingPunct="1">
              <a:spcAft>
                <a:spcPts val="0"/>
              </a:spcAft>
              <a:buFont typeface="Wingdings 2"/>
              <a:buChar char=""/>
              <a:defRPr/>
            </a:pPr>
            <a:r>
              <a:rPr lang="en-US" dirty="0" smtClean="0"/>
              <a:t>Compile the source code with </a:t>
            </a:r>
            <a:r>
              <a:rPr lang="en-US" dirty="0" err="1" smtClean="0"/>
              <a:t>hadoop</a:t>
            </a:r>
            <a:r>
              <a:rPr lang="en-US" dirty="0" smtClean="0"/>
              <a:t> core</a:t>
            </a:r>
          </a:p>
          <a:p>
            <a:pPr marL="274320" indent="-274320" eaLnBrk="1" fontAlgn="auto" hangingPunct="1">
              <a:spcAft>
                <a:spcPts val="0"/>
              </a:spcAft>
              <a:buFont typeface="Wingdings 2"/>
              <a:buChar char=""/>
              <a:defRPr/>
            </a:pPr>
            <a:r>
              <a:rPr lang="en-US" dirty="0" smtClean="0"/>
              <a:t>Package the code as jar executable</a:t>
            </a:r>
          </a:p>
          <a:p>
            <a:pPr marL="274320" indent="-274320" eaLnBrk="1" fontAlgn="auto" hangingPunct="1">
              <a:spcAft>
                <a:spcPts val="0"/>
              </a:spcAft>
              <a:buFont typeface="Wingdings 2"/>
              <a:buChar char=""/>
              <a:defRPr/>
            </a:pPr>
            <a:r>
              <a:rPr lang="en-US" dirty="0" smtClean="0"/>
              <a:t>Configure the application (job) as to the number of mappers and reducers (tasks), input and output streams</a:t>
            </a:r>
          </a:p>
          <a:p>
            <a:pPr marL="274320" indent="-274320" eaLnBrk="1" fontAlgn="auto" hangingPunct="1">
              <a:spcAft>
                <a:spcPts val="0"/>
              </a:spcAft>
              <a:buFont typeface="Wingdings 2"/>
              <a:buChar char=""/>
              <a:defRPr/>
            </a:pPr>
            <a:r>
              <a:rPr lang="en-US" dirty="0" smtClean="0"/>
              <a:t>Load the data (or use it on previously available data)</a:t>
            </a:r>
          </a:p>
          <a:p>
            <a:pPr marL="274320" indent="-274320" eaLnBrk="1" fontAlgn="auto" hangingPunct="1">
              <a:spcAft>
                <a:spcPts val="0"/>
              </a:spcAft>
              <a:buFont typeface="Wingdings 2"/>
              <a:buChar char=""/>
              <a:defRPr/>
            </a:pPr>
            <a:r>
              <a:rPr lang="en-US" dirty="0" smtClean="0"/>
              <a:t>Launch the job and monitor</a:t>
            </a:r>
          </a:p>
          <a:p>
            <a:pPr marL="274320" indent="-274320" eaLnBrk="1" fontAlgn="auto" hangingPunct="1">
              <a:spcAft>
                <a:spcPts val="0"/>
              </a:spcAft>
              <a:buFont typeface="Wingdings 2"/>
              <a:buChar char=""/>
              <a:defRPr/>
            </a:pPr>
            <a:r>
              <a:rPr lang="en-US" dirty="0" smtClean="0"/>
              <a:t>Study the result</a:t>
            </a:r>
          </a:p>
        </p:txBody>
      </p:sp>
    </p:spTree>
    <p:extLst>
      <p:ext uri="{BB962C8B-B14F-4D97-AF65-F5344CB8AC3E}">
        <p14:creationId xmlns:p14="http://schemas.microsoft.com/office/powerpoint/2010/main" val="2323503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Grp="1" noChangeArrowheads="1"/>
          </p:cNvSpPr>
          <p:nvPr>
            <p:ph type="title"/>
          </p:nvPr>
        </p:nvSpPr>
        <p:spPr/>
        <p:txBody>
          <a:bodyPr/>
          <a:lstStyle/>
          <a:p>
            <a:r>
              <a:rPr lang="en-US" altLang="en-US" dirty="0"/>
              <a:t>MapReduce </a:t>
            </a:r>
            <a:r>
              <a:rPr lang="en-US" altLang="en-US" dirty="0" smtClean="0"/>
              <a:t>model - two steps</a:t>
            </a:r>
          </a:p>
        </p:txBody>
      </p:sp>
      <p:sp>
        <p:nvSpPr>
          <p:cNvPr id="115714" name="Rectangle 2"/>
          <p:cNvSpPr>
            <a:spLocks noGrp="1" noChangeArrowheads="1"/>
          </p:cNvSpPr>
          <p:nvPr>
            <p:ph idx="1"/>
          </p:nvPr>
        </p:nvSpPr>
        <p:spPr/>
        <p:txBody>
          <a:bodyPr>
            <a:normAutofit/>
          </a:bodyPr>
          <a:lstStyle/>
          <a:p>
            <a:pPr marL="435737"/>
            <a:r>
              <a:rPr lang="en-US" altLang="en-US" sz="3600" dirty="0" smtClean="0"/>
              <a:t>Real algorithms are typically a </a:t>
            </a:r>
            <a:r>
              <a:rPr lang="en-US" altLang="en-US" sz="3600" i="1" dirty="0" smtClean="0"/>
              <a:t>sequence</a:t>
            </a:r>
            <a:r>
              <a:rPr lang="en-US" altLang="en-US" sz="3600" dirty="0" smtClean="0"/>
              <a:t> of map-reduce steps</a:t>
            </a:r>
          </a:p>
          <a:p>
            <a:pPr marL="435737"/>
            <a:r>
              <a:rPr lang="en-GB" altLang="en-US" sz="3600" dirty="0"/>
              <a:t>When the Programmer submitted his parallel processing procedures to MapReduce, he just need to definite two functions: Map and Reduce</a:t>
            </a:r>
          </a:p>
          <a:p>
            <a:pPr marL="435737"/>
            <a:endParaRPr lang="en-US" altLang="en-US" sz="3600" dirty="0" smtClean="0"/>
          </a:p>
        </p:txBody>
      </p:sp>
    </p:spTree>
    <p:extLst>
      <p:ext uri="{BB962C8B-B14F-4D97-AF65-F5344CB8AC3E}">
        <p14:creationId xmlns:p14="http://schemas.microsoft.com/office/powerpoint/2010/main" val="2947428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Mapper</a:t>
            </a:r>
          </a:p>
        </p:txBody>
      </p:sp>
      <p:sp>
        <p:nvSpPr>
          <p:cNvPr id="3" name="Content Placeholder 2"/>
          <p:cNvSpPr>
            <a:spLocks noGrp="1"/>
          </p:cNvSpPr>
          <p:nvPr>
            <p:ph idx="1"/>
          </p:nvPr>
        </p:nvSpPr>
        <p:spPr/>
        <p:txBody>
          <a:bodyPr>
            <a:normAutofit fontScale="92500" lnSpcReduction="10000"/>
          </a:bodyPr>
          <a:lstStyle/>
          <a:p>
            <a:r>
              <a:rPr lang="en-US" dirty="0" smtClean="0"/>
              <a:t>Reads </a:t>
            </a:r>
            <a:r>
              <a:rPr lang="en-US" dirty="0"/>
              <a:t>in </a:t>
            </a:r>
            <a:r>
              <a:rPr lang="en-US" dirty="0">
                <a:solidFill>
                  <a:srgbClr val="006600"/>
                </a:solidFill>
              </a:rPr>
              <a:t>input pair</a:t>
            </a:r>
            <a:r>
              <a:rPr lang="en-US" dirty="0"/>
              <a:t> </a:t>
            </a:r>
            <a:r>
              <a:rPr lang="en-US" dirty="0">
                <a:solidFill>
                  <a:srgbClr val="0000FF"/>
                </a:solidFill>
              </a:rPr>
              <a:t>&lt;</a:t>
            </a:r>
            <a:r>
              <a:rPr lang="en-US" dirty="0" err="1" smtClean="0">
                <a:solidFill>
                  <a:srgbClr val="0000FF"/>
                </a:solidFill>
              </a:rPr>
              <a:t>Key,Value</a:t>
            </a:r>
            <a:r>
              <a:rPr lang="en-US" dirty="0" smtClean="0">
                <a:solidFill>
                  <a:srgbClr val="0000FF"/>
                </a:solidFill>
              </a:rPr>
              <a:t>&gt;</a:t>
            </a:r>
            <a:endParaRPr lang="en-US" dirty="0"/>
          </a:p>
          <a:p>
            <a:r>
              <a:rPr lang="en-US" dirty="0"/>
              <a:t>Outputs a pair </a:t>
            </a:r>
            <a:r>
              <a:rPr lang="en-US" dirty="0">
                <a:solidFill>
                  <a:srgbClr val="0000FF"/>
                </a:solidFill>
              </a:rPr>
              <a:t>&lt;</a:t>
            </a:r>
            <a:r>
              <a:rPr lang="en-US" dirty="0" smtClean="0">
                <a:solidFill>
                  <a:srgbClr val="0000FF"/>
                </a:solidFill>
              </a:rPr>
              <a:t>K’, </a:t>
            </a:r>
            <a:r>
              <a:rPr lang="en-US" dirty="0">
                <a:solidFill>
                  <a:srgbClr val="0000FF"/>
                </a:solidFill>
              </a:rPr>
              <a:t>V’&gt;</a:t>
            </a:r>
          </a:p>
          <a:p>
            <a:pPr lvl="1"/>
            <a:r>
              <a:rPr lang="en-US" dirty="0" smtClean="0"/>
              <a:t>Let’s count number of each word in user queries (or Tweets/Blogs)</a:t>
            </a:r>
          </a:p>
          <a:p>
            <a:pPr lvl="1"/>
            <a:r>
              <a:rPr lang="en-US" dirty="0" smtClean="0"/>
              <a:t>The input to the mapper will be &lt;</a:t>
            </a:r>
            <a:r>
              <a:rPr lang="en-US" dirty="0" err="1" smtClean="0"/>
              <a:t>queryID</a:t>
            </a:r>
            <a:r>
              <a:rPr lang="en-US" dirty="0" smtClean="0"/>
              <a:t>, </a:t>
            </a:r>
            <a:r>
              <a:rPr lang="en-US" dirty="0" err="1" smtClean="0"/>
              <a:t>QueryText</a:t>
            </a:r>
            <a:r>
              <a:rPr lang="en-US" dirty="0" smtClean="0"/>
              <a:t>&gt;: </a:t>
            </a:r>
          </a:p>
          <a:p>
            <a:pPr marL="457200" lvl="1" indent="0">
              <a:buNone/>
            </a:pPr>
            <a:r>
              <a:rPr lang="en-US" dirty="0" smtClean="0">
                <a:latin typeface="Courier New" pitchFamily="49" charset="0"/>
                <a:cs typeface="Courier New" pitchFamily="49" charset="0"/>
              </a:rPr>
              <a:t>&lt;Q1,“The </a:t>
            </a:r>
            <a:r>
              <a:rPr lang="en-US" dirty="0">
                <a:latin typeface="Courier New" pitchFamily="49" charset="0"/>
                <a:cs typeface="Courier New" pitchFamily="49" charset="0"/>
              </a:rPr>
              <a:t>teacher went to the store. The store was closed; the store opens in the morning. The store opens at 9am</a:t>
            </a:r>
            <a:r>
              <a:rPr lang="en-US" dirty="0" smtClean="0">
                <a:latin typeface="Courier New" pitchFamily="49" charset="0"/>
                <a:cs typeface="Courier New" pitchFamily="49" charset="0"/>
              </a:rPr>
              <a:t>.” &gt;</a:t>
            </a:r>
            <a:endParaRPr lang="en-US" dirty="0">
              <a:latin typeface="Courier New" pitchFamily="49" charset="0"/>
              <a:cs typeface="Courier New" pitchFamily="49" charset="0"/>
            </a:endParaRPr>
          </a:p>
          <a:p>
            <a:pPr lvl="1"/>
            <a:r>
              <a:rPr lang="en-US" dirty="0" smtClean="0"/>
              <a:t>The </a:t>
            </a:r>
            <a:r>
              <a:rPr lang="en-US" dirty="0"/>
              <a:t>output would be:</a:t>
            </a:r>
          </a:p>
          <a:p>
            <a:pPr marL="914400" lvl="2" indent="0">
              <a:buNone/>
            </a:pPr>
            <a:r>
              <a:rPr lang="en-US" sz="2600" dirty="0">
                <a:latin typeface="Courier New" pitchFamily="49" charset="0"/>
                <a:cs typeface="Courier New" pitchFamily="49" charset="0"/>
              </a:rPr>
              <a:t>&lt;The, 1&gt; &lt;teacher, 1&gt; &lt;went, 1&gt; &lt;to, 1&gt; &lt;the, 1&gt; &lt;</a:t>
            </a:r>
            <a:r>
              <a:rPr lang="en-US" sz="2600" dirty="0" smtClean="0">
                <a:latin typeface="Courier New" pitchFamily="49" charset="0"/>
                <a:cs typeface="Courier New" pitchFamily="49" charset="0"/>
              </a:rPr>
              <a:t>store,1</a:t>
            </a:r>
            <a:r>
              <a:rPr lang="en-US" sz="2600" dirty="0">
                <a:latin typeface="Courier New" pitchFamily="49" charset="0"/>
                <a:cs typeface="Courier New" pitchFamily="49" charset="0"/>
              </a:rPr>
              <a:t>&gt; &lt;the, 1&gt; &lt;store, 1&gt; &lt;was, 1&gt; &lt;closed, 1&gt; &lt;the, 1&gt; &lt;</a:t>
            </a:r>
            <a:r>
              <a:rPr lang="en-US" sz="2600" dirty="0" smtClean="0">
                <a:latin typeface="Courier New" pitchFamily="49" charset="0"/>
                <a:cs typeface="Courier New" pitchFamily="49" charset="0"/>
              </a:rPr>
              <a:t>store,1</a:t>
            </a:r>
            <a:r>
              <a:rPr lang="en-US" sz="2600" dirty="0">
                <a:latin typeface="Courier New" pitchFamily="49" charset="0"/>
                <a:cs typeface="Courier New" pitchFamily="49" charset="0"/>
              </a:rPr>
              <a:t>&gt; &lt;opens, 1&gt; &lt;in, 1&gt; &lt;the, 1&gt; &lt;morning, 1&gt; &lt;the 1&gt; &lt;store, 1&gt; &lt;opens, 1&gt; &lt;at, 1&gt; &lt;9am, 1&gt;</a:t>
            </a:r>
          </a:p>
          <a:p>
            <a:endParaRPr lang="en-US" dirty="0"/>
          </a:p>
        </p:txBody>
      </p:sp>
      <p:sp>
        <p:nvSpPr>
          <p:cNvPr id="4" name="Slide Number Placeholder 3"/>
          <p:cNvSpPr>
            <a:spLocks noGrp="1"/>
          </p:cNvSpPr>
          <p:nvPr>
            <p:ph type="sldNum" sz="quarter" idx="12"/>
          </p:nvPr>
        </p:nvSpPr>
        <p:spPr/>
        <p:txBody>
          <a:bodyPr/>
          <a:lstStyle/>
          <a:p>
            <a:fld id="{FB070496-1CF9-408E-B326-6CCA99B85165}" type="slidenum">
              <a:rPr lang="en-US" smtClean="0"/>
              <a:t>64</a:t>
            </a:fld>
            <a:endParaRPr lang="en-US"/>
          </a:p>
        </p:txBody>
      </p:sp>
    </p:spTree>
    <p:extLst>
      <p:ext uri="{BB962C8B-B14F-4D97-AF65-F5344CB8AC3E}">
        <p14:creationId xmlns:p14="http://schemas.microsoft.com/office/powerpoint/2010/main" val="950530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Reducer</a:t>
            </a:r>
          </a:p>
        </p:txBody>
      </p:sp>
      <p:sp>
        <p:nvSpPr>
          <p:cNvPr id="3" name="Content Placeholder 2"/>
          <p:cNvSpPr>
            <a:spLocks noGrp="1"/>
          </p:cNvSpPr>
          <p:nvPr>
            <p:ph idx="1"/>
          </p:nvPr>
        </p:nvSpPr>
        <p:spPr/>
        <p:txBody>
          <a:bodyPr>
            <a:normAutofit/>
          </a:bodyPr>
          <a:lstStyle/>
          <a:p>
            <a:r>
              <a:rPr lang="en-US" dirty="0">
                <a:solidFill>
                  <a:srgbClr val="000066"/>
                </a:solidFill>
              </a:rPr>
              <a:t>Accepts the </a:t>
            </a:r>
            <a:r>
              <a:rPr lang="en-US" dirty="0">
                <a:solidFill>
                  <a:srgbClr val="006600"/>
                </a:solidFill>
              </a:rPr>
              <a:t>Mapper output</a:t>
            </a:r>
            <a:r>
              <a:rPr lang="en-US" dirty="0">
                <a:solidFill>
                  <a:srgbClr val="000066"/>
                </a:solidFill>
              </a:rPr>
              <a:t>, and </a:t>
            </a:r>
            <a:r>
              <a:rPr lang="en-US" dirty="0" smtClean="0">
                <a:solidFill>
                  <a:srgbClr val="000066"/>
                </a:solidFill>
              </a:rPr>
              <a:t>aggregates values </a:t>
            </a:r>
            <a:r>
              <a:rPr lang="en-US" dirty="0">
                <a:solidFill>
                  <a:srgbClr val="000066"/>
                </a:solidFill>
              </a:rPr>
              <a:t>on the key</a:t>
            </a:r>
          </a:p>
          <a:p>
            <a:pPr lvl="1"/>
            <a:r>
              <a:rPr lang="en-US" dirty="0" smtClean="0"/>
              <a:t>For </a:t>
            </a:r>
            <a:r>
              <a:rPr lang="en-US" dirty="0"/>
              <a:t>our example, the reducer input would be:</a:t>
            </a:r>
          </a:p>
          <a:p>
            <a:pPr marL="914400" lvl="2" indent="0">
              <a:buNone/>
            </a:pPr>
            <a:r>
              <a:rPr lang="en-US" dirty="0">
                <a:solidFill>
                  <a:srgbClr val="663300"/>
                </a:solidFill>
              </a:rPr>
              <a:t>&lt;The, 1&gt; &lt;teacher, 1&gt; &lt;went, 1&gt; &lt;to, 1&gt; &lt;the, 1&gt; &lt;</a:t>
            </a:r>
            <a:r>
              <a:rPr lang="en-US" b="1" dirty="0">
                <a:solidFill>
                  <a:srgbClr val="663300"/>
                </a:solidFill>
              </a:rPr>
              <a:t>store</a:t>
            </a:r>
            <a:r>
              <a:rPr lang="en-US" dirty="0">
                <a:solidFill>
                  <a:srgbClr val="663300"/>
                </a:solidFill>
              </a:rPr>
              <a:t>, 1&gt; &lt;the, 1&gt; &lt;store, 1&gt; &lt;was, 1&gt; &lt;closed, 1&gt; &lt;the, 1&gt; &lt;</a:t>
            </a:r>
            <a:r>
              <a:rPr lang="en-US" b="1" dirty="0">
                <a:solidFill>
                  <a:srgbClr val="663300"/>
                </a:solidFill>
              </a:rPr>
              <a:t>store</a:t>
            </a:r>
            <a:r>
              <a:rPr lang="en-US" dirty="0">
                <a:solidFill>
                  <a:srgbClr val="663300"/>
                </a:solidFill>
              </a:rPr>
              <a:t>, 1&gt; &lt;</a:t>
            </a:r>
            <a:r>
              <a:rPr lang="en-US" dirty="0" smtClean="0">
                <a:solidFill>
                  <a:srgbClr val="663300"/>
                </a:solidFill>
              </a:rPr>
              <a:t>opens,1</a:t>
            </a:r>
            <a:r>
              <a:rPr lang="en-US" dirty="0">
                <a:solidFill>
                  <a:srgbClr val="663300"/>
                </a:solidFill>
              </a:rPr>
              <a:t>&gt; &lt;in, 1&gt; &lt;the, 1&gt; &lt;morning, 1&gt; &lt;the 1&gt; &lt;</a:t>
            </a:r>
            <a:r>
              <a:rPr lang="en-US" b="1" dirty="0">
                <a:solidFill>
                  <a:srgbClr val="663300"/>
                </a:solidFill>
              </a:rPr>
              <a:t>store</a:t>
            </a:r>
            <a:r>
              <a:rPr lang="en-US" dirty="0">
                <a:solidFill>
                  <a:srgbClr val="663300"/>
                </a:solidFill>
              </a:rPr>
              <a:t>, 1&gt; &lt;opens, 1&gt; &lt;at, 1&gt; &lt;9am, 1&gt;</a:t>
            </a:r>
          </a:p>
          <a:p>
            <a:pPr lvl="1"/>
            <a:r>
              <a:rPr lang="en-US" dirty="0"/>
              <a:t>The output would be:	</a:t>
            </a:r>
          </a:p>
          <a:p>
            <a:pPr marL="914400" lvl="2" indent="0">
              <a:buNone/>
            </a:pPr>
            <a:r>
              <a:rPr lang="en-US" dirty="0">
                <a:solidFill>
                  <a:srgbClr val="0000FF"/>
                </a:solidFill>
              </a:rPr>
              <a:t>&lt;The, 6&gt; &lt;teacher, 1&gt; &lt;went, 1&gt; &lt;to, 1&gt; </a:t>
            </a:r>
            <a:r>
              <a:rPr lang="en-US" b="1" dirty="0">
                <a:solidFill>
                  <a:srgbClr val="0000FF"/>
                </a:solidFill>
              </a:rPr>
              <a:t>&lt;store, 3&gt; </a:t>
            </a:r>
            <a:r>
              <a:rPr lang="en-US" dirty="0">
                <a:solidFill>
                  <a:srgbClr val="0000FF"/>
                </a:solidFill>
              </a:rPr>
              <a:t>&lt;was, 1&gt; &lt;closed, 1&gt; &lt;opens, 1&gt; &lt;morning, 1&gt; &lt;at, 1&gt; &lt;9am, 1&gt;</a:t>
            </a:r>
          </a:p>
          <a:p>
            <a:endParaRPr lang="en-US" dirty="0"/>
          </a:p>
        </p:txBody>
      </p:sp>
      <p:sp>
        <p:nvSpPr>
          <p:cNvPr id="4" name="Slide Number Placeholder 3"/>
          <p:cNvSpPr>
            <a:spLocks noGrp="1"/>
          </p:cNvSpPr>
          <p:nvPr>
            <p:ph type="sldNum" sz="quarter" idx="12"/>
          </p:nvPr>
        </p:nvSpPr>
        <p:spPr/>
        <p:txBody>
          <a:bodyPr/>
          <a:lstStyle/>
          <a:p>
            <a:fld id="{FB070496-1CF9-408E-B326-6CCA99B85165}" type="slidenum">
              <a:rPr lang="en-US" smtClean="0"/>
              <a:t>65</a:t>
            </a:fld>
            <a:endParaRPr lang="en-US"/>
          </a:p>
        </p:txBody>
      </p:sp>
    </p:spTree>
    <p:extLst>
      <p:ext uri="{BB962C8B-B14F-4D97-AF65-F5344CB8AC3E}">
        <p14:creationId xmlns:p14="http://schemas.microsoft.com/office/powerpoint/2010/main" val="2585666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222" y="365129"/>
            <a:ext cx="10515600" cy="1325563"/>
          </a:xfrm>
        </p:spPr>
        <p:txBody>
          <a:bodyPr>
            <a:normAutofit/>
          </a:bodyPr>
          <a:lstStyle/>
          <a:p>
            <a:r>
              <a:rPr lang="en-US" dirty="0" smtClean="0"/>
              <a:t>MapReduce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FB070496-1CF9-408E-B326-6CCA99B85165}" type="slidenum">
              <a:rPr lang="en-US" smtClean="0"/>
              <a:t>66</a:t>
            </a:fld>
            <a:endParaRPr lang="en-US"/>
          </a:p>
        </p:txBody>
      </p:sp>
      <p:sp>
        <p:nvSpPr>
          <p:cNvPr id="28" name="Oval 4"/>
          <p:cNvSpPr>
            <a:spLocks noChangeArrowheads="1"/>
          </p:cNvSpPr>
          <p:nvPr/>
        </p:nvSpPr>
        <p:spPr bwMode="auto">
          <a:xfrm>
            <a:off x="4876800" y="1194485"/>
            <a:ext cx="1930400" cy="6858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smtClean="0"/>
              <a:t>Hadoop</a:t>
            </a:r>
            <a:endParaRPr lang="en-US" altLang="en-US" dirty="0"/>
          </a:p>
          <a:p>
            <a:pPr algn="ctr"/>
            <a:r>
              <a:rPr lang="en-US" altLang="en-US" dirty="0"/>
              <a:t>Program</a:t>
            </a:r>
          </a:p>
        </p:txBody>
      </p:sp>
      <p:sp>
        <p:nvSpPr>
          <p:cNvPr id="33" name="Oval 5"/>
          <p:cNvSpPr>
            <a:spLocks noChangeArrowheads="1"/>
          </p:cNvSpPr>
          <p:nvPr/>
        </p:nvSpPr>
        <p:spPr bwMode="auto">
          <a:xfrm>
            <a:off x="5181600" y="2566085"/>
            <a:ext cx="13208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Master</a:t>
            </a:r>
          </a:p>
        </p:txBody>
      </p:sp>
      <p:grpSp>
        <p:nvGrpSpPr>
          <p:cNvPr id="36" name="Group 36"/>
          <p:cNvGrpSpPr>
            <a:grpSpLocks/>
          </p:cNvGrpSpPr>
          <p:nvPr/>
        </p:nvGrpSpPr>
        <p:grpSpPr bwMode="auto">
          <a:xfrm>
            <a:off x="3251200" y="1727885"/>
            <a:ext cx="4876800" cy="2057400"/>
            <a:chOff x="1536" y="1200"/>
            <a:chExt cx="2304" cy="1296"/>
          </a:xfrm>
        </p:grpSpPr>
        <p:sp>
          <p:nvSpPr>
            <p:cNvPr id="37" name="Line 30"/>
            <p:cNvSpPr>
              <a:spLocks noChangeShapeType="1"/>
            </p:cNvSpPr>
            <p:nvPr/>
          </p:nvSpPr>
          <p:spPr bwMode="auto">
            <a:xfrm>
              <a:off x="2736" y="1296"/>
              <a:ext cx="0" cy="43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31"/>
            <p:cNvSpPr>
              <a:spLocks noChangeShapeType="1"/>
            </p:cNvSpPr>
            <p:nvPr/>
          </p:nvSpPr>
          <p:spPr bwMode="auto">
            <a:xfrm flipH="1">
              <a:off x="1536" y="1200"/>
              <a:ext cx="864" cy="115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32"/>
            <p:cNvSpPr>
              <a:spLocks noChangeShapeType="1"/>
            </p:cNvSpPr>
            <p:nvPr/>
          </p:nvSpPr>
          <p:spPr bwMode="auto">
            <a:xfrm>
              <a:off x="3168" y="1200"/>
              <a:ext cx="672" cy="1296"/>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Text Box 33"/>
            <p:cNvSpPr txBox="1">
              <a:spLocks noChangeArrowheads="1"/>
            </p:cNvSpPr>
            <p:nvPr/>
          </p:nvSpPr>
          <p:spPr bwMode="auto">
            <a:xfrm>
              <a:off x="1728" y="1392"/>
              <a:ext cx="3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fork</a:t>
              </a:r>
            </a:p>
          </p:txBody>
        </p:sp>
        <p:sp>
          <p:nvSpPr>
            <p:cNvPr id="41" name="Text Box 34"/>
            <p:cNvSpPr txBox="1">
              <a:spLocks noChangeArrowheads="1"/>
            </p:cNvSpPr>
            <p:nvPr/>
          </p:nvSpPr>
          <p:spPr bwMode="auto">
            <a:xfrm>
              <a:off x="2384" y="1353"/>
              <a:ext cx="3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fork</a:t>
              </a:r>
            </a:p>
          </p:txBody>
        </p:sp>
        <p:sp>
          <p:nvSpPr>
            <p:cNvPr id="42" name="Text Box 35"/>
            <p:cNvSpPr txBox="1">
              <a:spLocks noChangeArrowheads="1"/>
            </p:cNvSpPr>
            <p:nvPr/>
          </p:nvSpPr>
          <p:spPr bwMode="auto">
            <a:xfrm>
              <a:off x="3312" y="1344"/>
              <a:ext cx="3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fork</a:t>
              </a:r>
            </a:p>
          </p:txBody>
        </p:sp>
      </p:grpSp>
      <p:grpSp>
        <p:nvGrpSpPr>
          <p:cNvPr id="102" name="Group 101"/>
          <p:cNvGrpSpPr/>
          <p:nvPr/>
        </p:nvGrpSpPr>
        <p:grpSpPr>
          <a:xfrm>
            <a:off x="3657601" y="2718485"/>
            <a:ext cx="4259952" cy="1143000"/>
            <a:chOff x="2743200" y="2031504"/>
            <a:chExt cx="3194964" cy="1143000"/>
          </a:xfrm>
        </p:grpSpPr>
        <p:sp>
          <p:nvSpPr>
            <p:cNvPr id="47" name="Line 37"/>
            <p:cNvSpPr>
              <a:spLocks noChangeShapeType="1"/>
            </p:cNvSpPr>
            <p:nvPr/>
          </p:nvSpPr>
          <p:spPr bwMode="auto">
            <a:xfrm flipH="1">
              <a:off x="2895600" y="2183904"/>
              <a:ext cx="990600" cy="762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Line 38"/>
            <p:cNvSpPr>
              <a:spLocks noChangeShapeType="1"/>
            </p:cNvSpPr>
            <p:nvPr/>
          </p:nvSpPr>
          <p:spPr bwMode="auto">
            <a:xfrm>
              <a:off x="4876800" y="2183904"/>
              <a:ext cx="914400" cy="990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Text Box 39"/>
            <p:cNvSpPr txBox="1">
              <a:spLocks noChangeArrowheads="1"/>
            </p:cNvSpPr>
            <p:nvPr/>
          </p:nvSpPr>
          <p:spPr bwMode="auto">
            <a:xfrm>
              <a:off x="2743200" y="2031504"/>
              <a:ext cx="6879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assign</a:t>
              </a:r>
            </a:p>
            <a:p>
              <a:r>
                <a:rPr lang="en-US" altLang="en-US" dirty="0"/>
                <a:t>map</a:t>
              </a:r>
            </a:p>
          </p:txBody>
        </p:sp>
        <p:sp>
          <p:nvSpPr>
            <p:cNvPr id="50" name="Text Box 40"/>
            <p:cNvSpPr txBox="1">
              <a:spLocks noChangeArrowheads="1"/>
            </p:cNvSpPr>
            <p:nvPr/>
          </p:nvSpPr>
          <p:spPr bwMode="auto">
            <a:xfrm>
              <a:off x="5211763" y="2139454"/>
              <a:ext cx="726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assign</a:t>
              </a:r>
            </a:p>
            <a:p>
              <a:r>
                <a:rPr lang="en-US" altLang="en-US"/>
                <a:t>reduce</a:t>
              </a:r>
            </a:p>
          </p:txBody>
        </p:sp>
      </p:grpSp>
      <p:grpSp>
        <p:nvGrpSpPr>
          <p:cNvPr id="52" name="Group 51"/>
          <p:cNvGrpSpPr/>
          <p:nvPr/>
        </p:nvGrpSpPr>
        <p:grpSpPr>
          <a:xfrm>
            <a:off x="7518400" y="3939729"/>
            <a:ext cx="1320800" cy="1447800"/>
            <a:chOff x="5638800" y="2886348"/>
            <a:chExt cx="990600" cy="1447800"/>
          </a:xfrm>
        </p:grpSpPr>
        <p:sp>
          <p:nvSpPr>
            <p:cNvPr id="53" name="Oval 23"/>
            <p:cNvSpPr>
              <a:spLocks noChangeArrowheads="1"/>
            </p:cNvSpPr>
            <p:nvPr/>
          </p:nvSpPr>
          <p:spPr bwMode="auto">
            <a:xfrm>
              <a:off x="5638800" y="3876948"/>
              <a:ext cx="990600" cy="4572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Worker</a:t>
              </a:r>
            </a:p>
          </p:txBody>
        </p:sp>
        <p:sp>
          <p:nvSpPr>
            <p:cNvPr id="54" name="Oval 24"/>
            <p:cNvSpPr>
              <a:spLocks noChangeArrowheads="1"/>
            </p:cNvSpPr>
            <p:nvPr/>
          </p:nvSpPr>
          <p:spPr bwMode="auto">
            <a:xfrm>
              <a:off x="5638800" y="2886348"/>
              <a:ext cx="990600" cy="4572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Worker</a:t>
              </a:r>
            </a:p>
          </p:txBody>
        </p:sp>
      </p:grpSp>
      <p:grpSp>
        <p:nvGrpSpPr>
          <p:cNvPr id="55" name="Group 65"/>
          <p:cNvGrpSpPr>
            <a:grpSpLocks/>
          </p:cNvGrpSpPr>
          <p:nvPr/>
        </p:nvGrpSpPr>
        <p:grpSpPr bwMode="auto">
          <a:xfrm>
            <a:off x="2641600" y="3634929"/>
            <a:ext cx="1320800" cy="2133600"/>
            <a:chOff x="1248" y="2352"/>
            <a:chExt cx="624" cy="1344"/>
          </a:xfrm>
        </p:grpSpPr>
        <p:sp>
          <p:nvSpPr>
            <p:cNvPr id="56" name="Oval 6"/>
            <p:cNvSpPr>
              <a:spLocks noChangeArrowheads="1"/>
            </p:cNvSpPr>
            <p:nvPr/>
          </p:nvSpPr>
          <p:spPr bwMode="auto">
            <a:xfrm>
              <a:off x="1248" y="2352"/>
              <a:ext cx="624" cy="288"/>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Worker</a:t>
              </a:r>
            </a:p>
          </p:txBody>
        </p:sp>
        <p:sp>
          <p:nvSpPr>
            <p:cNvPr id="57" name="Oval 7"/>
            <p:cNvSpPr>
              <a:spLocks noChangeArrowheads="1"/>
            </p:cNvSpPr>
            <p:nvPr/>
          </p:nvSpPr>
          <p:spPr bwMode="auto">
            <a:xfrm>
              <a:off x="1248" y="2880"/>
              <a:ext cx="624" cy="288"/>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Worker</a:t>
              </a:r>
            </a:p>
          </p:txBody>
        </p:sp>
        <p:sp>
          <p:nvSpPr>
            <p:cNvPr id="58" name="Oval 8"/>
            <p:cNvSpPr>
              <a:spLocks noChangeArrowheads="1"/>
            </p:cNvSpPr>
            <p:nvPr/>
          </p:nvSpPr>
          <p:spPr bwMode="auto">
            <a:xfrm>
              <a:off x="1248" y="3408"/>
              <a:ext cx="624" cy="288"/>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Worker</a:t>
              </a:r>
            </a:p>
          </p:txBody>
        </p:sp>
      </p:grpSp>
      <p:grpSp>
        <p:nvGrpSpPr>
          <p:cNvPr id="59" name="Group 46"/>
          <p:cNvGrpSpPr>
            <a:grpSpLocks/>
          </p:cNvGrpSpPr>
          <p:nvPr/>
        </p:nvGrpSpPr>
        <p:grpSpPr bwMode="auto">
          <a:xfrm>
            <a:off x="1422400" y="3863529"/>
            <a:ext cx="1219200" cy="1676400"/>
            <a:chOff x="672" y="2496"/>
            <a:chExt cx="576" cy="1056"/>
          </a:xfrm>
        </p:grpSpPr>
        <p:sp>
          <p:nvSpPr>
            <p:cNvPr id="60" name="Line 42"/>
            <p:cNvSpPr>
              <a:spLocks noChangeShapeType="1"/>
            </p:cNvSpPr>
            <p:nvPr/>
          </p:nvSpPr>
          <p:spPr bwMode="auto">
            <a:xfrm flipV="1">
              <a:off x="672" y="2496"/>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Line 43"/>
            <p:cNvSpPr>
              <a:spLocks noChangeShapeType="1"/>
            </p:cNvSpPr>
            <p:nvPr/>
          </p:nvSpPr>
          <p:spPr bwMode="auto">
            <a:xfrm>
              <a:off x="672" y="3024"/>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 name="Line 44"/>
            <p:cNvSpPr>
              <a:spLocks noChangeShapeType="1"/>
            </p:cNvSpPr>
            <p:nvPr/>
          </p:nvSpPr>
          <p:spPr bwMode="auto">
            <a:xfrm>
              <a:off x="672" y="3216"/>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 name="Text Box 45"/>
            <p:cNvSpPr txBox="1">
              <a:spLocks noChangeArrowheads="1"/>
            </p:cNvSpPr>
            <p:nvPr/>
          </p:nvSpPr>
          <p:spPr bwMode="auto">
            <a:xfrm>
              <a:off x="672" y="2784"/>
              <a:ext cx="3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read</a:t>
              </a:r>
            </a:p>
          </p:txBody>
        </p:sp>
      </p:grpSp>
      <p:grpSp>
        <p:nvGrpSpPr>
          <p:cNvPr id="64" name="Group 51"/>
          <p:cNvGrpSpPr>
            <a:grpSpLocks/>
          </p:cNvGrpSpPr>
          <p:nvPr/>
        </p:nvGrpSpPr>
        <p:grpSpPr bwMode="auto">
          <a:xfrm>
            <a:off x="3962400" y="3634929"/>
            <a:ext cx="2133600" cy="2133600"/>
            <a:chOff x="1872" y="2352"/>
            <a:chExt cx="1008" cy="1344"/>
          </a:xfrm>
        </p:grpSpPr>
        <p:grpSp>
          <p:nvGrpSpPr>
            <p:cNvPr id="65" name="Group 16"/>
            <p:cNvGrpSpPr>
              <a:grpSpLocks/>
            </p:cNvGrpSpPr>
            <p:nvPr/>
          </p:nvGrpSpPr>
          <p:grpSpPr bwMode="auto">
            <a:xfrm>
              <a:off x="2592" y="2352"/>
              <a:ext cx="288" cy="288"/>
              <a:chOff x="2640" y="2160"/>
              <a:chExt cx="288" cy="288"/>
            </a:xfrm>
          </p:grpSpPr>
          <p:sp>
            <p:nvSpPr>
              <p:cNvPr id="76" name="Rectangle 14"/>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77" name="Rectangle 15"/>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grpSp>
          <p:nvGrpSpPr>
            <p:cNvPr id="66" name="Group 17"/>
            <p:cNvGrpSpPr>
              <a:grpSpLocks/>
            </p:cNvGrpSpPr>
            <p:nvPr/>
          </p:nvGrpSpPr>
          <p:grpSpPr bwMode="auto">
            <a:xfrm>
              <a:off x="2592" y="2880"/>
              <a:ext cx="288" cy="288"/>
              <a:chOff x="2640" y="2160"/>
              <a:chExt cx="288" cy="288"/>
            </a:xfrm>
          </p:grpSpPr>
          <p:sp>
            <p:nvSpPr>
              <p:cNvPr id="74" name="Rectangle 18"/>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75" name="Rectangle 19"/>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grpSp>
          <p:nvGrpSpPr>
            <p:cNvPr id="67" name="Group 20"/>
            <p:cNvGrpSpPr>
              <a:grpSpLocks/>
            </p:cNvGrpSpPr>
            <p:nvPr/>
          </p:nvGrpSpPr>
          <p:grpSpPr bwMode="auto">
            <a:xfrm>
              <a:off x="2592" y="3408"/>
              <a:ext cx="288" cy="288"/>
              <a:chOff x="2640" y="2160"/>
              <a:chExt cx="288" cy="288"/>
            </a:xfrm>
          </p:grpSpPr>
          <p:sp>
            <p:nvSpPr>
              <p:cNvPr id="72" name="Rectangle 21"/>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73" name="Rectangle 22"/>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sp>
          <p:nvSpPr>
            <p:cNvPr id="68" name="Line 47"/>
            <p:cNvSpPr>
              <a:spLocks noChangeShapeType="1"/>
            </p:cNvSpPr>
            <p:nvPr/>
          </p:nvSpPr>
          <p:spPr bwMode="auto">
            <a:xfrm>
              <a:off x="1872" y="2496"/>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 name="Line 48"/>
            <p:cNvSpPr>
              <a:spLocks noChangeShapeType="1"/>
            </p:cNvSpPr>
            <p:nvPr/>
          </p:nvSpPr>
          <p:spPr bwMode="auto">
            <a:xfrm>
              <a:off x="1872" y="302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 name="Line 49"/>
            <p:cNvSpPr>
              <a:spLocks noChangeShapeType="1"/>
            </p:cNvSpPr>
            <p:nvPr/>
          </p:nvSpPr>
          <p:spPr bwMode="auto">
            <a:xfrm>
              <a:off x="1872" y="355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 name="Text Box 50"/>
            <p:cNvSpPr txBox="1">
              <a:spLocks noChangeArrowheads="1"/>
            </p:cNvSpPr>
            <p:nvPr/>
          </p:nvSpPr>
          <p:spPr bwMode="auto">
            <a:xfrm>
              <a:off x="1970" y="2620"/>
              <a:ext cx="36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600" dirty="0"/>
                <a:t>local</a:t>
              </a:r>
              <a:endParaRPr lang="en-US" altLang="en-US" dirty="0"/>
            </a:p>
            <a:p>
              <a:r>
                <a:rPr lang="en-US" altLang="en-US" dirty="0"/>
                <a:t>write</a:t>
              </a:r>
            </a:p>
          </p:txBody>
        </p:sp>
      </p:grpSp>
      <p:grpSp>
        <p:nvGrpSpPr>
          <p:cNvPr id="78" name="Group 59"/>
          <p:cNvGrpSpPr>
            <a:grpSpLocks/>
          </p:cNvGrpSpPr>
          <p:nvPr/>
        </p:nvGrpSpPr>
        <p:grpSpPr bwMode="auto">
          <a:xfrm>
            <a:off x="6096001" y="3863529"/>
            <a:ext cx="1422401" cy="2416175"/>
            <a:chOff x="2880" y="2496"/>
            <a:chExt cx="672" cy="1522"/>
          </a:xfrm>
        </p:grpSpPr>
        <p:sp>
          <p:nvSpPr>
            <p:cNvPr id="79" name="Line 52"/>
            <p:cNvSpPr>
              <a:spLocks noChangeShapeType="1"/>
            </p:cNvSpPr>
            <p:nvPr/>
          </p:nvSpPr>
          <p:spPr bwMode="auto">
            <a:xfrm>
              <a:off x="2880" y="2496"/>
              <a:ext cx="67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Line 53"/>
            <p:cNvSpPr>
              <a:spLocks noChangeShapeType="1"/>
            </p:cNvSpPr>
            <p:nvPr/>
          </p:nvSpPr>
          <p:spPr bwMode="auto">
            <a:xfrm>
              <a:off x="2880" y="2496"/>
              <a:ext cx="672"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Line 54"/>
            <p:cNvSpPr>
              <a:spLocks noChangeShapeType="1"/>
            </p:cNvSpPr>
            <p:nvPr/>
          </p:nvSpPr>
          <p:spPr bwMode="auto">
            <a:xfrm flipV="1">
              <a:off x="2880" y="2688"/>
              <a:ext cx="67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 name="Line 55"/>
            <p:cNvSpPr>
              <a:spLocks noChangeShapeType="1"/>
            </p:cNvSpPr>
            <p:nvPr/>
          </p:nvSpPr>
          <p:spPr bwMode="auto">
            <a:xfrm>
              <a:off x="2880" y="3024"/>
              <a:ext cx="67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 name="Line 56"/>
            <p:cNvSpPr>
              <a:spLocks noChangeShapeType="1"/>
            </p:cNvSpPr>
            <p:nvPr/>
          </p:nvSpPr>
          <p:spPr bwMode="auto">
            <a:xfrm flipV="1">
              <a:off x="2880" y="2736"/>
              <a:ext cx="672"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Line 57"/>
            <p:cNvSpPr>
              <a:spLocks noChangeShapeType="1"/>
            </p:cNvSpPr>
            <p:nvPr/>
          </p:nvSpPr>
          <p:spPr bwMode="auto">
            <a:xfrm flipV="1">
              <a:off x="2880" y="331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 name="Text Box 58"/>
            <p:cNvSpPr txBox="1">
              <a:spLocks noChangeArrowheads="1"/>
            </p:cNvSpPr>
            <p:nvPr/>
          </p:nvSpPr>
          <p:spPr bwMode="auto">
            <a:xfrm>
              <a:off x="2976" y="3456"/>
              <a:ext cx="436"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600" dirty="0"/>
                <a:t>remote</a:t>
              </a:r>
            </a:p>
            <a:p>
              <a:r>
                <a:rPr lang="en-US" altLang="en-US" sz="1600" dirty="0"/>
                <a:t>read</a:t>
              </a:r>
              <a:r>
                <a:rPr lang="en-US" altLang="en-US" dirty="0"/>
                <a:t>,</a:t>
              </a:r>
            </a:p>
            <a:p>
              <a:r>
                <a:rPr lang="en-US" altLang="en-US" dirty="0"/>
                <a:t>sort</a:t>
              </a:r>
            </a:p>
          </p:txBody>
        </p:sp>
      </p:grpSp>
      <p:grpSp>
        <p:nvGrpSpPr>
          <p:cNvPr id="92" name="Group 70"/>
          <p:cNvGrpSpPr>
            <a:grpSpLocks/>
          </p:cNvGrpSpPr>
          <p:nvPr/>
        </p:nvGrpSpPr>
        <p:grpSpPr bwMode="auto">
          <a:xfrm>
            <a:off x="-86784" y="3114229"/>
            <a:ext cx="1509184" cy="2044700"/>
            <a:chOff x="-41" y="2024"/>
            <a:chExt cx="713" cy="1288"/>
          </a:xfrm>
        </p:grpSpPr>
        <p:grpSp>
          <p:nvGrpSpPr>
            <p:cNvPr id="93" name="Group 64"/>
            <p:cNvGrpSpPr>
              <a:grpSpLocks/>
            </p:cNvGrpSpPr>
            <p:nvPr/>
          </p:nvGrpSpPr>
          <p:grpSpPr bwMode="auto">
            <a:xfrm>
              <a:off x="144" y="2736"/>
              <a:ext cx="528" cy="576"/>
              <a:chOff x="144" y="2736"/>
              <a:chExt cx="528" cy="576"/>
            </a:xfrm>
          </p:grpSpPr>
          <p:sp>
            <p:nvSpPr>
              <p:cNvPr id="96" name="Rectangle 9"/>
              <p:cNvSpPr>
                <a:spLocks noChangeArrowheads="1"/>
              </p:cNvSpPr>
              <p:nvPr/>
            </p:nvSpPr>
            <p:spPr bwMode="auto">
              <a:xfrm>
                <a:off x="144" y="2736"/>
                <a:ext cx="528" cy="192"/>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Split 0</a:t>
                </a:r>
              </a:p>
            </p:txBody>
          </p:sp>
          <p:sp>
            <p:nvSpPr>
              <p:cNvPr id="97" name="Rectangle 10"/>
              <p:cNvSpPr>
                <a:spLocks noChangeArrowheads="1"/>
              </p:cNvSpPr>
              <p:nvPr/>
            </p:nvSpPr>
            <p:spPr bwMode="auto">
              <a:xfrm>
                <a:off x="144" y="2928"/>
                <a:ext cx="528" cy="192"/>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Split 1</a:t>
                </a:r>
              </a:p>
            </p:txBody>
          </p:sp>
          <p:sp>
            <p:nvSpPr>
              <p:cNvPr id="98" name="Rectangle 11"/>
              <p:cNvSpPr>
                <a:spLocks noChangeArrowheads="1"/>
              </p:cNvSpPr>
              <p:nvPr/>
            </p:nvSpPr>
            <p:spPr bwMode="auto">
              <a:xfrm>
                <a:off x="144" y="3120"/>
                <a:ext cx="528" cy="192"/>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Split 2</a:t>
                </a:r>
              </a:p>
            </p:txBody>
          </p:sp>
        </p:grpSp>
        <p:sp>
          <p:nvSpPr>
            <p:cNvPr id="94" name="Text Box 69"/>
            <p:cNvSpPr txBox="1">
              <a:spLocks noChangeArrowheads="1"/>
            </p:cNvSpPr>
            <p:nvPr/>
          </p:nvSpPr>
          <p:spPr bwMode="auto">
            <a:xfrm>
              <a:off x="-41" y="2024"/>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Input Data</a:t>
              </a:r>
            </a:p>
          </p:txBody>
        </p:sp>
      </p:grpSp>
      <p:sp>
        <p:nvSpPr>
          <p:cNvPr id="99" name="Rectangle 98"/>
          <p:cNvSpPr/>
          <p:nvPr/>
        </p:nvSpPr>
        <p:spPr>
          <a:xfrm>
            <a:off x="1673226" y="6279704"/>
            <a:ext cx="3257549" cy="461665"/>
          </a:xfrm>
          <a:prstGeom prst="rect">
            <a:avLst/>
          </a:prstGeom>
        </p:spPr>
        <p:txBody>
          <a:bodyPr wrap="square">
            <a:spAutoFit/>
          </a:bodyPr>
          <a:lstStyle/>
          <a:p>
            <a:pPr algn="ctr"/>
            <a:r>
              <a:rPr lang="en-US" sz="2400" b="1" dirty="0" smtClean="0">
                <a:solidFill>
                  <a:srgbClr val="FF0000"/>
                </a:solidFill>
              </a:rPr>
              <a:t>Map</a:t>
            </a:r>
            <a:endParaRPr lang="en-US" b="1" dirty="0"/>
          </a:p>
        </p:txBody>
      </p:sp>
      <p:sp>
        <p:nvSpPr>
          <p:cNvPr id="100" name="Rectangle 99"/>
          <p:cNvSpPr/>
          <p:nvPr/>
        </p:nvSpPr>
        <p:spPr>
          <a:xfrm>
            <a:off x="6973136" y="6279704"/>
            <a:ext cx="2411328" cy="461665"/>
          </a:xfrm>
          <a:prstGeom prst="rect">
            <a:avLst/>
          </a:prstGeom>
        </p:spPr>
        <p:txBody>
          <a:bodyPr wrap="square">
            <a:spAutoFit/>
          </a:bodyPr>
          <a:lstStyle/>
          <a:p>
            <a:pPr algn="ctr"/>
            <a:r>
              <a:rPr lang="en-US" sz="2400" b="1" dirty="0" smtClean="0">
                <a:solidFill>
                  <a:srgbClr val="FF0000"/>
                </a:solidFill>
              </a:rPr>
              <a:t>Reduce</a:t>
            </a:r>
            <a:endParaRPr lang="en-US" dirty="0"/>
          </a:p>
        </p:txBody>
      </p:sp>
      <p:grpSp>
        <p:nvGrpSpPr>
          <p:cNvPr id="5" name="Group 4"/>
          <p:cNvGrpSpPr/>
          <p:nvPr/>
        </p:nvGrpSpPr>
        <p:grpSpPr>
          <a:xfrm>
            <a:off x="8839199" y="3114229"/>
            <a:ext cx="2641600" cy="2273300"/>
            <a:chOff x="6629400" y="3114229"/>
            <a:chExt cx="1981200" cy="2273300"/>
          </a:xfrm>
        </p:grpSpPr>
        <p:grpSp>
          <p:nvGrpSpPr>
            <p:cNvPr id="86" name="Group 63"/>
            <p:cNvGrpSpPr>
              <a:grpSpLocks/>
            </p:cNvGrpSpPr>
            <p:nvPr/>
          </p:nvGrpSpPr>
          <p:grpSpPr bwMode="auto">
            <a:xfrm>
              <a:off x="6629400" y="3787329"/>
              <a:ext cx="1981200" cy="1600200"/>
              <a:chOff x="4176" y="2448"/>
              <a:chExt cx="1248" cy="1008"/>
            </a:xfrm>
          </p:grpSpPr>
          <p:sp>
            <p:nvSpPr>
              <p:cNvPr id="87" name="Rectangle 27"/>
              <p:cNvSpPr>
                <a:spLocks noChangeArrowheads="1"/>
              </p:cNvSpPr>
              <p:nvPr/>
            </p:nvSpPr>
            <p:spPr bwMode="auto">
              <a:xfrm>
                <a:off x="4848" y="2448"/>
                <a:ext cx="576" cy="384"/>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Output</a:t>
                </a:r>
              </a:p>
              <a:p>
                <a:pPr algn="ctr"/>
                <a:r>
                  <a:rPr lang="en-US" altLang="en-US" dirty="0"/>
                  <a:t>File 0</a:t>
                </a:r>
              </a:p>
            </p:txBody>
          </p:sp>
          <p:sp>
            <p:nvSpPr>
              <p:cNvPr id="88" name="Rectangle 28"/>
              <p:cNvSpPr>
                <a:spLocks noChangeArrowheads="1"/>
              </p:cNvSpPr>
              <p:nvPr/>
            </p:nvSpPr>
            <p:spPr bwMode="auto">
              <a:xfrm>
                <a:off x="4848" y="3072"/>
                <a:ext cx="576" cy="384"/>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Output</a:t>
                </a:r>
              </a:p>
              <a:p>
                <a:pPr algn="ctr"/>
                <a:r>
                  <a:rPr lang="en-US" altLang="en-US"/>
                  <a:t>File 1</a:t>
                </a:r>
              </a:p>
            </p:txBody>
          </p:sp>
          <p:sp>
            <p:nvSpPr>
              <p:cNvPr id="89" name="Line 60"/>
              <p:cNvSpPr>
                <a:spLocks noChangeShapeType="1"/>
              </p:cNvSpPr>
              <p:nvPr/>
            </p:nvSpPr>
            <p:spPr bwMode="auto">
              <a:xfrm>
                <a:off x="4176" y="268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 name="Line 61"/>
              <p:cNvSpPr>
                <a:spLocks noChangeShapeType="1"/>
              </p:cNvSpPr>
              <p:nvPr/>
            </p:nvSpPr>
            <p:spPr bwMode="auto">
              <a:xfrm>
                <a:off x="4176" y="3312"/>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 name="Text Box 62"/>
              <p:cNvSpPr txBox="1">
                <a:spLocks noChangeArrowheads="1"/>
              </p:cNvSpPr>
              <p:nvPr/>
            </p:nvSpPr>
            <p:spPr bwMode="auto">
              <a:xfrm>
                <a:off x="4214" y="2468"/>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write</a:t>
                </a:r>
              </a:p>
            </p:txBody>
          </p:sp>
        </p:grpSp>
        <p:sp>
          <p:nvSpPr>
            <p:cNvPr id="101" name="Text Box 69"/>
            <p:cNvSpPr txBox="1">
              <a:spLocks noChangeArrowheads="1"/>
            </p:cNvSpPr>
            <p:nvPr/>
          </p:nvSpPr>
          <p:spPr bwMode="auto">
            <a:xfrm>
              <a:off x="7346953" y="3114229"/>
              <a:ext cx="1208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smtClean="0"/>
                <a:t>Output Data</a:t>
              </a:r>
              <a:endParaRPr lang="en-US" altLang="en-US" dirty="0"/>
            </a:p>
          </p:txBody>
        </p:sp>
      </p:grpSp>
      <p:sp>
        <p:nvSpPr>
          <p:cNvPr id="7" name="Rounded Rectangle 6"/>
          <p:cNvSpPr/>
          <p:nvPr/>
        </p:nvSpPr>
        <p:spPr>
          <a:xfrm>
            <a:off x="1103445" y="3439238"/>
            <a:ext cx="1824203" cy="301409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t>Transfer </a:t>
            </a:r>
            <a:r>
              <a:rPr lang="en-US" sz="2400" dirty="0" err="1"/>
              <a:t>peta</a:t>
            </a:r>
            <a:r>
              <a:rPr lang="en-US" sz="2400" dirty="0"/>
              <a:t>-scale </a:t>
            </a:r>
            <a:r>
              <a:rPr lang="en-US" sz="2400" dirty="0" smtClean="0"/>
              <a:t>data through network</a:t>
            </a:r>
            <a:endParaRPr lang="en-US" sz="2400" dirty="0"/>
          </a:p>
        </p:txBody>
      </p:sp>
    </p:spTree>
    <p:extLst>
      <p:ext uri="{BB962C8B-B14F-4D97-AF65-F5344CB8AC3E}">
        <p14:creationId xmlns:p14="http://schemas.microsoft.com/office/powerpoint/2010/main" val="3887411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par>
                                <p:cTn id="12" presetID="10" presetClass="entr" presetSubtype="0"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dissolve">
                                      <p:cBhvr>
                                        <p:cTn id="22" dur="500"/>
                                        <p:tgtEl>
                                          <p:spTgt spid="92"/>
                                        </p:tgtEl>
                                      </p:cBhvr>
                                    </p:animEffect>
                                  </p:childTnLst>
                                </p:cTn>
                              </p:par>
                              <p:par>
                                <p:cTn id="23" presetID="1" presetClass="exit" presetSubtype="0" fill="hold" nodeType="withEffect">
                                  <p:stCondLst>
                                    <p:cond delay="0"/>
                                  </p:stCondLst>
                                  <p:childTnLst>
                                    <p:set>
                                      <p:cBhvr>
                                        <p:cTn id="24" dur="1" fill="hold">
                                          <p:stCondLst>
                                            <p:cond delay="0"/>
                                          </p:stCondLst>
                                        </p:cTn>
                                        <p:tgtEl>
                                          <p:spTgt spid="36"/>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nodeType="afterEffect">
                                  <p:stCondLst>
                                    <p:cond delay="50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1000"/>
                                        <p:tgtEl>
                                          <p:spTgt spid="10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dissolve">
                                      <p:cBhvr>
                                        <p:cTn id="33" dur="500"/>
                                        <p:tgtEl>
                                          <p:spTgt spid="59"/>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9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dissolve">
                                      <p:cBhvr>
                                        <p:cTn id="44" dur="500"/>
                                        <p:tgtEl>
                                          <p:spTgt spid="78"/>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99" grpId="0"/>
      <p:bldP spid="100"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Mappers and Reducers</a:t>
            </a:r>
          </a:p>
        </p:txBody>
      </p:sp>
      <p:sp>
        <p:nvSpPr>
          <p:cNvPr id="3" name="Content Placeholder 2"/>
          <p:cNvSpPr>
            <a:spLocks noGrp="1"/>
          </p:cNvSpPr>
          <p:nvPr>
            <p:ph idx="1"/>
          </p:nvPr>
        </p:nvSpPr>
        <p:spPr/>
        <p:txBody>
          <a:bodyPr>
            <a:normAutofit/>
          </a:bodyPr>
          <a:lstStyle/>
          <a:p>
            <a:r>
              <a:rPr lang="en-US" dirty="0" smtClean="0"/>
              <a:t>Need </a:t>
            </a:r>
            <a:r>
              <a:rPr lang="en-US" dirty="0"/>
              <a:t>to handle</a:t>
            </a:r>
            <a:r>
              <a:rPr lang="en-US" dirty="0">
                <a:solidFill>
                  <a:srgbClr val="00B050"/>
                </a:solidFill>
              </a:rPr>
              <a:t> more data</a:t>
            </a:r>
            <a:r>
              <a:rPr lang="en-US" dirty="0"/>
              <a:t>? Just add </a:t>
            </a:r>
            <a:r>
              <a:rPr lang="en-US" dirty="0">
                <a:solidFill>
                  <a:srgbClr val="0000FF"/>
                </a:solidFill>
              </a:rPr>
              <a:t>more Mappers/Reducers</a:t>
            </a:r>
            <a:r>
              <a:rPr lang="en-US" dirty="0"/>
              <a:t>!</a:t>
            </a:r>
          </a:p>
          <a:p>
            <a:r>
              <a:rPr lang="en-US" dirty="0"/>
              <a:t>No need to handle </a:t>
            </a:r>
            <a:r>
              <a:rPr lang="en-US" dirty="0">
                <a:solidFill>
                  <a:srgbClr val="CC3300"/>
                </a:solidFill>
              </a:rPr>
              <a:t>multithreaded </a:t>
            </a:r>
            <a:r>
              <a:rPr lang="en-US" dirty="0" smtClean="0">
                <a:solidFill>
                  <a:srgbClr val="CC3300"/>
                </a:solidFill>
              </a:rPr>
              <a:t>code</a:t>
            </a:r>
            <a:endParaRPr lang="en-US" dirty="0" smtClean="0"/>
          </a:p>
          <a:p>
            <a:pPr lvl="1"/>
            <a:r>
              <a:rPr lang="en-US" dirty="0"/>
              <a:t>Mappers and Reducers are typically single threaded and </a:t>
            </a:r>
            <a:r>
              <a:rPr lang="en-US" dirty="0">
                <a:solidFill>
                  <a:srgbClr val="006600"/>
                </a:solidFill>
              </a:rPr>
              <a:t>deterministic</a:t>
            </a:r>
          </a:p>
          <a:p>
            <a:pPr lvl="2"/>
            <a:r>
              <a:rPr lang="en-US" dirty="0">
                <a:solidFill>
                  <a:srgbClr val="006600"/>
                </a:solidFill>
              </a:rPr>
              <a:t>Determinism</a:t>
            </a:r>
            <a:r>
              <a:rPr lang="en-US" dirty="0"/>
              <a:t> allows for </a:t>
            </a:r>
            <a:r>
              <a:rPr lang="en-US" dirty="0">
                <a:solidFill>
                  <a:srgbClr val="7030A0"/>
                </a:solidFill>
              </a:rPr>
              <a:t>restarting of failed </a:t>
            </a:r>
            <a:r>
              <a:rPr lang="en-US" dirty="0" smtClean="0">
                <a:solidFill>
                  <a:srgbClr val="7030A0"/>
                </a:solidFill>
              </a:rPr>
              <a:t>jobs</a:t>
            </a:r>
            <a:endParaRPr lang="en-US" dirty="0">
              <a:solidFill>
                <a:srgbClr val="7030A0"/>
              </a:solidFill>
            </a:endParaRPr>
          </a:p>
          <a:p>
            <a:pPr lvl="1"/>
            <a:r>
              <a:rPr lang="en-US" sz="2400" dirty="0" smtClean="0"/>
              <a:t>Mappers/Reducers </a:t>
            </a:r>
            <a:r>
              <a:rPr lang="en-US" sz="2400" dirty="0"/>
              <a:t>run </a:t>
            </a:r>
            <a:r>
              <a:rPr lang="en-US" sz="2400" dirty="0">
                <a:solidFill>
                  <a:srgbClr val="FF0000"/>
                </a:solidFill>
              </a:rPr>
              <a:t>entirely independent </a:t>
            </a:r>
            <a:r>
              <a:rPr lang="en-US" sz="2400" dirty="0"/>
              <a:t>of each other</a:t>
            </a:r>
          </a:p>
          <a:p>
            <a:pPr lvl="2"/>
            <a:r>
              <a:rPr lang="en-US" sz="2000" dirty="0"/>
              <a:t>In Hadoop, they run in </a:t>
            </a:r>
            <a:r>
              <a:rPr lang="en-US" sz="2000" dirty="0">
                <a:solidFill>
                  <a:srgbClr val="000066"/>
                </a:solidFill>
              </a:rPr>
              <a:t>separate JVMs</a:t>
            </a:r>
            <a:endParaRPr lang="en-US" dirty="0">
              <a:solidFill>
                <a:srgbClr val="000066"/>
              </a:solidFill>
            </a:endParaRPr>
          </a:p>
          <a:p>
            <a:endParaRPr lang="en-US" dirty="0"/>
          </a:p>
        </p:txBody>
      </p:sp>
      <p:sp>
        <p:nvSpPr>
          <p:cNvPr id="4" name="Slide Number Placeholder 3"/>
          <p:cNvSpPr>
            <a:spLocks noGrp="1"/>
          </p:cNvSpPr>
          <p:nvPr>
            <p:ph type="sldNum" sz="quarter" idx="12"/>
          </p:nvPr>
        </p:nvSpPr>
        <p:spPr/>
        <p:txBody>
          <a:bodyPr/>
          <a:lstStyle/>
          <a:p>
            <a:fld id="{FB070496-1CF9-408E-B326-6CCA99B85165}" type="slidenum">
              <a:rPr lang="en-US" smtClean="0"/>
              <a:t>67</a:t>
            </a:fld>
            <a:endParaRPr lang="en-US"/>
          </a:p>
        </p:txBody>
      </p:sp>
    </p:spTree>
    <p:extLst>
      <p:ext uri="{BB962C8B-B14F-4D97-AF65-F5344CB8AC3E}">
        <p14:creationId xmlns:p14="http://schemas.microsoft.com/office/powerpoint/2010/main" val="1477383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vert="horz" lIns="91440" tIns="45720" rIns="91440" bIns="45720" rtlCol="0" anchor="ctr">
            <a:normAutofit/>
          </a:bodyPr>
          <a:lstStyle/>
          <a:p>
            <a:r>
              <a:rPr lang="en-US" altLang="en-US"/>
              <a:t>MapReduce Characteristics</a:t>
            </a:r>
          </a:p>
        </p:txBody>
      </p:sp>
      <p:sp>
        <p:nvSpPr>
          <p:cNvPr id="3" name="Content Placeholder 2"/>
          <p:cNvSpPr>
            <a:spLocks noGrp="1"/>
          </p:cNvSpPr>
          <p:nvPr>
            <p:ph idx="1"/>
          </p:nvPr>
        </p:nvSpPr>
        <p:spPr/>
        <p:txBody>
          <a:bodyPr>
            <a:normAutofit fontScale="92500" lnSpcReduction="10000"/>
          </a:bodyPr>
          <a:lstStyle/>
          <a:p>
            <a:pPr marL="274320" indent="-274320" eaLnBrk="1" fontAlgn="auto" hangingPunct="1">
              <a:spcAft>
                <a:spcPts val="0"/>
              </a:spcAft>
              <a:buFont typeface="Wingdings 2"/>
              <a:buChar char=""/>
              <a:defRPr/>
            </a:pPr>
            <a:r>
              <a:rPr lang="en-US" dirty="0" smtClean="0"/>
              <a:t>Very large scale data: peta, </a:t>
            </a:r>
            <a:r>
              <a:rPr lang="en-US" dirty="0" err="1" smtClean="0"/>
              <a:t>exa</a:t>
            </a:r>
            <a:r>
              <a:rPr lang="en-US" dirty="0" smtClean="0"/>
              <a:t> bytes</a:t>
            </a:r>
          </a:p>
          <a:p>
            <a:pPr marL="274320" indent="-274320" eaLnBrk="1" fontAlgn="auto" hangingPunct="1">
              <a:spcAft>
                <a:spcPts val="0"/>
              </a:spcAft>
              <a:buFont typeface="Wingdings 2"/>
              <a:buChar char=""/>
              <a:defRPr/>
            </a:pPr>
            <a:r>
              <a:rPr lang="en-US" dirty="0" smtClean="0"/>
              <a:t>Write once and read many data: allows for parallelism without </a:t>
            </a:r>
            <a:r>
              <a:rPr lang="en-US" dirty="0" err="1" smtClean="0"/>
              <a:t>mutexes</a:t>
            </a:r>
            <a:endParaRPr lang="en-US" dirty="0" smtClean="0"/>
          </a:p>
          <a:p>
            <a:pPr marL="274320" indent="-274320" eaLnBrk="1" fontAlgn="auto" hangingPunct="1">
              <a:spcAft>
                <a:spcPts val="0"/>
              </a:spcAft>
              <a:buFont typeface="Wingdings 2"/>
              <a:buChar char=""/>
              <a:defRPr/>
            </a:pPr>
            <a:r>
              <a:rPr lang="en-US" dirty="0" smtClean="0"/>
              <a:t>Map and Reduce are the main operations: simple code</a:t>
            </a:r>
          </a:p>
          <a:p>
            <a:pPr marL="274320" indent="-274320" eaLnBrk="1" fontAlgn="auto" hangingPunct="1">
              <a:spcAft>
                <a:spcPts val="0"/>
              </a:spcAft>
              <a:buFont typeface="Wingdings 2"/>
              <a:buChar char=""/>
              <a:defRPr/>
            </a:pPr>
            <a:r>
              <a:rPr lang="en-US" dirty="0" smtClean="0"/>
              <a:t>All the map should be completed before reduce operation starts</a:t>
            </a:r>
          </a:p>
          <a:p>
            <a:pPr marL="274320" indent="-274320" eaLnBrk="1" fontAlgn="auto" hangingPunct="1">
              <a:spcAft>
                <a:spcPts val="0"/>
              </a:spcAft>
              <a:buFont typeface="Wingdings 2"/>
              <a:buChar char=""/>
              <a:defRPr/>
            </a:pPr>
            <a:r>
              <a:rPr lang="en-US" dirty="0" smtClean="0"/>
              <a:t>Map and reduce operations are typically performed by the same physical processor</a:t>
            </a:r>
          </a:p>
          <a:p>
            <a:pPr marL="274320" indent="-274320" eaLnBrk="1" fontAlgn="auto" hangingPunct="1">
              <a:spcAft>
                <a:spcPts val="0"/>
              </a:spcAft>
              <a:buFont typeface="Wingdings 2"/>
              <a:buChar char=""/>
              <a:defRPr/>
            </a:pPr>
            <a:r>
              <a:rPr lang="en-US" dirty="0" smtClean="0"/>
              <a:t>Number of map tasks and reduce tasks are configurable</a:t>
            </a:r>
          </a:p>
          <a:p>
            <a:pPr marL="274320" indent="-274320" eaLnBrk="1" fontAlgn="auto" hangingPunct="1">
              <a:spcAft>
                <a:spcPts val="0"/>
              </a:spcAft>
              <a:buFont typeface="Wingdings 2"/>
              <a:buChar char=""/>
              <a:defRPr/>
            </a:pPr>
            <a:r>
              <a:rPr lang="en-US" dirty="0" smtClean="0"/>
              <a:t>Operations are provisioned near the data</a:t>
            </a:r>
          </a:p>
          <a:p>
            <a:pPr marL="274320" indent="-274320" eaLnBrk="1" fontAlgn="auto" hangingPunct="1">
              <a:spcAft>
                <a:spcPts val="0"/>
              </a:spcAft>
              <a:buFont typeface="Wingdings 2"/>
              <a:buChar char=""/>
              <a:defRPr/>
            </a:pPr>
            <a:r>
              <a:rPr lang="en-US" dirty="0" smtClean="0"/>
              <a:t>Runtime takes care of splitting and moving data for operations</a:t>
            </a:r>
          </a:p>
          <a:p>
            <a:pPr marL="274320" indent="-274320" eaLnBrk="1" fontAlgn="auto" hangingPunct="1">
              <a:spcAft>
                <a:spcPts val="0"/>
              </a:spcAft>
              <a:buFont typeface="Wingdings 2"/>
              <a:buChar char=""/>
              <a:defRPr/>
            </a:pPr>
            <a:r>
              <a:rPr lang="en-US" dirty="0" smtClean="0"/>
              <a:t>Special distributed file system</a:t>
            </a:r>
          </a:p>
        </p:txBody>
      </p:sp>
    </p:spTree>
    <p:extLst>
      <p:ext uri="{BB962C8B-B14F-4D97-AF65-F5344CB8AC3E}">
        <p14:creationId xmlns:p14="http://schemas.microsoft.com/office/powerpoint/2010/main" val="345062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Grp="1" noChangeArrowheads="1"/>
          </p:cNvSpPr>
          <p:nvPr>
            <p:ph type="title"/>
          </p:nvPr>
        </p:nvSpPr>
        <p:spPr/>
        <p:txBody>
          <a:bodyPr/>
          <a:lstStyle/>
          <a:p>
            <a:pPr eaLnBrk="1" hangingPunct="1"/>
            <a:r>
              <a:rPr lang="en-US" altLang="en-US" smtClean="0"/>
              <a:t>When mapreduce doesn</a:t>
            </a:r>
            <a:r>
              <a:rPr lang="ja-JP" altLang="en-US" smtClean="0">
                <a:latin typeface="Arial" pitchFamily="34" charset="0"/>
              </a:rPr>
              <a:t>’</a:t>
            </a:r>
            <a:r>
              <a:rPr lang="en-US" altLang="ja-JP" smtClean="0"/>
              <a:t>t fit</a:t>
            </a:r>
            <a:endParaRPr lang="en-US" altLang="en-US" smtClean="0"/>
          </a:p>
        </p:txBody>
      </p:sp>
      <p:sp>
        <p:nvSpPr>
          <p:cNvPr id="92162" name="Rectangle 2"/>
          <p:cNvSpPr>
            <a:spLocks noGrp="1" noChangeArrowheads="1"/>
          </p:cNvSpPr>
          <p:nvPr>
            <p:ph idx="1"/>
          </p:nvPr>
        </p:nvSpPr>
        <p:spPr/>
        <p:txBody>
          <a:bodyPr>
            <a:normAutofit/>
          </a:bodyPr>
          <a:lstStyle/>
          <a:p>
            <a:pPr marL="580409" eaLnBrk="1" hangingPunct="1"/>
            <a:r>
              <a:rPr lang="en-US" altLang="en-US" sz="3600" dirty="0" smtClean="0"/>
              <a:t>Not everything is a </a:t>
            </a:r>
            <a:r>
              <a:rPr lang="en-US" altLang="en-US" sz="3600" dirty="0" err="1" smtClean="0"/>
              <a:t>mapreduce</a:t>
            </a:r>
            <a:endParaRPr lang="en-US" altLang="en-US" sz="3600" dirty="0" smtClean="0"/>
          </a:p>
          <a:p>
            <a:pPr marL="580409" eaLnBrk="1" hangingPunct="1"/>
            <a:r>
              <a:rPr lang="en-US" altLang="en-US" sz="3600" dirty="0" smtClean="0"/>
              <a:t>Sometimes you need more communication</a:t>
            </a:r>
          </a:p>
          <a:p>
            <a:pPr marL="892937" lvl="1" eaLnBrk="1" hangingPunct="1"/>
            <a:r>
              <a:rPr lang="en-US" altLang="ja-JP" sz="3200" dirty="0" smtClean="0"/>
              <a:t>other programming paradigms will be more useful</a:t>
            </a:r>
            <a:endParaRPr lang="en-US" altLang="en-US" sz="3200" dirty="0" smtClean="0"/>
          </a:p>
        </p:txBody>
      </p:sp>
    </p:spTree>
    <p:extLst>
      <p:ext uri="{BB962C8B-B14F-4D97-AF65-F5344CB8AC3E}">
        <p14:creationId xmlns:p14="http://schemas.microsoft.com/office/powerpoint/2010/main" val="848915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Use Cases for </a:t>
            </a:r>
            <a:r>
              <a:rPr lang="en-US" dirty="0" err="1" smtClean="0"/>
              <a:t>ScienceBox</a:t>
            </a:r>
            <a:endParaRPr lang="it-IT" dirty="0"/>
          </a:p>
        </p:txBody>
      </p:sp>
      <p:sp>
        <p:nvSpPr>
          <p:cNvPr id="6" name="Segnaposto contenuto 5"/>
          <p:cNvSpPr>
            <a:spLocks noGrp="1"/>
          </p:cNvSpPr>
          <p:nvPr>
            <p:ph idx="1"/>
          </p:nvPr>
        </p:nvSpPr>
        <p:spPr>
          <a:xfrm>
            <a:off x="609600" y="1325605"/>
            <a:ext cx="10972800" cy="4368000"/>
          </a:xfrm>
        </p:spPr>
        <p:txBody>
          <a:bodyPr>
            <a:normAutofit/>
          </a:bodyPr>
          <a:lstStyle/>
          <a:p>
            <a:pPr marL="383990" indent="-383990">
              <a:buFont typeface="Wingdings" pitchFamily="2" charset="2"/>
              <a:buChar char="§"/>
            </a:pPr>
            <a:r>
              <a:rPr lang="en-US" sz="2500" b="1" dirty="0"/>
              <a:t>EU Project Up to University (Up2U)</a:t>
            </a:r>
          </a:p>
          <a:p>
            <a:endParaRPr lang="en-US" sz="1600" dirty="0"/>
          </a:p>
          <a:p>
            <a:endParaRPr lang="en-US" sz="1600" dirty="0"/>
          </a:p>
          <a:p>
            <a:pPr marL="457189" indent="-457189">
              <a:buFont typeface="Wingdings" pitchFamily="2" charset="2"/>
              <a:buChar char="§"/>
            </a:pPr>
            <a:r>
              <a:rPr lang="en-US" sz="2500" b="1" dirty="0"/>
              <a:t>Simplified try-out and deployment for peers</a:t>
            </a:r>
          </a:p>
          <a:p>
            <a:pPr marL="767981" lvl="1" indent="-383990">
              <a:buFont typeface="Wingdings" pitchFamily="2" charset="2"/>
              <a:buChar char="ü"/>
            </a:pPr>
            <a:r>
              <a:rPr lang="en-US" sz="2000" dirty="0"/>
              <a:t>Australia's Academic and Research Network (AARNET)</a:t>
            </a:r>
          </a:p>
          <a:p>
            <a:pPr marL="767981" lvl="1" indent="-383990">
              <a:buFont typeface="Wingdings" pitchFamily="2" charset="2"/>
              <a:buChar char="ü"/>
            </a:pPr>
            <a:r>
              <a:rPr lang="en-US" sz="2000" dirty="0"/>
              <a:t>Joint Research Centre (JRC), Italy</a:t>
            </a:r>
          </a:p>
          <a:p>
            <a:pPr marL="767981" lvl="1" indent="-383990">
              <a:buFont typeface="Wingdings" pitchFamily="2" charset="2"/>
              <a:buChar char="ü"/>
            </a:pPr>
            <a:r>
              <a:rPr lang="en-US" sz="2000" dirty="0"/>
              <a:t>Saint Petersburg State University, Russia</a:t>
            </a:r>
          </a:p>
          <a:p>
            <a:pPr marL="767981" lvl="1" indent="-383990">
              <a:buFont typeface="Wingdings" pitchFamily="2" charset="2"/>
              <a:buChar char="ü"/>
            </a:pPr>
            <a:r>
              <a:rPr lang="en-US" sz="2000" dirty="0"/>
              <a:t>National Research Center “Kurchatov Institute”, Russia</a:t>
            </a:r>
          </a:p>
          <a:p>
            <a:endParaRPr lang="en-US" sz="2700" dirty="0"/>
          </a:p>
          <a:p>
            <a:pPr marL="457189" indent="-457189">
              <a:buFont typeface="Wingdings" pitchFamily="2" charset="2"/>
              <a:buChar char="§"/>
            </a:pPr>
            <a:r>
              <a:rPr lang="en-US" sz="2500" b="1" dirty="0"/>
              <a:t>Disposable deployment for testing and development </a:t>
            </a:r>
            <a:r>
              <a:rPr lang="en-US" sz="2700" dirty="0"/>
              <a:t/>
            </a:r>
            <a:br>
              <a:rPr lang="en-US" sz="2700" dirty="0"/>
            </a:br>
            <a:r>
              <a:rPr lang="en-US" sz="2300" dirty="0"/>
              <a:t>within IT-ST and EP-SFT groups at CERN</a:t>
            </a:r>
            <a:endParaRPr lang="it-IT" sz="2300" dirty="0"/>
          </a:p>
        </p:txBody>
      </p:sp>
      <p:pic>
        <p:nvPicPr>
          <p:cNvPr id="8" name="Picture 4" descr="E:\CERNBox\CERN_PresentationPack\Loghi\asg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2515" y="3132260"/>
            <a:ext cx="1200000" cy="120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cernbox\CERN_PresentationPack\Loghi\jrc_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0002517" y="2926636"/>
            <a:ext cx="15639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CERNBox\CERN_PresentationPack\Loghi\softwareDeve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89665" y="4705540"/>
            <a:ext cx="1187696" cy="1056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081860" y="1287505"/>
            <a:ext cx="1309653" cy="72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E:\CERNBox\CERN_PresentationPack\Loghi\aarnet.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000" t="30444" r="8666" b="31334"/>
          <a:stretch/>
        </p:blipFill>
        <p:spPr bwMode="auto">
          <a:xfrm>
            <a:off x="8585399" y="2556260"/>
            <a:ext cx="1634232"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36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500"/>
                                        <p:tgtEl>
                                          <p:spTgt spid="6">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fade">
                                      <p:cBhvr>
                                        <p:cTn id="32" dur="500"/>
                                        <p:tgtEl>
                                          <p:spTgt spid="6148"/>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Grp="1" noChangeArrowheads="1"/>
          </p:cNvSpPr>
          <p:nvPr>
            <p:ph type="title"/>
          </p:nvPr>
        </p:nvSpPr>
        <p:spPr/>
        <p:txBody>
          <a:bodyPr>
            <a:normAutofit/>
          </a:bodyPr>
          <a:lstStyle/>
          <a:p>
            <a:pPr eaLnBrk="1" hangingPunct="1"/>
            <a:r>
              <a:rPr lang="en-US" altLang="en-US" dirty="0" smtClean="0"/>
              <a:t>What</a:t>
            </a:r>
            <a:r>
              <a:rPr lang="ja-JP" altLang="en-US" dirty="0" smtClean="0"/>
              <a:t>’</a:t>
            </a:r>
            <a:r>
              <a:rPr lang="en-US" altLang="ja-JP" dirty="0" smtClean="0"/>
              <a:t>s so tricky about MapReduce?</a:t>
            </a:r>
            <a:endParaRPr lang="en-US" altLang="en-US" dirty="0" smtClean="0"/>
          </a:p>
        </p:txBody>
      </p:sp>
      <p:sp>
        <p:nvSpPr>
          <p:cNvPr id="93186" name="Rectangle 2"/>
          <p:cNvSpPr>
            <a:spLocks noGrp="1" noChangeArrowheads="1"/>
          </p:cNvSpPr>
          <p:nvPr>
            <p:ph idx="1"/>
          </p:nvPr>
        </p:nvSpPr>
        <p:spPr/>
        <p:txBody>
          <a:bodyPr>
            <a:normAutofit/>
          </a:bodyPr>
          <a:lstStyle/>
          <a:p>
            <a:pPr marL="580409" eaLnBrk="1" hangingPunct="1"/>
            <a:r>
              <a:rPr lang="en-US" altLang="en-US" sz="3600" dirty="0" smtClean="0"/>
              <a:t>What</a:t>
            </a:r>
            <a:r>
              <a:rPr lang="ja-JP" altLang="en-US" sz="3600" dirty="0" smtClean="0"/>
              <a:t>’</a:t>
            </a:r>
            <a:r>
              <a:rPr lang="en-US" altLang="ja-JP" sz="3600" dirty="0" smtClean="0"/>
              <a:t>s often tricky is figuring out how to write an </a:t>
            </a:r>
            <a:r>
              <a:rPr lang="en-US" altLang="ja-JP" sz="3600" i="1" dirty="0" smtClean="0"/>
              <a:t>algorithm</a:t>
            </a:r>
            <a:r>
              <a:rPr lang="en-US" altLang="ja-JP" sz="3600" dirty="0" smtClean="0"/>
              <a:t> as a series of </a:t>
            </a:r>
            <a:r>
              <a:rPr lang="en-US" altLang="ja-JP" sz="3600" i="1" dirty="0" smtClean="0"/>
              <a:t>map-reduce </a:t>
            </a:r>
            <a:r>
              <a:rPr lang="en-US" altLang="ja-JP" sz="3600" dirty="0" err="1" smtClean="0"/>
              <a:t>substeps</a:t>
            </a:r>
            <a:endParaRPr lang="en-US" altLang="ja-JP" sz="3600" dirty="0" smtClean="0"/>
          </a:p>
          <a:p>
            <a:pPr marL="892937" lvl="1" eaLnBrk="1" hangingPunct="1"/>
            <a:r>
              <a:rPr lang="en-US" altLang="en-US" sz="3200" dirty="0" smtClean="0"/>
              <a:t>How and when do you parallelize?</a:t>
            </a:r>
          </a:p>
          <a:p>
            <a:pPr marL="892937" lvl="1" eaLnBrk="1" hangingPunct="1"/>
            <a:r>
              <a:rPr lang="en-US" altLang="en-US" sz="3200" dirty="0" smtClean="0"/>
              <a:t>When should you even try to do this? when should you use a different model?</a:t>
            </a:r>
          </a:p>
        </p:txBody>
      </p:sp>
    </p:spTree>
    <p:extLst>
      <p:ext uri="{BB962C8B-B14F-4D97-AF65-F5344CB8AC3E}">
        <p14:creationId xmlns:p14="http://schemas.microsoft.com/office/powerpoint/2010/main" val="194223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vert="horz" lIns="91440" tIns="45720" rIns="91440" bIns="45720" rtlCol="0" anchor="ctr">
            <a:normAutofit/>
          </a:bodyPr>
          <a:lstStyle/>
          <a:p>
            <a:r>
              <a:rPr lang="en-US" altLang="en-US"/>
              <a:t>Classes of problems “mapreducable”</a:t>
            </a:r>
          </a:p>
        </p:txBody>
      </p:sp>
      <p:sp>
        <p:nvSpPr>
          <p:cNvPr id="3" name="Content Placeholder 2"/>
          <p:cNvSpPr>
            <a:spLocks noGrp="1"/>
          </p:cNvSpPr>
          <p:nvPr>
            <p:ph idx="1"/>
          </p:nvPr>
        </p:nvSpPr>
        <p:spPr/>
        <p:txBody>
          <a:bodyPr>
            <a:normAutofit/>
          </a:bodyPr>
          <a:lstStyle/>
          <a:p>
            <a:pPr eaLnBrk="1" hangingPunct="1">
              <a:lnSpc>
                <a:spcPct val="90000"/>
              </a:lnSpc>
            </a:pPr>
            <a:r>
              <a:rPr lang="en-US" altLang="en-US" sz="2300" dirty="0" smtClean="0"/>
              <a:t>Benchmark for comparing: Jim Gray’s challenge on data-intensive computing. Ex: “Sort”</a:t>
            </a:r>
          </a:p>
          <a:p>
            <a:pPr eaLnBrk="1" hangingPunct="1">
              <a:lnSpc>
                <a:spcPct val="90000"/>
              </a:lnSpc>
            </a:pPr>
            <a:r>
              <a:rPr lang="en-US" altLang="en-US" sz="2300" dirty="0" smtClean="0"/>
              <a:t>Google uses it for </a:t>
            </a:r>
            <a:r>
              <a:rPr lang="en-US" altLang="en-US" sz="2300" dirty="0" err="1" smtClean="0"/>
              <a:t>wordcount</a:t>
            </a:r>
            <a:r>
              <a:rPr lang="en-US" altLang="en-US" sz="2300" dirty="0" smtClean="0"/>
              <a:t>, </a:t>
            </a:r>
            <a:r>
              <a:rPr lang="en-US" altLang="en-US" sz="2300" dirty="0" err="1" smtClean="0"/>
              <a:t>adwords</a:t>
            </a:r>
            <a:r>
              <a:rPr lang="en-US" altLang="en-US" sz="2300" dirty="0" smtClean="0"/>
              <a:t>, </a:t>
            </a:r>
            <a:r>
              <a:rPr lang="en-US" altLang="en-US" sz="2300" dirty="0" err="1" smtClean="0"/>
              <a:t>pagerank</a:t>
            </a:r>
            <a:r>
              <a:rPr lang="en-US" altLang="en-US" sz="2300" dirty="0" smtClean="0"/>
              <a:t>, indexing data. </a:t>
            </a:r>
          </a:p>
          <a:p>
            <a:pPr eaLnBrk="1" hangingPunct="1">
              <a:lnSpc>
                <a:spcPct val="90000"/>
              </a:lnSpc>
            </a:pPr>
            <a:r>
              <a:rPr lang="en-US" altLang="en-US" sz="2300" dirty="0" smtClean="0"/>
              <a:t>Simple algorithms such as grep, text-indexing, reverse indexing</a:t>
            </a:r>
          </a:p>
          <a:p>
            <a:pPr eaLnBrk="1" hangingPunct="1">
              <a:lnSpc>
                <a:spcPct val="90000"/>
              </a:lnSpc>
            </a:pPr>
            <a:r>
              <a:rPr lang="en-US" altLang="en-US" sz="2300" dirty="0" smtClean="0"/>
              <a:t>Bayesian classification: data mining domain</a:t>
            </a:r>
          </a:p>
          <a:p>
            <a:pPr eaLnBrk="1" hangingPunct="1">
              <a:lnSpc>
                <a:spcPct val="90000"/>
              </a:lnSpc>
            </a:pPr>
            <a:r>
              <a:rPr lang="en-US" altLang="en-US" sz="2300" dirty="0" smtClean="0"/>
              <a:t>Facebook uses it for various operations: demographics</a:t>
            </a:r>
          </a:p>
          <a:p>
            <a:pPr eaLnBrk="1" hangingPunct="1">
              <a:lnSpc>
                <a:spcPct val="90000"/>
              </a:lnSpc>
            </a:pPr>
            <a:r>
              <a:rPr lang="en-US" altLang="en-US" sz="2300" dirty="0" smtClean="0"/>
              <a:t>Financial services use it for analytics</a:t>
            </a:r>
          </a:p>
          <a:p>
            <a:pPr eaLnBrk="1" hangingPunct="1">
              <a:lnSpc>
                <a:spcPct val="90000"/>
              </a:lnSpc>
            </a:pPr>
            <a:r>
              <a:rPr lang="en-US" altLang="en-US" sz="2300" dirty="0" smtClean="0"/>
              <a:t>Astronomy: Gaussian analysis for locating extra-terrestrial objects</a:t>
            </a:r>
          </a:p>
        </p:txBody>
      </p:sp>
    </p:spTree>
    <p:extLst>
      <p:ext uri="{BB962C8B-B14F-4D97-AF65-F5344CB8AC3E}">
        <p14:creationId xmlns:p14="http://schemas.microsoft.com/office/powerpoint/2010/main" val="1833917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summary</a:t>
            </a:r>
            <a:endParaRPr lang="en-GB" dirty="0"/>
          </a:p>
        </p:txBody>
      </p:sp>
      <p:sp>
        <p:nvSpPr>
          <p:cNvPr id="3" name="Content Placeholder 2"/>
          <p:cNvSpPr>
            <a:spLocks noGrp="1"/>
          </p:cNvSpPr>
          <p:nvPr>
            <p:ph idx="1"/>
          </p:nvPr>
        </p:nvSpPr>
        <p:spPr/>
        <p:txBody>
          <a:bodyPr>
            <a:normAutofit fontScale="92500" lnSpcReduction="10000"/>
          </a:bodyPr>
          <a:lstStyle/>
          <a:p>
            <a:r>
              <a:rPr lang="en-GB" dirty="0"/>
              <a:t>MapReduce system mainly consists of three </a:t>
            </a:r>
            <a:r>
              <a:rPr lang="en-GB" dirty="0" smtClean="0"/>
              <a:t>modules</a:t>
            </a:r>
          </a:p>
          <a:p>
            <a:pPr lvl="1"/>
            <a:r>
              <a:rPr lang="en-GB" dirty="0" smtClean="0"/>
              <a:t>Client</a:t>
            </a:r>
          </a:p>
          <a:p>
            <a:pPr lvl="1"/>
            <a:r>
              <a:rPr lang="en-GB" dirty="0" smtClean="0"/>
              <a:t>Master</a:t>
            </a:r>
          </a:p>
          <a:p>
            <a:pPr lvl="1"/>
            <a:r>
              <a:rPr lang="en-GB" dirty="0" smtClean="0"/>
              <a:t>Worker</a:t>
            </a:r>
          </a:p>
          <a:p>
            <a:r>
              <a:rPr lang="en-GB" dirty="0" smtClean="0"/>
              <a:t>The </a:t>
            </a:r>
            <a:r>
              <a:rPr lang="en-GB" dirty="0"/>
              <a:t>client </a:t>
            </a:r>
            <a:r>
              <a:rPr lang="en-GB" dirty="0" smtClean="0"/>
              <a:t>is responsible </a:t>
            </a:r>
            <a:r>
              <a:rPr lang="en-GB" dirty="0"/>
              <a:t>for submitting parallel processing assignments composed by the users to master node; </a:t>
            </a:r>
            <a:endParaRPr lang="en-GB" dirty="0" smtClean="0"/>
          </a:p>
          <a:p>
            <a:r>
              <a:rPr lang="en-GB" dirty="0" smtClean="0"/>
              <a:t>Master node </a:t>
            </a:r>
            <a:r>
              <a:rPr lang="en-GB" dirty="0"/>
              <a:t>will automatically decompose user’s task into Map missions and Reduce missions, and delivered </a:t>
            </a:r>
            <a:r>
              <a:rPr lang="en-GB" dirty="0" smtClean="0"/>
              <a:t>to worker </a:t>
            </a:r>
            <a:r>
              <a:rPr lang="en-GB" dirty="0"/>
              <a:t>nodes; </a:t>
            </a:r>
            <a:endParaRPr lang="en-GB" dirty="0" smtClean="0"/>
          </a:p>
          <a:p>
            <a:r>
              <a:rPr lang="en-GB" dirty="0" smtClean="0"/>
              <a:t>Worker </a:t>
            </a:r>
            <a:r>
              <a:rPr lang="en-GB" dirty="0"/>
              <a:t>nodes request to the master node for the work </a:t>
            </a:r>
            <a:r>
              <a:rPr lang="en-GB" dirty="0" smtClean="0"/>
              <a:t>tasks </a:t>
            </a:r>
          </a:p>
          <a:p>
            <a:r>
              <a:rPr lang="en-GB" dirty="0" smtClean="0">
                <a:solidFill>
                  <a:srgbClr val="FF0000"/>
                </a:solidFill>
              </a:rPr>
              <a:t>The distributed </a:t>
            </a:r>
            <a:r>
              <a:rPr lang="en-GB" dirty="0">
                <a:solidFill>
                  <a:srgbClr val="FF0000"/>
                </a:solidFill>
              </a:rPr>
              <a:t>file system consisting of many worker nodes will be used for storing input and output data </a:t>
            </a:r>
            <a:r>
              <a:rPr lang="en-GB" dirty="0" smtClean="0">
                <a:solidFill>
                  <a:srgbClr val="FF0000"/>
                </a:solidFill>
              </a:rPr>
              <a:t>of MapReduce</a:t>
            </a:r>
            <a:r>
              <a:rPr lang="en-GB" dirty="0">
                <a:solidFill>
                  <a:srgbClr val="FF0000"/>
                </a:solidFill>
              </a:rPr>
              <a:t>.</a:t>
            </a:r>
          </a:p>
        </p:txBody>
      </p:sp>
    </p:spTree>
    <p:extLst>
      <p:ext uri="{BB962C8B-B14F-4D97-AF65-F5344CB8AC3E}">
        <p14:creationId xmlns:p14="http://schemas.microsoft.com/office/powerpoint/2010/main" val="1632264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Deployment on Private and Public Clouds</a:t>
            </a:r>
            <a:endParaRPr lang="it-IT" dirty="0"/>
          </a:p>
        </p:txBody>
      </p:sp>
      <p:sp>
        <p:nvSpPr>
          <p:cNvPr id="9" name="Segnaposto contenuto 13"/>
          <p:cNvSpPr>
            <a:spLocks noGrp="1"/>
          </p:cNvSpPr>
          <p:nvPr>
            <p:ph idx="1"/>
          </p:nvPr>
        </p:nvSpPr>
        <p:spPr/>
        <p:txBody>
          <a:bodyPr>
            <a:normAutofit lnSpcReduction="10000"/>
          </a:bodyPr>
          <a:lstStyle/>
          <a:p>
            <a:pPr marL="383990" indent="-383990">
              <a:buFont typeface="Wingdings" pitchFamily="2" charset="2"/>
              <a:buChar char="§"/>
            </a:pPr>
            <a:r>
              <a:rPr lang="en-US" sz="2400" b="1" dirty="0"/>
              <a:t>Single-box deployment running on multiple clouds:</a:t>
            </a:r>
          </a:p>
          <a:p>
            <a:pPr lvl="1">
              <a:lnSpc>
                <a:spcPct val="110000"/>
              </a:lnSpc>
              <a:buFont typeface="Wingdings" pitchFamily="2" charset="2"/>
              <a:buChar char="ü"/>
            </a:pPr>
            <a:endParaRPr lang="en-US" sz="700" dirty="0"/>
          </a:p>
          <a:p>
            <a:pPr marL="767981" lvl="1" indent="-383990">
              <a:lnSpc>
                <a:spcPct val="110000"/>
              </a:lnSpc>
              <a:buFont typeface="Wingdings" pitchFamily="2" charset="2"/>
              <a:buChar char="ü"/>
            </a:pPr>
            <a:r>
              <a:rPr lang="en-US" sz="1900" dirty="0"/>
              <a:t>Amazon Web Services</a:t>
            </a:r>
          </a:p>
          <a:p>
            <a:pPr marL="767981" lvl="1" indent="-383990">
              <a:lnSpc>
                <a:spcPct val="110000"/>
              </a:lnSpc>
              <a:buFont typeface="Wingdings" pitchFamily="2" charset="2"/>
              <a:buChar char="ü"/>
            </a:pPr>
            <a:r>
              <a:rPr lang="en-US" sz="1900" dirty="0"/>
              <a:t>Helix Nebula Cloud (IBM, RHEA, T-Systems)</a:t>
            </a:r>
            <a:endParaRPr lang="en-US" sz="400" dirty="0"/>
          </a:p>
          <a:p>
            <a:pPr marL="767981" lvl="1" indent="-383990">
              <a:lnSpc>
                <a:spcPct val="110000"/>
              </a:lnSpc>
              <a:buFont typeface="Wingdings" pitchFamily="2" charset="2"/>
              <a:buChar char="ü"/>
            </a:pPr>
            <a:endParaRPr lang="en-US" sz="700" dirty="0"/>
          </a:p>
          <a:p>
            <a:pPr marL="767981" lvl="1" indent="-383990">
              <a:lnSpc>
                <a:spcPct val="110000"/>
              </a:lnSpc>
              <a:buFont typeface="Wingdings" pitchFamily="2" charset="2"/>
              <a:buChar char="ü"/>
            </a:pPr>
            <a:r>
              <a:rPr lang="en-US" sz="1900" dirty="0"/>
              <a:t>OpenStack Clouds (CERN, GRNet, PSNC)</a:t>
            </a:r>
          </a:p>
          <a:p>
            <a:pPr marL="767981" lvl="1" indent="-383990">
              <a:lnSpc>
                <a:spcPct val="110000"/>
              </a:lnSpc>
              <a:buFont typeface="Wingdings" pitchFamily="2" charset="2"/>
              <a:buChar char="ü"/>
            </a:pPr>
            <a:endParaRPr lang="en-US" sz="700" dirty="0"/>
          </a:p>
          <a:p>
            <a:pPr marL="767981" lvl="1" indent="-383990">
              <a:lnSpc>
                <a:spcPct val="110000"/>
              </a:lnSpc>
              <a:buFont typeface="Wingdings" pitchFamily="2" charset="2"/>
              <a:buChar char="ü"/>
            </a:pPr>
            <a:r>
              <a:rPr lang="en-US" sz="1900" dirty="0"/>
              <a:t>Your own laptop! (CentOS, Ubuntu)</a:t>
            </a:r>
          </a:p>
          <a:p>
            <a:pPr marL="0" indent="0">
              <a:buNone/>
            </a:pPr>
            <a:endParaRPr lang="en-US" sz="2400" dirty="0"/>
          </a:p>
          <a:p>
            <a:pPr marL="383990" indent="-383990">
              <a:buFont typeface="Wingdings" pitchFamily="2" charset="2"/>
              <a:buChar char="§"/>
            </a:pPr>
            <a:r>
              <a:rPr lang="en-US" sz="2400" b="1" dirty="0"/>
              <a:t>Production-oriented deployment with Kubernetes</a:t>
            </a:r>
          </a:p>
          <a:p>
            <a:pPr marL="932617" lvl="1" indent="-383990">
              <a:buFont typeface="Wingdings" pitchFamily="2" charset="2"/>
              <a:buChar char="ü"/>
            </a:pPr>
            <a:endParaRPr lang="en-US" sz="700" dirty="0"/>
          </a:p>
          <a:p>
            <a:pPr marL="767981" lvl="1" indent="-383990">
              <a:buFont typeface="Wingdings" pitchFamily="2" charset="2"/>
              <a:buChar char="ü"/>
            </a:pPr>
            <a:r>
              <a:rPr lang="en-US" sz="1900" dirty="0"/>
              <a:t>OpenStack at CERN</a:t>
            </a:r>
          </a:p>
          <a:p>
            <a:pPr marL="767981" lvl="1" indent="-383990">
              <a:buFont typeface="Wingdings" pitchFamily="2" charset="2"/>
              <a:buChar char="ü"/>
            </a:pPr>
            <a:endParaRPr lang="en-US" sz="700" dirty="0"/>
          </a:p>
          <a:p>
            <a:pPr marL="767981" lvl="1" indent="-383990">
              <a:buFont typeface="Wingdings" pitchFamily="2" charset="2"/>
              <a:buChar char="ü"/>
            </a:pPr>
            <a:r>
              <a:rPr lang="en-US" sz="1900" dirty="0"/>
              <a:t>Poznań Supercomputing and Networking Center (PSNC)</a:t>
            </a:r>
          </a:p>
          <a:p>
            <a:pPr marL="932617" lvl="1" indent="-383990">
              <a:buFont typeface="Wingdings" pitchFamily="2" charset="2"/>
              <a:buChar char="ü"/>
            </a:pPr>
            <a:endParaRPr lang="en-US" sz="1900" dirty="0"/>
          </a:p>
        </p:txBody>
      </p:sp>
      <p:pic>
        <p:nvPicPr>
          <p:cNvPr id="7" name="Picture 3" descr="E:\cernbox\CERN_PresentationPack\Loghi\kubernetes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310688" y="4332023"/>
            <a:ext cx="1276128" cy="96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E:\CERNBox\CERN_PresentationPack\Loghi\AmazonWebServic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8560" y="2382401"/>
            <a:ext cx="2059181" cy="7742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E:\CERNBox\CERN_PresentationPack\Loghi\openstack3.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2096" b="9339"/>
          <a:stretch/>
        </p:blipFill>
        <p:spPr bwMode="auto">
          <a:xfrm>
            <a:off x="7429500" y="3361169"/>
            <a:ext cx="1766707" cy="69400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8"/>
          <p:cNvGrpSpPr/>
          <p:nvPr/>
        </p:nvGrpSpPr>
        <p:grpSpPr>
          <a:xfrm>
            <a:off x="9132707" y="1852941"/>
            <a:ext cx="2538723" cy="1523368"/>
            <a:chOff x="7171420" y="1003730"/>
            <a:chExt cx="1904042" cy="1142526"/>
          </a:xfrm>
        </p:grpSpPr>
        <p:pic>
          <p:nvPicPr>
            <p:cNvPr id="11" name="Picture 3" descr="E:\CERNBox\CERN_PresentationPack\Loghi\HelixNebula.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7171420" y="1243701"/>
              <a:ext cx="1301774" cy="5183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CERNBox\CERN_PresentationPack\Loghi\T-System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4906" y="1889714"/>
              <a:ext cx="1012249" cy="183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CERNBox\CERN_PresentationPack\Loghi\IBM_Cloud.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1024" y="1003730"/>
              <a:ext cx="519321" cy="540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E:\cernbox\CERN_PresentationPack\Loghi\rhea.pn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46490" y="1626056"/>
              <a:ext cx="728972" cy="520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3692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5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5" end="5"/>
                                            </p:txEl>
                                          </p:spTgt>
                                        </p:tgtEl>
                                        <p:attrNameLst>
                                          <p:attrName>style.visibility</p:attrName>
                                        </p:attrNameLst>
                                      </p:cBhvr>
                                      <p:to>
                                        <p:strVal val="visible"/>
                                      </p:to>
                                    </p:set>
                                    <p:animEffect transition="in" filter="fade">
                                      <p:cBhvr>
                                        <p:cTn id="16" dur="500"/>
                                        <p:tgtEl>
                                          <p:spTgt spid="9">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animEffect transition="in" filter="fade">
                                      <p:cBhvr>
                                        <p:cTn id="19" dur="500"/>
                                        <p:tgtEl>
                                          <p:spTgt spid="9">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500"/>
                                        <p:tgtEl>
                                          <p:spTgt spid="9">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animEffect transition="in" filter="fade">
                                      <p:cBhvr>
                                        <p:cTn id="35" dur="500"/>
                                        <p:tgtEl>
                                          <p:spTgt spid="9">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13" end="13"/>
                                            </p:txEl>
                                          </p:spTgt>
                                        </p:tgtEl>
                                        <p:attrNameLst>
                                          <p:attrName>style.visibility</p:attrName>
                                        </p:attrNameLst>
                                      </p:cBhvr>
                                      <p:to>
                                        <p:strVal val="visible"/>
                                      </p:to>
                                    </p:set>
                                    <p:animEffect transition="in" filter="fade">
                                      <p:cBhvr>
                                        <p:cTn id="38" dur="500"/>
                                        <p:tgtEl>
                                          <p:spTgt spid="9">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Cloud computing technologies</a:t>
            </a:r>
          </a:p>
        </p:txBody>
      </p:sp>
      <p:sp>
        <p:nvSpPr>
          <p:cNvPr id="5" name="内容占位符 4"/>
          <p:cNvSpPr>
            <a:spLocks noGrp="1"/>
          </p:cNvSpPr>
          <p:nvPr>
            <p:ph idx="1"/>
          </p:nvPr>
        </p:nvSpPr>
        <p:spPr/>
        <p:txBody>
          <a:bodyPr>
            <a:normAutofit/>
          </a:bodyPr>
          <a:lstStyle/>
          <a:p>
            <a:pPr marL="514350" indent="-514350">
              <a:lnSpc>
                <a:spcPct val="107000"/>
              </a:lnSpc>
              <a:spcBef>
                <a:spcPts val="0"/>
              </a:spcBef>
              <a:spcAft>
                <a:spcPts val="800"/>
              </a:spcAft>
              <a:buFont typeface="+mj-lt"/>
              <a:buAutoNum type="arabicPeriod"/>
            </a:pPr>
            <a:r>
              <a:rPr lang="en-US" sz="4000" dirty="0">
                <a:effectLst/>
                <a:latin typeface="Calibri" panose="020F0502020204030204" pitchFamily="34" charset="0"/>
                <a:ea typeface="DengXian" panose="02010600030101010101" pitchFamily="2" charset="-122"/>
                <a:cs typeface="Times New Roman" panose="02020603050405020304" pitchFamily="18" charset="0"/>
              </a:rPr>
              <a:t>Virtualization</a:t>
            </a:r>
          </a:p>
          <a:p>
            <a:pPr marL="514350" indent="-514350">
              <a:lnSpc>
                <a:spcPct val="107000"/>
              </a:lnSpc>
              <a:spcBef>
                <a:spcPts val="0"/>
              </a:spcBef>
              <a:spcAft>
                <a:spcPts val="800"/>
              </a:spcAft>
              <a:buFont typeface="+mj-lt"/>
              <a:buAutoNum type="arabicPeriod"/>
            </a:pPr>
            <a:r>
              <a:rPr lang="en-US" sz="4000" dirty="0" smtClean="0">
                <a:solidFill>
                  <a:srgbClr val="FF0000"/>
                </a:solidFill>
                <a:latin typeface="Calibri" panose="020F0502020204030204" pitchFamily="34" charset="0"/>
                <a:ea typeface="DengXian" panose="02010600030101010101" pitchFamily="2" charset="-122"/>
                <a:cs typeface="Times New Roman" panose="02020603050405020304" pitchFamily="18" charset="0"/>
              </a:rPr>
              <a:t>Load balancing</a:t>
            </a:r>
          </a:p>
          <a:p>
            <a:pPr marL="514350" indent="-514350">
              <a:lnSpc>
                <a:spcPct val="107000"/>
              </a:lnSpc>
              <a:spcBef>
                <a:spcPts val="0"/>
              </a:spcBef>
              <a:spcAft>
                <a:spcPts val="800"/>
              </a:spcAft>
              <a:buFont typeface="+mj-lt"/>
              <a:buAutoNum type="arabicPeriod"/>
            </a:pPr>
            <a:r>
              <a:rPr lang="en-US" sz="4000" dirty="0">
                <a:latin typeface="Calibri" panose="020F0502020204030204" pitchFamily="34" charset="0"/>
                <a:ea typeface="DengXian" panose="02010600030101010101" pitchFamily="2" charset="-122"/>
                <a:cs typeface="Times New Roman" panose="02020603050405020304" pitchFamily="18" charset="0"/>
              </a:rPr>
              <a:t>Programming models</a:t>
            </a:r>
          </a:p>
          <a:p>
            <a:pPr marL="514350" indent="-514350">
              <a:lnSpc>
                <a:spcPct val="107000"/>
              </a:lnSpc>
              <a:spcBef>
                <a:spcPts val="0"/>
              </a:spcBef>
              <a:spcAft>
                <a:spcPts val="800"/>
              </a:spcAft>
              <a:buFont typeface="+mj-lt"/>
              <a:buAutoNum type="arabicPeriod"/>
            </a:pPr>
            <a:r>
              <a:rPr lang="en-US" sz="4000" dirty="0" smtClean="0">
                <a:latin typeface="Calibri" panose="020F0502020204030204" pitchFamily="34" charset="0"/>
                <a:ea typeface="DengXian" panose="02010600030101010101" pitchFamily="2" charset="-122"/>
                <a:cs typeface="Times New Roman" panose="02020603050405020304" pitchFamily="18" charset="0"/>
              </a:rPr>
              <a:t>Cloud </a:t>
            </a:r>
            <a:r>
              <a:rPr lang="en-US" sz="4000" dirty="0">
                <a:latin typeface="Calibri" panose="020F0502020204030204" pitchFamily="34" charset="0"/>
                <a:ea typeface="DengXian" panose="02010600030101010101" pitchFamily="2" charset="-122"/>
                <a:cs typeface="Times New Roman" panose="02020603050405020304" pitchFamily="18" charset="0"/>
              </a:rPr>
              <a:t>storage</a:t>
            </a:r>
          </a:p>
          <a:p>
            <a:pPr marL="514350" indent="-514350">
              <a:lnSpc>
                <a:spcPct val="107000"/>
              </a:lnSpc>
              <a:spcBef>
                <a:spcPts val="0"/>
              </a:spcBef>
              <a:spcAft>
                <a:spcPts val="800"/>
              </a:spcAft>
              <a:buFont typeface="+mj-lt"/>
              <a:buAutoNum type="arabicPeriod"/>
            </a:pPr>
            <a:endParaRPr lang="en-US" sz="4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7730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5433</TotalTime>
  <Words>3620</Words>
  <Application>Microsoft Office PowerPoint</Application>
  <PresentationFormat>Custom</PresentationFormat>
  <Paragraphs>883</Paragraphs>
  <Slides>72</Slides>
  <Notes>25</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Technologies enabling cloud computing</vt:lpstr>
      <vt:lpstr>Kubernetes architecture</vt:lpstr>
      <vt:lpstr>Example - CERN  core technologies running in containers</vt:lpstr>
      <vt:lpstr>Containerized CERN Technology</vt:lpstr>
      <vt:lpstr>Containerized CERN Technology</vt:lpstr>
      <vt:lpstr>ScienceBox Architecture</vt:lpstr>
      <vt:lpstr>Use Cases for ScienceBox</vt:lpstr>
      <vt:lpstr>Deployment on Private and Public Clouds</vt:lpstr>
      <vt:lpstr>Cloud computing technologies</vt:lpstr>
      <vt:lpstr> Load Balancing</vt:lpstr>
      <vt:lpstr>How does load balancing work?</vt:lpstr>
      <vt:lpstr>Load balancing types</vt:lpstr>
      <vt:lpstr>Application load balancing</vt:lpstr>
      <vt:lpstr>Network load balancing </vt:lpstr>
      <vt:lpstr>Global server load balancing </vt:lpstr>
      <vt:lpstr>DNS load balancing</vt:lpstr>
      <vt:lpstr> Load balancing technologies</vt:lpstr>
      <vt:lpstr>Load balancers</vt:lpstr>
      <vt:lpstr>Hardware load balancers vs Software load balancers</vt:lpstr>
      <vt:lpstr>Load balancing approaches</vt:lpstr>
      <vt:lpstr>Dynamic load balancing algorithms</vt:lpstr>
      <vt:lpstr>Static load balancing algorithms</vt:lpstr>
      <vt:lpstr>Least connection</vt:lpstr>
      <vt:lpstr>Round robin</vt:lpstr>
      <vt:lpstr>Weighted round robin</vt:lpstr>
      <vt:lpstr>IP hash</vt:lpstr>
      <vt:lpstr>Load balancing benefits</vt:lpstr>
      <vt:lpstr>Application availability </vt:lpstr>
      <vt:lpstr>Application scalability</vt:lpstr>
      <vt:lpstr>Application security</vt:lpstr>
      <vt:lpstr>Application performance</vt:lpstr>
      <vt:lpstr>Cloud computing technologies</vt:lpstr>
      <vt:lpstr>Programming Model</vt:lpstr>
      <vt:lpstr>Why do we need new programming models?</vt:lpstr>
      <vt:lpstr>Motivation: Big-data</vt:lpstr>
      <vt:lpstr>Parallel programming model for the cloud</vt:lpstr>
      <vt:lpstr>Parallel programming model for the cloud</vt:lpstr>
      <vt:lpstr>MapReduce</vt:lpstr>
      <vt:lpstr>What is MapReduce?</vt:lpstr>
      <vt:lpstr>MapReduce Example</vt:lpstr>
      <vt:lpstr>Word Counter and Result Table</vt:lpstr>
      <vt:lpstr>Multiple Instances of Word Counter</vt:lpstr>
      <vt:lpstr>Improve Word Counter for Performance </vt:lpstr>
      <vt:lpstr>PowerPoint Presentation</vt:lpstr>
      <vt:lpstr>What is the scale of the data?</vt:lpstr>
      <vt:lpstr>Peta-scale Data</vt:lpstr>
      <vt:lpstr>Scalability Issue</vt:lpstr>
      <vt:lpstr>Distributed data issue</vt:lpstr>
      <vt:lpstr>Peta Scale Data is Commonly Distributed </vt:lpstr>
      <vt:lpstr>Write Once Read Many (WORM) data (a data storage device in which information, once written, cannot be modified)</vt:lpstr>
      <vt:lpstr>WORM Data is Amenable to Parallelism</vt:lpstr>
      <vt:lpstr>Divide and Conquer: Provision Computing at Data Location</vt:lpstr>
      <vt:lpstr>Mapper and Reducer</vt:lpstr>
      <vt:lpstr>Map Operation</vt:lpstr>
      <vt:lpstr>Reduce Operation</vt:lpstr>
      <vt:lpstr>PowerPoint Presentation</vt:lpstr>
      <vt:lpstr>Typical problem solved by MapReduce</vt:lpstr>
      <vt:lpstr>MapReduce workflow</vt:lpstr>
      <vt:lpstr>Example: Word Count</vt:lpstr>
      <vt:lpstr>MapReduce Programming Model</vt:lpstr>
      <vt:lpstr>MapReduce programming model</vt:lpstr>
      <vt:lpstr> Programming with MapReduce</vt:lpstr>
      <vt:lpstr>MapReduce model - two steps</vt:lpstr>
      <vt:lpstr>Mapper</vt:lpstr>
      <vt:lpstr>Reducer</vt:lpstr>
      <vt:lpstr>MapReduce </vt:lpstr>
      <vt:lpstr>Mappers and Reducers</vt:lpstr>
      <vt:lpstr>MapReduce Characteristics</vt:lpstr>
      <vt:lpstr>When mapreduce doesn’t fit</vt:lpstr>
      <vt:lpstr>What’s so tricky about MapReduce?</vt:lpstr>
      <vt:lpstr>Classes of problems “mapreducable”</vt:lpstr>
      <vt:lpstr>MapReduce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305</cp:revision>
  <cp:lastPrinted>2023-11-01T03:49:37Z</cp:lastPrinted>
  <dcterms:created xsi:type="dcterms:W3CDTF">2020-03-15T08:11:10Z</dcterms:created>
  <dcterms:modified xsi:type="dcterms:W3CDTF">2023-11-29T08:22:02Z</dcterms:modified>
</cp:coreProperties>
</file>