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175" r:id="rId2"/>
    <p:sldId id="2176" r:id="rId3"/>
    <p:sldId id="2178" r:id="rId4"/>
    <p:sldId id="2241" r:id="rId5"/>
    <p:sldId id="2242" r:id="rId6"/>
    <p:sldId id="2243" r:id="rId7"/>
    <p:sldId id="2244" r:id="rId8"/>
    <p:sldId id="2245" r:id="rId9"/>
    <p:sldId id="2246" r:id="rId10"/>
    <p:sldId id="2247" r:id="rId11"/>
    <p:sldId id="2248" r:id="rId12"/>
    <p:sldId id="2249" r:id="rId13"/>
    <p:sldId id="2250" r:id="rId14"/>
    <p:sldId id="2251" r:id="rId15"/>
    <p:sldId id="2252" r:id="rId16"/>
    <p:sldId id="2253" r:id="rId17"/>
    <p:sldId id="2254" r:id="rId18"/>
    <p:sldId id="2255" r:id="rId19"/>
    <p:sldId id="2256" r:id="rId20"/>
    <p:sldId id="2257" r:id="rId21"/>
    <p:sldId id="2258" r:id="rId22"/>
    <p:sldId id="2259" r:id="rId23"/>
    <p:sldId id="2260" r:id="rId24"/>
    <p:sldId id="2261" r:id="rId25"/>
    <p:sldId id="2262" r:id="rId26"/>
    <p:sldId id="2263" r:id="rId27"/>
    <p:sldId id="2264" r:id="rId28"/>
    <p:sldId id="2265" r:id="rId29"/>
    <p:sldId id="2266" r:id="rId30"/>
    <p:sldId id="2267" r:id="rId31"/>
    <p:sldId id="2268" r:id="rId32"/>
    <p:sldId id="2269" r:id="rId33"/>
    <p:sldId id="2270" r:id="rId34"/>
    <p:sldId id="2271" r:id="rId35"/>
    <p:sldId id="2272" r:id="rId36"/>
    <p:sldId id="2273" r:id="rId37"/>
    <p:sldId id="2274" r:id="rId38"/>
    <p:sldId id="2275" r:id="rId39"/>
    <p:sldId id="2276" r:id="rId40"/>
    <p:sldId id="2277" r:id="rId41"/>
    <p:sldId id="2278" r:id="rId42"/>
    <p:sldId id="2279" r:id="rId43"/>
    <p:sldId id="2280" r:id="rId44"/>
    <p:sldId id="2281" r:id="rId45"/>
    <p:sldId id="2282" r:id="rId46"/>
    <p:sldId id="2283" r:id="rId47"/>
    <p:sldId id="2284" r:id="rId48"/>
    <p:sldId id="2285" r:id="rId49"/>
    <p:sldId id="2286" r:id="rId50"/>
    <p:sldId id="2287" r:id="rId51"/>
    <p:sldId id="2288" r:id="rId52"/>
    <p:sldId id="2289" r:id="rId53"/>
  </p:sldIdLst>
  <p:sldSz cx="12192000" cy="6858000"/>
  <p:notesSz cx="6797675" cy="9929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4" autoAdjust="0"/>
    <p:restoredTop sz="95105" autoAdjust="0"/>
  </p:normalViewPr>
  <p:slideViewPr>
    <p:cSldViewPr snapToGrid="0">
      <p:cViewPr varScale="1">
        <p:scale>
          <a:sx n="114" d="100"/>
          <a:sy n="114" d="100"/>
        </p:scale>
        <p:origin x="-435"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a:defRPr sz="1200"/>
            </a:lvl1pPr>
          </a:lstStyle>
          <a:p>
            <a:fld id="{40F1FFF7-2BA0-475E-BFE7-C3F82A9A6946}" type="datetimeFigureOut">
              <a:rPr lang="en-GB" smtClean="0"/>
              <a:t>06/12/2023</a:t>
            </a:fld>
            <a:endParaRPr lang="en-GB"/>
          </a:p>
        </p:txBody>
      </p:sp>
      <p:sp>
        <p:nvSpPr>
          <p:cNvPr id="4" name="页脚占位符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lang="en-GB"/>
          </a:p>
        </p:txBody>
      </p:sp>
      <p:sp>
        <p:nvSpPr>
          <p:cNvPr id="5" name="灯片编号占位符 4"/>
          <p:cNvSpPr>
            <a:spLocks noGrp="1"/>
          </p:cNvSpPr>
          <p:nvPr>
            <p:ph type="sldNum" sz="quarter" idx="3"/>
          </p:nvPr>
        </p:nvSpPr>
        <p:spPr>
          <a:xfrm>
            <a:off x="3849688" y="9431338"/>
            <a:ext cx="2946400" cy="498475"/>
          </a:xfrm>
          <a:prstGeom prst="rect">
            <a:avLst/>
          </a:prstGeom>
        </p:spPr>
        <p:txBody>
          <a:bodyPr vert="horz" lIns="91440" tIns="45720" rIns="91440" bIns="45720" rtlCol="0" anchor="b"/>
          <a:lstStyle>
            <a:lvl1pPr algn="r">
              <a:defRPr sz="1200"/>
            </a:lvl1pPr>
          </a:lstStyle>
          <a:p>
            <a:fld id="{1BFBE7BA-17BE-4C72-BDE9-93CAA4D0D651}" type="slidenum">
              <a:rPr lang="en-GB" smtClean="0"/>
              <a:t>‹#›</a:t>
            </a:fld>
            <a:endParaRPr lang="en-GB"/>
          </a:p>
        </p:txBody>
      </p:sp>
    </p:spTree>
    <p:extLst>
      <p:ext uri="{BB962C8B-B14F-4D97-AF65-F5344CB8AC3E}">
        <p14:creationId xmlns:p14="http://schemas.microsoft.com/office/powerpoint/2010/main" val="257272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D299A35E-D7B7-4081-8EA2-331D8425DDD3}" type="datetimeFigureOut">
              <a:rPr lang="en-US" smtClean="0"/>
              <a:t>12/6/2023</a:t>
            </a:fld>
            <a:endParaRPr lang="en-US"/>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46E4F44D-EE3C-4964-A9AD-F143B10001B6}" type="slidenum">
              <a:rPr lang="en-US" smtClean="0"/>
              <a:t>‹#›</a:t>
            </a:fld>
            <a:endParaRPr lang="en-US"/>
          </a:p>
        </p:txBody>
      </p:sp>
    </p:spTree>
    <p:extLst>
      <p:ext uri="{BB962C8B-B14F-4D97-AF65-F5344CB8AC3E}">
        <p14:creationId xmlns:p14="http://schemas.microsoft.com/office/powerpoint/2010/main" val="420644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F2C8D-8D87-49B7-913C-2F3E7CE15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782307A-827B-49D5-93D5-888506111A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8A13D66-163F-44AC-9E7C-288C45DCFC41}"/>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5" name="Footer Placeholder 4">
            <a:extLst>
              <a:ext uri="{FF2B5EF4-FFF2-40B4-BE49-F238E27FC236}">
                <a16:creationId xmlns="" xmlns:a16="http://schemas.microsoft.com/office/drawing/2014/main" id="{297BCF21-3CFD-4385-9DBC-F7BD17D8A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48E5275-B573-49CD-90AD-CB0DA97599F5}"/>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39205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BAC9D-667A-4F8E-8A4B-5534E3501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99AB3C54-24B0-464A-8D85-99A6883DC8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37B1B0D-7BB1-4E78-AD53-15520DE87041}"/>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5" name="Footer Placeholder 4">
            <a:extLst>
              <a:ext uri="{FF2B5EF4-FFF2-40B4-BE49-F238E27FC236}">
                <a16:creationId xmlns="" xmlns:a16="http://schemas.microsoft.com/office/drawing/2014/main" id="{925F90C4-EB39-462A-B466-D6BDB78E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9E79-F059-4C7A-8814-C7FE069902E8}"/>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9250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963A2FF-4678-4216-98BC-A82B1465A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6284147-CDB3-4F8F-AD86-029641C3E6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D48C6FF-7F91-4CDE-95B6-82CD5089D2A0}"/>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5" name="Footer Placeholder 4">
            <a:extLst>
              <a:ext uri="{FF2B5EF4-FFF2-40B4-BE49-F238E27FC236}">
                <a16:creationId xmlns="" xmlns:a16="http://schemas.microsoft.com/office/drawing/2014/main" id="{C4E431B2-6F17-46C5-9728-C9DF6803F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02F738F-8A91-493E-AE17-4C41E34E292B}"/>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578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2FF930-BB1B-4E66-A750-14CDF232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91519BF-68A6-43AA-89F5-C81A45FBF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85702ED-6F7F-4497-9059-B93C8F382FC7}"/>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5" name="Footer Placeholder 4">
            <a:extLst>
              <a:ext uri="{FF2B5EF4-FFF2-40B4-BE49-F238E27FC236}">
                <a16:creationId xmlns="" xmlns:a16="http://schemas.microsoft.com/office/drawing/2014/main" id="{2675094B-4552-47F8-A19A-C0E27DDEB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7916A4-49B7-4704-8CAC-115D1DEA9C13}"/>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171740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5C7C10-1A04-4D5D-88D6-E25C15B2AA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7D7FAE4-EC71-4F88-836E-08C97267F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FE76022-E15C-4FC6-85EE-406E479892B6}"/>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5" name="Footer Placeholder 4">
            <a:extLst>
              <a:ext uri="{FF2B5EF4-FFF2-40B4-BE49-F238E27FC236}">
                <a16:creationId xmlns="" xmlns:a16="http://schemas.microsoft.com/office/drawing/2014/main" id="{937DC579-3692-4E9B-B338-4EAEFB61A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DCDB079-213E-47A8-8BFE-6CB21B4D79A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07038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22CD8-DB14-4576-899F-2F2CE272EF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6AF43D7-F323-46C2-B5D7-236AA5AF65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D83D94A0-9200-4AC5-A43F-2BDC53772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8880A4B-B757-4DB9-B76F-9C884BC349C1}"/>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6" name="Footer Placeholder 5">
            <a:extLst>
              <a:ext uri="{FF2B5EF4-FFF2-40B4-BE49-F238E27FC236}">
                <a16:creationId xmlns="" xmlns:a16="http://schemas.microsoft.com/office/drawing/2014/main" id="{CF9B8ACA-D40F-4229-9841-511E5B71C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1FC1A17-3BF5-4EA5-BEFF-51260E8F739C}"/>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740839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1A95FE-0948-4BA1-8E48-1EB6D0A82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15A089F5-02CB-4DE6-8137-F5A641BFE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D60FF3C-480D-4C27-A5C0-3A0EF312E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86455D2-0EA6-45F2-ACFD-5B255D585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15001B6-1D21-4E2D-BFD9-31A494A76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B7D2297-CA0A-4D7C-88D0-B7E630DD7FD4}"/>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8" name="Footer Placeholder 7">
            <a:extLst>
              <a:ext uri="{FF2B5EF4-FFF2-40B4-BE49-F238E27FC236}">
                <a16:creationId xmlns="" xmlns:a16="http://schemas.microsoft.com/office/drawing/2014/main" id="{F8B61E68-94DE-4D18-85C2-D659E8049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074391D-3478-49C6-A64F-7D922234981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59791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0B787D-CCE5-4351-A8D2-6FB40E4C6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D0080E-8BB7-4A2B-9E1E-A1884EAB7C8B}"/>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4" name="Footer Placeholder 3">
            <a:extLst>
              <a:ext uri="{FF2B5EF4-FFF2-40B4-BE49-F238E27FC236}">
                <a16:creationId xmlns="" xmlns:a16="http://schemas.microsoft.com/office/drawing/2014/main" id="{FC231991-0512-4363-BEC1-9F5FB2A4C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FB0BCDD-F844-4A3B-AFC4-D12972D0E38D}"/>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60693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2F588C-0B58-4656-A1BF-EEBC5FAFC90E}"/>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3" name="Footer Placeholder 2">
            <a:extLst>
              <a:ext uri="{FF2B5EF4-FFF2-40B4-BE49-F238E27FC236}">
                <a16:creationId xmlns="" xmlns:a16="http://schemas.microsoft.com/office/drawing/2014/main" id="{355D5C27-B9EB-4358-845D-80E984EFEF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3C80E9D9-71E6-4C4B-94D8-15A6D054D65F}"/>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37003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0D7AC6-3E96-4DF2-8B7B-8ED2ACA86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4AD3594C-6116-4D70-8609-3B3AE3B0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F40EF22-48F6-40F9-98DA-773AAB2C7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1D922F2-9898-4FAD-84C3-E54D1A2B9486}"/>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6" name="Footer Placeholder 5">
            <a:extLst>
              <a:ext uri="{FF2B5EF4-FFF2-40B4-BE49-F238E27FC236}">
                <a16:creationId xmlns="" xmlns:a16="http://schemas.microsoft.com/office/drawing/2014/main" id="{6804D9C0-1537-41C1-A2E0-B949FC8C4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0394171-1D38-4BB1-B05F-4399CBF9FF1E}"/>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323373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23BF37-234B-4CDC-9355-274310AF9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98EEF5-627E-47C5-882D-E9FB795C4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DD119AF-0700-4DB2-B0C2-497AE7D4A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BA68593-5F9E-4E5A-BFEB-7B311DCF793B}"/>
              </a:ext>
            </a:extLst>
          </p:cNvPr>
          <p:cNvSpPr>
            <a:spLocks noGrp="1"/>
          </p:cNvSpPr>
          <p:nvPr>
            <p:ph type="dt" sz="half" idx="10"/>
          </p:nvPr>
        </p:nvSpPr>
        <p:spPr/>
        <p:txBody>
          <a:bodyPr/>
          <a:lstStyle/>
          <a:p>
            <a:fld id="{2C8DE5C2-993C-4607-B26D-D4750998D4EC}" type="datetimeFigureOut">
              <a:rPr lang="en-US" smtClean="0"/>
              <a:t>12/6/2023</a:t>
            </a:fld>
            <a:endParaRPr lang="en-US"/>
          </a:p>
        </p:txBody>
      </p:sp>
      <p:sp>
        <p:nvSpPr>
          <p:cNvPr id="6" name="Footer Placeholder 5">
            <a:extLst>
              <a:ext uri="{FF2B5EF4-FFF2-40B4-BE49-F238E27FC236}">
                <a16:creationId xmlns="" xmlns:a16="http://schemas.microsoft.com/office/drawing/2014/main" id="{62C7370B-15E1-4CB0-9B85-006578F1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5CC3140-5AF3-4C9C-93D5-9F57668CAEAA}"/>
              </a:ext>
            </a:extLst>
          </p:cNvPr>
          <p:cNvSpPr>
            <a:spLocks noGrp="1"/>
          </p:cNvSpPr>
          <p:nvPr>
            <p:ph type="sldNum" sz="quarter" idx="12"/>
          </p:nvPr>
        </p:nvSpPr>
        <p:spPr/>
        <p:txBody>
          <a:bodyPr/>
          <a:lstStyle/>
          <a:p>
            <a:fld id="{2B49C5FF-F35B-42A8-986F-F5F50A539C6D}" type="slidenum">
              <a:rPr lang="en-US" smtClean="0"/>
              <a:t>‹#›</a:t>
            </a:fld>
            <a:endParaRPr lang="en-US"/>
          </a:p>
        </p:txBody>
      </p:sp>
    </p:spTree>
    <p:extLst>
      <p:ext uri="{BB962C8B-B14F-4D97-AF65-F5344CB8AC3E}">
        <p14:creationId xmlns:p14="http://schemas.microsoft.com/office/powerpoint/2010/main" val="212655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710C75-A374-4D84-B806-79A414C1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8ABAD88-B91C-434B-9792-00329962BB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9357FA-0154-4DB3-A3D3-332B7C577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DE5C2-993C-4607-B26D-D4750998D4EC}" type="datetimeFigureOut">
              <a:rPr lang="en-US" smtClean="0"/>
              <a:t>12/6/2023</a:t>
            </a:fld>
            <a:endParaRPr lang="en-US"/>
          </a:p>
        </p:txBody>
      </p:sp>
      <p:sp>
        <p:nvSpPr>
          <p:cNvPr id="5" name="Footer Placeholder 4">
            <a:extLst>
              <a:ext uri="{FF2B5EF4-FFF2-40B4-BE49-F238E27FC236}">
                <a16:creationId xmlns="" xmlns:a16="http://schemas.microsoft.com/office/drawing/2014/main" id="{C7963CCD-B113-4C4B-BE1E-21FEF9B8A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F2A76117-D1BF-4D9D-A2E9-B4F402BA51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9C5FF-F35B-42A8-986F-F5F50A539C6D}" type="slidenum">
              <a:rPr lang="en-US" smtClean="0"/>
              <a:t>‹#›</a:t>
            </a:fld>
            <a:endParaRPr lang="en-US"/>
          </a:p>
        </p:txBody>
      </p:sp>
    </p:spTree>
    <p:extLst>
      <p:ext uri="{BB962C8B-B14F-4D97-AF65-F5344CB8AC3E}">
        <p14:creationId xmlns:p14="http://schemas.microsoft.com/office/powerpoint/2010/main" val="120991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7073"/>
            <a:ext cx="10515600" cy="2852737"/>
          </a:xfrm>
        </p:spPr>
        <p:txBody>
          <a:bodyPr>
            <a:normAutofit/>
          </a:bodyPr>
          <a:lstStyle/>
          <a:p>
            <a:pPr algn="ctr"/>
            <a:r>
              <a:rPr lang="en-GB" dirty="0" smtClean="0"/>
              <a:t>Deployment models and private </a:t>
            </a:r>
            <a:r>
              <a:rPr lang="en-GB" dirty="0"/>
              <a:t>cloud platform construction </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450" y="3973"/>
            <a:ext cx="5223565" cy="3419061"/>
          </a:xfrm>
          <a:prstGeom prst="rect">
            <a:avLst/>
          </a:prstGeom>
        </p:spPr>
      </p:pic>
    </p:spTree>
    <p:extLst>
      <p:ext uri="{BB962C8B-B14F-4D97-AF65-F5344CB8AC3E}">
        <p14:creationId xmlns:p14="http://schemas.microsoft.com/office/powerpoint/2010/main" val="3709336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7B53D9F-1652-80C8-5830-174B0C22F05B}"/>
              </a:ext>
            </a:extLst>
          </p:cNvPr>
          <p:cNvSpPr>
            <a:spLocks noGrp="1"/>
          </p:cNvSpPr>
          <p:nvPr>
            <p:ph type="title"/>
          </p:nvPr>
        </p:nvSpPr>
        <p:spPr/>
        <p:txBody>
          <a:bodyPr/>
          <a:lstStyle/>
          <a:p>
            <a:r>
              <a:rPr lang="en-AU" dirty="0"/>
              <a:t>Cloud architect role</a:t>
            </a:r>
            <a:endParaRPr lang="x-none" dirty="0"/>
          </a:p>
        </p:txBody>
      </p:sp>
      <p:sp>
        <p:nvSpPr>
          <p:cNvPr id="3" name="内容占位符 2">
            <a:extLst>
              <a:ext uri="{FF2B5EF4-FFF2-40B4-BE49-F238E27FC236}">
                <a16:creationId xmlns="" xmlns:a16="http://schemas.microsoft.com/office/drawing/2014/main" id="{BE9DC8DD-16B5-C05E-D911-B9E8D531BB63}"/>
              </a:ext>
            </a:extLst>
          </p:cNvPr>
          <p:cNvSpPr>
            <a:spLocks noGrp="1"/>
          </p:cNvSpPr>
          <p:nvPr>
            <p:ph idx="1"/>
          </p:nvPr>
        </p:nvSpPr>
        <p:spPr/>
        <p:txBody>
          <a:bodyPr>
            <a:normAutofit fontScale="85000" lnSpcReduction="20000"/>
          </a:bodyPr>
          <a:lstStyle/>
          <a:p>
            <a:r>
              <a:rPr lang="en-US" sz="4800" dirty="0"/>
              <a:t>Creating a well-informed cloud strategy and managing the adaptation process</a:t>
            </a:r>
          </a:p>
          <a:p>
            <a:r>
              <a:rPr lang="en-US" sz="4800" dirty="0"/>
              <a:t>Evaluating cloud applications, hardware, and software</a:t>
            </a:r>
          </a:p>
          <a:p>
            <a:r>
              <a:rPr lang="en-US" sz="4800" dirty="0"/>
              <a:t>Designing and implementing cloud computing solutions</a:t>
            </a:r>
          </a:p>
          <a:p>
            <a:pPr lvl="1"/>
            <a:r>
              <a:rPr lang="en-US" sz="4400" dirty="0"/>
              <a:t>designing the cloud infrastructure</a:t>
            </a:r>
          </a:p>
          <a:p>
            <a:pPr lvl="1"/>
            <a:r>
              <a:rPr lang="en-US" sz="4400" dirty="0"/>
              <a:t>designing the cloud application architecture</a:t>
            </a:r>
          </a:p>
          <a:p>
            <a:pPr lvl="1"/>
            <a:r>
              <a:rPr lang="en-US" sz="4400" dirty="0"/>
              <a:t>designing the cloud security architecture</a:t>
            </a:r>
            <a:endParaRPr lang="x-none" sz="4400" dirty="0"/>
          </a:p>
        </p:txBody>
      </p:sp>
    </p:spTree>
    <p:extLst>
      <p:ext uri="{BB962C8B-B14F-4D97-AF65-F5344CB8AC3E}">
        <p14:creationId xmlns:p14="http://schemas.microsoft.com/office/powerpoint/2010/main" val="3303492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professionals key skills</a:t>
            </a:r>
          </a:p>
        </p:txBody>
      </p:sp>
      <p:sp>
        <p:nvSpPr>
          <p:cNvPr id="3" name="Content Placeholder 2"/>
          <p:cNvSpPr>
            <a:spLocks noGrp="1"/>
          </p:cNvSpPr>
          <p:nvPr>
            <p:ph idx="1"/>
          </p:nvPr>
        </p:nvSpPr>
        <p:spPr/>
        <p:txBody>
          <a:bodyPr>
            <a:normAutofit fontScale="92500" lnSpcReduction="10000"/>
          </a:bodyPr>
          <a:lstStyle/>
          <a:p>
            <a:r>
              <a:rPr lang="en-GB" dirty="0"/>
              <a:t>Know the language of business and domain knowledge</a:t>
            </a:r>
          </a:p>
          <a:p>
            <a:r>
              <a:rPr lang="en-GB" dirty="0"/>
              <a:t>Understand the conceptual, logical and physical architecture</a:t>
            </a:r>
          </a:p>
          <a:p>
            <a:r>
              <a:rPr lang="en-GB" dirty="0"/>
              <a:t>Master various cloud technologies, frameworks, and platforms</a:t>
            </a:r>
          </a:p>
          <a:p>
            <a:r>
              <a:rPr lang="en-GB" dirty="0"/>
              <a:t>Implement the solutions for quality of cloud services, e.g. HA, DR, scaling, performance</a:t>
            </a:r>
          </a:p>
          <a:p>
            <a:r>
              <a:rPr lang="en-GB" dirty="0"/>
              <a:t>Work on the security at multiple levels</a:t>
            </a:r>
          </a:p>
          <a:p>
            <a:r>
              <a:rPr lang="en-GB" dirty="0"/>
              <a:t>Develop applications for flexible deployment, provisioning, and management</a:t>
            </a:r>
          </a:p>
          <a:p>
            <a:r>
              <a:rPr lang="en-GB" dirty="0"/>
              <a:t>Leverage open source packages and products</a:t>
            </a:r>
          </a:p>
          <a:p>
            <a:r>
              <a:rPr lang="en-GB" dirty="0"/>
              <a:t>Apply agile and lean principles in design and construction</a:t>
            </a:r>
          </a:p>
        </p:txBody>
      </p:sp>
    </p:spTree>
    <p:extLst>
      <p:ext uri="{BB962C8B-B14F-4D97-AF65-F5344CB8AC3E}">
        <p14:creationId xmlns:p14="http://schemas.microsoft.com/office/powerpoint/2010/main" val="838878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68CCE30-FEED-9A25-D191-A0E7C169D2FB}"/>
              </a:ext>
            </a:extLst>
          </p:cNvPr>
          <p:cNvSpPr>
            <a:spLocks noGrp="1"/>
          </p:cNvSpPr>
          <p:nvPr>
            <p:ph type="title"/>
          </p:nvPr>
        </p:nvSpPr>
        <p:spPr/>
        <p:txBody>
          <a:bodyPr/>
          <a:lstStyle/>
          <a:p>
            <a:r>
              <a:rPr lang="en-AU" dirty="0"/>
              <a:t>Cloud professionals technical skills</a:t>
            </a:r>
            <a:endParaRPr lang="x-none" dirty="0"/>
          </a:p>
        </p:txBody>
      </p:sp>
      <p:sp>
        <p:nvSpPr>
          <p:cNvPr id="3" name="内容占位符 2">
            <a:extLst>
              <a:ext uri="{FF2B5EF4-FFF2-40B4-BE49-F238E27FC236}">
                <a16:creationId xmlns="" xmlns:a16="http://schemas.microsoft.com/office/drawing/2014/main" id="{0CCD9E69-14A6-7A18-2E04-5522E085FDC2}"/>
              </a:ext>
            </a:extLst>
          </p:cNvPr>
          <p:cNvSpPr>
            <a:spLocks noGrp="1"/>
          </p:cNvSpPr>
          <p:nvPr>
            <p:ph idx="1"/>
          </p:nvPr>
        </p:nvSpPr>
        <p:spPr/>
        <p:txBody>
          <a:bodyPr>
            <a:normAutofit/>
          </a:bodyPr>
          <a:lstStyle/>
          <a:p>
            <a:r>
              <a:rPr lang="en-US" dirty="0"/>
              <a:t>Good knowledge of at least one operating system</a:t>
            </a:r>
          </a:p>
          <a:p>
            <a:pPr lvl="1"/>
            <a:r>
              <a:rPr lang="en-US" dirty="0"/>
              <a:t>Linux, Unix, Solaris, Ubuntu, Windows</a:t>
            </a:r>
          </a:p>
          <a:p>
            <a:r>
              <a:rPr lang="en-US" dirty="0"/>
              <a:t>Good understanding of networking</a:t>
            </a:r>
          </a:p>
          <a:p>
            <a:pPr lvl="1"/>
            <a:r>
              <a:rPr lang="en-US" dirty="0"/>
              <a:t>TCP/IP, IP addresses, HTTP, DNS</a:t>
            </a:r>
          </a:p>
          <a:p>
            <a:r>
              <a:rPr lang="en-US" dirty="0"/>
              <a:t>Computer programming languages</a:t>
            </a:r>
          </a:p>
          <a:p>
            <a:pPr lvl="1"/>
            <a:r>
              <a:rPr lang="en-US" dirty="0"/>
              <a:t>at least a minimal understanding of a programming or scripting language (helpful)</a:t>
            </a:r>
          </a:p>
          <a:p>
            <a:r>
              <a:rPr lang="en-US" dirty="0"/>
              <a:t>Security</a:t>
            </a:r>
          </a:p>
          <a:p>
            <a:pPr lvl="1"/>
            <a:r>
              <a:rPr lang="en-US" dirty="0"/>
              <a:t>a high-level understanding of key security concepts, initial knowledge of some basic security concepts, such as firewalls</a:t>
            </a:r>
            <a:endParaRPr lang="x-none" dirty="0"/>
          </a:p>
        </p:txBody>
      </p:sp>
    </p:spTree>
    <p:extLst>
      <p:ext uri="{BB962C8B-B14F-4D97-AF65-F5344CB8AC3E}">
        <p14:creationId xmlns:p14="http://schemas.microsoft.com/office/powerpoint/2010/main" val="345018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D08818-51B5-0E3E-9152-FBF8AF714F49}"/>
              </a:ext>
            </a:extLst>
          </p:cNvPr>
          <p:cNvSpPr>
            <a:spLocks noGrp="1"/>
          </p:cNvSpPr>
          <p:nvPr>
            <p:ph type="title"/>
          </p:nvPr>
        </p:nvSpPr>
        <p:spPr/>
        <p:txBody>
          <a:bodyPr/>
          <a:lstStyle/>
          <a:p>
            <a:r>
              <a:rPr lang="en-AU" dirty="0"/>
              <a:t>Certified Cloud Architect - AWS</a:t>
            </a:r>
            <a:endParaRPr lang="x-none" dirty="0"/>
          </a:p>
        </p:txBody>
      </p:sp>
      <p:sp>
        <p:nvSpPr>
          <p:cNvPr id="3" name="内容占位符 2">
            <a:extLst>
              <a:ext uri="{FF2B5EF4-FFF2-40B4-BE49-F238E27FC236}">
                <a16:creationId xmlns="" xmlns:a16="http://schemas.microsoft.com/office/drawing/2014/main" id="{2E5394D9-D491-3F7C-E1FA-2FB9AB4BE4E4}"/>
              </a:ext>
            </a:extLst>
          </p:cNvPr>
          <p:cNvSpPr>
            <a:spLocks noGrp="1"/>
          </p:cNvSpPr>
          <p:nvPr>
            <p:ph idx="1"/>
          </p:nvPr>
        </p:nvSpPr>
        <p:spPr/>
        <p:txBody>
          <a:bodyPr>
            <a:normAutofit/>
          </a:bodyPr>
          <a:lstStyle/>
          <a:p>
            <a:r>
              <a:rPr lang="en-US" sz="4400" dirty="0"/>
              <a:t>AWS Certified Solutions Architect – Associate</a:t>
            </a:r>
          </a:p>
          <a:p>
            <a:r>
              <a:rPr lang="en-US" sz="4400" dirty="0"/>
              <a:t>This certification validates technical expertise in designing and deploying systems on the AWS platform</a:t>
            </a:r>
          </a:p>
        </p:txBody>
      </p:sp>
    </p:spTree>
    <p:extLst>
      <p:ext uri="{BB962C8B-B14F-4D97-AF65-F5344CB8AC3E}">
        <p14:creationId xmlns:p14="http://schemas.microsoft.com/office/powerpoint/2010/main" val="35347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BD08818-51B5-0E3E-9152-FBF8AF714F49}"/>
              </a:ext>
            </a:extLst>
          </p:cNvPr>
          <p:cNvSpPr>
            <a:spLocks noGrp="1"/>
          </p:cNvSpPr>
          <p:nvPr>
            <p:ph type="title"/>
          </p:nvPr>
        </p:nvSpPr>
        <p:spPr/>
        <p:txBody>
          <a:bodyPr/>
          <a:lstStyle/>
          <a:p>
            <a:r>
              <a:rPr lang="en-AU" dirty="0"/>
              <a:t>Certified Cloud Architect – Microsoft Azure</a:t>
            </a:r>
            <a:endParaRPr lang="x-none" dirty="0"/>
          </a:p>
        </p:txBody>
      </p:sp>
      <p:sp>
        <p:nvSpPr>
          <p:cNvPr id="3" name="内容占位符 2">
            <a:extLst>
              <a:ext uri="{FF2B5EF4-FFF2-40B4-BE49-F238E27FC236}">
                <a16:creationId xmlns="" xmlns:a16="http://schemas.microsoft.com/office/drawing/2014/main" id="{2E5394D9-D491-3F7C-E1FA-2FB9AB4BE4E4}"/>
              </a:ext>
            </a:extLst>
          </p:cNvPr>
          <p:cNvSpPr>
            <a:spLocks noGrp="1"/>
          </p:cNvSpPr>
          <p:nvPr>
            <p:ph idx="1"/>
          </p:nvPr>
        </p:nvSpPr>
        <p:spPr/>
        <p:txBody>
          <a:bodyPr>
            <a:normAutofit/>
          </a:bodyPr>
          <a:lstStyle/>
          <a:p>
            <a:r>
              <a:rPr lang="en-US" sz="3600" dirty="0"/>
              <a:t>Microsoft Azure Solutions Architect</a:t>
            </a:r>
          </a:p>
          <a:p>
            <a:r>
              <a:rPr lang="en-US" sz="3600" dirty="0"/>
              <a:t>The certification requires expertise in compute, network, storage, and security to design solutions that run on Azure</a:t>
            </a:r>
          </a:p>
          <a:p>
            <a:r>
              <a:rPr lang="en-US" sz="3600" dirty="0"/>
              <a:t>Two exams:</a:t>
            </a:r>
          </a:p>
          <a:p>
            <a:pPr lvl="1"/>
            <a:r>
              <a:rPr lang="en-US" sz="3200" dirty="0"/>
              <a:t>AZ-300 Exam: Technologies for Microsoft Azure Architects</a:t>
            </a:r>
          </a:p>
          <a:p>
            <a:pPr lvl="1"/>
            <a:r>
              <a:rPr lang="en-US" sz="3200" dirty="0"/>
              <a:t>AZ-301 Exam: Designing a Microsoft Azure Architecture</a:t>
            </a:r>
            <a:endParaRPr lang="x-none" sz="3200" dirty="0"/>
          </a:p>
        </p:txBody>
      </p:sp>
    </p:spTree>
    <p:extLst>
      <p:ext uri="{BB962C8B-B14F-4D97-AF65-F5344CB8AC3E}">
        <p14:creationId xmlns:p14="http://schemas.microsoft.com/office/powerpoint/2010/main" val="2128018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architecture</a:t>
            </a:r>
          </a:p>
        </p:txBody>
      </p:sp>
      <p:sp>
        <p:nvSpPr>
          <p:cNvPr id="3" name="Content Placeholder 2"/>
          <p:cNvSpPr>
            <a:spLocks noGrp="1"/>
          </p:cNvSpPr>
          <p:nvPr>
            <p:ph idx="1"/>
          </p:nvPr>
        </p:nvSpPr>
        <p:spPr/>
        <p:txBody>
          <a:bodyPr>
            <a:normAutofit/>
          </a:bodyPr>
          <a:lstStyle/>
          <a:p>
            <a:r>
              <a:rPr lang="en-GB" sz="3600" dirty="0"/>
              <a:t>Single-tenant/isolated design but based on the same technologies as other clouds</a:t>
            </a:r>
          </a:p>
          <a:p>
            <a:pPr lvl="1"/>
            <a:r>
              <a:rPr lang="en-GB" sz="3200" dirty="0"/>
              <a:t>Technologies that enable the customer to provision and configure virtual servers and computing resources on demand in order to quickly and easily (or even automatically) scale in response to spikes in usage and traffic, to implement redundancy for high availability, and to optimize utilization of resources overall</a:t>
            </a:r>
          </a:p>
        </p:txBody>
      </p:sp>
    </p:spTree>
    <p:extLst>
      <p:ext uri="{BB962C8B-B14F-4D97-AF65-F5344CB8AC3E}">
        <p14:creationId xmlns:p14="http://schemas.microsoft.com/office/powerpoint/2010/main" val="4293961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enabling technologies</a:t>
            </a:r>
          </a:p>
        </p:txBody>
      </p:sp>
      <p:sp>
        <p:nvSpPr>
          <p:cNvPr id="3" name="Content Placeholder 2"/>
          <p:cNvSpPr>
            <a:spLocks noGrp="1"/>
          </p:cNvSpPr>
          <p:nvPr>
            <p:ph idx="1"/>
          </p:nvPr>
        </p:nvSpPr>
        <p:spPr/>
        <p:txBody>
          <a:bodyPr>
            <a:normAutofit/>
          </a:bodyPr>
          <a:lstStyle/>
          <a:p>
            <a:r>
              <a:rPr lang="en-GB" sz="4000" dirty="0"/>
              <a:t>These technologies include the following:</a:t>
            </a:r>
          </a:p>
          <a:p>
            <a:pPr lvl="1"/>
            <a:r>
              <a:rPr lang="en-GB" sz="3600" dirty="0"/>
              <a:t>Virtualization</a:t>
            </a:r>
          </a:p>
          <a:p>
            <a:pPr lvl="1"/>
            <a:r>
              <a:rPr lang="en-GB" sz="3600" dirty="0"/>
              <a:t>Management software</a:t>
            </a:r>
          </a:p>
          <a:p>
            <a:pPr lvl="1"/>
            <a:r>
              <a:rPr lang="en-GB" sz="3600" dirty="0"/>
              <a:t>Automation</a:t>
            </a:r>
          </a:p>
          <a:p>
            <a:endParaRPr lang="en-GB" sz="4000" dirty="0"/>
          </a:p>
        </p:txBody>
      </p:sp>
    </p:spTree>
    <p:extLst>
      <p:ext uri="{BB962C8B-B14F-4D97-AF65-F5344CB8AC3E}">
        <p14:creationId xmlns:p14="http://schemas.microsoft.com/office/powerpoint/2010/main" val="92870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enabling technologies - virtualization</a:t>
            </a:r>
          </a:p>
        </p:txBody>
      </p:sp>
      <p:sp>
        <p:nvSpPr>
          <p:cNvPr id="3" name="Content Placeholder 2"/>
          <p:cNvSpPr>
            <a:spLocks noGrp="1"/>
          </p:cNvSpPr>
          <p:nvPr>
            <p:ph idx="1"/>
          </p:nvPr>
        </p:nvSpPr>
        <p:spPr/>
        <p:txBody>
          <a:bodyPr>
            <a:normAutofit/>
          </a:bodyPr>
          <a:lstStyle/>
          <a:p>
            <a:r>
              <a:rPr lang="en-GB" dirty="0"/>
              <a:t>Virtualization enables IT resources to be abstracted from their underlying physical hardware and pooled into unbounded resource pools of computing, storage, memory, and networking capacity that can then portioned among multiple virtual machines (VMs), containers, or other virtualized IT infrastructure elements</a:t>
            </a:r>
          </a:p>
          <a:p>
            <a:r>
              <a:rPr lang="en-GB" dirty="0"/>
              <a:t>By removing the constraints of physical hardware, virtualization enables maximum utilization of hardware, allows hardware to be shared efficiently across multiple users and applications, and makes possible the scalability, agility, and elasticity of the cloud</a:t>
            </a:r>
          </a:p>
        </p:txBody>
      </p:sp>
    </p:spTree>
    <p:extLst>
      <p:ext uri="{BB962C8B-B14F-4D97-AF65-F5344CB8AC3E}">
        <p14:creationId xmlns:p14="http://schemas.microsoft.com/office/powerpoint/2010/main" val="265794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enabling technologies – management software</a:t>
            </a:r>
          </a:p>
        </p:txBody>
      </p:sp>
      <p:sp>
        <p:nvSpPr>
          <p:cNvPr id="3" name="Content Placeholder 2"/>
          <p:cNvSpPr>
            <a:spLocks noGrp="1"/>
          </p:cNvSpPr>
          <p:nvPr>
            <p:ph idx="1"/>
          </p:nvPr>
        </p:nvSpPr>
        <p:spPr/>
        <p:txBody>
          <a:bodyPr>
            <a:normAutofit/>
          </a:bodyPr>
          <a:lstStyle/>
          <a:p>
            <a:r>
              <a:rPr lang="en-GB" sz="3600" dirty="0"/>
              <a:t>Management software gives administrators centralized control over the infrastructure and applications running on it</a:t>
            </a:r>
          </a:p>
          <a:p>
            <a:r>
              <a:rPr lang="en-GB" sz="3600" dirty="0"/>
              <a:t>This makes it possible to optimize security, availability, and resource utilization in the private cloud environment</a:t>
            </a:r>
          </a:p>
        </p:txBody>
      </p:sp>
    </p:spTree>
    <p:extLst>
      <p:ext uri="{BB962C8B-B14F-4D97-AF65-F5344CB8AC3E}">
        <p14:creationId xmlns:p14="http://schemas.microsoft.com/office/powerpoint/2010/main" val="350205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enabling technologies - automation</a:t>
            </a:r>
          </a:p>
        </p:txBody>
      </p:sp>
      <p:sp>
        <p:nvSpPr>
          <p:cNvPr id="3" name="Content Placeholder 2"/>
          <p:cNvSpPr>
            <a:spLocks noGrp="1"/>
          </p:cNvSpPr>
          <p:nvPr>
            <p:ph idx="1"/>
          </p:nvPr>
        </p:nvSpPr>
        <p:spPr/>
        <p:txBody>
          <a:bodyPr>
            <a:normAutofit/>
          </a:bodyPr>
          <a:lstStyle/>
          <a:p>
            <a:r>
              <a:rPr lang="en-GB" sz="3600" dirty="0"/>
              <a:t>Automation speeds tasks—such as server provisioning and integrations—that would otherwise need to be performed manually and repeatedly</a:t>
            </a:r>
          </a:p>
          <a:p>
            <a:r>
              <a:rPr lang="en-GB" sz="3600" dirty="0"/>
              <a:t>Automation reduces the need for human intervention, making self-service resource delivery possible</a:t>
            </a:r>
          </a:p>
        </p:txBody>
      </p:sp>
    </p:spTree>
    <p:extLst>
      <p:ext uri="{BB962C8B-B14F-4D97-AF65-F5344CB8AC3E}">
        <p14:creationId xmlns:p14="http://schemas.microsoft.com/office/powerpoint/2010/main" val="2888208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GB"/>
              <a:t>Intended learning </a:t>
            </a:r>
            <a:r>
              <a:rPr lang="en-GB" dirty="0"/>
              <a:t>outcomes</a:t>
            </a:r>
          </a:p>
        </p:txBody>
      </p:sp>
      <p:sp>
        <p:nvSpPr>
          <p:cNvPr id="3" name="内容占位符 2"/>
          <p:cNvSpPr>
            <a:spLocks noGrp="1"/>
          </p:cNvSpPr>
          <p:nvPr>
            <p:ph idx="1"/>
          </p:nvPr>
        </p:nvSpPr>
        <p:spPr/>
        <p:txBody>
          <a:bodyPr>
            <a:normAutofit/>
          </a:bodyPr>
          <a:lstStyle/>
          <a:p>
            <a:r>
              <a:rPr lang="en-GB" sz="4400" dirty="0"/>
              <a:t>After completing this topic, you will be able to:</a:t>
            </a:r>
          </a:p>
          <a:p>
            <a:pPr lvl="1"/>
            <a:r>
              <a:rPr lang="en-GB" sz="4000" dirty="0" smtClean="0"/>
              <a:t>Understand different cloud deployment models</a:t>
            </a:r>
          </a:p>
          <a:p>
            <a:pPr lvl="1"/>
            <a:r>
              <a:rPr lang="en-GB" sz="4000" dirty="0" smtClean="0"/>
              <a:t>Use </a:t>
            </a:r>
            <a:r>
              <a:rPr lang="en-GB" sz="4000" dirty="0"/>
              <a:t>the cloud computing virtualization </a:t>
            </a:r>
            <a:r>
              <a:rPr lang="en-GB" sz="4000" dirty="0" smtClean="0"/>
              <a:t>technologies to construct </a:t>
            </a:r>
            <a:r>
              <a:rPr lang="en-GB" sz="4000" dirty="0"/>
              <a:t>private cloud </a:t>
            </a:r>
            <a:r>
              <a:rPr lang="en-GB" sz="4000" dirty="0" smtClean="0"/>
              <a:t>platform</a:t>
            </a:r>
            <a:endParaRPr lang="en-GB" sz="4000" dirty="0"/>
          </a:p>
        </p:txBody>
      </p:sp>
    </p:spTree>
    <p:extLst>
      <p:ext uri="{BB962C8B-B14F-4D97-AF65-F5344CB8AC3E}">
        <p14:creationId xmlns:p14="http://schemas.microsoft.com/office/powerpoint/2010/main" val="934627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architecture</a:t>
            </a:r>
          </a:p>
        </p:txBody>
      </p:sp>
      <p:sp>
        <p:nvSpPr>
          <p:cNvPr id="3" name="Content Placeholder 2"/>
          <p:cNvSpPr>
            <a:spLocks noGrp="1"/>
          </p:cNvSpPr>
          <p:nvPr>
            <p:ph idx="1"/>
          </p:nvPr>
        </p:nvSpPr>
        <p:spPr/>
        <p:txBody>
          <a:bodyPr>
            <a:normAutofit/>
          </a:bodyPr>
          <a:lstStyle/>
          <a:p>
            <a:r>
              <a:rPr lang="en-GB" sz="3600" dirty="0"/>
              <a:t>Cloud architecture is how individual technologies are integrated to create clouds </a:t>
            </a:r>
          </a:p>
          <a:p>
            <a:pPr lvl="1"/>
            <a:r>
              <a:rPr lang="en-GB" sz="3200" dirty="0"/>
              <a:t>How all the components and capabilities necessary to build a cloud are connected in order to deliver an online platform on which applications can run</a:t>
            </a:r>
          </a:p>
        </p:txBody>
      </p:sp>
    </p:spTree>
    <p:extLst>
      <p:ext uri="{BB962C8B-B14F-4D97-AF65-F5344CB8AC3E}">
        <p14:creationId xmlns:p14="http://schemas.microsoft.com/office/powerpoint/2010/main" val="71834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a:bodyPr>
          <a:lstStyle/>
          <a:p>
            <a:r>
              <a:rPr lang="en-GB" dirty="0"/>
              <a:t>Cloud infrastructure</a:t>
            </a:r>
          </a:p>
          <a:p>
            <a:pPr lvl="1"/>
            <a:r>
              <a:rPr lang="en-GB" dirty="0"/>
              <a:t>components needed for cloud computing</a:t>
            </a:r>
          </a:p>
          <a:p>
            <a:pPr lvl="1"/>
            <a:r>
              <a:rPr lang="en-GB" dirty="0"/>
              <a:t>the basic elements of cloud infrastructure are the same whether you have a private cloud, public cloud, or hybrid cloud.</a:t>
            </a:r>
          </a:p>
          <a:p>
            <a:r>
              <a:rPr lang="en-GB" dirty="0"/>
              <a:t>Operating system+ a variety of bare-metal, virtualization, or container software that abstract, pool, and share scalable resources across a network.</a:t>
            </a:r>
          </a:p>
          <a:p>
            <a:r>
              <a:rPr lang="en-GB" dirty="0"/>
              <a:t>The IT staff that is equipped to manage private cloud environments</a:t>
            </a:r>
          </a:p>
        </p:txBody>
      </p:sp>
    </p:spTree>
    <p:extLst>
      <p:ext uri="{BB962C8B-B14F-4D97-AF65-F5344CB8AC3E}">
        <p14:creationId xmlns:p14="http://schemas.microsoft.com/office/powerpoint/2010/main" val="3245006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422CC8F-CA13-8106-F323-C2099AC47857}"/>
              </a:ext>
            </a:extLst>
          </p:cNvPr>
          <p:cNvSpPr>
            <a:spLocks noGrp="1"/>
          </p:cNvSpPr>
          <p:nvPr>
            <p:ph type="title"/>
          </p:nvPr>
        </p:nvSpPr>
        <p:spPr/>
        <p:txBody>
          <a:bodyPr/>
          <a:lstStyle/>
          <a:p>
            <a:r>
              <a:rPr lang="en-US" dirty="0"/>
              <a:t>Private cloud - a virtualized pool of resources</a:t>
            </a:r>
            <a:br>
              <a:rPr lang="en-US" dirty="0"/>
            </a:br>
            <a:endParaRPr lang="x-none"/>
          </a:p>
        </p:txBody>
      </p:sp>
      <p:sp>
        <p:nvSpPr>
          <p:cNvPr id="3" name="内容占位符 2">
            <a:extLst>
              <a:ext uri="{FF2B5EF4-FFF2-40B4-BE49-F238E27FC236}">
                <a16:creationId xmlns="" xmlns:a16="http://schemas.microsoft.com/office/drawing/2014/main" id="{203C7038-877A-2C6C-60A5-598EFB4BD5BC}"/>
              </a:ext>
            </a:extLst>
          </p:cNvPr>
          <p:cNvSpPr>
            <a:spLocks noGrp="1"/>
          </p:cNvSpPr>
          <p:nvPr>
            <p:ph idx="1"/>
          </p:nvPr>
        </p:nvSpPr>
        <p:spPr/>
        <p:txBody>
          <a:bodyPr>
            <a:normAutofit/>
          </a:bodyPr>
          <a:lstStyle/>
          <a:p>
            <a:r>
              <a:rPr lang="en-GB" sz="4400" dirty="0" smtClean="0"/>
              <a:t>To </a:t>
            </a:r>
            <a:r>
              <a:rPr lang="en-GB" sz="4400" dirty="0"/>
              <a:t>enable multiple workloads to run on the same physical server, we need to virtualize the resources</a:t>
            </a:r>
          </a:p>
          <a:p>
            <a:r>
              <a:rPr lang="en-GB" sz="4400" dirty="0"/>
              <a:t>We will use virtualization software to achieve that</a:t>
            </a:r>
            <a:endParaRPr lang="x-none" sz="4400" dirty="0"/>
          </a:p>
        </p:txBody>
      </p:sp>
    </p:spTree>
    <p:extLst>
      <p:ext uri="{BB962C8B-B14F-4D97-AF65-F5344CB8AC3E}">
        <p14:creationId xmlns:p14="http://schemas.microsoft.com/office/powerpoint/2010/main" val="2416127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4BEAEC-27AE-F7EE-6026-8EFF52133177}"/>
              </a:ext>
            </a:extLst>
          </p:cNvPr>
          <p:cNvSpPr>
            <a:spLocks noGrp="1"/>
          </p:cNvSpPr>
          <p:nvPr>
            <p:ph type="title"/>
          </p:nvPr>
        </p:nvSpPr>
        <p:spPr/>
        <p:txBody>
          <a:bodyPr/>
          <a:lstStyle/>
          <a:p>
            <a:r>
              <a:rPr lang="en-AU" dirty="0"/>
              <a:t>Example - setting up a virtual machine server</a:t>
            </a:r>
            <a:endParaRPr lang="x-none" dirty="0"/>
          </a:p>
        </p:txBody>
      </p:sp>
      <p:sp>
        <p:nvSpPr>
          <p:cNvPr id="3" name="内容占位符 2">
            <a:extLst>
              <a:ext uri="{FF2B5EF4-FFF2-40B4-BE49-F238E27FC236}">
                <a16:creationId xmlns="" xmlns:a16="http://schemas.microsoft.com/office/drawing/2014/main" id="{A224EE0B-39F1-CD52-300A-5C7529831210}"/>
              </a:ext>
            </a:extLst>
          </p:cNvPr>
          <p:cNvSpPr>
            <a:spLocks noGrp="1"/>
          </p:cNvSpPr>
          <p:nvPr>
            <p:ph idx="1"/>
          </p:nvPr>
        </p:nvSpPr>
        <p:spPr/>
        <p:txBody>
          <a:bodyPr/>
          <a:lstStyle/>
          <a:p>
            <a:endParaRPr lang="x-none" dirty="0"/>
          </a:p>
        </p:txBody>
      </p:sp>
      <p:pic>
        <p:nvPicPr>
          <p:cNvPr id="5" name="图片 4">
            <a:extLst>
              <a:ext uri="{FF2B5EF4-FFF2-40B4-BE49-F238E27FC236}">
                <a16:creationId xmlns="" xmlns:a16="http://schemas.microsoft.com/office/drawing/2014/main" id="{E6592A99-7B64-C5D2-520A-6BFCAA719E4A}"/>
              </a:ext>
            </a:extLst>
          </p:cNvPr>
          <p:cNvPicPr>
            <a:picLocks noChangeAspect="1"/>
          </p:cNvPicPr>
          <p:nvPr/>
        </p:nvPicPr>
        <p:blipFill>
          <a:blip r:embed="rId2"/>
          <a:stretch>
            <a:fillRect/>
          </a:stretch>
        </p:blipFill>
        <p:spPr>
          <a:xfrm>
            <a:off x="-63045" y="1551306"/>
            <a:ext cx="12080970" cy="5095401"/>
          </a:xfrm>
          <a:prstGeom prst="rect">
            <a:avLst/>
          </a:prstGeom>
        </p:spPr>
      </p:pic>
    </p:spTree>
    <p:extLst>
      <p:ext uri="{BB962C8B-B14F-4D97-AF65-F5344CB8AC3E}">
        <p14:creationId xmlns:p14="http://schemas.microsoft.com/office/powerpoint/2010/main" val="1563853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1D12F37-8078-58EF-BBA7-D491BC59EAFA}"/>
              </a:ext>
            </a:extLst>
          </p:cNvPr>
          <p:cNvSpPr>
            <a:spLocks noGrp="1"/>
          </p:cNvSpPr>
          <p:nvPr>
            <p:ph type="title"/>
          </p:nvPr>
        </p:nvSpPr>
        <p:spPr/>
        <p:txBody>
          <a:bodyPr/>
          <a:lstStyle/>
          <a:p>
            <a:r>
              <a:rPr lang="en-AU" dirty="0"/>
              <a:t>Physical hardware</a:t>
            </a:r>
            <a:endParaRPr lang="x-none" dirty="0"/>
          </a:p>
        </p:txBody>
      </p:sp>
      <p:sp>
        <p:nvSpPr>
          <p:cNvPr id="3" name="内容占位符 2">
            <a:extLst>
              <a:ext uri="{FF2B5EF4-FFF2-40B4-BE49-F238E27FC236}">
                <a16:creationId xmlns="" xmlns:a16="http://schemas.microsoft.com/office/drawing/2014/main" id="{B7DC74CF-7789-2B7B-21E5-912B81BC00C3}"/>
              </a:ext>
            </a:extLst>
          </p:cNvPr>
          <p:cNvSpPr>
            <a:spLocks noGrp="1"/>
          </p:cNvSpPr>
          <p:nvPr>
            <p:ph idx="1"/>
          </p:nvPr>
        </p:nvSpPr>
        <p:spPr>
          <a:xfrm>
            <a:off x="838200" y="1825625"/>
            <a:ext cx="6273318" cy="4351338"/>
          </a:xfrm>
        </p:spPr>
        <p:txBody>
          <a:bodyPr>
            <a:normAutofit/>
          </a:bodyPr>
          <a:lstStyle/>
          <a:p>
            <a:r>
              <a:rPr lang="en-GB" sz="4000" dirty="0"/>
              <a:t>Physical hardware with appropriate resources</a:t>
            </a:r>
          </a:p>
          <a:p>
            <a:r>
              <a:rPr lang="en-US" sz="4000" dirty="0"/>
              <a:t>The capacity of your physical host machine matters </a:t>
            </a:r>
          </a:p>
          <a:p>
            <a:pPr lvl="1"/>
            <a:r>
              <a:rPr lang="en-US" sz="3600" dirty="0"/>
              <a:t>each VM will need RAM and CPU</a:t>
            </a:r>
          </a:p>
          <a:p>
            <a:endParaRPr lang="x-none"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309" y="1887283"/>
            <a:ext cx="4060466" cy="2827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9721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Storage</a:t>
            </a:r>
          </a:p>
        </p:txBody>
      </p:sp>
      <p:sp>
        <p:nvSpPr>
          <p:cNvPr id="3" name="Content Placeholder 2"/>
          <p:cNvSpPr>
            <a:spLocks noGrp="1"/>
          </p:cNvSpPr>
          <p:nvPr>
            <p:ph sz="half" idx="1"/>
          </p:nvPr>
        </p:nvSpPr>
        <p:spPr>
          <a:xfrm>
            <a:off x="838200" y="1825625"/>
            <a:ext cx="6381660" cy="4351338"/>
          </a:xfrm>
        </p:spPr>
        <p:txBody>
          <a:bodyPr>
            <a:normAutofit/>
          </a:bodyPr>
          <a:lstStyle/>
          <a:p>
            <a:r>
              <a:rPr lang="en-GB" dirty="0"/>
              <a:t>Necessary if you don’t have a storage area network for the virtual server images</a:t>
            </a:r>
          </a:p>
          <a:p>
            <a:r>
              <a:rPr lang="en-GB" dirty="0"/>
              <a:t>The host server will need sufficient disks to hold this storage</a:t>
            </a:r>
          </a:p>
          <a:p>
            <a:pPr lvl="1"/>
            <a:r>
              <a:rPr lang="en-GB" dirty="0"/>
              <a:t>SATA drives</a:t>
            </a:r>
          </a:p>
          <a:p>
            <a:pPr lvl="1"/>
            <a:r>
              <a:rPr lang="en-GB" dirty="0"/>
              <a:t>SAS drives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804" y="2034860"/>
            <a:ext cx="3815157" cy="2814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68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3877" y="2150025"/>
            <a:ext cx="2935287"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GB" dirty="0"/>
              <a:t>Hypervisor</a:t>
            </a:r>
          </a:p>
        </p:txBody>
      </p:sp>
      <p:sp>
        <p:nvSpPr>
          <p:cNvPr id="3" name="Content Placeholder 2"/>
          <p:cNvSpPr>
            <a:spLocks noGrp="1"/>
          </p:cNvSpPr>
          <p:nvPr>
            <p:ph idx="1"/>
          </p:nvPr>
        </p:nvSpPr>
        <p:spPr/>
        <p:txBody>
          <a:bodyPr>
            <a:normAutofit fontScale="85000" lnSpcReduction="20000"/>
          </a:bodyPr>
          <a:lstStyle/>
          <a:p>
            <a:r>
              <a:rPr lang="en-GB" dirty="0"/>
              <a:t>Use virtualization software (hypervisor) to set up  virtual machine server</a:t>
            </a:r>
          </a:p>
          <a:p>
            <a:pPr lvl="1"/>
            <a:r>
              <a:rPr lang="en-GB" dirty="0"/>
              <a:t>Hyper-V</a:t>
            </a:r>
          </a:p>
          <a:p>
            <a:pPr lvl="1"/>
            <a:r>
              <a:rPr lang="en-GB" dirty="0" err="1"/>
              <a:t>Vmware</a:t>
            </a:r>
            <a:endParaRPr lang="en-GB" dirty="0"/>
          </a:p>
          <a:p>
            <a:pPr lvl="1"/>
            <a:r>
              <a:rPr lang="en-GB" dirty="0"/>
              <a:t>VirtualBox</a:t>
            </a:r>
          </a:p>
          <a:p>
            <a:pPr lvl="1"/>
            <a:r>
              <a:rPr lang="en-GB" dirty="0"/>
              <a:t>Citrix </a:t>
            </a:r>
            <a:r>
              <a:rPr lang="en-GB" dirty="0" err="1"/>
              <a:t>XenServer</a:t>
            </a:r>
            <a:endParaRPr lang="en-GB" dirty="0"/>
          </a:p>
          <a:p>
            <a:r>
              <a:rPr lang="en-GB" dirty="0"/>
              <a:t>Hypervisor types</a:t>
            </a:r>
          </a:p>
          <a:p>
            <a:pPr lvl="1"/>
            <a:r>
              <a:rPr lang="en-GB" dirty="0"/>
              <a:t>bare-metal hypervisors</a:t>
            </a:r>
          </a:p>
          <a:p>
            <a:pPr lvl="2"/>
            <a:r>
              <a:rPr lang="en-GB" dirty="0"/>
              <a:t>installed directly on the hardware </a:t>
            </a:r>
          </a:p>
          <a:p>
            <a:pPr lvl="2"/>
            <a:r>
              <a:rPr lang="en-GB" dirty="0"/>
              <a:t>may run slightly faster, but they’re a bit trickier to set up and use than a hosted hypervisor</a:t>
            </a:r>
          </a:p>
          <a:p>
            <a:pPr lvl="1"/>
            <a:r>
              <a:rPr lang="en-GB" dirty="0"/>
              <a:t>hosted hypervisors</a:t>
            </a:r>
          </a:p>
          <a:p>
            <a:pPr lvl="2"/>
            <a:r>
              <a:rPr lang="en-GB" dirty="0"/>
              <a:t>installed on an already-existing operating system installed on the host machine</a:t>
            </a:r>
          </a:p>
          <a:p>
            <a:r>
              <a:rPr lang="en-GB" dirty="0"/>
              <a:t>Follow the instructions on the hypervisor itself to set up and provision a virtual server. Hosted hypervisors are much like any computer application because they have a setup wizard with easy instructions.</a:t>
            </a:r>
          </a:p>
        </p:txBody>
      </p:sp>
    </p:spTree>
    <p:extLst>
      <p:ext uri="{BB962C8B-B14F-4D97-AF65-F5344CB8AC3E}">
        <p14:creationId xmlns:p14="http://schemas.microsoft.com/office/powerpoint/2010/main" val="369106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Configure Virtual Machines</a:t>
            </a:r>
          </a:p>
        </p:txBody>
      </p:sp>
      <p:sp>
        <p:nvSpPr>
          <p:cNvPr id="3" name="Content Placeholder 2"/>
          <p:cNvSpPr>
            <a:spLocks noGrp="1"/>
          </p:cNvSpPr>
          <p:nvPr>
            <p:ph idx="1"/>
          </p:nvPr>
        </p:nvSpPr>
        <p:spPr/>
        <p:txBody>
          <a:bodyPr>
            <a:normAutofit fontScale="92500" lnSpcReduction="10000"/>
          </a:bodyPr>
          <a:lstStyle/>
          <a:p>
            <a:r>
              <a:rPr lang="en-GB" sz="2000" dirty="0"/>
              <a:t>Check the default values for the virtual machine to ensure it will suffice for your purposes</a:t>
            </a:r>
          </a:p>
          <a:p>
            <a:r>
              <a:rPr lang="en-GB" sz="2000" dirty="0"/>
              <a:t>Choose </a:t>
            </a:r>
          </a:p>
          <a:p>
            <a:pPr lvl="1"/>
            <a:r>
              <a:rPr lang="en-GB" sz="1600" dirty="0"/>
              <a:t>What guest operating system you want to run</a:t>
            </a:r>
          </a:p>
          <a:p>
            <a:pPr lvl="1"/>
            <a:r>
              <a:rPr lang="en-GB" sz="1600" dirty="0"/>
              <a:t>Where the virtual machine’s files will be stored</a:t>
            </a:r>
          </a:p>
          <a:p>
            <a:pPr lvl="1"/>
            <a:r>
              <a:rPr lang="en-GB" sz="1600" dirty="0"/>
              <a:t>The types of network connection you want to set up for the virtual machine</a:t>
            </a:r>
          </a:p>
          <a:p>
            <a:r>
              <a:rPr lang="en-GB" sz="2000" dirty="0"/>
              <a:t>Decide whether to allocate all the disk space for the virtual machine when you create it, or whether you want it to take disk space dynamically as needed.</a:t>
            </a:r>
          </a:p>
          <a:p>
            <a:r>
              <a:rPr lang="en-GB" sz="2000" dirty="0"/>
              <a:t>You can configure three types of virtual machine resources</a:t>
            </a:r>
          </a:p>
          <a:p>
            <a:pPr lvl="1"/>
            <a:r>
              <a:rPr lang="en-GB" sz="1600" dirty="0"/>
              <a:t>Hardware it has access to</a:t>
            </a:r>
          </a:p>
          <a:p>
            <a:pPr lvl="1"/>
            <a:r>
              <a:rPr lang="en-GB" sz="1600" dirty="0"/>
              <a:t>Power management operating system options</a:t>
            </a:r>
          </a:p>
          <a:p>
            <a:pPr lvl="1"/>
            <a:r>
              <a:rPr lang="en-GB" sz="1600" dirty="0"/>
              <a:t>Resource configuration</a:t>
            </a:r>
          </a:p>
          <a:p>
            <a:pPr lvl="2"/>
            <a:r>
              <a:rPr lang="en-GB" sz="1400" dirty="0"/>
              <a:t>CPU configuration</a:t>
            </a:r>
          </a:p>
          <a:p>
            <a:pPr lvl="2"/>
            <a:r>
              <a:rPr lang="en-GB" sz="1400" dirty="0"/>
              <a:t>Hyperthreading</a:t>
            </a:r>
          </a:p>
          <a:p>
            <a:pPr lvl="2"/>
            <a:r>
              <a:rPr lang="en-GB" sz="1400" dirty="0"/>
              <a:t>Disk settings</a:t>
            </a:r>
          </a:p>
          <a:p>
            <a:pPr lvl="2"/>
            <a:r>
              <a:rPr lang="en-GB" sz="1400" dirty="0"/>
              <a:t>Memory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5174" y="87283"/>
            <a:ext cx="2278063" cy="174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7305" y="4015165"/>
            <a:ext cx="2617787"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795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4BEAEC-27AE-F7EE-6026-8EFF52133177}"/>
              </a:ext>
            </a:extLst>
          </p:cNvPr>
          <p:cNvSpPr>
            <a:spLocks noGrp="1"/>
          </p:cNvSpPr>
          <p:nvPr>
            <p:ph type="title"/>
          </p:nvPr>
        </p:nvSpPr>
        <p:spPr/>
        <p:txBody>
          <a:bodyPr/>
          <a:lstStyle/>
          <a:p>
            <a:r>
              <a:rPr lang="en-AU" dirty="0"/>
              <a:t>Example - setting up a virtual machine server</a:t>
            </a:r>
            <a:endParaRPr lang="x-none" dirty="0"/>
          </a:p>
        </p:txBody>
      </p:sp>
      <p:sp>
        <p:nvSpPr>
          <p:cNvPr id="3" name="内容占位符 2">
            <a:extLst>
              <a:ext uri="{FF2B5EF4-FFF2-40B4-BE49-F238E27FC236}">
                <a16:creationId xmlns="" xmlns:a16="http://schemas.microsoft.com/office/drawing/2014/main" id="{A224EE0B-39F1-CD52-300A-5C7529831210}"/>
              </a:ext>
            </a:extLst>
          </p:cNvPr>
          <p:cNvSpPr>
            <a:spLocks noGrp="1"/>
          </p:cNvSpPr>
          <p:nvPr>
            <p:ph idx="1"/>
          </p:nvPr>
        </p:nvSpPr>
        <p:spPr/>
        <p:txBody>
          <a:bodyPr/>
          <a:lstStyle/>
          <a:p>
            <a:endParaRPr lang="x-none" dirty="0"/>
          </a:p>
        </p:txBody>
      </p:sp>
      <p:pic>
        <p:nvPicPr>
          <p:cNvPr id="5" name="图片 4">
            <a:extLst>
              <a:ext uri="{FF2B5EF4-FFF2-40B4-BE49-F238E27FC236}">
                <a16:creationId xmlns="" xmlns:a16="http://schemas.microsoft.com/office/drawing/2014/main" id="{E6592A99-7B64-C5D2-520A-6BFCAA719E4A}"/>
              </a:ext>
            </a:extLst>
          </p:cNvPr>
          <p:cNvPicPr>
            <a:picLocks noChangeAspect="1"/>
          </p:cNvPicPr>
          <p:nvPr/>
        </p:nvPicPr>
        <p:blipFill>
          <a:blip r:embed="rId2"/>
          <a:stretch>
            <a:fillRect/>
          </a:stretch>
        </p:blipFill>
        <p:spPr>
          <a:xfrm>
            <a:off x="1238802" y="2125918"/>
            <a:ext cx="8892864" cy="3750751"/>
          </a:xfrm>
          <a:prstGeom prst="rect">
            <a:avLst/>
          </a:prstGeom>
        </p:spPr>
      </p:pic>
    </p:spTree>
    <p:extLst>
      <p:ext uri="{BB962C8B-B14F-4D97-AF65-F5344CB8AC3E}">
        <p14:creationId xmlns:p14="http://schemas.microsoft.com/office/powerpoint/2010/main" val="3609156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Solutions</a:t>
            </a:r>
          </a:p>
        </p:txBody>
      </p:sp>
      <p:sp>
        <p:nvSpPr>
          <p:cNvPr id="3" name="Content Placeholder 2"/>
          <p:cNvSpPr>
            <a:spLocks noGrp="1"/>
          </p:cNvSpPr>
          <p:nvPr>
            <p:ph idx="1"/>
          </p:nvPr>
        </p:nvSpPr>
        <p:spPr/>
        <p:txBody>
          <a:bodyPr>
            <a:normAutofit/>
          </a:bodyPr>
          <a:lstStyle/>
          <a:p>
            <a:r>
              <a:rPr lang="en-GB" sz="3600" dirty="0"/>
              <a:t>Allow companies to architect a data </a:t>
            </a:r>
            <a:r>
              <a:rPr lang="en-GB" sz="3600" dirty="0" err="1"/>
              <a:t>center</a:t>
            </a:r>
            <a:r>
              <a:rPr lang="en-GB" sz="3600" dirty="0"/>
              <a:t> using software-defined networking (SDN) and virtualization (VMs)</a:t>
            </a:r>
          </a:p>
          <a:p>
            <a:r>
              <a:rPr lang="en-GB" sz="3600" dirty="0"/>
              <a:t>Private cloud solutions come from </a:t>
            </a:r>
          </a:p>
          <a:p>
            <a:pPr lvl="1"/>
            <a:r>
              <a:rPr lang="en-GB" sz="3200" dirty="0"/>
              <a:t>proprietary software developers like Microsoft, VMware, and </a:t>
            </a:r>
            <a:r>
              <a:rPr lang="en-GB" sz="3200" dirty="0" err="1"/>
              <a:t>Nutanix</a:t>
            </a:r>
            <a:endParaRPr lang="en-GB" sz="3200" dirty="0"/>
          </a:p>
          <a:p>
            <a:pPr lvl="1"/>
            <a:r>
              <a:rPr lang="en-GB" sz="3200" dirty="0"/>
              <a:t>enterprise-grade open source solutions available from Red Hat and others</a:t>
            </a:r>
          </a:p>
        </p:txBody>
      </p:sp>
    </p:spTree>
    <p:extLst>
      <p:ext uri="{BB962C8B-B14F-4D97-AF65-F5344CB8AC3E}">
        <p14:creationId xmlns:p14="http://schemas.microsoft.com/office/powerpoint/2010/main" val="394519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vs Public cloud (1)</a:t>
            </a:r>
          </a:p>
        </p:txBody>
      </p:sp>
      <p:sp>
        <p:nvSpPr>
          <p:cNvPr id="3" name="Content Placeholder 2"/>
          <p:cNvSpPr>
            <a:spLocks noGrp="1"/>
          </p:cNvSpPr>
          <p:nvPr>
            <p:ph idx="1"/>
          </p:nvPr>
        </p:nvSpPr>
        <p:spPr/>
        <p:txBody>
          <a:bodyPr>
            <a:normAutofit/>
          </a:bodyPr>
          <a:lstStyle/>
          <a:p>
            <a:r>
              <a:rPr lang="en-GB" sz="4400" dirty="0"/>
              <a:t>Private cloud </a:t>
            </a:r>
          </a:p>
          <a:p>
            <a:pPr lvl="1"/>
            <a:r>
              <a:rPr lang="en-GB" sz="4000" dirty="0"/>
              <a:t>dedicated to the needs and goals of a single organization </a:t>
            </a:r>
          </a:p>
          <a:p>
            <a:r>
              <a:rPr lang="en-GB" sz="4400" dirty="0"/>
              <a:t>Public cloud</a:t>
            </a:r>
          </a:p>
          <a:p>
            <a:pPr lvl="1"/>
            <a:r>
              <a:rPr lang="en-GB" sz="4000" dirty="0"/>
              <a:t>Delivers services to multiple organizations</a:t>
            </a:r>
          </a:p>
        </p:txBody>
      </p:sp>
    </p:spTree>
    <p:extLst>
      <p:ext uri="{BB962C8B-B14F-4D97-AF65-F5344CB8AC3E}">
        <p14:creationId xmlns:p14="http://schemas.microsoft.com/office/powerpoint/2010/main" val="23213364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VMware Private Cloud</a:t>
            </a:r>
          </a:p>
        </p:txBody>
      </p:sp>
      <p:sp>
        <p:nvSpPr>
          <p:cNvPr id="3" name="Content Placeholder 2"/>
          <p:cNvSpPr>
            <a:spLocks noGrp="1"/>
          </p:cNvSpPr>
          <p:nvPr>
            <p:ph idx="1"/>
          </p:nvPr>
        </p:nvSpPr>
        <p:spPr/>
        <p:txBody>
          <a:bodyPr>
            <a:normAutofit/>
          </a:bodyPr>
          <a:lstStyle/>
          <a:p>
            <a:r>
              <a:rPr lang="en-GB" dirty="0"/>
              <a:t>VMware - a leading international cloud infrastructure company</a:t>
            </a:r>
          </a:p>
          <a:p>
            <a:pPr lvl="1"/>
            <a:r>
              <a:rPr lang="en-GB" dirty="0"/>
              <a:t>provides virtualization solutions since 1998</a:t>
            </a:r>
          </a:p>
          <a:p>
            <a:r>
              <a:rPr lang="en-GB" dirty="0"/>
              <a:t>VMware Private cloud - a virtualized pool of resources allocated on-demand</a:t>
            </a:r>
          </a:p>
          <a:p>
            <a:pPr lvl="1"/>
            <a:r>
              <a:rPr lang="en-GB" dirty="0"/>
              <a:t>Private cloud is able to easily switch between virtual machines to keep everything running</a:t>
            </a:r>
          </a:p>
          <a:p>
            <a:pPr lvl="1"/>
            <a:r>
              <a:rPr lang="en-GB" dirty="0"/>
              <a:t>It can also create endless virtual machines based on your underlying hardware</a:t>
            </a:r>
          </a:p>
          <a:p>
            <a:endParaRPr lang="en-GB" dirty="0"/>
          </a:p>
        </p:txBody>
      </p:sp>
    </p:spTree>
    <p:extLst>
      <p:ext uri="{BB962C8B-B14F-4D97-AF65-F5344CB8AC3E}">
        <p14:creationId xmlns:p14="http://schemas.microsoft.com/office/powerpoint/2010/main" val="3708957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0A94F9-A3C4-59A1-5A7F-BC897D394F20}"/>
              </a:ext>
            </a:extLst>
          </p:cNvPr>
          <p:cNvSpPr>
            <a:spLocks noGrp="1"/>
          </p:cNvSpPr>
          <p:nvPr>
            <p:ph type="title"/>
          </p:nvPr>
        </p:nvSpPr>
        <p:spPr/>
        <p:txBody>
          <a:bodyPr/>
          <a:lstStyle/>
          <a:p>
            <a:r>
              <a:rPr lang="en-US" dirty="0"/>
              <a:t>VMware vSphere®</a:t>
            </a:r>
            <a:endParaRPr lang="x-none" dirty="0"/>
          </a:p>
        </p:txBody>
      </p:sp>
      <p:sp>
        <p:nvSpPr>
          <p:cNvPr id="3" name="内容占位符 2">
            <a:extLst>
              <a:ext uri="{FF2B5EF4-FFF2-40B4-BE49-F238E27FC236}">
                <a16:creationId xmlns="" xmlns:a16="http://schemas.microsoft.com/office/drawing/2014/main" id="{67D22A66-EBC4-A588-9162-ABE88C7DF708}"/>
              </a:ext>
            </a:extLst>
          </p:cNvPr>
          <p:cNvSpPr>
            <a:spLocks noGrp="1"/>
          </p:cNvSpPr>
          <p:nvPr>
            <p:ph idx="1"/>
          </p:nvPr>
        </p:nvSpPr>
        <p:spPr/>
        <p:txBody>
          <a:bodyPr>
            <a:normAutofit/>
          </a:bodyPr>
          <a:lstStyle/>
          <a:p>
            <a:r>
              <a:rPr lang="en-US" sz="4000" dirty="0"/>
              <a:t>Uses virtualization to transform data centers into simplified cloud computing infrastructures</a:t>
            </a:r>
          </a:p>
        </p:txBody>
      </p:sp>
    </p:spTree>
    <p:extLst>
      <p:ext uri="{BB962C8B-B14F-4D97-AF65-F5344CB8AC3E}">
        <p14:creationId xmlns:p14="http://schemas.microsoft.com/office/powerpoint/2010/main" val="850060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63E8964-259C-CC9E-BD63-78FBBAC52B20}"/>
              </a:ext>
            </a:extLst>
          </p:cNvPr>
          <p:cNvSpPr>
            <a:spLocks noGrp="1"/>
          </p:cNvSpPr>
          <p:nvPr>
            <p:ph type="title"/>
          </p:nvPr>
        </p:nvSpPr>
        <p:spPr/>
        <p:txBody>
          <a:bodyPr/>
          <a:lstStyle/>
          <a:p>
            <a:r>
              <a:rPr lang="en-US" dirty="0"/>
              <a:t>Virtualization Basics</a:t>
            </a:r>
            <a:endParaRPr lang="x-none" dirty="0"/>
          </a:p>
        </p:txBody>
      </p:sp>
      <p:sp>
        <p:nvSpPr>
          <p:cNvPr id="3" name="内容占位符 2">
            <a:extLst>
              <a:ext uri="{FF2B5EF4-FFF2-40B4-BE49-F238E27FC236}">
                <a16:creationId xmlns="" xmlns:a16="http://schemas.microsoft.com/office/drawing/2014/main" id="{F3B5F82D-DBD4-78C0-8F4E-4CD215C42397}"/>
              </a:ext>
            </a:extLst>
          </p:cNvPr>
          <p:cNvSpPr>
            <a:spLocks noGrp="1"/>
          </p:cNvSpPr>
          <p:nvPr>
            <p:ph idx="1"/>
          </p:nvPr>
        </p:nvSpPr>
        <p:spPr/>
        <p:txBody>
          <a:bodyPr>
            <a:normAutofit/>
          </a:bodyPr>
          <a:lstStyle/>
          <a:p>
            <a:r>
              <a:rPr lang="en-US" dirty="0"/>
              <a:t>A virtual machine is a software computer that, like a physical computer, runs an operating system and applications </a:t>
            </a:r>
          </a:p>
          <a:p>
            <a:r>
              <a:rPr lang="en-US" dirty="0"/>
              <a:t>The hypervisor serves as a platform for running virtual machines and allows for the consolidation of computing resources.</a:t>
            </a:r>
          </a:p>
          <a:p>
            <a:r>
              <a:rPr lang="en-US" dirty="0"/>
              <a:t>Each virtual machine contains its own virtual, or software-based, hardware, including a virtual CPU, memory, hard disk, and network interface card.</a:t>
            </a:r>
          </a:p>
          <a:p>
            <a:endParaRPr lang="x-none" dirty="0"/>
          </a:p>
        </p:txBody>
      </p:sp>
    </p:spTree>
    <p:extLst>
      <p:ext uri="{BB962C8B-B14F-4D97-AF65-F5344CB8AC3E}">
        <p14:creationId xmlns:p14="http://schemas.microsoft.com/office/powerpoint/2010/main" val="3210830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0A94F9-A3C4-59A1-5A7F-BC897D394F20}"/>
              </a:ext>
            </a:extLst>
          </p:cNvPr>
          <p:cNvSpPr>
            <a:spLocks noGrp="1"/>
          </p:cNvSpPr>
          <p:nvPr>
            <p:ph type="title"/>
          </p:nvPr>
        </p:nvSpPr>
        <p:spPr/>
        <p:txBody>
          <a:bodyPr/>
          <a:lstStyle/>
          <a:p>
            <a:r>
              <a:rPr lang="en-US" dirty="0"/>
              <a:t>VMware vSphere®</a:t>
            </a:r>
            <a:endParaRPr lang="x-none" dirty="0"/>
          </a:p>
        </p:txBody>
      </p:sp>
      <p:sp>
        <p:nvSpPr>
          <p:cNvPr id="3" name="内容占位符 2">
            <a:extLst>
              <a:ext uri="{FF2B5EF4-FFF2-40B4-BE49-F238E27FC236}">
                <a16:creationId xmlns="" xmlns:a16="http://schemas.microsoft.com/office/drawing/2014/main" id="{67D22A66-EBC4-A588-9162-ABE88C7DF708}"/>
              </a:ext>
            </a:extLst>
          </p:cNvPr>
          <p:cNvSpPr>
            <a:spLocks noGrp="1"/>
          </p:cNvSpPr>
          <p:nvPr>
            <p:ph idx="1"/>
          </p:nvPr>
        </p:nvSpPr>
        <p:spPr/>
        <p:txBody>
          <a:bodyPr>
            <a:normAutofit/>
          </a:bodyPr>
          <a:lstStyle/>
          <a:p>
            <a:r>
              <a:rPr lang="en-US" sz="4400" dirty="0"/>
              <a:t>The two core components</a:t>
            </a:r>
          </a:p>
          <a:p>
            <a:pPr lvl="1"/>
            <a:r>
              <a:rPr lang="en-US" sz="4000" dirty="0"/>
              <a:t>VMware </a:t>
            </a:r>
            <a:r>
              <a:rPr lang="en-US" sz="4000" dirty="0" err="1"/>
              <a:t>ESXi</a:t>
            </a:r>
            <a:r>
              <a:rPr lang="en-US" sz="4000" dirty="0"/>
              <a:t>™ </a:t>
            </a:r>
          </a:p>
          <a:p>
            <a:pPr lvl="2"/>
            <a:r>
              <a:rPr lang="en-GB" sz="3200" dirty="0"/>
              <a:t>The hypervisor on which you create and run virtual machines</a:t>
            </a:r>
          </a:p>
          <a:p>
            <a:pPr lvl="1"/>
            <a:r>
              <a:rPr lang="en-US" sz="4000" dirty="0"/>
              <a:t>VMware vCenter Server®</a:t>
            </a:r>
          </a:p>
          <a:p>
            <a:pPr lvl="2"/>
            <a:r>
              <a:rPr lang="en-GB" sz="3200" dirty="0"/>
              <a:t>A service that acts as a central administrator for </a:t>
            </a:r>
            <a:r>
              <a:rPr lang="en-GB" sz="3200" dirty="0" err="1"/>
              <a:t>ESXi</a:t>
            </a:r>
            <a:r>
              <a:rPr lang="en-GB" sz="3200" dirty="0"/>
              <a:t> hosts that are connected on a network</a:t>
            </a:r>
          </a:p>
          <a:p>
            <a:pPr lvl="2"/>
            <a:endParaRPr lang="en-US" sz="3600" dirty="0"/>
          </a:p>
          <a:p>
            <a:pPr lvl="1"/>
            <a:endParaRPr lang="en-US" sz="4000" dirty="0"/>
          </a:p>
          <a:p>
            <a:endParaRPr lang="en-US" sz="4400" dirty="0"/>
          </a:p>
          <a:p>
            <a:endParaRPr lang="en-US" sz="4400" dirty="0"/>
          </a:p>
        </p:txBody>
      </p:sp>
    </p:spTree>
    <p:extLst>
      <p:ext uri="{BB962C8B-B14F-4D97-AF65-F5344CB8AC3E}">
        <p14:creationId xmlns:p14="http://schemas.microsoft.com/office/powerpoint/2010/main" val="4041144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AC05FD-339C-D193-8117-DCA798E5D064}"/>
              </a:ext>
            </a:extLst>
          </p:cNvPr>
          <p:cNvSpPr>
            <a:spLocks noGrp="1"/>
          </p:cNvSpPr>
          <p:nvPr>
            <p:ph type="title"/>
          </p:nvPr>
        </p:nvSpPr>
        <p:spPr/>
        <p:txBody>
          <a:bodyPr/>
          <a:lstStyle/>
          <a:p>
            <a:r>
              <a:rPr lang="en-US" dirty="0"/>
              <a:t>Physical Topology of vSphere Data Center</a:t>
            </a:r>
            <a:endParaRPr lang="x-none" dirty="0"/>
          </a:p>
        </p:txBody>
      </p:sp>
      <p:sp>
        <p:nvSpPr>
          <p:cNvPr id="3" name="内容占位符 2">
            <a:extLst>
              <a:ext uri="{FF2B5EF4-FFF2-40B4-BE49-F238E27FC236}">
                <a16:creationId xmlns="" xmlns:a16="http://schemas.microsoft.com/office/drawing/2014/main" id="{F011B505-5C41-0560-7AA3-45C8979D3F36}"/>
              </a:ext>
            </a:extLst>
          </p:cNvPr>
          <p:cNvSpPr>
            <a:spLocks noGrp="1"/>
          </p:cNvSpPr>
          <p:nvPr>
            <p:ph idx="1"/>
          </p:nvPr>
        </p:nvSpPr>
        <p:spPr/>
        <p:txBody>
          <a:bodyPr>
            <a:normAutofit/>
          </a:bodyPr>
          <a:lstStyle/>
          <a:p>
            <a:r>
              <a:rPr lang="en-US" sz="3600" dirty="0"/>
              <a:t>A typical VMware vSphere data center consists of physical building blocks such as </a:t>
            </a:r>
          </a:p>
          <a:p>
            <a:pPr lvl="1"/>
            <a:r>
              <a:rPr lang="en-US" sz="3200" dirty="0"/>
              <a:t>x86 virtualization servers - </a:t>
            </a:r>
            <a:r>
              <a:rPr lang="en-US" sz="3200" dirty="0" err="1"/>
              <a:t>ESXi</a:t>
            </a:r>
            <a:r>
              <a:rPr lang="en-US" sz="3200" dirty="0"/>
              <a:t> Hosts</a:t>
            </a:r>
          </a:p>
          <a:p>
            <a:pPr lvl="1"/>
            <a:r>
              <a:rPr lang="en-US" sz="3200" dirty="0"/>
              <a:t>storage networks and arrays</a:t>
            </a:r>
          </a:p>
          <a:p>
            <a:pPr lvl="1"/>
            <a:r>
              <a:rPr lang="en-US" sz="3200" dirty="0"/>
              <a:t>IP networks</a:t>
            </a:r>
          </a:p>
          <a:p>
            <a:pPr lvl="1"/>
            <a:r>
              <a:rPr lang="en-US" sz="3200" dirty="0"/>
              <a:t>a management server - </a:t>
            </a:r>
            <a:r>
              <a:rPr lang="en-AU" sz="3200" dirty="0"/>
              <a:t>vCenter Server</a:t>
            </a:r>
            <a:endParaRPr lang="en-US" sz="3200" dirty="0"/>
          </a:p>
          <a:p>
            <a:pPr lvl="1"/>
            <a:r>
              <a:rPr lang="en-US" sz="3200" dirty="0"/>
              <a:t>desktop clients</a:t>
            </a:r>
          </a:p>
        </p:txBody>
      </p:sp>
    </p:spTree>
    <p:extLst>
      <p:ext uri="{BB962C8B-B14F-4D97-AF65-F5344CB8AC3E}">
        <p14:creationId xmlns:p14="http://schemas.microsoft.com/office/powerpoint/2010/main" val="2443858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6D7AEA5-8194-6B35-7832-EEFFF386A313}"/>
              </a:ext>
            </a:extLst>
          </p:cNvPr>
          <p:cNvSpPr>
            <a:spLocks noGrp="1"/>
          </p:cNvSpPr>
          <p:nvPr>
            <p:ph type="title"/>
          </p:nvPr>
        </p:nvSpPr>
        <p:spPr/>
        <p:txBody>
          <a:bodyPr>
            <a:normAutofit/>
          </a:bodyPr>
          <a:lstStyle/>
          <a:p>
            <a:r>
              <a:rPr lang="en-US" dirty="0" err="1"/>
              <a:t>ESXi</a:t>
            </a:r>
            <a:r>
              <a:rPr lang="en-US" dirty="0"/>
              <a:t> - the hypervisor in a vSphere environment</a:t>
            </a:r>
            <a:endParaRPr lang="x-none"/>
          </a:p>
        </p:txBody>
      </p:sp>
      <p:sp>
        <p:nvSpPr>
          <p:cNvPr id="3" name="内容占位符 2">
            <a:extLst>
              <a:ext uri="{FF2B5EF4-FFF2-40B4-BE49-F238E27FC236}">
                <a16:creationId xmlns="" xmlns:a16="http://schemas.microsoft.com/office/drawing/2014/main" id="{E29B4F80-BE42-76A1-AAE3-0E3E81290EC7}"/>
              </a:ext>
            </a:extLst>
          </p:cNvPr>
          <p:cNvSpPr>
            <a:spLocks noGrp="1"/>
          </p:cNvSpPr>
          <p:nvPr>
            <p:ph idx="1"/>
          </p:nvPr>
        </p:nvSpPr>
        <p:spPr>
          <a:xfrm>
            <a:off x="838200" y="1825625"/>
            <a:ext cx="7258050" cy="4351338"/>
          </a:xfrm>
        </p:spPr>
        <p:txBody>
          <a:bodyPr>
            <a:normAutofit fontScale="92500" lnSpcReduction="10000"/>
          </a:bodyPr>
          <a:lstStyle/>
          <a:p>
            <a:r>
              <a:rPr lang="en-US" dirty="0"/>
              <a:t>Installed on physical or virtual hardware in a virtualized data center, and acts as a platform for virtual machines</a:t>
            </a:r>
          </a:p>
          <a:p>
            <a:r>
              <a:rPr lang="en-US" dirty="0"/>
              <a:t>Provides physical hardware resources dynamically to virtual machines to support the operation of the virtual machines </a:t>
            </a:r>
          </a:p>
          <a:p>
            <a:r>
              <a:rPr lang="en-GB" dirty="0"/>
              <a:t>Allows virtual machines to operate with a degree of independence from the underlying physical hardware</a:t>
            </a:r>
          </a:p>
          <a:p>
            <a:pPr lvl="1"/>
            <a:r>
              <a:rPr lang="en-GB" dirty="0"/>
              <a:t>For example, a virtual machine can be moved from one physical host to another, or its virtual disks can be moved from one type of storage to another, without affecting the functioning of the virtual machine</a:t>
            </a:r>
          </a:p>
          <a:p>
            <a:endParaRPr lang="en-US" dirty="0"/>
          </a:p>
          <a:p>
            <a:endParaRPr lang="en-US" dirty="0"/>
          </a:p>
        </p:txBody>
      </p:sp>
      <p:pic>
        <p:nvPicPr>
          <p:cNvPr id="4" name="Picture 5" descr="DGRM_ESXi_VMs_detail_4_flat_Q408.png"/>
          <p:cNvPicPr>
            <a:picLocks noChangeAspect="1"/>
          </p:cNvPicPr>
          <p:nvPr/>
        </p:nvPicPr>
        <p:blipFill>
          <a:blip r:embed="rId2" cstate="print"/>
          <a:srcRect/>
          <a:stretch>
            <a:fillRect/>
          </a:stretch>
        </p:blipFill>
        <p:spPr bwMode="auto">
          <a:xfrm>
            <a:off x="8297591" y="1719285"/>
            <a:ext cx="3580269" cy="3648053"/>
          </a:xfrm>
          <a:prstGeom prst="rect">
            <a:avLst/>
          </a:prstGeom>
          <a:noFill/>
          <a:ln w="9525">
            <a:noFill/>
            <a:miter lim="800000"/>
            <a:headEnd/>
            <a:tailEnd/>
          </a:ln>
        </p:spPr>
      </p:pic>
    </p:spTree>
    <p:extLst>
      <p:ext uri="{BB962C8B-B14F-4D97-AF65-F5344CB8AC3E}">
        <p14:creationId xmlns:p14="http://schemas.microsoft.com/office/powerpoint/2010/main" val="3261094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F5DFCD-4745-E40B-AB29-76FD3EEACE46}"/>
              </a:ext>
            </a:extLst>
          </p:cNvPr>
          <p:cNvSpPr>
            <a:spLocks noGrp="1"/>
          </p:cNvSpPr>
          <p:nvPr>
            <p:ph type="title"/>
          </p:nvPr>
        </p:nvSpPr>
        <p:spPr/>
        <p:txBody>
          <a:bodyPr/>
          <a:lstStyle/>
          <a:p>
            <a:r>
              <a:rPr lang="en-GB" dirty="0"/>
              <a:t>Hypervisor types</a:t>
            </a:r>
            <a:endParaRPr lang="x-none"/>
          </a:p>
        </p:txBody>
      </p:sp>
      <p:sp>
        <p:nvSpPr>
          <p:cNvPr id="3" name="内容占位符 2">
            <a:extLst>
              <a:ext uri="{FF2B5EF4-FFF2-40B4-BE49-F238E27FC236}">
                <a16:creationId xmlns="" xmlns:a16="http://schemas.microsoft.com/office/drawing/2014/main" id="{7965A0ED-5480-418C-C4FC-522B829D2EF6}"/>
              </a:ext>
            </a:extLst>
          </p:cNvPr>
          <p:cNvSpPr>
            <a:spLocks noGrp="1"/>
          </p:cNvSpPr>
          <p:nvPr>
            <p:ph idx="1"/>
          </p:nvPr>
        </p:nvSpPr>
        <p:spPr/>
        <p:txBody>
          <a:bodyPr/>
          <a:lstStyle/>
          <a:p>
            <a:endParaRPr lang="x-none"/>
          </a:p>
        </p:txBody>
      </p:sp>
      <p:pic>
        <p:nvPicPr>
          <p:cNvPr id="5" name="图片 4">
            <a:extLst>
              <a:ext uri="{FF2B5EF4-FFF2-40B4-BE49-F238E27FC236}">
                <a16:creationId xmlns="" xmlns:a16="http://schemas.microsoft.com/office/drawing/2014/main" id="{3B25A26B-1F1A-0AD6-340F-380E833FDAFB}"/>
              </a:ext>
            </a:extLst>
          </p:cNvPr>
          <p:cNvPicPr>
            <a:picLocks noChangeAspect="1"/>
          </p:cNvPicPr>
          <p:nvPr/>
        </p:nvPicPr>
        <p:blipFill>
          <a:blip r:embed="rId2"/>
          <a:stretch>
            <a:fillRect/>
          </a:stretch>
        </p:blipFill>
        <p:spPr>
          <a:xfrm>
            <a:off x="8013502" y="426142"/>
            <a:ext cx="3330975" cy="5675636"/>
          </a:xfrm>
          <a:prstGeom prst="rect">
            <a:avLst/>
          </a:prstGeom>
        </p:spPr>
      </p:pic>
    </p:spTree>
    <p:extLst>
      <p:ext uri="{BB962C8B-B14F-4D97-AF65-F5344CB8AC3E}">
        <p14:creationId xmlns:p14="http://schemas.microsoft.com/office/powerpoint/2010/main" val="1236637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20A94F9-A3C4-59A1-5A7F-BC897D394F20}"/>
              </a:ext>
            </a:extLst>
          </p:cNvPr>
          <p:cNvSpPr>
            <a:spLocks noGrp="1"/>
          </p:cNvSpPr>
          <p:nvPr>
            <p:ph type="title"/>
          </p:nvPr>
        </p:nvSpPr>
        <p:spPr/>
        <p:txBody>
          <a:bodyPr/>
          <a:lstStyle/>
          <a:p>
            <a:r>
              <a:rPr lang="en-US" dirty="0" err="1"/>
              <a:t>ESXi</a:t>
            </a:r>
            <a:r>
              <a:rPr lang="en-US" dirty="0"/>
              <a:t> </a:t>
            </a:r>
            <a:endParaRPr lang="x-none" dirty="0"/>
          </a:p>
        </p:txBody>
      </p:sp>
      <p:sp>
        <p:nvSpPr>
          <p:cNvPr id="3" name="内容占位符 2">
            <a:extLst>
              <a:ext uri="{FF2B5EF4-FFF2-40B4-BE49-F238E27FC236}">
                <a16:creationId xmlns="" xmlns:a16="http://schemas.microsoft.com/office/drawing/2014/main" id="{67D22A66-EBC4-A588-9162-ABE88C7DF708}"/>
              </a:ext>
            </a:extLst>
          </p:cNvPr>
          <p:cNvSpPr>
            <a:spLocks noGrp="1"/>
          </p:cNvSpPr>
          <p:nvPr>
            <p:ph idx="1"/>
          </p:nvPr>
        </p:nvSpPr>
        <p:spPr>
          <a:xfrm>
            <a:off x="838200" y="1825625"/>
            <a:ext cx="4938555" cy="4351338"/>
          </a:xfrm>
        </p:spPr>
        <p:txBody>
          <a:bodyPr>
            <a:normAutofit fontScale="92500" lnSpcReduction="20000"/>
          </a:bodyPr>
          <a:lstStyle/>
          <a:p>
            <a:r>
              <a:rPr lang="en-GB" sz="3600" dirty="0"/>
              <a:t>An enterprise-class, type-1 hypervisor (bare-metal)</a:t>
            </a:r>
          </a:p>
          <a:p>
            <a:r>
              <a:rPr lang="en-GB" sz="3600" dirty="0"/>
              <a:t>As a type-1 hypervisor, </a:t>
            </a:r>
            <a:r>
              <a:rPr lang="en-GB" sz="3600" dirty="0" err="1"/>
              <a:t>ESXi</a:t>
            </a:r>
            <a:r>
              <a:rPr lang="en-GB" sz="3600" dirty="0"/>
              <a:t> is not a software application that is installed on an operating system (OS)</a:t>
            </a:r>
          </a:p>
          <a:p>
            <a:r>
              <a:rPr lang="en-GB" sz="3600" dirty="0"/>
              <a:t>Instead, it includes and integrates vital OS components, such as a kernel</a:t>
            </a:r>
          </a:p>
          <a:p>
            <a:endParaRPr lang="en-US" sz="3600" dirty="0"/>
          </a:p>
        </p:txBody>
      </p:sp>
      <p:pic>
        <p:nvPicPr>
          <p:cNvPr id="4" name="图片 4">
            <a:extLst>
              <a:ext uri="{FF2B5EF4-FFF2-40B4-BE49-F238E27FC236}">
                <a16:creationId xmlns="" xmlns:a16="http://schemas.microsoft.com/office/drawing/2014/main" id="{FA15C12F-B18A-7E7B-89B1-FC496BDD8BEA}"/>
              </a:ext>
            </a:extLst>
          </p:cNvPr>
          <p:cNvPicPr>
            <a:picLocks noChangeAspect="1"/>
          </p:cNvPicPr>
          <p:nvPr/>
        </p:nvPicPr>
        <p:blipFill>
          <a:blip r:embed="rId2"/>
          <a:stretch>
            <a:fillRect/>
          </a:stretch>
        </p:blipFill>
        <p:spPr>
          <a:xfrm>
            <a:off x="5847968" y="966403"/>
            <a:ext cx="5997339" cy="5206880"/>
          </a:xfrm>
          <a:prstGeom prst="rect">
            <a:avLst/>
          </a:prstGeom>
        </p:spPr>
      </p:pic>
    </p:spTree>
    <p:extLst>
      <p:ext uri="{BB962C8B-B14F-4D97-AF65-F5344CB8AC3E}">
        <p14:creationId xmlns:p14="http://schemas.microsoft.com/office/powerpoint/2010/main" val="3769322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VSphere installation and setup</a:t>
            </a:r>
          </a:p>
        </p:txBody>
      </p:sp>
      <p:sp>
        <p:nvSpPr>
          <p:cNvPr id="3" name="Content Placeholder 2"/>
          <p:cNvSpPr>
            <a:spLocks noGrp="1"/>
          </p:cNvSpPr>
          <p:nvPr>
            <p:ph idx="1"/>
          </p:nvPr>
        </p:nvSpPr>
        <p:spPr>
          <a:xfrm>
            <a:off x="838200" y="1825625"/>
            <a:ext cx="8032780" cy="4351338"/>
          </a:xfrm>
        </p:spPr>
        <p:txBody>
          <a:bodyPr/>
          <a:lstStyle/>
          <a:p>
            <a:r>
              <a:rPr lang="en-GB" dirty="0"/>
              <a:t>You can install and set up </a:t>
            </a:r>
            <a:r>
              <a:rPr lang="en-GB" dirty="0" err="1"/>
              <a:t>ESXi</a:t>
            </a:r>
            <a:r>
              <a:rPr lang="en-GB" dirty="0"/>
              <a:t> on your physical hardware so that it acts as a platform for virtual machines</a:t>
            </a:r>
          </a:p>
          <a:p>
            <a:r>
              <a:rPr lang="en-GB" dirty="0"/>
              <a:t>After </a:t>
            </a:r>
            <a:r>
              <a:rPr lang="en-GB" dirty="0" err="1"/>
              <a:t>ESXi</a:t>
            </a:r>
            <a:r>
              <a:rPr lang="en-GB" dirty="0"/>
              <a:t> is installed and set up, you can manage the host by using the vSphere Client and </a:t>
            </a:r>
            <a:r>
              <a:rPr lang="en-GB" dirty="0" err="1"/>
              <a:t>vCenter</a:t>
            </a:r>
            <a:r>
              <a:rPr lang="en-GB" dirty="0"/>
              <a:t> Server, license the host, and back up your </a:t>
            </a:r>
            <a:r>
              <a:rPr lang="en-GB" dirty="0" err="1"/>
              <a:t>ESXi</a:t>
            </a:r>
            <a:r>
              <a:rPr lang="en-GB" dirty="0"/>
              <a:t> configuration</a:t>
            </a:r>
          </a:p>
          <a:p>
            <a:r>
              <a:rPr lang="en-GB" dirty="0"/>
              <a:t>You can also use the VMware Host Client to connect directly to the </a:t>
            </a:r>
            <a:r>
              <a:rPr lang="en-GB" dirty="0" err="1"/>
              <a:t>ESXi</a:t>
            </a:r>
            <a:r>
              <a:rPr lang="en-GB" dirty="0"/>
              <a:t> host and to manage it</a:t>
            </a:r>
          </a:p>
          <a:p>
            <a:endParaRPr lang="en-GB" dirty="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170" y="60671"/>
            <a:ext cx="2962275"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546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a:t>
            </a:r>
            <a:r>
              <a:rPr lang="en-GB" dirty="0" err="1"/>
              <a:t>vCenter</a:t>
            </a:r>
            <a:r>
              <a:rPr lang="en-GB" dirty="0"/>
              <a:t> Server appliance</a:t>
            </a:r>
          </a:p>
        </p:txBody>
      </p:sp>
      <p:sp>
        <p:nvSpPr>
          <p:cNvPr id="3" name="Content Placeholder 2"/>
          <p:cNvSpPr>
            <a:spLocks noGrp="1"/>
          </p:cNvSpPr>
          <p:nvPr>
            <p:ph idx="1"/>
          </p:nvPr>
        </p:nvSpPr>
        <p:spPr/>
        <p:txBody>
          <a:bodyPr>
            <a:normAutofit/>
          </a:bodyPr>
          <a:lstStyle/>
          <a:p>
            <a:r>
              <a:rPr lang="en-GB" sz="3600" dirty="0"/>
              <a:t>The </a:t>
            </a:r>
            <a:r>
              <a:rPr lang="en-GB" sz="3600" dirty="0" err="1"/>
              <a:t>vCenter</a:t>
            </a:r>
            <a:r>
              <a:rPr lang="en-GB" sz="3600" dirty="0"/>
              <a:t> Server appliance is a preconfigured virtual machine that is optimized for running </a:t>
            </a:r>
            <a:r>
              <a:rPr lang="en-GB" sz="3600" dirty="0" err="1"/>
              <a:t>vCenter</a:t>
            </a:r>
            <a:r>
              <a:rPr lang="en-GB" sz="3600" dirty="0"/>
              <a:t> Server and the associated services</a:t>
            </a:r>
          </a:p>
          <a:p>
            <a:endParaRPr lang="en-GB" sz="3600" dirty="0"/>
          </a:p>
        </p:txBody>
      </p:sp>
    </p:spTree>
    <p:extLst>
      <p:ext uri="{BB962C8B-B14F-4D97-AF65-F5344CB8AC3E}">
        <p14:creationId xmlns:p14="http://schemas.microsoft.com/office/powerpoint/2010/main" val="118743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BC166B3-AA47-D52C-4E2F-CB7BE5BF0C14}"/>
              </a:ext>
            </a:extLst>
          </p:cNvPr>
          <p:cNvSpPr>
            <a:spLocks noGrp="1"/>
          </p:cNvSpPr>
          <p:nvPr>
            <p:ph type="title"/>
          </p:nvPr>
        </p:nvSpPr>
        <p:spPr/>
        <p:txBody>
          <a:bodyPr/>
          <a:lstStyle/>
          <a:p>
            <a:r>
              <a:rPr lang="en-AU" dirty="0"/>
              <a:t>Private cloud types</a:t>
            </a:r>
            <a:endParaRPr lang="x-none" dirty="0"/>
          </a:p>
        </p:txBody>
      </p:sp>
      <p:sp>
        <p:nvSpPr>
          <p:cNvPr id="3" name="内容占位符 2">
            <a:extLst>
              <a:ext uri="{FF2B5EF4-FFF2-40B4-BE49-F238E27FC236}">
                <a16:creationId xmlns="" xmlns:a16="http://schemas.microsoft.com/office/drawing/2014/main" id="{9846BAFF-878B-41C7-8D38-D11A4011F682}"/>
              </a:ext>
            </a:extLst>
          </p:cNvPr>
          <p:cNvSpPr>
            <a:spLocks noGrp="1"/>
          </p:cNvSpPr>
          <p:nvPr>
            <p:ph idx="1"/>
          </p:nvPr>
        </p:nvSpPr>
        <p:spPr/>
        <p:txBody>
          <a:bodyPr/>
          <a:lstStyle/>
          <a:p>
            <a:endParaRPr lang="x-none"/>
          </a:p>
        </p:txBody>
      </p:sp>
      <p:pic>
        <p:nvPicPr>
          <p:cNvPr id="4" name="图片 3">
            <a:extLst>
              <a:ext uri="{FF2B5EF4-FFF2-40B4-BE49-F238E27FC236}">
                <a16:creationId xmlns="" xmlns:a16="http://schemas.microsoft.com/office/drawing/2014/main" id="{B9F30B41-90DC-6E86-1AFD-DA678FD84F35}"/>
              </a:ext>
            </a:extLst>
          </p:cNvPr>
          <p:cNvPicPr>
            <a:picLocks noChangeAspect="1"/>
          </p:cNvPicPr>
          <p:nvPr/>
        </p:nvPicPr>
        <p:blipFill>
          <a:blip r:embed="rId2"/>
          <a:stretch>
            <a:fillRect/>
          </a:stretch>
        </p:blipFill>
        <p:spPr>
          <a:xfrm>
            <a:off x="-211229" y="2533675"/>
            <a:ext cx="9872900" cy="361695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8225" y="2533675"/>
            <a:ext cx="2289635" cy="361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237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Deploying the </a:t>
            </a:r>
            <a:r>
              <a:rPr lang="en-GB" dirty="0" err="1"/>
              <a:t>vCenter</a:t>
            </a:r>
            <a:r>
              <a:rPr lang="en-GB" dirty="0"/>
              <a:t> Server appliance</a:t>
            </a:r>
          </a:p>
        </p:txBody>
      </p:sp>
      <p:sp>
        <p:nvSpPr>
          <p:cNvPr id="3" name="Content Placeholder 2"/>
          <p:cNvSpPr>
            <a:spLocks noGrp="1"/>
          </p:cNvSpPr>
          <p:nvPr>
            <p:ph idx="1"/>
          </p:nvPr>
        </p:nvSpPr>
        <p:spPr/>
        <p:txBody>
          <a:bodyPr>
            <a:normAutofit/>
          </a:bodyPr>
          <a:lstStyle/>
          <a:p>
            <a:r>
              <a:rPr lang="en-GB" dirty="0"/>
              <a:t>You can deploy the </a:t>
            </a:r>
            <a:r>
              <a:rPr lang="en-GB" dirty="0" err="1"/>
              <a:t>vCenter</a:t>
            </a:r>
            <a:r>
              <a:rPr lang="en-GB" dirty="0"/>
              <a:t> Server appliance to manage your vSphere environment</a:t>
            </a:r>
          </a:p>
          <a:p>
            <a:r>
              <a:rPr lang="en-GB" dirty="0"/>
              <a:t>You can deploy the </a:t>
            </a:r>
            <a:r>
              <a:rPr lang="en-GB" dirty="0" err="1"/>
              <a:t>vCenter</a:t>
            </a:r>
            <a:r>
              <a:rPr lang="en-GB" dirty="0"/>
              <a:t> Server appliance on </a:t>
            </a:r>
            <a:r>
              <a:rPr lang="en-GB" dirty="0" err="1"/>
              <a:t>ESXi</a:t>
            </a:r>
            <a:r>
              <a:rPr lang="en-GB" dirty="0"/>
              <a:t> hosts or on </a:t>
            </a:r>
            <a:r>
              <a:rPr lang="en-GB" dirty="0" err="1"/>
              <a:t>vCenter</a:t>
            </a:r>
            <a:r>
              <a:rPr lang="en-GB" dirty="0"/>
              <a:t> Server instances</a:t>
            </a:r>
          </a:p>
          <a:p>
            <a:r>
              <a:rPr lang="en-GB" dirty="0"/>
              <a:t>During the deployment, you can choose the </a:t>
            </a:r>
            <a:r>
              <a:rPr lang="en-GB" dirty="0" err="1"/>
              <a:t>vCenter</a:t>
            </a:r>
            <a:r>
              <a:rPr lang="en-GB" dirty="0"/>
              <a:t> Server appliance size for your vSphere environment size and the storage size for your database requirements</a:t>
            </a:r>
          </a:p>
          <a:p>
            <a:endParaRPr lang="en-GB" dirty="0"/>
          </a:p>
        </p:txBody>
      </p:sp>
    </p:spTree>
    <p:extLst>
      <p:ext uri="{BB962C8B-B14F-4D97-AF65-F5344CB8AC3E}">
        <p14:creationId xmlns:p14="http://schemas.microsoft.com/office/powerpoint/2010/main" val="1047150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vCenter</a:t>
            </a:r>
            <a:r>
              <a:rPr lang="en-GB" dirty="0"/>
              <a:t> Server (1)</a:t>
            </a:r>
          </a:p>
        </p:txBody>
      </p:sp>
      <p:sp>
        <p:nvSpPr>
          <p:cNvPr id="3" name="Content Placeholder 2"/>
          <p:cNvSpPr>
            <a:spLocks noGrp="1"/>
          </p:cNvSpPr>
          <p:nvPr>
            <p:ph idx="1"/>
          </p:nvPr>
        </p:nvSpPr>
        <p:spPr>
          <a:xfrm>
            <a:off x="838200" y="1825625"/>
            <a:ext cx="5306915" cy="4351338"/>
          </a:xfrm>
        </p:spPr>
        <p:txBody>
          <a:bodyPr>
            <a:normAutofit fontScale="92500" lnSpcReduction="20000"/>
          </a:bodyPr>
          <a:lstStyle/>
          <a:p>
            <a:r>
              <a:rPr lang="en-GB" dirty="0" err="1"/>
              <a:t>vCenter</a:t>
            </a:r>
            <a:r>
              <a:rPr lang="en-GB" dirty="0"/>
              <a:t> Server provides a single point of control to the data </a:t>
            </a:r>
            <a:r>
              <a:rPr lang="en-GB" dirty="0" err="1"/>
              <a:t>center</a:t>
            </a:r>
            <a:endParaRPr lang="en-GB" dirty="0"/>
          </a:p>
          <a:p>
            <a:r>
              <a:rPr lang="en-GB" dirty="0"/>
              <a:t>You can pool and manage the resources of multiple hosts</a:t>
            </a:r>
          </a:p>
          <a:p>
            <a:pPr lvl="1"/>
            <a:r>
              <a:rPr lang="en-US" dirty="0"/>
              <a:t>It unifies the resources from the individual computing servers to be shared among virtual machines in the entire data center</a:t>
            </a:r>
          </a:p>
          <a:p>
            <a:r>
              <a:rPr lang="en-US" dirty="0"/>
              <a:t>It provides essential data center services such as </a:t>
            </a:r>
          </a:p>
          <a:p>
            <a:pPr lvl="1"/>
            <a:r>
              <a:rPr lang="en-US" dirty="0"/>
              <a:t>Access control</a:t>
            </a:r>
          </a:p>
          <a:p>
            <a:pPr lvl="1"/>
            <a:r>
              <a:rPr lang="en-US" dirty="0"/>
              <a:t>Performance monitoring</a:t>
            </a:r>
          </a:p>
          <a:p>
            <a:pPr lvl="1"/>
            <a:r>
              <a:rPr lang="en-US" dirty="0"/>
              <a:t>Configuration</a:t>
            </a:r>
          </a:p>
          <a:p>
            <a:endParaRPr lang="en-GB" dirty="0"/>
          </a:p>
        </p:txBody>
      </p:sp>
      <p:grpSp>
        <p:nvGrpSpPr>
          <p:cNvPr id="4" name="Group 59">
            <a:extLst>
              <a:ext uri="{FF2B5EF4-FFF2-40B4-BE49-F238E27FC236}">
                <a16:creationId xmlns="" xmlns:a16="http://schemas.microsoft.com/office/drawing/2014/main" id="{8B9E41DD-5918-3AED-9CA3-7C22C5AF9E66}"/>
              </a:ext>
            </a:extLst>
          </p:cNvPr>
          <p:cNvGrpSpPr>
            <a:grpSpLocks/>
          </p:cNvGrpSpPr>
          <p:nvPr/>
        </p:nvGrpSpPr>
        <p:grpSpPr bwMode="auto">
          <a:xfrm>
            <a:off x="6500474" y="1638120"/>
            <a:ext cx="5029032" cy="4238308"/>
            <a:chOff x="1359473" y="2212197"/>
            <a:chExt cx="5031973" cy="3544772"/>
          </a:xfrm>
        </p:grpSpPr>
        <p:grpSp>
          <p:nvGrpSpPr>
            <p:cNvPr id="5" name="Group 57">
              <a:extLst>
                <a:ext uri="{FF2B5EF4-FFF2-40B4-BE49-F238E27FC236}">
                  <a16:creationId xmlns=""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585079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vCenter</a:t>
            </a:r>
            <a:r>
              <a:rPr lang="en-GB" dirty="0"/>
              <a:t> Server (2)</a:t>
            </a:r>
          </a:p>
        </p:txBody>
      </p:sp>
      <p:sp>
        <p:nvSpPr>
          <p:cNvPr id="3" name="Content Placeholder 2"/>
          <p:cNvSpPr>
            <a:spLocks noGrp="1"/>
          </p:cNvSpPr>
          <p:nvPr>
            <p:ph idx="1"/>
          </p:nvPr>
        </p:nvSpPr>
        <p:spPr>
          <a:xfrm>
            <a:off x="838200" y="1825625"/>
            <a:ext cx="5306915" cy="4351338"/>
          </a:xfrm>
        </p:spPr>
        <p:txBody>
          <a:bodyPr>
            <a:normAutofit/>
          </a:bodyPr>
          <a:lstStyle/>
          <a:p>
            <a:r>
              <a:rPr lang="en-GB" dirty="0"/>
              <a:t>Allows you to monitor and manage your physical and virtual infrastructure</a:t>
            </a:r>
          </a:p>
          <a:p>
            <a:r>
              <a:rPr lang="en-US" dirty="0"/>
              <a:t>It manages the assignment of virtual machines to the </a:t>
            </a:r>
            <a:r>
              <a:rPr lang="en-US" dirty="0" err="1"/>
              <a:t>ESXi</a:t>
            </a:r>
            <a:r>
              <a:rPr lang="en-US" dirty="0"/>
              <a:t> hosts and the assignment of resources to the virtual machines within a given computing server</a:t>
            </a:r>
          </a:p>
          <a:p>
            <a:pPr lvl="1"/>
            <a:r>
              <a:rPr lang="en-US" dirty="0"/>
              <a:t>These assignments are based on the policies that the system administrator sets</a:t>
            </a:r>
          </a:p>
          <a:p>
            <a:endParaRPr lang="en-US" dirty="0"/>
          </a:p>
          <a:p>
            <a:endParaRPr lang="en-GB" dirty="0"/>
          </a:p>
          <a:p>
            <a:endParaRPr lang="en-GB" dirty="0"/>
          </a:p>
        </p:txBody>
      </p:sp>
      <p:grpSp>
        <p:nvGrpSpPr>
          <p:cNvPr id="4" name="Group 59">
            <a:extLst>
              <a:ext uri="{FF2B5EF4-FFF2-40B4-BE49-F238E27FC236}">
                <a16:creationId xmlns="" xmlns:a16="http://schemas.microsoft.com/office/drawing/2014/main" id="{8B9E41DD-5918-3AED-9CA3-7C22C5AF9E66}"/>
              </a:ext>
            </a:extLst>
          </p:cNvPr>
          <p:cNvGrpSpPr>
            <a:grpSpLocks/>
          </p:cNvGrpSpPr>
          <p:nvPr/>
        </p:nvGrpSpPr>
        <p:grpSpPr bwMode="auto">
          <a:xfrm>
            <a:off x="6500474" y="1638120"/>
            <a:ext cx="5029032" cy="4238308"/>
            <a:chOff x="1359473" y="2212197"/>
            <a:chExt cx="5031973" cy="3544772"/>
          </a:xfrm>
        </p:grpSpPr>
        <p:grpSp>
          <p:nvGrpSpPr>
            <p:cNvPr id="5" name="Group 57">
              <a:extLst>
                <a:ext uri="{FF2B5EF4-FFF2-40B4-BE49-F238E27FC236}">
                  <a16:creationId xmlns=""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1038981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516E09D-6332-2637-54E8-B429A8D1589B}"/>
              </a:ext>
            </a:extLst>
          </p:cNvPr>
          <p:cNvSpPr>
            <a:spLocks noGrp="1"/>
          </p:cNvSpPr>
          <p:nvPr>
            <p:ph type="title"/>
          </p:nvPr>
        </p:nvSpPr>
        <p:spPr/>
        <p:txBody>
          <a:bodyPr/>
          <a:lstStyle/>
          <a:p>
            <a:r>
              <a:rPr lang="en-US" dirty="0" err="1"/>
              <a:t>vCenter</a:t>
            </a:r>
            <a:r>
              <a:rPr lang="en-US" dirty="0"/>
              <a:t> Server (3)</a:t>
            </a:r>
            <a:endParaRPr lang="x-none" dirty="0"/>
          </a:p>
        </p:txBody>
      </p:sp>
      <p:sp>
        <p:nvSpPr>
          <p:cNvPr id="3" name="内容占位符 2">
            <a:extLst>
              <a:ext uri="{FF2B5EF4-FFF2-40B4-BE49-F238E27FC236}">
                <a16:creationId xmlns="" xmlns:a16="http://schemas.microsoft.com/office/drawing/2014/main" id="{E6944CC3-1BFD-5B24-7282-68E9AFD60D41}"/>
              </a:ext>
            </a:extLst>
          </p:cNvPr>
          <p:cNvSpPr>
            <a:spLocks noGrp="1"/>
          </p:cNvSpPr>
          <p:nvPr>
            <p:ph idx="1"/>
          </p:nvPr>
        </p:nvSpPr>
        <p:spPr/>
        <p:txBody>
          <a:bodyPr>
            <a:normAutofit/>
          </a:bodyPr>
          <a:lstStyle/>
          <a:p>
            <a:r>
              <a:rPr lang="en-US" dirty="0"/>
              <a:t>A single point of control doesn’t mean a single point of failure</a:t>
            </a:r>
          </a:p>
          <a:p>
            <a:pPr lvl="1"/>
            <a:r>
              <a:rPr lang="en-US" dirty="0"/>
              <a:t>Compute servers continue to function even if vCenter Server becomes unreachable (for example, if the network is severed)</a:t>
            </a:r>
          </a:p>
          <a:p>
            <a:pPr lvl="1"/>
            <a:r>
              <a:rPr lang="en-US" dirty="0"/>
              <a:t>The </a:t>
            </a:r>
            <a:r>
              <a:rPr lang="en-US" dirty="0" err="1"/>
              <a:t>ESXi</a:t>
            </a:r>
            <a:r>
              <a:rPr lang="en-US" dirty="0"/>
              <a:t> hosts can be managed separately and continue to run the virtual machines assigned to them based on the resource assignment that was last set</a:t>
            </a:r>
          </a:p>
          <a:p>
            <a:pPr lvl="1"/>
            <a:r>
              <a:rPr lang="en-US" dirty="0"/>
              <a:t>After connection to vCenter Server is restored, it can manage the data center as a whole again</a:t>
            </a:r>
            <a:endParaRPr lang="x-none" dirty="0"/>
          </a:p>
        </p:txBody>
      </p:sp>
      <p:grpSp>
        <p:nvGrpSpPr>
          <p:cNvPr id="4" name="Group 59">
            <a:extLst>
              <a:ext uri="{FF2B5EF4-FFF2-40B4-BE49-F238E27FC236}">
                <a16:creationId xmlns="" xmlns:a16="http://schemas.microsoft.com/office/drawing/2014/main" id="{8B9E41DD-5918-3AED-9CA3-7C22C5AF9E66}"/>
              </a:ext>
            </a:extLst>
          </p:cNvPr>
          <p:cNvGrpSpPr>
            <a:grpSpLocks/>
          </p:cNvGrpSpPr>
          <p:nvPr/>
        </p:nvGrpSpPr>
        <p:grpSpPr bwMode="auto">
          <a:xfrm>
            <a:off x="8147261" y="4407323"/>
            <a:ext cx="3648932" cy="2383506"/>
            <a:chOff x="1359473" y="2212197"/>
            <a:chExt cx="5031973" cy="3544772"/>
          </a:xfrm>
        </p:grpSpPr>
        <p:grpSp>
          <p:nvGrpSpPr>
            <p:cNvPr id="5" name="Group 57">
              <a:extLst>
                <a:ext uri="{FF2B5EF4-FFF2-40B4-BE49-F238E27FC236}">
                  <a16:creationId xmlns="" xmlns:a16="http://schemas.microsoft.com/office/drawing/2014/main" id="{2D69F57A-3CC3-9104-1743-EDC84CD19D6F}"/>
                </a:ext>
              </a:extLst>
            </p:cNvPr>
            <p:cNvGrpSpPr>
              <a:grpSpLocks/>
            </p:cNvGrpSpPr>
            <p:nvPr/>
          </p:nvGrpSpPr>
          <p:grpSpPr bwMode="auto">
            <a:xfrm>
              <a:off x="1359473" y="2212197"/>
              <a:ext cx="1620416" cy="1902603"/>
              <a:chOff x="1343088" y="2212197"/>
              <a:chExt cx="1909666" cy="2109987"/>
            </a:xfrm>
          </p:grpSpPr>
          <p:pic>
            <p:nvPicPr>
              <p:cNvPr id="26" name="Picture 4" descr="ICON_VirtTriangle_flat_Q408.png">
                <a:extLst>
                  <a:ext uri="{FF2B5EF4-FFF2-40B4-BE49-F238E27FC236}">
                    <a16:creationId xmlns="" xmlns:a16="http://schemas.microsoft.com/office/drawing/2014/main" id="{B7F745A5-9F01-4009-C4E1-06C3BB566C00}"/>
                  </a:ext>
                </a:extLst>
              </p:cNvPr>
              <p:cNvPicPr>
                <a:picLocks noChangeAspect="1"/>
              </p:cNvPicPr>
              <p:nvPr/>
            </p:nvPicPr>
            <p:blipFill>
              <a:blip r:embed="rId2" cstate="print"/>
              <a:srcRect/>
              <a:stretch>
                <a:fillRect/>
              </a:stretch>
            </p:blipFill>
            <p:spPr bwMode="auto">
              <a:xfrm>
                <a:off x="1376016" y="3424334"/>
                <a:ext cx="1796392" cy="488301"/>
              </a:xfrm>
              <a:prstGeom prst="rect">
                <a:avLst/>
              </a:prstGeom>
              <a:noFill/>
              <a:ln w="9525">
                <a:noFill/>
                <a:miter lim="800000"/>
                <a:headEnd/>
                <a:tailEnd/>
              </a:ln>
            </p:spPr>
          </p:pic>
          <p:pic>
            <p:nvPicPr>
              <p:cNvPr id="27" name="Picture 8" descr="ICON_Server_flat_Q408.png">
                <a:extLst>
                  <a:ext uri="{FF2B5EF4-FFF2-40B4-BE49-F238E27FC236}">
                    <a16:creationId xmlns="" xmlns:a16="http://schemas.microsoft.com/office/drawing/2014/main" id="{48ECEF71-6653-98E1-9897-F45C04C84F70}"/>
                  </a:ext>
                </a:extLst>
              </p:cNvPr>
              <p:cNvPicPr>
                <a:picLocks noChangeAspect="1"/>
              </p:cNvPicPr>
              <p:nvPr/>
            </p:nvPicPr>
            <p:blipFill>
              <a:blip r:embed="rId3" cstate="print"/>
              <a:srcRect/>
              <a:stretch>
                <a:fillRect/>
              </a:stretch>
            </p:blipFill>
            <p:spPr bwMode="auto">
              <a:xfrm>
                <a:off x="1442098" y="3887140"/>
                <a:ext cx="1711649" cy="435044"/>
              </a:xfrm>
              <a:prstGeom prst="rect">
                <a:avLst/>
              </a:prstGeom>
              <a:noFill/>
              <a:ln w="9525">
                <a:noFill/>
                <a:miter lim="800000"/>
                <a:headEnd/>
                <a:tailEnd/>
              </a:ln>
            </p:spPr>
          </p:pic>
          <p:pic>
            <p:nvPicPr>
              <p:cNvPr id="28" name="Picture 12" descr="ICON_VM_basic_flat_R2_Q408.png">
                <a:extLst>
                  <a:ext uri="{FF2B5EF4-FFF2-40B4-BE49-F238E27FC236}">
                    <a16:creationId xmlns="" xmlns:a16="http://schemas.microsoft.com/office/drawing/2014/main" id="{E1275DCB-19FC-45C5-9D80-945030CFC202}"/>
                  </a:ext>
                </a:extLst>
              </p:cNvPr>
              <p:cNvPicPr>
                <a:picLocks noChangeAspect="1"/>
              </p:cNvPicPr>
              <p:nvPr/>
            </p:nvPicPr>
            <p:blipFill>
              <a:blip r:embed="rId4" cstate="print"/>
              <a:srcRect/>
              <a:stretch>
                <a:fillRect/>
              </a:stretch>
            </p:blipFill>
            <p:spPr bwMode="auto">
              <a:xfrm>
                <a:off x="1375553" y="2212197"/>
                <a:ext cx="555884" cy="555884"/>
              </a:xfrm>
              <a:prstGeom prst="rect">
                <a:avLst/>
              </a:prstGeom>
              <a:noFill/>
              <a:ln w="9525">
                <a:noFill/>
                <a:miter lim="800000"/>
                <a:headEnd/>
                <a:tailEnd/>
              </a:ln>
            </p:spPr>
          </p:pic>
          <p:sp>
            <p:nvSpPr>
              <p:cNvPr id="29" name="Rounded Rectangle 26">
                <a:extLst>
                  <a:ext uri="{FF2B5EF4-FFF2-40B4-BE49-F238E27FC236}">
                    <a16:creationId xmlns="" xmlns:a16="http://schemas.microsoft.com/office/drawing/2014/main" id="{ADED1543-07BE-418C-7EA5-460E0C9EB84B}"/>
                  </a:ext>
                </a:extLst>
              </p:cNvPr>
              <p:cNvSpPr/>
              <p:nvPr/>
            </p:nvSpPr>
            <p:spPr bwMode="auto">
              <a:xfrm>
                <a:off x="1343088" y="2845837"/>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30" name="Picture 12" descr="ICON_VM_basic_flat_R2_Q408.png">
                <a:extLst>
                  <a:ext uri="{FF2B5EF4-FFF2-40B4-BE49-F238E27FC236}">
                    <a16:creationId xmlns="" xmlns:a16="http://schemas.microsoft.com/office/drawing/2014/main" id="{4E9F7B10-B7ED-FCFF-EB7B-1D0034FD7199}"/>
                  </a:ext>
                </a:extLst>
              </p:cNvPr>
              <p:cNvPicPr>
                <a:picLocks noChangeAspect="1"/>
              </p:cNvPicPr>
              <p:nvPr/>
            </p:nvPicPr>
            <p:blipFill>
              <a:blip r:embed="rId4" cstate="print"/>
              <a:srcRect/>
              <a:stretch>
                <a:fillRect/>
              </a:stretch>
            </p:blipFill>
            <p:spPr bwMode="auto">
              <a:xfrm>
                <a:off x="1963381" y="2212197"/>
                <a:ext cx="555884" cy="555884"/>
              </a:xfrm>
              <a:prstGeom prst="rect">
                <a:avLst/>
              </a:prstGeom>
              <a:noFill/>
              <a:ln w="9525">
                <a:noFill/>
                <a:miter lim="800000"/>
                <a:headEnd/>
                <a:tailEnd/>
              </a:ln>
            </p:spPr>
          </p:pic>
          <p:pic>
            <p:nvPicPr>
              <p:cNvPr id="31" name="Picture 12" descr="ICON_VM_basic_flat_R2_Q408.png">
                <a:extLst>
                  <a:ext uri="{FF2B5EF4-FFF2-40B4-BE49-F238E27FC236}">
                    <a16:creationId xmlns="" xmlns:a16="http://schemas.microsoft.com/office/drawing/2014/main" id="{5F333F2C-BDDB-8A11-EB76-48159B69C5E7}"/>
                  </a:ext>
                </a:extLst>
              </p:cNvPr>
              <p:cNvPicPr>
                <a:picLocks noChangeAspect="1"/>
              </p:cNvPicPr>
              <p:nvPr/>
            </p:nvPicPr>
            <p:blipFill>
              <a:blip r:embed="rId4" cstate="print"/>
              <a:srcRect/>
              <a:stretch>
                <a:fillRect/>
              </a:stretch>
            </p:blipFill>
            <p:spPr bwMode="auto">
              <a:xfrm>
                <a:off x="2551210" y="2212197"/>
                <a:ext cx="555884" cy="555884"/>
              </a:xfrm>
              <a:prstGeom prst="rect">
                <a:avLst/>
              </a:prstGeom>
              <a:noFill/>
              <a:ln w="9525">
                <a:noFill/>
                <a:miter lim="800000"/>
                <a:headEnd/>
                <a:tailEnd/>
              </a:ln>
            </p:spPr>
          </p:pic>
        </p:grpSp>
        <p:grpSp>
          <p:nvGrpSpPr>
            <p:cNvPr id="6" name="Group 30">
              <a:extLst>
                <a:ext uri="{FF2B5EF4-FFF2-40B4-BE49-F238E27FC236}">
                  <a16:creationId xmlns="" xmlns:a16="http://schemas.microsoft.com/office/drawing/2014/main" id="{BBC34279-2C6F-027A-D36C-C07ABB06DAD4}"/>
                </a:ext>
              </a:extLst>
            </p:cNvPr>
            <p:cNvGrpSpPr>
              <a:grpSpLocks/>
            </p:cNvGrpSpPr>
            <p:nvPr/>
          </p:nvGrpSpPr>
          <p:grpSpPr bwMode="auto">
            <a:xfrm>
              <a:off x="3063539" y="2212197"/>
              <a:ext cx="1620416" cy="1902603"/>
              <a:chOff x="1850571" y="3509152"/>
              <a:chExt cx="1909666" cy="2109987"/>
            </a:xfrm>
          </p:grpSpPr>
          <p:pic>
            <p:nvPicPr>
              <p:cNvPr id="20" name="Picture 4" descr="ICON_VirtTriangle_flat_Q408.png">
                <a:extLst>
                  <a:ext uri="{FF2B5EF4-FFF2-40B4-BE49-F238E27FC236}">
                    <a16:creationId xmlns="" xmlns:a16="http://schemas.microsoft.com/office/drawing/2014/main" id="{17686ADF-1AF6-DDDE-B59B-A9FB6CD02CA0}"/>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21" name="Picture 8" descr="ICON_Server_flat_Q408.png">
                <a:extLst>
                  <a:ext uri="{FF2B5EF4-FFF2-40B4-BE49-F238E27FC236}">
                    <a16:creationId xmlns="" xmlns:a16="http://schemas.microsoft.com/office/drawing/2014/main" id="{DAAAFE06-861A-09E8-09C0-EFCCAB8F4580}"/>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22" name="Picture 12" descr="ICON_VM_basic_flat_R2_Q408.png">
                <a:extLst>
                  <a:ext uri="{FF2B5EF4-FFF2-40B4-BE49-F238E27FC236}">
                    <a16:creationId xmlns="" xmlns:a16="http://schemas.microsoft.com/office/drawing/2014/main" id="{20E5AAA4-CF5F-6DBF-6043-AD4C02FBDF41}"/>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23" name="Rounded Rectangle 34">
                <a:extLst>
                  <a:ext uri="{FF2B5EF4-FFF2-40B4-BE49-F238E27FC236}">
                    <a16:creationId xmlns="" xmlns:a16="http://schemas.microsoft.com/office/drawing/2014/main" id="{C323999C-ABC3-8C70-2997-B0B45741083E}"/>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24" name="Picture 12" descr="ICON_VM_basic_flat_R2_Q408.png">
                <a:extLst>
                  <a:ext uri="{FF2B5EF4-FFF2-40B4-BE49-F238E27FC236}">
                    <a16:creationId xmlns="" xmlns:a16="http://schemas.microsoft.com/office/drawing/2014/main" id="{94051924-1EA4-0B69-28BE-C787CCA9FECC}"/>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25" name="Picture 12" descr="ICON_VM_basic_flat_R2_Q408.png">
                <a:extLst>
                  <a:ext uri="{FF2B5EF4-FFF2-40B4-BE49-F238E27FC236}">
                    <a16:creationId xmlns="" xmlns:a16="http://schemas.microsoft.com/office/drawing/2014/main" id="{4D69B126-FA70-B847-BB3E-55E2559CC4B1}"/>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grpSp>
          <p:nvGrpSpPr>
            <p:cNvPr id="7" name="Group 37">
              <a:extLst>
                <a:ext uri="{FF2B5EF4-FFF2-40B4-BE49-F238E27FC236}">
                  <a16:creationId xmlns="" xmlns:a16="http://schemas.microsoft.com/office/drawing/2014/main" id="{6017851A-1552-83A3-77BF-5F4981B17156}"/>
                </a:ext>
              </a:extLst>
            </p:cNvPr>
            <p:cNvGrpSpPr>
              <a:grpSpLocks/>
            </p:cNvGrpSpPr>
            <p:nvPr/>
          </p:nvGrpSpPr>
          <p:grpSpPr bwMode="auto">
            <a:xfrm>
              <a:off x="4771030" y="2212197"/>
              <a:ext cx="1620416" cy="1902603"/>
              <a:chOff x="1850571" y="3509152"/>
              <a:chExt cx="1909666" cy="2109987"/>
            </a:xfrm>
          </p:grpSpPr>
          <p:pic>
            <p:nvPicPr>
              <p:cNvPr id="14" name="Picture 4" descr="ICON_VirtTriangle_flat_Q408.png">
                <a:extLst>
                  <a:ext uri="{FF2B5EF4-FFF2-40B4-BE49-F238E27FC236}">
                    <a16:creationId xmlns="" xmlns:a16="http://schemas.microsoft.com/office/drawing/2014/main" id="{47FA957E-F18D-76A9-3554-05985ECA4C9D}"/>
                  </a:ext>
                </a:extLst>
              </p:cNvPr>
              <p:cNvPicPr>
                <a:picLocks noChangeAspect="1"/>
              </p:cNvPicPr>
              <p:nvPr/>
            </p:nvPicPr>
            <p:blipFill>
              <a:blip r:embed="rId2" cstate="print"/>
              <a:srcRect/>
              <a:stretch>
                <a:fillRect/>
              </a:stretch>
            </p:blipFill>
            <p:spPr bwMode="auto">
              <a:xfrm>
                <a:off x="1898530" y="4721289"/>
                <a:ext cx="1796392" cy="488301"/>
              </a:xfrm>
              <a:prstGeom prst="rect">
                <a:avLst/>
              </a:prstGeom>
              <a:noFill/>
              <a:ln w="9525">
                <a:noFill/>
                <a:miter lim="800000"/>
                <a:headEnd/>
                <a:tailEnd/>
              </a:ln>
            </p:spPr>
          </p:pic>
          <p:pic>
            <p:nvPicPr>
              <p:cNvPr id="15" name="Picture 8" descr="ICON_Server_flat_Q408.png">
                <a:extLst>
                  <a:ext uri="{FF2B5EF4-FFF2-40B4-BE49-F238E27FC236}">
                    <a16:creationId xmlns="" xmlns:a16="http://schemas.microsoft.com/office/drawing/2014/main" id="{2CB9B9A9-D1B4-B997-4ABC-02BBB8C81438}"/>
                  </a:ext>
                </a:extLst>
              </p:cNvPr>
              <p:cNvPicPr>
                <a:picLocks noChangeAspect="1"/>
              </p:cNvPicPr>
              <p:nvPr/>
            </p:nvPicPr>
            <p:blipFill>
              <a:blip r:embed="rId3" cstate="print"/>
              <a:srcRect/>
              <a:stretch>
                <a:fillRect/>
              </a:stretch>
            </p:blipFill>
            <p:spPr bwMode="auto">
              <a:xfrm>
                <a:off x="1964612" y="5184095"/>
                <a:ext cx="1711649" cy="435044"/>
              </a:xfrm>
              <a:prstGeom prst="rect">
                <a:avLst/>
              </a:prstGeom>
              <a:noFill/>
              <a:ln w="9525">
                <a:noFill/>
                <a:miter lim="800000"/>
                <a:headEnd/>
                <a:tailEnd/>
              </a:ln>
            </p:spPr>
          </p:pic>
          <p:pic>
            <p:nvPicPr>
              <p:cNvPr id="16" name="Picture 12" descr="ICON_VM_basic_flat_R2_Q408.png">
                <a:extLst>
                  <a:ext uri="{FF2B5EF4-FFF2-40B4-BE49-F238E27FC236}">
                    <a16:creationId xmlns="" xmlns:a16="http://schemas.microsoft.com/office/drawing/2014/main" id="{8DA3BB17-E41C-4597-98E6-5D65E5680FA6}"/>
                  </a:ext>
                </a:extLst>
              </p:cNvPr>
              <p:cNvPicPr>
                <a:picLocks noChangeAspect="1"/>
              </p:cNvPicPr>
              <p:nvPr/>
            </p:nvPicPr>
            <p:blipFill>
              <a:blip r:embed="rId4" cstate="print"/>
              <a:srcRect/>
              <a:stretch>
                <a:fillRect/>
              </a:stretch>
            </p:blipFill>
            <p:spPr bwMode="auto">
              <a:xfrm>
                <a:off x="1898067" y="3509152"/>
                <a:ext cx="555884" cy="555884"/>
              </a:xfrm>
              <a:prstGeom prst="rect">
                <a:avLst/>
              </a:prstGeom>
              <a:noFill/>
              <a:ln w="9525">
                <a:noFill/>
                <a:miter lim="800000"/>
                <a:headEnd/>
                <a:tailEnd/>
              </a:ln>
            </p:spPr>
          </p:pic>
          <p:sp>
            <p:nvSpPr>
              <p:cNvPr id="17" name="Rounded Rectangle 41">
                <a:extLst>
                  <a:ext uri="{FF2B5EF4-FFF2-40B4-BE49-F238E27FC236}">
                    <a16:creationId xmlns="" xmlns:a16="http://schemas.microsoft.com/office/drawing/2014/main" id="{8915228A-0B1C-A412-3C6A-644ECD924F4A}"/>
                  </a:ext>
                </a:extLst>
              </p:cNvPr>
              <p:cNvSpPr/>
              <p:nvPr/>
            </p:nvSpPr>
            <p:spPr bwMode="auto">
              <a:xfrm>
                <a:off x="1850571" y="4142792"/>
                <a:ext cx="1909666" cy="577719"/>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spcAft>
                    <a:spcPct val="40000"/>
                  </a:spcAft>
                  <a:defRPr/>
                </a:pPr>
                <a:endParaRPr lang="en-US" sz="1400" b="1" dirty="0">
                  <a:solidFill>
                    <a:schemeClr val="tx1"/>
                  </a:solidFill>
                </a:endParaRPr>
              </a:p>
            </p:txBody>
          </p:sp>
          <p:pic>
            <p:nvPicPr>
              <p:cNvPr id="18" name="Picture 12" descr="ICON_VM_basic_flat_R2_Q408.png">
                <a:extLst>
                  <a:ext uri="{FF2B5EF4-FFF2-40B4-BE49-F238E27FC236}">
                    <a16:creationId xmlns="" xmlns:a16="http://schemas.microsoft.com/office/drawing/2014/main" id="{5F2CAAFA-AFD2-CD38-5955-30206B58DE3A}"/>
                  </a:ext>
                </a:extLst>
              </p:cNvPr>
              <p:cNvPicPr>
                <a:picLocks noChangeAspect="1"/>
              </p:cNvPicPr>
              <p:nvPr/>
            </p:nvPicPr>
            <p:blipFill>
              <a:blip r:embed="rId4" cstate="print"/>
              <a:srcRect/>
              <a:stretch>
                <a:fillRect/>
              </a:stretch>
            </p:blipFill>
            <p:spPr bwMode="auto">
              <a:xfrm>
                <a:off x="2485895" y="3509152"/>
                <a:ext cx="555884" cy="555884"/>
              </a:xfrm>
              <a:prstGeom prst="rect">
                <a:avLst/>
              </a:prstGeom>
              <a:noFill/>
              <a:ln w="9525">
                <a:noFill/>
                <a:miter lim="800000"/>
                <a:headEnd/>
                <a:tailEnd/>
              </a:ln>
            </p:spPr>
          </p:pic>
          <p:pic>
            <p:nvPicPr>
              <p:cNvPr id="19" name="Picture 12" descr="ICON_VM_basic_flat_R2_Q408.png">
                <a:extLst>
                  <a:ext uri="{FF2B5EF4-FFF2-40B4-BE49-F238E27FC236}">
                    <a16:creationId xmlns="" xmlns:a16="http://schemas.microsoft.com/office/drawing/2014/main" id="{77AF84DF-5F79-13F4-C715-BED5261042D9}"/>
                  </a:ext>
                </a:extLst>
              </p:cNvPr>
              <p:cNvPicPr>
                <a:picLocks noChangeAspect="1"/>
              </p:cNvPicPr>
              <p:nvPr/>
            </p:nvPicPr>
            <p:blipFill>
              <a:blip r:embed="rId4" cstate="print"/>
              <a:srcRect/>
              <a:stretch>
                <a:fillRect/>
              </a:stretch>
            </p:blipFill>
            <p:spPr bwMode="auto">
              <a:xfrm>
                <a:off x="3073724" y="3509152"/>
                <a:ext cx="555884" cy="555884"/>
              </a:xfrm>
              <a:prstGeom prst="rect">
                <a:avLst/>
              </a:prstGeom>
              <a:noFill/>
              <a:ln w="9525">
                <a:noFill/>
                <a:miter lim="800000"/>
                <a:headEnd/>
                <a:tailEnd/>
              </a:ln>
            </p:spPr>
          </p:pic>
        </p:grpSp>
        <p:cxnSp>
          <p:nvCxnSpPr>
            <p:cNvPr id="8" name="Elbow Connector 47">
              <a:extLst>
                <a:ext uri="{FF2B5EF4-FFF2-40B4-BE49-F238E27FC236}">
                  <a16:creationId xmlns="" xmlns:a16="http://schemas.microsoft.com/office/drawing/2014/main" id="{ED34D3B5-7BD3-941C-7F39-3D677CC30220}"/>
                </a:ext>
              </a:extLst>
            </p:cNvPr>
            <p:cNvCxnSpPr>
              <a:cxnSpLocks noChangeShapeType="1"/>
            </p:cNvCxnSpPr>
            <p:nvPr/>
          </p:nvCxnSpPr>
          <p:spPr bwMode="auto">
            <a:xfrm rot="16200000" flipH="1">
              <a:off x="2706868" y="3577614"/>
              <a:ext cx="630726" cy="1705097"/>
            </a:xfrm>
            <a:prstGeom prst="bentConnector3">
              <a:avLst>
                <a:gd name="adj1" fmla="val 50000"/>
              </a:avLst>
            </a:prstGeom>
            <a:noFill/>
            <a:ln w="9525" algn="ctr">
              <a:solidFill>
                <a:schemeClr val="tx1"/>
              </a:solidFill>
              <a:round/>
              <a:headEnd/>
              <a:tailEnd/>
            </a:ln>
          </p:spPr>
        </p:cxnSp>
        <p:cxnSp>
          <p:nvCxnSpPr>
            <p:cNvPr id="9" name="Elbow Connector 48">
              <a:extLst>
                <a:ext uri="{FF2B5EF4-FFF2-40B4-BE49-F238E27FC236}">
                  <a16:creationId xmlns="" xmlns:a16="http://schemas.microsoft.com/office/drawing/2014/main" id="{F80BA402-7D7C-B7A3-4AF2-4F29DDFB8C64}"/>
                </a:ext>
              </a:extLst>
            </p:cNvPr>
            <p:cNvCxnSpPr>
              <a:cxnSpLocks noChangeShapeType="1"/>
            </p:cNvCxnSpPr>
            <p:nvPr/>
          </p:nvCxnSpPr>
          <p:spPr bwMode="auto">
            <a:xfrm rot="5400000">
              <a:off x="3565279" y="4424302"/>
              <a:ext cx="630726" cy="11723"/>
            </a:xfrm>
            <a:prstGeom prst="bentConnector3">
              <a:avLst>
                <a:gd name="adj1" fmla="val 50000"/>
              </a:avLst>
            </a:prstGeom>
            <a:noFill/>
            <a:ln w="9525" algn="ctr">
              <a:solidFill>
                <a:schemeClr val="tx1"/>
              </a:solidFill>
              <a:round/>
              <a:headEnd/>
              <a:tailEnd/>
            </a:ln>
          </p:spPr>
        </p:cxnSp>
        <p:cxnSp>
          <p:nvCxnSpPr>
            <p:cNvPr id="10" name="Elbow Connector 51">
              <a:extLst>
                <a:ext uri="{FF2B5EF4-FFF2-40B4-BE49-F238E27FC236}">
                  <a16:creationId xmlns="" xmlns:a16="http://schemas.microsoft.com/office/drawing/2014/main" id="{42F3CEB7-55E1-DB4F-C8A7-BBB0CAC44B82}"/>
                </a:ext>
              </a:extLst>
            </p:cNvPr>
            <p:cNvCxnSpPr>
              <a:cxnSpLocks noChangeShapeType="1"/>
            </p:cNvCxnSpPr>
            <p:nvPr/>
          </p:nvCxnSpPr>
          <p:spPr bwMode="auto">
            <a:xfrm rot="5400000">
              <a:off x="4419024" y="3570556"/>
              <a:ext cx="630726" cy="1719214"/>
            </a:xfrm>
            <a:prstGeom prst="bentConnector3">
              <a:avLst>
                <a:gd name="adj1" fmla="val 50000"/>
              </a:avLst>
            </a:prstGeom>
            <a:noFill/>
            <a:ln w="9525" algn="ctr">
              <a:solidFill>
                <a:schemeClr val="tx1"/>
              </a:solidFill>
              <a:round/>
              <a:headEnd/>
              <a:tailEnd/>
            </a:ln>
          </p:spPr>
        </p:cxnSp>
        <p:grpSp>
          <p:nvGrpSpPr>
            <p:cNvPr id="11" name="Group 58">
              <a:extLst>
                <a:ext uri="{FF2B5EF4-FFF2-40B4-BE49-F238E27FC236}">
                  <a16:creationId xmlns="" xmlns:a16="http://schemas.microsoft.com/office/drawing/2014/main" id="{7B3CA190-E206-54DE-01B5-CC33F112C34B}"/>
                </a:ext>
              </a:extLst>
            </p:cNvPr>
            <p:cNvGrpSpPr>
              <a:grpSpLocks/>
            </p:cNvGrpSpPr>
            <p:nvPr/>
          </p:nvGrpSpPr>
          <p:grpSpPr bwMode="auto">
            <a:xfrm>
              <a:off x="3018955" y="4745526"/>
              <a:ext cx="1711649" cy="1011443"/>
              <a:chOff x="3466843" y="5034787"/>
              <a:chExt cx="1711649" cy="1011443"/>
            </a:xfrm>
          </p:grpSpPr>
          <p:pic>
            <p:nvPicPr>
              <p:cNvPr id="12" name="Picture 8" descr="ICON_Server_flat_Q408.png">
                <a:extLst>
                  <a:ext uri="{FF2B5EF4-FFF2-40B4-BE49-F238E27FC236}">
                    <a16:creationId xmlns="" xmlns:a16="http://schemas.microsoft.com/office/drawing/2014/main" id="{9A91D4C6-8B1B-BD90-287A-9A623555A8E0}"/>
                  </a:ext>
                </a:extLst>
              </p:cNvPr>
              <p:cNvPicPr>
                <a:picLocks noChangeAspect="1"/>
              </p:cNvPicPr>
              <p:nvPr/>
            </p:nvPicPr>
            <p:blipFill>
              <a:blip r:embed="rId3" cstate="print"/>
              <a:srcRect/>
              <a:stretch>
                <a:fillRect/>
              </a:stretch>
            </p:blipFill>
            <p:spPr bwMode="auto">
              <a:xfrm>
                <a:off x="3466843" y="5034787"/>
                <a:ext cx="1711649" cy="435044"/>
              </a:xfrm>
              <a:prstGeom prst="rect">
                <a:avLst/>
              </a:prstGeom>
              <a:noFill/>
              <a:ln w="9525">
                <a:noFill/>
                <a:miter lim="800000"/>
                <a:headEnd/>
                <a:tailEnd/>
              </a:ln>
            </p:spPr>
          </p:pic>
          <p:sp>
            <p:nvSpPr>
              <p:cNvPr id="13" name="Rounded Rectangle 56">
                <a:extLst>
                  <a:ext uri="{FF2B5EF4-FFF2-40B4-BE49-F238E27FC236}">
                    <a16:creationId xmlns="" xmlns:a16="http://schemas.microsoft.com/office/drawing/2014/main" id="{5C1EE37C-2925-4916-6AAD-9B6A66A337BE}"/>
                  </a:ext>
                </a:extLst>
              </p:cNvPr>
              <p:cNvSpPr/>
              <p:nvPr/>
            </p:nvSpPr>
            <p:spPr bwMode="auto">
              <a:xfrm>
                <a:off x="3467815" y="5513981"/>
                <a:ext cx="1692014" cy="532249"/>
              </a:xfrm>
              <a:prstGeom prst="roundRect">
                <a:avLst/>
              </a:prstGeom>
              <a:gradFill flip="none" rotWithShape="1">
                <a:gsLst>
                  <a:gs pos="99000">
                    <a:srgbClr val="AAD26B"/>
                  </a:gs>
                  <a:gs pos="0">
                    <a:srgbClr val="6C9E3B"/>
                  </a:gs>
                </a:gsLst>
                <a:lin ang="16200000" scaled="0"/>
                <a:tileRect/>
              </a:gradFill>
              <a:ln w="12700">
                <a:solidFill>
                  <a:srgbClr val="689739"/>
                </a:solidFill>
                <a:headEnd type="none" w="med" len="med"/>
                <a:tailEnd type="none" w="med" len="med"/>
              </a:ln>
              <a:effectLst>
                <a:outerShdw blurRad="50800" dist="25400" dir="5400000" sx="99000" sy="99000" algn="t" rotWithShape="0">
                  <a:prstClr val="black">
                    <a:alpha val="30000"/>
                  </a:prstClr>
                </a:outerShdw>
              </a:effectLst>
              <a:scene3d>
                <a:camera prst="orthographicFront"/>
                <a:lightRig rig="threePt" dir="t"/>
              </a:scene3d>
              <a:sp3d>
                <a:bevelT w="31750" h="1270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1200" b="1" dirty="0">
                    <a:solidFill>
                      <a:srgbClr val="FFFFFF"/>
                    </a:solidFill>
                  </a:rPr>
                  <a:t>VMware vCenter Server</a:t>
                </a:r>
              </a:p>
            </p:txBody>
          </p:sp>
        </p:grpSp>
      </p:grpSp>
    </p:spTree>
    <p:extLst>
      <p:ext uri="{BB962C8B-B14F-4D97-AF65-F5344CB8AC3E}">
        <p14:creationId xmlns:p14="http://schemas.microsoft.com/office/powerpoint/2010/main" val="4210795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cloud deployments</a:t>
            </a:r>
          </a:p>
        </p:txBody>
      </p:sp>
      <p:sp>
        <p:nvSpPr>
          <p:cNvPr id="3" name="Content Placeholder 2"/>
          <p:cNvSpPr>
            <a:spLocks noGrp="1"/>
          </p:cNvSpPr>
          <p:nvPr>
            <p:ph idx="1"/>
          </p:nvPr>
        </p:nvSpPr>
        <p:spPr/>
        <p:txBody>
          <a:bodyPr>
            <a:normAutofit/>
          </a:bodyPr>
          <a:lstStyle/>
          <a:p>
            <a:r>
              <a:rPr lang="en-GB" sz="4400" dirty="0"/>
              <a:t>Public cloud?</a:t>
            </a:r>
          </a:p>
          <a:p>
            <a:r>
              <a:rPr lang="en-GB" sz="4400" dirty="0"/>
              <a:t>Private cloud?</a:t>
            </a:r>
          </a:p>
          <a:p>
            <a:r>
              <a:rPr lang="en-GB" sz="4400" dirty="0"/>
              <a:t>Hybrid cloud?</a:t>
            </a:r>
          </a:p>
        </p:txBody>
      </p:sp>
    </p:spTree>
    <p:extLst>
      <p:ext uri="{BB962C8B-B14F-4D97-AF65-F5344CB8AC3E}">
        <p14:creationId xmlns:p14="http://schemas.microsoft.com/office/powerpoint/2010/main" val="2077800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the choice to adopt private cloud</a:t>
            </a:r>
          </a:p>
        </p:txBody>
      </p:sp>
      <p:sp>
        <p:nvSpPr>
          <p:cNvPr id="3" name="Content Placeholder 2"/>
          <p:cNvSpPr>
            <a:spLocks noGrp="1"/>
          </p:cNvSpPr>
          <p:nvPr>
            <p:ph idx="1"/>
          </p:nvPr>
        </p:nvSpPr>
        <p:spPr/>
        <p:txBody>
          <a:bodyPr>
            <a:normAutofit/>
          </a:bodyPr>
          <a:lstStyle/>
          <a:p>
            <a:r>
              <a:rPr lang="en-GB" sz="3600" dirty="0"/>
              <a:t>Choosing private cloud over public mainly boils down to two things</a:t>
            </a:r>
          </a:p>
          <a:p>
            <a:pPr lvl="1"/>
            <a:r>
              <a:rPr lang="en-GB" sz="3200" dirty="0"/>
              <a:t>budgeting (choosing CAPEX over OPEX)</a:t>
            </a:r>
          </a:p>
          <a:p>
            <a:pPr lvl="1"/>
            <a:r>
              <a:rPr lang="en-GB" sz="3200" dirty="0"/>
              <a:t>control (in terms of security and privacy)</a:t>
            </a:r>
          </a:p>
        </p:txBody>
      </p:sp>
    </p:spTree>
    <p:extLst>
      <p:ext uri="{BB962C8B-B14F-4D97-AF65-F5344CB8AC3E}">
        <p14:creationId xmlns:p14="http://schemas.microsoft.com/office/powerpoint/2010/main" val="227466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Budgeting</a:t>
            </a:r>
          </a:p>
        </p:txBody>
      </p:sp>
      <p:sp>
        <p:nvSpPr>
          <p:cNvPr id="3" name="Content Placeholder 2"/>
          <p:cNvSpPr>
            <a:spLocks noGrp="1"/>
          </p:cNvSpPr>
          <p:nvPr>
            <p:ph idx="1"/>
          </p:nvPr>
        </p:nvSpPr>
        <p:spPr/>
        <p:txBody>
          <a:bodyPr>
            <a:normAutofit fontScale="92500" lnSpcReduction="10000"/>
          </a:bodyPr>
          <a:lstStyle/>
          <a:p>
            <a:r>
              <a:rPr lang="en-GB" dirty="0"/>
              <a:t>Capital Expenditures (</a:t>
            </a:r>
            <a:r>
              <a:rPr lang="en-GB" dirty="0" err="1"/>
              <a:t>CapEx</a:t>
            </a:r>
            <a:r>
              <a:rPr lang="en-GB" dirty="0"/>
              <a:t>)</a:t>
            </a:r>
          </a:p>
          <a:p>
            <a:pPr lvl="1"/>
            <a:r>
              <a:rPr lang="en-GB" dirty="0"/>
              <a:t>Purchases of significant goods or services that will be used to improve a company’s performance in the future</a:t>
            </a:r>
          </a:p>
          <a:p>
            <a:pPr lvl="2"/>
            <a:r>
              <a:rPr lang="en-GB" dirty="0"/>
              <a:t>Manufacturing plants, equipment, and machinery</a:t>
            </a:r>
          </a:p>
          <a:p>
            <a:pPr lvl="2"/>
            <a:r>
              <a:rPr lang="en-GB" dirty="0"/>
              <a:t>Building improvements</a:t>
            </a:r>
          </a:p>
          <a:p>
            <a:pPr lvl="2"/>
            <a:r>
              <a:rPr lang="en-GB" dirty="0"/>
              <a:t>Computers</a:t>
            </a:r>
          </a:p>
          <a:p>
            <a:pPr lvl="2"/>
            <a:r>
              <a:rPr lang="en-GB" dirty="0"/>
              <a:t>Vehicles and trucks</a:t>
            </a:r>
          </a:p>
          <a:p>
            <a:pPr lvl="2"/>
            <a:r>
              <a:rPr lang="en-GB" dirty="0"/>
              <a:t>…</a:t>
            </a:r>
          </a:p>
          <a:p>
            <a:r>
              <a:rPr lang="en-GB" dirty="0"/>
              <a:t>Operating Expenses (</a:t>
            </a:r>
            <a:r>
              <a:rPr lang="en-GB" dirty="0" err="1"/>
              <a:t>OpEx</a:t>
            </a:r>
            <a:r>
              <a:rPr lang="en-GB" dirty="0"/>
              <a:t>)</a:t>
            </a:r>
          </a:p>
          <a:p>
            <a:pPr lvl="1"/>
            <a:r>
              <a:rPr lang="en-GB" dirty="0"/>
              <a:t>The costs that a company incurs for running its day-to-day operations</a:t>
            </a:r>
          </a:p>
          <a:p>
            <a:pPr lvl="2"/>
            <a:r>
              <a:rPr lang="en-GB" dirty="0"/>
              <a:t>Rent and utilities</a:t>
            </a:r>
          </a:p>
          <a:p>
            <a:pPr lvl="2"/>
            <a:r>
              <a:rPr lang="en-GB" dirty="0"/>
              <a:t>Wages and salaries</a:t>
            </a:r>
          </a:p>
          <a:p>
            <a:pPr lvl="2"/>
            <a:r>
              <a:rPr lang="en-GB" dirty="0"/>
              <a:t>…</a:t>
            </a:r>
          </a:p>
          <a:p>
            <a:endParaRPr lang="en-GB" dirty="0"/>
          </a:p>
        </p:txBody>
      </p:sp>
    </p:spTree>
    <p:extLst>
      <p:ext uri="{BB962C8B-B14F-4D97-AF65-F5344CB8AC3E}">
        <p14:creationId xmlns:p14="http://schemas.microsoft.com/office/powerpoint/2010/main" val="3998970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92C830C-785F-81A1-77C5-86F6CFB4AEDF}"/>
              </a:ext>
            </a:extLst>
          </p:cNvPr>
          <p:cNvSpPr>
            <a:spLocks noGrp="1"/>
          </p:cNvSpPr>
          <p:nvPr>
            <p:ph type="title"/>
          </p:nvPr>
        </p:nvSpPr>
        <p:spPr/>
        <p:txBody>
          <a:bodyPr/>
          <a:lstStyle/>
          <a:p>
            <a:r>
              <a:rPr lang="en-GB" dirty="0"/>
              <a:t>Budgeting issues</a:t>
            </a:r>
            <a:endParaRPr lang="x-none"/>
          </a:p>
        </p:txBody>
      </p:sp>
      <p:sp>
        <p:nvSpPr>
          <p:cNvPr id="3" name="内容占位符 2">
            <a:extLst>
              <a:ext uri="{FF2B5EF4-FFF2-40B4-BE49-F238E27FC236}">
                <a16:creationId xmlns="" xmlns:a16="http://schemas.microsoft.com/office/drawing/2014/main" id="{9647FA2A-E31F-182F-2FA6-DF66555A49B1}"/>
              </a:ext>
            </a:extLst>
          </p:cNvPr>
          <p:cNvSpPr>
            <a:spLocks noGrp="1"/>
          </p:cNvSpPr>
          <p:nvPr>
            <p:ph idx="1"/>
          </p:nvPr>
        </p:nvSpPr>
        <p:spPr/>
        <p:txBody>
          <a:bodyPr>
            <a:normAutofit/>
          </a:bodyPr>
          <a:lstStyle/>
          <a:p>
            <a:pPr algn="l"/>
            <a:r>
              <a:rPr lang="en-US" b="1" i="0" dirty="0">
                <a:solidFill>
                  <a:srgbClr val="151515"/>
                </a:solidFill>
                <a:effectLst/>
                <a:latin typeface="var(--pfe-theme--font-family--heading,&quot;Red Hat Display&quot;,&quot;RedHatDisplay&quot;,&quot;Overpass&quot;,Overpass,Arial,sans-serif)"/>
              </a:rPr>
              <a:t>Which cloud costs more?</a:t>
            </a:r>
          </a:p>
          <a:p>
            <a:pPr algn="l">
              <a:buFont typeface="Arial" panose="020B0604020202020204" pitchFamily="34" charset="0"/>
              <a:buChar char="•"/>
            </a:pPr>
            <a:r>
              <a:rPr lang="en-US" b="0" i="0" dirty="0" smtClean="0">
                <a:solidFill>
                  <a:srgbClr val="151515"/>
                </a:solidFill>
                <a:effectLst/>
                <a:latin typeface="var(--pfe-theme--font-family,&quot;Red Hat Text&quot;,&quot;RedHatText&quot;,&quot;Overpass&quot;,Overpass,Arial,sans-serif)"/>
              </a:rPr>
              <a:t>You </a:t>
            </a:r>
            <a:r>
              <a:rPr lang="en-US" b="0" i="0" dirty="0">
                <a:solidFill>
                  <a:srgbClr val="151515"/>
                </a:solidFill>
                <a:effectLst/>
                <a:latin typeface="var(--pfe-theme--font-family,&quot;Red Hat Text&quot;,&quot;RedHatText&quot;,&quot;Overpass&quot;,Overpass,Arial,sans-serif)"/>
              </a:rPr>
              <a:t>usually pay for what you use in a public cloud, though some public clouds don't charge tenants.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Whoever set up a private cloud is usually responsible for purchasing or renting new hardware and resources to scale up</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Hybrid clouds can include any on-premises, off-premises, or provider's cloud to create a custom environment that suits your cost requirements</a:t>
            </a:r>
          </a:p>
          <a:p>
            <a:endParaRPr lang="x-none" dirty="0"/>
          </a:p>
        </p:txBody>
      </p:sp>
    </p:spTree>
    <p:extLst>
      <p:ext uri="{BB962C8B-B14F-4D97-AF65-F5344CB8AC3E}">
        <p14:creationId xmlns:p14="http://schemas.microsoft.com/office/powerpoint/2010/main" val="1282258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C7D7EF4-D7BB-BCAD-401D-290013433CCC}"/>
              </a:ext>
            </a:extLst>
          </p:cNvPr>
          <p:cNvSpPr>
            <a:spLocks noGrp="1"/>
          </p:cNvSpPr>
          <p:nvPr>
            <p:ph type="title"/>
          </p:nvPr>
        </p:nvSpPr>
        <p:spPr/>
        <p:txBody>
          <a:bodyPr/>
          <a:lstStyle/>
          <a:p>
            <a:r>
              <a:rPr lang="en-GB" dirty="0"/>
              <a:t>Budgeting issues</a:t>
            </a:r>
            <a:endParaRPr lang="x-none"/>
          </a:p>
        </p:txBody>
      </p:sp>
      <p:sp>
        <p:nvSpPr>
          <p:cNvPr id="3" name="内容占位符 2">
            <a:extLst>
              <a:ext uri="{FF2B5EF4-FFF2-40B4-BE49-F238E27FC236}">
                <a16:creationId xmlns="" xmlns:a16="http://schemas.microsoft.com/office/drawing/2014/main" id="{D7F81CFF-0BC3-9D06-91FA-AD34686F799B}"/>
              </a:ext>
            </a:extLst>
          </p:cNvPr>
          <p:cNvSpPr>
            <a:spLocks noGrp="1"/>
          </p:cNvSpPr>
          <p:nvPr>
            <p:ph idx="1"/>
          </p:nvPr>
        </p:nvSpPr>
        <p:spPr/>
        <p:txBody>
          <a:bodyPr>
            <a:normAutofit fontScale="92500"/>
          </a:bodyPr>
          <a:lstStyle/>
          <a:p>
            <a:pPr algn="l"/>
            <a:r>
              <a:rPr lang="en-US" b="1" i="0" dirty="0">
                <a:solidFill>
                  <a:srgbClr val="151515"/>
                </a:solidFill>
                <a:effectLst/>
                <a:latin typeface="var(--pfe-theme--font-family--heading,&quot;Red Hat Display&quot;,&quot;RedHatDisplay&quot;,&quot;Overpass&quot;,Overpass,Arial,sans-serif)"/>
              </a:rPr>
              <a:t>Which cloud has the best resources?</a:t>
            </a:r>
          </a:p>
          <a:p>
            <a:pPr algn="l"/>
            <a:r>
              <a:rPr lang="en-US" i="0" dirty="0">
                <a:solidFill>
                  <a:srgbClr val="151515"/>
                </a:solidFill>
                <a:effectLst/>
                <a:latin typeface="RedHatText"/>
              </a:rPr>
              <a:t>That depends on how you want to spend money. Do you want to incur capital expenses (</a:t>
            </a:r>
            <a:r>
              <a:rPr lang="en-US" i="0" dirty="0" err="1">
                <a:solidFill>
                  <a:srgbClr val="151515"/>
                </a:solidFill>
                <a:effectLst/>
                <a:latin typeface="RedHatText"/>
              </a:rPr>
              <a:t>CapEx</a:t>
            </a:r>
            <a:r>
              <a:rPr lang="en-US" i="0" dirty="0">
                <a:solidFill>
                  <a:srgbClr val="151515"/>
                </a:solidFill>
                <a:effectLst/>
                <a:latin typeface="RedHatText"/>
              </a:rPr>
              <a:t>) or operating expenses (</a:t>
            </a:r>
            <a:r>
              <a:rPr lang="en-US" i="0" dirty="0" err="1">
                <a:solidFill>
                  <a:srgbClr val="151515"/>
                </a:solidFill>
                <a:effectLst/>
                <a:latin typeface="RedHatText"/>
              </a:rPr>
              <a:t>OpEx</a:t>
            </a:r>
            <a:r>
              <a:rPr lang="en-US" i="0" dirty="0">
                <a:solidFill>
                  <a:srgbClr val="151515"/>
                </a:solidFill>
                <a:effectLst/>
                <a:latin typeface="RedHatText"/>
              </a:rPr>
              <a:t>)? This is the classic </a:t>
            </a:r>
            <a:r>
              <a:rPr lang="en-US" i="1" dirty="0">
                <a:solidFill>
                  <a:srgbClr val="151515"/>
                </a:solidFill>
                <a:effectLst/>
                <a:latin typeface="RedHatText"/>
              </a:rPr>
              <a:t>scale-up</a:t>
            </a:r>
            <a:r>
              <a:rPr lang="en-US" i="0" dirty="0">
                <a:solidFill>
                  <a:srgbClr val="151515"/>
                </a:solidFill>
                <a:effectLst/>
                <a:latin typeface="RedHatText"/>
              </a:rPr>
              <a:t> vs. </a:t>
            </a:r>
            <a:r>
              <a:rPr lang="en-US" i="1" dirty="0">
                <a:solidFill>
                  <a:srgbClr val="151515"/>
                </a:solidFill>
                <a:effectLst/>
                <a:latin typeface="RedHatText"/>
              </a:rPr>
              <a:t>scale-out</a:t>
            </a:r>
            <a:r>
              <a:rPr lang="en-US" i="0" dirty="0">
                <a:solidFill>
                  <a:srgbClr val="151515"/>
                </a:solidFill>
                <a:effectLst/>
                <a:latin typeface="RedHatText"/>
              </a:rPr>
              <a:t> question.</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Public cloud users seem to have unlimited access to resources, but accessing those resources is usually an operational expense.</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Deploying more private cloud resources requires buying or renting more hardware—all capital expenses.</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Hybrid clouds give you the option of using operating expenses to scale out or capital expenses to scale up</a:t>
            </a:r>
          </a:p>
          <a:p>
            <a:endParaRPr lang="x-none" dirty="0"/>
          </a:p>
        </p:txBody>
      </p:sp>
    </p:spTree>
    <p:extLst>
      <p:ext uri="{BB962C8B-B14F-4D97-AF65-F5344CB8AC3E}">
        <p14:creationId xmlns:p14="http://schemas.microsoft.com/office/powerpoint/2010/main" val="776203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868BAD9-48A6-A95D-4AA1-218A8536F69B}"/>
              </a:ext>
            </a:extLst>
          </p:cNvPr>
          <p:cNvSpPr>
            <a:spLocks noGrp="1"/>
          </p:cNvSpPr>
          <p:nvPr>
            <p:ph type="title"/>
          </p:nvPr>
        </p:nvSpPr>
        <p:spPr/>
        <p:txBody>
          <a:bodyPr/>
          <a:lstStyle/>
          <a:p>
            <a:r>
              <a:rPr lang="en-GB" dirty="0"/>
              <a:t>Control issues</a:t>
            </a:r>
            <a:endParaRPr lang="x-none"/>
          </a:p>
        </p:txBody>
      </p:sp>
      <p:sp>
        <p:nvSpPr>
          <p:cNvPr id="3" name="内容占位符 2">
            <a:extLst>
              <a:ext uri="{FF2B5EF4-FFF2-40B4-BE49-F238E27FC236}">
                <a16:creationId xmlns="" xmlns:a16="http://schemas.microsoft.com/office/drawing/2014/main" id="{8B85B0CE-548A-6323-0E94-9A3A8AE1BA8D}"/>
              </a:ext>
            </a:extLst>
          </p:cNvPr>
          <p:cNvSpPr>
            <a:spLocks noGrp="1"/>
          </p:cNvSpPr>
          <p:nvPr>
            <p:ph idx="1"/>
          </p:nvPr>
        </p:nvSpPr>
        <p:spPr/>
        <p:txBody>
          <a:bodyPr>
            <a:normAutofit fontScale="85000" lnSpcReduction="20000"/>
          </a:bodyPr>
          <a:lstStyle/>
          <a:p>
            <a:pPr algn="l"/>
            <a:r>
              <a:rPr lang="en-US" b="1" i="0" dirty="0">
                <a:solidFill>
                  <a:srgbClr val="151515"/>
                </a:solidFill>
                <a:effectLst/>
                <a:latin typeface="var(--pfe-theme--font-family--heading,&quot;Red Hat Display&quot;,&quot;RedHatDisplay&quot;,&quot;Overpass&quot;,Overpass,Arial,sans-serif)"/>
              </a:rPr>
              <a:t>Which cloud is safest?</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Public clouds </a:t>
            </a:r>
          </a:p>
          <a:p>
            <a:pPr lvl="1"/>
            <a:r>
              <a:rPr lang="en-US" dirty="0">
                <a:solidFill>
                  <a:srgbClr val="151515"/>
                </a:solidFill>
                <a:latin typeface="var(--pfe-theme--font-family,&quot;Red Hat Text&quot;,&quot;RedHatText&quot;,&quot;Overpass&quot;,Overpass,Arial,sans-serif)"/>
              </a:rPr>
              <a:t>T</a:t>
            </a:r>
            <a:r>
              <a:rPr lang="en-US" b="0" i="0" dirty="0">
                <a:solidFill>
                  <a:srgbClr val="151515"/>
                </a:solidFill>
                <a:effectLst/>
                <a:latin typeface="var(--pfe-theme--font-family,&quot;Red Hat Text&quot;,&quot;RedHatText&quot;,&quot;Overpass&quot;,Overpass,Arial,sans-serif)"/>
              </a:rPr>
              <a:t>end to have a wider variety of security threats due to multi-tenancy and numerous access points</a:t>
            </a:r>
          </a:p>
          <a:p>
            <a:pPr lvl="1"/>
            <a:r>
              <a:rPr lang="en-US" dirty="0">
                <a:solidFill>
                  <a:srgbClr val="151515"/>
                </a:solidFill>
                <a:latin typeface="var(--pfe-theme--font-family,&quot;Red Hat Text&quot;,&quot;RedHatText&quot;,&quot;Overpass&quot;,Overpass,Arial,sans-serif)"/>
              </a:rPr>
              <a:t>O</a:t>
            </a:r>
            <a:r>
              <a:rPr lang="en-US" b="0" i="0" dirty="0">
                <a:solidFill>
                  <a:srgbClr val="151515"/>
                </a:solidFill>
                <a:effectLst/>
                <a:latin typeface="var(--pfe-theme--font-family,&quot;Red Hat Text&quot;,&quot;RedHatText&quot;,&quot;Overpass&quot;,Overpass,Arial,sans-serif)"/>
              </a:rPr>
              <a:t>ften split security responsibilities</a:t>
            </a:r>
          </a:p>
          <a:p>
            <a:pPr lvl="2"/>
            <a:r>
              <a:rPr lang="en-US" b="0" i="0" dirty="0">
                <a:solidFill>
                  <a:srgbClr val="151515"/>
                </a:solidFill>
                <a:effectLst/>
                <a:latin typeface="var(--pfe-theme--font-family,&quot;Red Hat Text&quot;,&quot;RedHatText&quot;,&quot;Overpass&quot;,Overpass,Arial,sans-serif)"/>
              </a:rPr>
              <a:t>infrastructural security can be the provider’s responsibility </a:t>
            </a:r>
          </a:p>
          <a:p>
            <a:pPr lvl="2"/>
            <a:r>
              <a:rPr lang="en-US" b="0" i="0" dirty="0">
                <a:solidFill>
                  <a:srgbClr val="151515"/>
                </a:solidFill>
                <a:effectLst/>
                <a:latin typeface="var(--pfe-theme--font-family,&quot;Red Hat Text&quot;,&quot;RedHatText&quot;,&quot;Overpass&quot;,Overpass,Arial,sans-serif)"/>
              </a:rPr>
              <a:t>workload security can be the tenant's responsibility</a:t>
            </a:r>
          </a:p>
          <a:p>
            <a:pPr algn="l">
              <a:buFont typeface="Arial" panose="020B0604020202020204" pitchFamily="34" charset="0"/>
              <a:buChar char="•"/>
            </a:pPr>
            <a:r>
              <a:rPr lang="en-US" b="0" i="0" dirty="0">
                <a:solidFill>
                  <a:srgbClr val="151515"/>
                </a:solidFill>
                <a:effectLst/>
                <a:latin typeface="var(--pfe-theme--font-family,&quot;Red Hat Text&quot;,&quot;RedHatText&quot;,&quot;Overpass&quot;,Overpass,Arial,sans-serif)"/>
              </a:rPr>
              <a:t>Private clouds</a:t>
            </a:r>
          </a:p>
          <a:p>
            <a:pPr lvl="1"/>
            <a:r>
              <a:rPr lang="en-US" b="0" i="0" dirty="0">
                <a:solidFill>
                  <a:srgbClr val="151515"/>
                </a:solidFill>
                <a:effectLst/>
                <a:latin typeface="var(--pfe-theme--font-family,&quot;Red Hat Text&quot;,&quot;RedHatText&quot;,&quot;Overpass&quot;,Overpass,Arial,sans-serif)"/>
              </a:rPr>
              <a:t>Are thought to be more secure because workloads usually run behind the user's firewall</a:t>
            </a:r>
          </a:p>
          <a:p>
            <a:pPr lvl="1"/>
            <a:r>
              <a:rPr lang="en-US" b="0" i="0" dirty="0">
                <a:solidFill>
                  <a:srgbClr val="151515"/>
                </a:solidFill>
                <a:effectLst/>
                <a:latin typeface="var(--pfe-theme--font-family,&quot;Red Hat Text&quot;,&quot;RedHatText&quot;,&quot;Overpass&quot;,Overpass,Arial,sans-serif)"/>
              </a:rPr>
              <a:t>All depends on how strong the user’s own security is</a:t>
            </a:r>
          </a:p>
          <a:p>
            <a:pPr algn="l">
              <a:buFont typeface="Arial" panose="020B0604020202020204" pitchFamily="34" charset="0"/>
              <a:buChar char="•"/>
            </a:pPr>
            <a:r>
              <a:rPr lang="en-US" dirty="0">
                <a:solidFill>
                  <a:srgbClr val="151515"/>
                </a:solidFill>
                <a:latin typeface="var(--pfe-theme--font-family,&quot;Red Hat Text&quot;,&quot;RedHatText&quot;,&quot;Overpass&quot;,Overpass,Arial,sans-serif)"/>
              </a:rPr>
              <a:t>Hybrid cloud </a:t>
            </a:r>
          </a:p>
          <a:p>
            <a:pPr lvl="1"/>
            <a:r>
              <a:rPr lang="en-US" dirty="0">
                <a:solidFill>
                  <a:srgbClr val="151515"/>
                </a:solidFill>
                <a:latin typeface="var(--pfe-theme--font-family,&quot;Red Hat Text&quot;,&quot;RedHatText&quot;,&quot;Overpass&quot;,Overpass,Arial,sans-serif)"/>
              </a:rPr>
              <a:t>security is made up of the best features of every environment</a:t>
            </a:r>
          </a:p>
          <a:p>
            <a:pPr lvl="1"/>
            <a:r>
              <a:rPr lang="en-US" dirty="0">
                <a:solidFill>
                  <a:srgbClr val="151515"/>
                </a:solidFill>
                <a:latin typeface="var(--pfe-theme--font-family,&quot;Red Hat Text&quot;,&quot;RedHatText&quot;,&quot;Overpass&quot;,Overpass,Arial,sans-serif)"/>
              </a:rPr>
              <a:t>users </a:t>
            </a:r>
            <a:r>
              <a:rPr lang="en-US" b="0" i="0" dirty="0">
                <a:solidFill>
                  <a:srgbClr val="151515"/>
                </a:solidFill>
                <a:effectLst/>
                <a:latin typeface="var(--pfe-theme--font-family,&quot;Red Hat Text&quot;,&quot;RedHatText&quot;,&quot;Overpass&quot;,Overpass,Arial,sans-serif)"/>
              </a:rPr>
              <a:t>and admins can minimize data exposure by moving workloads and data across environments based on compliance, audit, policy, or security requirements</a:t>
            </a:r>
          </a:p>
          <a:p>
            <a:endParaRPr lang="x-none" dirty="0"/>
          </a:p>
        </p:txBody>
      </p:sp>
    </p:spTree>
    <p:extLst>
      <p:ext uri="{BB962C8B-B14F-4D97-AF65-F5344CB8AC3E}">
        <p14:creationId xmlns:p14="http://schemas.microsoft.com/office/powerpoint/2010/main" val="256798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a private cloud</a:t>
            </a:r>
          </a:p>
        </p:txBody>
      </p:sp>
      <p:sp>
        <p:nvSpPr>
          <p:cNvPr id="3" name="Content Placeholder 2"/>
          <p:cNvSpPr>
            <a:spLocks noGrp="1"/>
          </p:cNvSpPr>
          <p:nvPr>
            <p:ph idx="1"/>
          </p:nvPr>
        </p:nvSpPr>
        <p:spPr/>
        <p:txBody>
          <a:bodyPr>
            <a:normAutofit/>
          </a:bodyPr>
          <a:lstStyle/>
          <a:p>
            <a:r>
              <a:rPr lang="en-GB" sz="3200" dirty="0"/>
              <a:t>Can bring some complexity to an enterprise </a:t>
            </a:r>
          </a:p>
          <a:p>
            <a:pPr lvl="1"/>
            <a:r>
              <a:rPr lang="en-GB" sz="2800" dirty="0"/>
              <a:t>Private cloud technologies, such as increased automation and user self-service, typically require an IT team to re-architect some of its data </a:t>
            </a:r>
            <a:r>
              <a:rPr lang="en-GB" sz="2800" dirty="0" err="1"/>
              <a:t>center</a:t>
            </a:r>
            <a:r>
              <a:rPr lang="en-GB" sz="2800" dirty="0"/>
              <a:t> infrastructure, as well as adopt additional management tools</a:t>
            </a:r>
          </a:p>
          <a:p>
            <a:pPr lvl="1"/>
            <a:r>
              <a:rPr lang="en-GB" sz="2800" dirty="0"/>
              <a:t>An organization might have to adjust or even increase its IT staff to successfully implement a private cloud</a:t>
            </a:r>
          </a:p>
        </p:txBody>
      </p:sp>
    </p:spTree>
    <p:extLst>
      <p:ext uri="{BB962C8B-B14F-4D97-AF65-F5344CB8AC3E}">
        <p14:creationId xmlns:p14="http://schemas.microsoft.com/office/powerpoint/2010/main" val="1377721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Cloud migration strategy</a:t>
            </a:r>
          </a:p>
        </p:txBody>
      </p:sp>
      <p:sp>
        <p:nvSpPr>
          <p:cNvPr id="3" name="Content Placeholder 2"/>
          <p:cNvSpPr>
            <a:spLocks noGrp="1"/>
          </p:cNvSpPr>
          <p:nvPr>
            <p:ph idx="1"/>
          </p:nvPr>
        </p:nvSpPr>
        <p:spPr/>
        <p:txBody>
          <a:bodyPr>
            <a:normAutofit/>
          </a:bodyPr>
          <a:lstStyle/>
          <a:p>
            <a:r>
              <a:rPr lang="en-GB" sz="3600" dirty="0"/>
              <a:t>The decision to deploy a private cloud should be a well-thought out and strategic one</a:t>
            </a:r>
          </a:p>
          <a:p>
            <a:r>
              <a:rPr lang="en-GB" sz="3600" dirty="0"/>
              <a:t>Cloud means something different to every organization, depending on its size, industry, and the nature of the data it deals with</a:t>
            </a:r>
          </a:p>
          <a:p>
            <a:r>
              <a:rPr lang="en-GB" sz="3600" dirty="0"/>
              <a:t>Enterprises need to define and lay out their needs, expectations, and goals clearly before attempting to build a private cloud model</a:t>
            </a:r>
          </a:p>
          <a:p>
            <a:endParaRPr lang="en-GB" sz="3600" dirty="0"/>
          </a:p>
        </p:txBody>
      </p:sp>
    </p:spTree>
    <p:extLst>
      <p:ext uri="{BB962C8B-B14F-4D97-AF65-F5344CB8AC3E}">
        <p14:creationId xmlns:p14="http://schemas.microsoft.com/office/powerpoint/2010/main" val="2027429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532" y="0"/>
            <a:ext cx="6876688" cy="6864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8047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rmAutofit/>
          </a:bodyPr>
          <a:lstStyle/>
          <a:p>
            <a:r>
              <a:rPr lang="en-GB" sz="3600" dirty="0"/>
              <a:t>All private clouds offer an isolated environment but differ on how they are hosted and how much management they receive from the provider</a:t>
            </a:r>
          </a:p>
          <a:p>
            <a:r>
              <a:rPr lang="en-GB" sz="3600" dirty="0"/>
              <a:t>Private clouds are based on the same technologies as public and hybrid clouds</a:t>
            </a:r>
          </a:p>
          <a:p>
            <a:r>
              <a:rPr lang="en-GB" sz="3600" dirty="0"/>
              <a:t>Before adopting cloud technology, companies need to first develop a migration strategy in which they define their needs, expectations, and goals </a:t>
            </a:r>
          </a:p>
          <a:p>
            <a:endParaRPr lang="en-GB" sz="3600" dirty="0"/>
          </a:p>
        </p:txBody>
      </p:sp>
    </p:spTree>
    <p:extLst>
      <p:ext uri="{BB962C8B-B14F-4D97-AF65-F5344CB8AC3E}">
        <p14:creationId xmlns:p14="http://schemas.microsoft.com/office/powerpoint/2010/main" val="34928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a private cloud</a:t>
            </a:r>
          </a:p>
        </p:txBody>
      </p:sp>
      <p:sp>
        <p:nvSpPr>
          <p:cNvPr id="3" name="Content Placeholder 2"/>
          <p:cNvSpPr>
            <a:spLocks noGrp="1"/>
          </p:cNvSpPr>
          <p:nvPr>
            <p:ph idx="1"/>
          </p:nvPr>
        </p:nvSpPr>
        <p:spPr/>
        <p:txBody>
          <a:bodyPr>
            <a:normAutofit/>
          </a:bodyPr>
          <a:lstStyle/>
          <a:p>
            <a:r>
              <a:rPr lang="en-GB" dirty="0"/>
              <a:t>Higher cost</a:t>
            </a:r>
          </a:p>
          <a:p>
            <a:pPr lvl="1"/>
            <a:r>
              <a:rPr lang="en-GB" dirty="0"/>
              <a:t>When a business owns its private cloud, it often bears all the costs involved</a:t>
            </a:r>
          </a:p>
          <a:p>
            <a:pPr lvl="2"/>
            <a:r>
              <a:rPr lang="en-GB" dirty="0"/>
              <a:t>Acquisition</a:t>
            </a:r>
          </a:p>
          <a:p>
            <a:pPr lvl="2"/>
            <a:r>
              <a:rPr lang="en-GB" dirty="0"/>
              <a:t>Deployment</a:t>
            </a:r>
          </a:p>
          <a:p>
            <a:pPr lvl="2"/>
            <a:r>
              <a:rPr lang="en-GB" dirty="0"/>
              <a:t>Support</a:t>
            </a:r>
          </a:p>
          <a:p>
            <a:pPr lvl="2"/>
            <a:r>
              <a:rPr lang="en-GB" dirty="0"/>
              <a:t>Maintenance</a:t>
            </a:r>
          </a:p>
          <a:p>
            <a:pPr lvl="1"/>
            <a:r>
              <a:rPr lang="en-GB" dirty="0"/>
              <a:t>In hosted private clouds the user does not pay for the infrastructure but pays for the service</a:t>
            </a:r>
          </a:p>
          <a:p>
            <a:pPr lvl="2"/>
            <a:r>
              <a:rPr lang="en-GB" dirty="0"/>
              <a:t>This can end up being more expensive than the upfront cost of complete ownership in the long run, and sacrifices some of the control over maintenance that complete ownership guarantees</a:t>
            </a:r>
          </a:p>
        </p:txBody>
      </p:sp>
    </p:spTree>
    <p:extLst>
      <p:ext uri="{BB962C8B-B14F-4D97-AF65-F5344CB8AC3E}">
        <p14:creationId xmlns:p14="http://schemas.microsoft.com/office/powerpoint/2010/main" val="232003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Private cloud vendors</a:t>
            </a:r>
          </a:p>
        </p:txBody>
      </p:sp>
      <p:sp>
        <p:nvSpPr>
          <p:cNvPr id="3" name="Content Placeholder 2"/>
          <p:cNvSpPr>
            <a:spLocks noGrp="1"/>
          </p:cNvSpPr>
          <p:nvPr>
            <p:ph idx="1"/>
          </p:nvPr>
        </p:nvSpPr>
        <p:spPr/>
        <p:txBody>
          <a:bodyPr>
            <a:noAutofit/>
          </a:bodyPr>
          <a:lstStyle/>
          <a:p>
            <a:r>
              <a:rPr lang="en-GB" sz="1800" dirty="0"/>
              <a:t>Hewlett Packard Enterprise (HPE)</a:t>
            </a:r>
          </a:p>
          <a:p>
            <a:pPr lvl="1"/>
            <a:r>
              <a:rPr lang="en-GB" sz="1400" dirty="0"/>
              <a:t>the </a:t>
            </a:r>
            <a:r>
              <a:rPr lang="en-GB" sz="1400" dirty="0" err="1"/>
              <a:t>Helion</a:t>
            </a:r>
            <a:r>
              <a:rPr lang="en-GB" sz="1400" dirty="0"/>
              <a:t> Cloud Suite software, </a:t>
            </a:r>
            <a:r>
              <a:rPr lang="en-GB" sz="1400" dirty="0" err="1"/>
              <a:t>Helion</a:t>
            </a:r>
            <a:r>
              <a:rPr lang="en-GB" sz="1400" dirty="0"/>
              <a:t> </a:t>
            </a:r>
            <a:r>
              <a:rPr lang="en-GB" sz="1400" dirty="0" err="1"/>
              <a:t>CloudSystem</a:t>
            </a:r>
            <a:r>
              <a:rPr lang="en-GB" sz="1400" dirty="0"/>
              <a:t> hardware, </a:t>
            </a:r>
            <a:r>
              <a:rPr lang="en-GB" sz="1400" dirty="0" err="1"/>
              <a:t>Helion</a:t>
            </a:r>
            <a:r>
              <a:rPr lang="en-GB" sz="1400" dirty="0"/>
              <a:t> Managed Private Cloud and Managed Virtual Private Cloud services</a:t>
            </a:r>
          </a:p>
          <a:p>
            <a:r>
              <a:rPr lang="en-GB" sz="1800" dirty="0" err="1"/>
              <a:t>Vmware</a:t>
            </a:r>
            <a:endParaRPr lang="en-GB" sz="1800" dirty="0"/>
          </a:p>
          <a:p>
            <a:pPr lvl="1"/>
            <a:r>
              <a:rPr lang="en-GB" sz="1400" dirty="0"/>
              <a:t>enables virtualization with its vSphere product, and offers its </a:t>
            </a:r>
            <a:r>
              <a:rPr lang="en-GB" sz="1400" dirty="0" err="1"/>
              <a:t>vRealize</a:t>
            </a:r>
            <a:r>
              <a:rPr lang="en-GB" sz="1400" dirty="0"/>
              <a:t> Suite cloud management platform and Cloud Foundation Software-Defined Data </a:t>
            </a:r>
            <a:r>
              <a:rPr lang="en-GB" sz="1400" dirty="0" err="1"/>
              <a:t>Center</a:t>
            </a:r>
            <a:r>
              <a:rPr lang="en-GB" sz="1400" dirty="0"/>
              <a:t> platform for private clouds</a:t>
            </a:r>
          </a:p>
          <a:p>
            <a:r>
              <a:rPr lang="en-GB" sz="1800" dirty="0"/>
              <a:t>Dell EMC</a:t>
            </a:r>
          </a:p>
          <a:p>
            <a:pPr lvl="1"/>
            <a:r>
              <a:rPr lang="en-GB" sz="1400" dirty="0"/>
              <a:t>offers virtual private cloud services, as well as cloud management and cloud security software</a:t>
            </a:r>
          </a:p>
          <a:p>
            <a:r>
              <a:rPr lang="en-GB" sz="1800" dirty="0"/>
              <a:t>Oracle</a:t>
            </a:r>
          </a:p>
          <a:p>
            <a:pPr lvl="1"/>
            <a:r>
              <a:rPr lang="en-GB" sz="1400" dirty="0"/>
              <a:t>offers its Private Cloud Appliance X8, which enables compute and storage capabilities optimized for private cloud deployment</a:t>
            </a:r>
          </a:p>
          <a:p>
            <a:r>
              <a:rPr lang="en-GB" sz="1800" dirty="0"/>
              <a:t>IBM</a:t>
            </a:r>
          </a:p>
          <a:p>
            <a:pPr lvl="1"/>
            <a:r>
              <a:rPr lang="en-GB" sz="1400" dirty="0"/>
              <a:t>offers private cloud hardware, along with IBM Cloud Managed Services, cloud security tools and cloud management and orchestration tools</a:t>
            </a:r>
          </a:p>
          <a:p>
            <a:r>
              <a:rPr lang="en-GB" sz="1800" dirty="0"/>
              <a:t>Red Hat</a:t>
            </a:r>
          </a:p>
          <a:p>
            <a:pPr lvl="1"/>
            <a:r>
              <a:rPr lang="en-GB" sz="1400" dirty="0"/>
              <a:t>offers private cloud deployment and management with a range of platforms, including OpenStack and </a:t>
            </a:r>
            <a:r>
              <a:rPr lang="en-GB" sz="1400" dirty="0" err="1"/>
              <a:t>Gluster</a:t>
            </a:r>
            <a:r>
              <a:rPr lang="en-GB" sz="1400" dirty="0"/>
              <a:t> Storage, as well as Red Hat Cloud Suite for management and development</a:t>
            </a:r>
          </a:p>
        </p:txBody>
      </p:sp>
    </p:spTree>
    <p:extLst>
      <p:ext uri="{BB962C8B-B14F-4D97-AF65-F5344CB8AC3E}">
        <p14:creationId xmlns:p14="http://schemas.microsoft.com/office/powerpoint/2010/main" val="7905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Constructing a private cloud</a:t>
            </a:r>
          </a:p>
        </p:txBody>
      </p:sp>
      <p:sp>
        <p:nvSpPr>
          <p:cNvPr id="3" name="Content Placeholder 2"/>
          <p:cNvSpPr>
            <a:spLocks noGrp="1"/>
          </p:cNvSpPr>
          <p:nvPr>
            <p:ph idx="1"/>
          </p:nvPr>
        </p:nvSpPr>
        <p:spPr/>
        <p:txBody>
          <a:bodyPr>
            <a:normAutofit fontScale="92500" lnSpcReduction="10000"/>
          </a:bodyPr>
          <a:lstStyle/>
          <a:p>
            <a:r>
              <a:rPr lang="en-GB" sz="3600" dirty="0"/>
              <a:t>Cloud infrastructure</a:t>
            </a:r>
          </a:p>
          <a:p>
            <a:pPr lvl="1"/>
            <a:r>
              <a:rPr lang="en-GB" sz="3200" dirty="0"/>
              <a:t>components needed for cloud computing</a:t>
            </a:r>
          </a:p>
          <a:p>
            <a:pPr lvl="1"/>
            <a:r>
              <a:rPr lang="en-GB" sz="3200" dirty="0"/>
              <a:t>the basic elements of cloud infrastructure are the same whether you have a private cloud, public cloud, or hybrid cloud</a:t>
            </a:r>
          </a:p>
          <a:p>
            <a:r>
              <a:rPr lang="en-GB" sz="3600" dirty="0"/>
              <a:t>Operating system+ a variety of bare-metal, virtualization, or container software that abstract, pool, and share scalable resources across a network</a:t>
            </a:r>
          </a:p>
          <a:p>
            <a:r>
              <a:rPr lang="en-GB" sz="3600" dirty="0">
                <a:solidFill>
                  <a:srgbClr val="FF0000"/>
                </a:solidFill>
              </a:rPr>
              <a:t>The IT staff that is equipped to manage private cloud environments</a:t>
            </a:r>
          </a:p>
        </p:txBody>
      </p:sp>
    </p:spTree>
    <p:extLst>
      <p:ext uri="{BB962C8B-B14F-4D97-AF65-F5344CB8AC3E}">
        <p14:creationId xmlns:p14="http://schemas.microsoft.com/office/powerpoint/2010/main" val="176381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A3646E3A-73C6-A57F-9946-56FE9370E2B0}"/>
              </a:ext>
            </a:extLst>
          </p:cNvPr>
          <p:cNvSpPr>
            <a:spLocks noGrp="1"/>
          </p:cNvSpPr>
          <p:nvPr>
            <p:ph type="title"/>
          </p:nvPr>
        </p:nvSpPr>
        <p:spPr/>
        <p:txBody>
          <a:bodyPr/>
          <a:lstStyle/>
          <a:p>
            <a:r>
              <a:rPr lang="en-AU" dirty="0"/>
              <a:t>Cloud engineering professionals</a:t>
            </a:r>
            <a:endParaRPr lang="x-none" dirty="0"/>
          </a:p>
        </p:txBody>
      </p:sp>
      <p:sp>
        <p:nvSpPr>
          <p:cNvPr id="3" name="内容占位符 2">
            <a:extLst>
              <a:ext uri="{FF2B5EF4-FFF2-40B4-BE49-F238E27FC236}">
                <a16:creationId xmlns="" xmlns:a16="http://schemas.microsoft.com/office/drawing/2014/main" id="{52DB5E53-77FA-2B71-703C-2717B6D7C2A9}"/>
              </a:ext>
            </a:extLst>
          </p:cNvPr>
          <p:cNvSpPr>
            <a:spLocks noGrp="1"/>
          </p:cNvSpPr>
          <p:nvPr>
            <p:ph idx="1"/>
          </p:nvPr>
        </p:nvSpPr>
        <p:spPr/>
        <p:txBody>
          <a:bodyPr>
            <a:normAutofit/>
          </a:bodyPr>
          <a:lstStyle/>
          <a:p>
            <a:r>
              <a:rPr lang="en-GB" sz="4000" dirty="0"/>
              <a:t>Cloud engineer</a:t>
            </a:r>
          </a:p>
          <a:p>
            <a:r>
              <a:rPr lang="en-GB" sz="4000" dirty="0"/>
              <a:t>Cloud architect</a:t>
            </a:r>
            <a:endParaRPr lang="x-none" sz="4000"/>
          </a:p>
        </p:txBody>
      </p:sp>
    </p:spTree>
    <p:extLst>
      <p:ext uri="{BB962C8B-B14F-4D97-AF65-F5344CB8AC3E}">
        <p14:creationId xmlns:p14="http://schemas.microsoft.com/office/powerpoint/2010/main" val="2185748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6166</TotalTime>
  <Words>2526</Words>
  <Application>Microsoft Office PowerPoint</Application>
  <PresentationFormat>Custom</PresentationFormat>
  <Paragraphs>274</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Deployment models and private cloud platform construction </vt:lpstr>
      <vt:lpstr>Intended learning outcomes</vt:lpstr>
      <vt:lpstr>Private cloud vs Public cloud (1)</vt:lpstr>
      <vt:lpstr>Private cloud types</vt:lpstr>
      <vt:lpstr>Disadvantages of a private cloud</vt:lpstr>
      <vt:lpstr>Disadvantages of a private cloud</vt:lpstr>
      <vt:lpstr>Private cloud vendors</vt:lpstr>
      <vt:lpstr>Constructing a private cloud</vt:lpstr>
      <vt:lpstr>Cloud engineering professionals</vt:lpstr>
      <vt:lpstr>Cloud architect role</vt:lpstr>
      <vt:lpstr>Cloud professionals key skills</vt:lpstr>
      <vt:lpstr>Cloud professionals technical skills</vt:lpstr>
      <vt:lpstr>Certified Cloud Architect - AWS</vt:lpstr>
      <vt:lpstr>Certified Cloud Architect – Microsoft Azure</vt:lpstr>
      <vt:lpstr>Private cloud architecture</vt:lpstr>
      <vt:lpstr>Private cloud enabling technologies</vt:lpstr>
      <vt:lpstr>Private cloud enabling technologies - virtualization</vt:lpstr>
      <vt:lpstr>Private cloud enabling technologies – management software</vt:lpstr>
      <vt:lpstr>Private cloud enabling technologies - automation</vt:lpstr>
      <vt:lpstr>Cloud architecture</vt:lpstr>
      <vt:lpstr>Constructing a private cloud</vt:lpstr>
      <vt:lpstr>Private cloud - a virtualized pool of resources </vt:lpstr>
      <vt:lpstr>Example - setting up a virtual machine server</vt:lpstr>
      <vt:lpstr>Physical hardware</vt:lpstr>
      <vt:lpstr>Storage</vt:lpstr>
      <vt:lpstr>Hypervisor</vt:lpstr>
      <vt:lpstr>Configure Virtual Machines</vt:lpstr>
      <vt:lpstr>Example - setting up a virtual machine server</vt:lpstr>
      <vt:lpstr>Private Cloud Solutions</vt:lpstr>
      <vt:lpstr>VMware Private Cloud</vt:lpstr>
      <vt:lpstr>VMware vSphere®</vt:lpstr>
      <vt:lpstr>Virtualization Basics</vt:lpstr>
      <vt:lpstr>VMware vSphere®</vt:lpstr>
      <vt:lpstr>Physical Topology of vSphere Data Center</vt:lpstr>
      <vt:lpstr>ESXi - the hypervisor in a vSphere environment</vt:lpstr>
      <vt:lpstr>Hypervisor types</vt:lpstr>
      <vt:lpstr>ESXi </vt:lpstr>
      <vt:lpstr>VSphere installation and setup</vt:lpstr>
      <vt:lpstr>The vCenter Server appliance</vt:lpstr>
      <vt:lpstr>Deploying the vCenter Server appliance</vt:lpstr>
      <vt:lpstr>vCenter Server (1)</vt:lpstr>
      <vt:lpstr>vCenter Server (2)</vt:lpstr>
      <vt:lpstr>vCenter Server (3)</vt:lpstr>
      <vt:lpstr>Choosing cloud deployments</vt:lpstr>
      <vt:lpstr>Making the choice to adopt private cloud</vt:lpstr>
      <vt:lpstr>Budgeting</vt:lpstr>
      <vt:lpstr>Budgeting issues</vt:lpstr>
      <vt:lpstr>Budgeting issues</vt:lpstr>
      <vt:lpstr>Control issues</vt:lpstr>
      <vt:lpstr>Cloud migration strategy</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RainClasroom test</dc:title>
  <dc:creator>Joanna Siebert</dc:creator>
  <cp:lastModifiedBy>lenovo</cp:lastModifiedBy>
  <cp:revision>354</cp:revision>
  <cp:lastPrinted>2023-11-01T03:49:37Z</cp:lastPrinted>
  <dcterms:created xsi:type="dcterms:W3CDTF">2020-03-15T08:11:10Z</dcterms:created>
  <dcterms:modified xsi:type="dcterms:W3CDTF">2023-12-06T08:16:08Z</dcterms:modified>
</cp:coreProperties>
</file>