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28" r:id="rId2"/>
    <p:sldId id="2291" r:id="rId3"/>
    <p:sldId id="2292" r:id="rId4"/>
    <p:sldId id="2623" r:id="rId5"/>
    <p:sldId id="2624" r:id="rId6"/>
    <p:sldId id="2625" r:id="rId7"/>
    <p:sldId id="2626" r:id="rId8"/>
    <p:sldId id="2627" r:id="rId9"/>
    <p:sldId id="2629" r:id="rId10"/>
    <p:sldId id="2992" r:id="rId11"/>
    <p:sldId id="2993" r:id="rId12"/>
    <p:sldId id="2994" r:id="rId13"/>
    <p:sldId id="2995" r:id="rId14"/>
    <p:sldId id="2297" r:id="rId15"/>
    <p:sldId id="3001" r:id="rId16"/>
    <p:sldId id="2996" r:id="rId17"/>
    <p:sldId id="2997" r:id="rId18"/>
    <p:sldId id="2998" r:id="rId19"/>
    <p:sldId id="2999" r:id="rId20"/>
    <p:sldId id="3000" r:id="rId21"/>
    <p:sldId id="2305" r:id="rId22"/>
    <p:sldId id="3002" r:id="rId23"/>
    <p:sldId id="3003" r:id="rId24"/>
    <p:sldId id="3004" r:id="rId25"/>
    <p:sldId id="2306" r:id="rId26"/>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52"/>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08/12/2023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12/8/2023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12/8/2023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12/8/2023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423038"/>
            <a:ext cx="10515600" cy="1687581"/>
          </a:xfrm>
        </p:spPr>
        <p:txBody>
          <a:bodyPr>
            <a:normAutofit/>
          </a:bodyPr>
          <a:lstStyle/>
          <a:p>
            <a:pPr algn="ctr"/>
            <a:r>
              <a:rPr lang="en-GB" dirty="0"/>
              <a:t>Cloud Application Development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2" y="3977"/>
            <a:ext cx="5223565" cy="3419061"/>
          </a:xfrm>
          <a:prstGeom prst="rect">
            <a:avLst/>
          </a:prstGeom>
        </p:spPr>
      </p:pic>
    </p:spTree>
    <p:extLst>
      <p:ext uri="{BB962C8B-B14F-4D97-AF65-F5344CB8AC3E}">
        <p14:creationId xmlns:p14="http://schemas.microsoft.com/office/powerpoint/2010/main" val="60767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000" dirty="0"/>
              <a:t>Service Oriented Architecture (SOA) is a well established architectural approach for designing and developing applications in the form services that can be shared and reused.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29910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400" dirty="0"/>
              <a:t>SOA is a collection of discrete software modules or services that form a part of an application and collectively provide the functionality of an application.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181079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4000" dirty="0"/>
              <a:t>SOA services are developed as loosely coupled modules with no hard-wired calls embedded in the services.  </a:t>
            </a:r>
          </a:p>
          <a:p>
            <a:r>
              <a:rPr lang="en-US" sz="4000" dirty="0"/>
              <a:t>The services communicate with each other by passing messages. </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181079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 Service Oriented Architecture</a:t>
            </a:r>
          </a:p>
        </p:txBody>
      </p:sp>
      <p:sp>
        <p:nvSpPr>
          <p:cNvPr id="3" name="Content Placeholder 2"/>
          <p:cNvSpPr>
            <a:spLocks noGrp="1"/>
          </p:cNvSpPr>
          <p:nvPr>
            <p:ph idx="1"/>
          </p:nvPr>
        </p:nvSpPr>
        <p:spPr>
          <a:xfrm>
            <a:off x="838199" y="1825625"/>
            <a:ext cx="8429625" cy="4351338"/>
          </a:xfrm>
        </p:spPr>
        <p:txBody>
          <a:bodyPr>
            <a:normAutofit/>
          </a:bodyPr>
          <a:lstStyle/>
          <a:p>
            <a:r>
              <a:rPr lang="en-US" sz="3600" dirty="0"/>
              <a:t>Services are described using the Web Services Description Language (WSDL). </a:t>
            </a:r>
          </a:p>
          <a:p>
            <a:r>
              <a:rPr lang="en-US" sz="3600" dirty="0"/>
              <a:t>WSDL is an XML-based web services description language that is used to create service descriptions containing information on the functions performed by a service and the inputs and outputs of the service.</a:t>
            </a:r>
          </a:p>
        </p:txBody>
      </p:sp>
      <p:pic>
        <p:nvPicPr>
          <p:cNvPr id="8" name="Picture 7"/>
          <p:cNvPicPr>
            <a:picLocks noChangeAspect="1"/>
          </p:cNvPicPr>
          <p:nvPr/>
        </p:nvPicPr>
        <p:blipFill>
          <a:blip r:embed="rId2"/>
          <a:stretch>
            <a:fillRect/>
          </a:stretch>
        </p:blipFill>
        <p:spPr>
          <a:xfrm>
            <a:off x="9456086" y="1825625"/>
            <a:ext cx="2156647" cy="3787468"/>
          </a:xfrm>
          <a:prstGeom prst="rect">
            <a:avLst/>
          </a:prstGeom>
        </p:spPr>
      </p:pic>
    </p:spTree>
    <p:extLst>
      <p:ext uri="{BB962C8B-B14F-4D97-AF65-F5344CB8AC3E}">
        <p14:creationId xmlns:p14="http://schemas.microsoft.com/office/powerpoint/2010/main" val="181079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Business Systems</a:t>
            </a:r>
          </a:p>
          <a:p>
            <a:r>
              <a:rPr lang="en-US" sz="3200" dirty="0">
                <a:latin typeface="Arial" panose="020B0604020202020204" pitchFamily="34" charset="0"/>
                <a:cs typeface="Arial" panose="020B0604020202020204" pitchFamily="34" charset="0"/>
              </a:rPr>
              <a:t>Service Components </a:t>
            </a:r>
          </a:p>
          <a:p>
            <a:r>
              <a:rPr lang="en-US" sz="3200" dirty="0">
                <a:latin typeface="Arial" panose="020B0604020202020204" pitchFamily="34" charset="0"/>
                <a:cs typeface="Arial" panose="020B0604020202020204" pitchFamily="34" charset="0"/>
              </a:rPr>
              <a:t>Composite Services</a:t>
            </a:r>
          </a:p>
          <a:p>
            <a:r>
              <a:rPr lang="en-US" sz="3200" dirty="0">
                <a:latin typeface="Arial" panose="020B0604020202020204" pitchFamily="34" charset="0"/>
                <a:cs typeface="Arial" panose="020B0604020202020204" pitchFamily="34" charset="0"/>
              </a:rPr>
              <a:t>Orchestrated Business Processes</a:t>
            </a:r>
          </a:p>
          <a:p>
            <a:r>
              <a:rPr lang="en-US" sz="3200" dirty="0">
                <a:latin typeface="Arial" panose="020B0604020202020204" pitchFamily="34" charset="0"/>
                <a:cs typeface="Arial" panose="020B0604020202020204" pitchFamily="34" charset="0"/>
              </a:rPr>
              <a:t>Presentation Services</a:t>
            </a:r>
          </a:p>
          <a:p>
            <a:r>
              <a:rPr lang="en-US" sz="3200" dirty="0">
                <a:latin typeface="Arial" panose="020B0604020202020204" pitchFamily="34" charset="0"/>
                <a:cs typeface="Arial" panose="020B0604020202020204" pitchFamily="34" charset="0"/>
              </a:rPr>
              <a:t>Enterprise Service Bus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130078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Business Systems</a:t>
            </a:r>
          </a:p>
          <a:p>
            <a:pPr lvl="1"/>
            <a:r>
              <a:rPr lang="en-US" sz="3200" dirty="0">
                <a:latin typeface="Arial" panose="020B0604020202020204" pitchFamily="34" charset="0"/>
                <a:cs typeface="Arial" panose="020B0604020202020204" pitchFamily="34" charset="0"/>
              </a:rPr>
              <a:t>This layer consists of custom built applications and legacy systems such as Enterprise Resource Planning (ERP), Customer Relationship Management (CRM), Supply Chain Management (SCM), etc.</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Service Components </a:t>
            </a:r>
          </a:p>
          <a:p>
            <a:pPr lvl="1"/>
            <a:r>
              <a:rPr lang="en-US" sz="3200" dirty="0">
                <a:latin typeface="Arial" panose="020B0604020202020204" pitchFamily="34" charset="0"/>
                <a:cs typeface="Arial" panose="020B0604020202020204" pitchFamily="34" charset="0"/>
              </a:rPr>
              <a:t>The service components allow the layers above to interact with the business systems. The service components are responsible for realizing the functionality of the services exposed.</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Composite Services</a:t>
            </a:r>
          </a:p>
          <a:p>
            <a:pPr lvl="1"/>
            <a:r>
              <a:rPr lang="en-US" sz="3200" dirty="0">
                <a:latin typeface="Arial" panose="020B0604020202020204" pitchFamily="34" charset="0"/>
                <a:cs typeface="Arial" panose="020B0604020202020204" pitchFamily="34" charset="0"/>
              </a:rPr>
              <a:t>These are coarse-grained services which are composed of two or more service components. Composite services can be used to create enterprise scale components or business-unit specific components.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dirty="0">
                <a:latin typeface="Arial" panose="020B0604020202020204" pitchFamily="34" charset="0"/>
                <a:cs typeface="Arial" panose="020B0604020202020204" pitchFamily="34" charset="0"/>
              </a:rPr>
              <a:t>Orchestrated Business Processes</a:t>
            </a:r>
          </a:p>
          <a:p>
            <a:pPr lvl="1"/>
            <a:r>
              <a:rPr lang="en-US" sz="2800" dirty="0">
                <a:latin typeface="Arial" panose="020B0604020202020204" pitchFamily="34" charset="0"/>
                <a:cs typeface="Arial" panose="020B0604020202020204" pitchFamily="34" charset="0"/>
              </a:rPr>
              <a:t>Composite services can be orchestrated to create higher level business processes.  In this layers the compositions and orchestrations of the composite services are defined to create business processes.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200" dirty="0">
                <a:latin typeface="Arial" panose="020B0604020202020204" pitchFamily="34" charset="0"/>
                <a:cs typeface="Arial" panose="020B0604020202020204" pitchFamily="34" charset="0"/>
              </a:rPr>
              <a:t>Presentation Services</a:t>
            </a:r>
          </a:p>
          <a:p>
            <a:pPr lvl="1"/>
            <a:r>
              <a:rPr lang="en-US" sz="3200" dirty="0">
                <a:latin typeface="Arial" panose="020B0604020202020204" pitchFamily="34" charset="0"/>
                <a:cs typeface="Arial" panose="020B0604020202020204" pitchFamily="34" charset="0"/>
              </a:rPr>
              <a:t>This is the topmost layer that includes user interfaces that exposes the services and the orchestrated business processes to the users.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Outline</a:t>
            </a:r>
          </a:p>
        </p:txBody>
      </p:sp>
      <p:sp>
        <p:nvSpPr>
          <p:cNvPr id="3" name="Content Placeholder 2"/>
          <p:cNvSpPr>
            <a:spLocks noGrp="1"/>
          </p:cNvSpPr>
          <p:nvPr>
            <p:ph idx="1"/>
          </p:nvPr>
        </p:nvSpPr>
        <p:spPr/>
        <p:txBody>
          <a:bodyPr>
            <a:normAutofit/>
          </a:bodyPr>
          <a:lstStyle/>
          <a:p>
            <a:r>
              <a:rPr lang="en-US" dirty="0"/>
              <a:t>Design Considerations for Cloud Applications</a:t>
            </a:r>
          </a:p>
          <a:p>
            <a:r>
              <a:rPr lang="en-US" dirty="0"/>
              <a:t>Cloud Application Design Methodologies</a:t>
            </a:r>
          </a:p>
          <a:p>
            <a:r>
              <a:rPr lang="en-US" dirty="0"/>
              <a:t>Reference Architectures for Cloud Applications</a:t>
            </a:r>
          </a:p>
          <a:p>
            <a:r>
              <a:rPr lang="en-US" dirty="0"/>
              <a:t>Python Web Application Framework - Django</a:t>
            </a:r>
          </a:p>
        </p:txBody>
      </p:sp>
    </p:spTree>
    <p:extLst>
      <p:ext uri="{BB962C8B-B14F-4D97-AF65-F5344CB8AC3E}">
        <p14:creationId xmlns:p14="http://schemas.microsoft.com/office/powerpoint/2010/main" val="229763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SOA Layers</a:t>
            </a:r>
          </a:p>
        </p:txBody>
      </p:sp>
      <p:sp>
        <p:nvSpPr>
          <p:cNvPr id="3" name="Content Placeholder 2"/>
          <p:cNvSpPr>
            <a:spLocks noGrp="1"/>
          </p:cNvSpPr>
          <p:nvPr>
            <p:ph idx="1"/>
          </p:nvPr>
        </p:nvSpPr>
        <p:spPr>
          <a:xfrm>
            <a:off x="838199" y="1825625"/>
            <a:ext cx="6000751" cy="4351338"/>
          </a:xfrm>
        </p:spPr>
        <p:txBody>
          <a:bodyPr>
            <a:noAutofit/>
          </a:bodyPr>
          <a:lstStyle/>
          <a:p>
            <a:r>
              <a:rPr lang="en-US" sz="3600" dirty="0">
                <a:latin typeface="Arial" panose="020B0604020202020204" pitchFamily="34" charset="0"/>
                <a:cs typeface="Arial" panose="020B0604020202020204" pitchFamily="34" charset="0"/>
              </a:rPr>
              <a:t>Enterprise Service Bus</a:t>
            </a:r>
          </a:p>
          <a:p>
            <a:pPr lvl="1"/>
            <a:r>
              <a:rPr lang="en-US" sz="3600" dirty="0">
                <a:latin typeface="Arial" panose="020B0604020202020204" pitchFamily="34" charset="0"/>
                <a:cs typeface="Arial" panose="020B0604020202020204" pitchFamily="34" charset="0"/>
              </a:rPr>
              <a:t>This layer integrates the services through adapters, routing, transformation and messaging mechanisms.</a:t>
            </a:r>
          </a:p>
        </p:txBody>
      </p:sp>
      <p:pic>
        <p:nvPicPr>
          <p:cNvPr id="9" name="Picture 8"/>
          <p:cNvPicPr>
            <a:picLocks noChangeAspect="1"/>
          </p:cNvPicPr>
          <p:nvPr/>
        </p:nvPicPr>
        <p:blipFill>
          <a:blip r:embed="rId2"/>
          <a:stretch>
            <a:fillRect/>
          </a:stretch>
        </p:blipFill>
        <p:spPr>
          <a:xfrm>
            <a:off x="6698796" y="1131518"/>
            <a:ext cx="5533638" cy="5302685"/>
          </a:xfrm>
          <a:prstGeom prst="rect">
            <a:avLst/>
          </a:prstGeom>
        </p:spPr>
      </p:pic>
    </p:spTree>
    <p:extLst>
      <p:ext uri="{BB962C8B-B14F-4D97-AF65-F5344CB8AC3E}">
        <p14:creationId xmlns:p14="http://schemas.microsoft.com/office/powerpoint/2010/main" val="415541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pPr lvl="1"/>
            <a:r>
              <a:rPr lang="en-US" sz="3200" dirty="0"/>
              <a:t>Model</a:t>
            </a:r>
          </a:p>
          <a:p>
            <a:pPr lvl="1"/>
            <a:r>
              <a:rPr lang="en-US" sz="3200" dirty="0"/>
              <a:t>View</a:t>
            </a:r>
          </a:p>
          <a:p>
            <a:pPr lvl="1"/>
            <a:r>
              <a:rPr lang="en-US" sz="3200" dirty="0"/>
              <a:t>Controller</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292391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Model</a:t>
            </a:r>
          </a:p>
          <a:p>
            <a:pPr lvl="1"/>
            <a:r>
              <a:rPr lang="en-US" sz="2000" dirty="0"/>
              <a:t>Model manages the data and the behavior of the applications.   Model processes events sent by the controller. Model has no information about the views and controllers. Model responds to the requests for  information about its state (from the view) and responds to the instructions to change state (from controller).</a:t>
            </a:r>
          </a:p>
        </p:txBody>
      </p:sp>
      <p:pic>
        <p:nvPicPr>
          <p:cNvPr id="9" name="Picture 8"/>
          <p:cNvPicPr>
            <a:picLocks noChangeAspect="1"/>
          </p:cNvPicPr>
          <p:nvPr/>
        </p:nvPicPr>
        <p:blipFill>
          <a:blip r:embed="rId2"/>
          <a:stretch>
            <a:fillRect/>
          </a:stretch>
        </p:blipFill>
        <p:spPr>
          <a:xfrm>
            <a:off x="5602871" y="4911413"/>
            <a:ext cx="3186401" cy="1603752"/>
          </a:xfrm>
          <a:prstGeom prst="rect">
            <a:avLst/>
          </a:prstGeom>
        </p:spPr>
      </p:pic>
    </p:spTree>
    <p:extLst>
      <p:ext uri="{BB962C8B-B14F-4D97-AF65-F5344CB8AC3E}">
        <p14:creationId xmlns:p14="http://schemas.microsoft.com/office/powerpoint/2010/main" val="106901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View</a:t>
            </a:r>
          </a:p>
          <a:p>
            <a:pPr lvl="1"/>
            <a:r>
              <a:rPr lang="en-US" sz="2000" dirty="0"/>
              <a:t>View prepares the interface which is shown to the user. Users interact with the application through views. Views present the information that the model or controller tell the view to present to the user and also handle user requests and sends them to the controller.</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106901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Model View Controller</a:t>
            </a:r>
          </a:p>
        </p:txBody>
      </p:sp>
      <p:sp>
        <p:nvSpPr>
          <p:cNvPr id="3" name="Content Placeholder 2"/>
          <p:cNvSpPr>
            <a:spLocks noGrp="1"/>
          </p:cNvSpPr>
          <p:nvPr>
            <p:ph idx="1"/>
          </p:nvPr>
        </p:nvSpPr>
        <p:spPr>
          <a:xfrm>
            <a:off x="838200" y="1825625"/>
            <a:ext cx="10639425" cy="4351338"/>
          </a:xfrm>
        </p:spPr>
        <p:txBody>
          <a:bodyPr>
            <a:noAutofit/>
          </a:bodyPr>
          <a:lstStyle/>
          <a:p>
            <a:r>
              <a:rPr lang="en-US" sz="4000" dirty="0"/>
              <a:t>Model View Controller (MVC) is a popular software design pattern for web applications.</a:t>
            </a:r>
          </a:p>
          <a:p>
            <a:r>
              <a:rPr lang="en-US" sz="4000" dirty="0"/>
              <a:t>Controller</a:t>
            </a:r>
          </a:p>
          <a:p>
            <a:pPr lvl="1"/>
            <a:r>
              <a:rPr lang="en-US" sz="2000" dirty="0"/>
              <a:t>Controller glues the model to the view. Controller processes user requests and updates the model when the user manipulates the view. Controller also updates the view when the model changes.</a:t>
            </a:r>
          </a:p>
        </p:txBody>
      </p:sp>
      <p:pic>
        <p:nvPicPr>
          <p:cNvPr id="9" name="Picture 8"/>
          <p:cNvPicPr>
            <a:picLocks noChangeAspect="1"/>
          </p:cNvPicPr>
          <p:nvPr/>
        </p:nvPicPr>
        <p:blipFill>
          <a:blip r:embed="rId2"/>
          <a:stretch>
            <a:fillRect/>
          </a:stretch>
        </p:blipFill>
        <p:spPr>
          <a:xfrm>
            <a:off x="4721874" y="4573211"/>
            <a:ext cx="3186401" cy="1603752"/>
          </a:xfrm>
          <a:prstGeom prst="rect">
            <a:avLst/>
          </a:prstGeom>
        </p:spPr>
      </p:pic>
    </p:spTree>
    <p:extLst>
      <p:ext uri="{BB962C8B-B14F-4D97-AF65-F5344CB8AC3E}">
        <p14:creationId xmlns:p14="http://schemas.microsoft.com/office/powerpoint/2010/main" val="1069014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err="1">
                <a:latin typeface="+mn-lt"/>
              </a:rPr>
              <a:t>RESTful</a:t>
            </a:r>
            <a:r>
              <a:rPr lang="en-US" dirty="0">
                <a:latin typeface="+mn-lt"/>
              </a:rPr>
              <a:t> Web Services</a:t>
            </a:r>
          </a:p>
        </p:txBody>
      </p:sp>
      <p:sp>
        <p:nvSpPr>
          <p:cNvPr id="3" name="Content Placeholder 2"/>
          <p:cNvSpPr>
            <a:spLocks noGrp="1"/>
          </p:cNvSpPr>
          <p:nvPr>
            <p:ph idx="1"/>
          </p:nvPr>
        </p:nvSpPr>
        <p:spPr>
          <a:xfrm>
            <a:off x="838200" y="1825625"/>
            <a:ext cx="10687050" cy="4351338"/>
          </a:xfrm>
        </p:spPr>
        <p:txBody>
          <a:bodyPr>
            <a:noAutofit/>
          </a:bodyPr>
          <a:lstStyle/>
          <a:p>
            <a:r>
              <a:rPr lang="en-US" sz="2000" dirty="0"/>
              <a:t>A RESTful web service is a web API implemented using HTTP and REST principles.</a:t>
            </a:r>
          </a:p>
          <a:p>
            <a:r>
              <a:rPr lang="en-US" sz="2000" dirty="0"/>
              <a:t>Representational State Transfer (REST) is a set of architectural principles by which you can design web services and web APIs that focus on a system’s resources and how resource states are addressed and transferred. </a:t>
            </a:r>
          </a:p>
          <a:p>
            <a:r>
              <a:rPr lang="en-US" sz="2000" dirty="0"/>
              <a:t>The REST architectural constraints apply to the components, connectors, and data elements, within a distributed hypermedia system.</a:t>
            </a:r>
          </a:p>
          <a:p>
            <a:r>
              <a:rPr lang="en-US" sz="2000" dirty="0"/>
              <a:t>The REST architectural constraints are as follows:</a:t>
            </a:r>
          </a:p>
          <a:p>
            <a:pPr lvl="1"/>
            <a:r>
              <a:rPr lang="en-US" sz="1600" dirty="0"/>
              <a:t>Client-Server</a:t>
            </a:r>
          </a:p>
          <a:p>
            <a:pPr lvl="1"/>
            <a:r>
              <a:rPr lang="en-US" sz="1600" dirty="0"/>
              <a:t>Stateless</a:t>
            </a:r>
          </a:p>
          <a:p>
            <a:pPr lvl="1"/>
            <a:r>
              <a:rPr lang="en-US" sz="1600" dirty="0"/>
              <a:t>Cacheable</a:t>
            </a:r>
          </a:p>
          <a:p>
            <a:pPr lvl="1"/>
            <a:r>
              <a:rPr lang="en-US" sz="1600" dirty="0"/>
              <a:t>Layered System</a:t>
            </a:r>
          </a:p>
          <a:p>
            <a:pPr lvl="1"/>
            <a:r>
              <a:rPr lang="en-US" sz="1600" dirty="0"/>
              <a:t>Uniform Interface</a:t>
            </a:r>
          </a:p>
          <a:p>
            <a:pPr lvl="1"/>
            <a:r>
              <a:rPr lang="en-US" sz="1600" dirty="0"/>
              <a:t>Code on demand</a:t>
            </a:r>
          </a:p>
        </p:txBody>
      </p:sp>
    </p:spTree>
    <p:extLst>
      <p:ext uri="{BB962C8B-B14F-4D97-AF65-F5344CB8AC3E}">
        <p14:creationId xmlns:p14="http://schemas.microsoft.com/office/powerpoint/2010/main" val="121525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3600" dirty="0"/>
              <a:t>Scalability</a:t>
            </a:r>
          </a:p>
          <a:p>
            <a:r>
              <a:rPr lang="en-US" sz="3600" dirty="0"/>
              <a:t>Reliability &amp; Availability</a:t>
            </a:r>
          </a:p>
          <a:p>
            <a:r>
              <a:rPr lang="en-US" sz="3600" dirty="0"/>
              <a:t>Security</a:t>
            </a:r>
          </a:p>
          <a:p>
            <a:r>
              <a:rPr lang="en-US" sz="3600" dirty="0"/>
              <a:t>Maintenance &amp; Upgradation</a:t>
            </a:r>
          </a:p>
          <a:p>
            <a:r>
              <a:rPr lang="en-US" sz="3600" dirty="0"/>
              <a:t>Performance</a:t>
            </a:r>
          </a:p>
        </p:txBody>
      </p:sp>
    </p:spTree>
    <p:extLst>
      <p:ext uri="{BB962C8B-B14F-4D97-AF65-F5344CB8AC3E}">
        <p14:creationId xmlns:p14="http://schemas.microsoft.com/office/powerpoint/2010/main" val="374277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3600" dirty="0"/>
              <a:t> Scalability</a:t>
            </a:r>
          </a:p>
          <a:p>
            <a:pPr lvl="1"/>
            <a:r>
              <a:rPr lang="en-US" sz="3200" dirty="0"/>
              <a:t>Scalability is an important factor that drives the application designers to move to cloud computing environments.  </a:t>
            </a:r>
          </a:p>
          <a:p>
            <a:pPr lvl="1"/>
            <a:r>
              <a:rPr lang="en-US" sz="3200" dirty="0"/>
              <a:t>Building applications that can serve millions of users without taking a hit on their performance has always been challenging. </a:t>
            </a:r>
          </a:p>
          <a:p>
            <a:pPr lvl="1"/>
            <a:r>
              <a:rPr lang="en-US" sz="3200" dirty="0"/>
              <a:t>With the growth of cloud computing application designers can provision adequate resources to meet their workload levels. </a:t>
            </a:r>
          </a:p>
          <a:p>
            <a:pPr marL="0" indent="0">
              <a:buNone/>
            </a:pPr>
            <a:endParaRPr lang="en-US" sz="3200" dirty="0"/>
          </a:p>
        </p:txBody>
      </p:sp>
    </p:spTree>
    <p:extLst>
      <p:ext uri="{BB962C8B-B14F-4D97-AF65-F5344CB8AC3E}">
        <p14:creationId xmlns:p14="http://schemas.microsoft.com/office/powerpoint/2010/main" val="52172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4000" dirty="0"/>
              <a:t>Reliability &amp; Availability</a:t>
            </a:r>
          </a:p>
          <a:p>
            <a:pPr lvl="1"/>
            <a:r>
              <a:rPr lang="en-US" sz="3600" dirty="0"/>
              <a:t>Reliability of a system is defined as the probability that a system will perform the intended functions under stated conditions for a specified amount of time. </a:t>
            </a:r>
          </a:p>
          <a:p>
            <a:pPr lvl="1"/>
            <a:r>
              <a:rPr lang="en-US" sz="3600" dirty="0"/>
              <a:t>Availability is the probability that a system will perform a specified function under given conditions at a prescribed time.</a:t>
            </a:r>
          </a:p>
        </p:txBody>
      </p:sp>
    </p:spTree>
    <p:extLst>
      <p:ext uri="{BB962C8B-B14F-4D97-AF65-F5344CB8AC3E}">
        <p14:creationId xmlns:p14="http://schemas.microsoft.com/office/powerpoint/2010/main" val="425574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4400" dirty="0"/>
              <a:t>Security</a:t>
            </a:r>
          </a:p>
          <a:p>
            <a:pPr lvl="1"/>
            <a:r>
              <a:rPr lang="en-US" sz="4000" dirty="0"/>
              <a:t>Security is an important design consideration for cloud applications given the outsourced nature of cloud computing environments. </a:t>
            </a:r>
          </a:p>
        </p:txBody>
      </p:sp>
    </p:spTree>
    <p:extLst>
      <p:ext uri="{BB962C8B-B14F-4D97-AF65-F5344CB8AC3E}">
        <p14:creationId xmlns:p14="http://schemas.microsoft.com/office/powerpoint/2010/main" val="425574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4000" dirty="0"/>
              <a:t>Maintenance &amp; Upgradation</a:t>
            </a:r>
          </a:p>
          <a:p>
            <a:pPr lvl="1"/>
            <a:r>
              <a:rPr lang="en-US" sz="3600" dirty="0"/>
              <a:t>To achieve a rapid time-to-market, businesses typically launch their applications with a core set of features ready and then incrementally add new features as and when they are complete.  </a:t>
            </a:r>
          </a:p>
          <a:p>
            <a:pPr lvl="1"/>
            <a:r>
              <a:rPr lang="en-US" sz="3600" dirty="0"/>
              <a:t>In such scenarios, it is important to design applications with low maintenance and upgrade costs.</a:t>
            </a:r>
          </a:p>
        </p:txBody>
      </p:sp>
    </p:spTree>
    <p:extLst>
      <p:ext uri="{BB962C8B-B14F-4D97-AF65-F5344CB8AC3E}">
        <p14:creationId xmlns:p14="http://schemas.microsoft.com/office/powerpoint/2010/main" val="425574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US" dirty="0">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4400" dirty="0"/>
              <a:t>Performance</a:t>
            </a:r>
          </a:p>
          <a:p>
            <a:pPr lvl="1"/>
            <a:r>
              <a:rPr lang="en-US" sz="4000" dirty="0"/>
              <a:t>Applications should be designed while keeping the performance requirements in mind.</a:t>
            </a:r>
          </a:p>
        </p:txBody>
      </p:sp>
    </p:spTree>
    <p:extLst>
      <p:ext uri="{BB962C8B-B14F-4D97-AF65-F5344CB8AC3E}">
        <p14:creationId xmlns:p14="http://schemas.microsoft.com/office/powerpoint/2010/main" val="425574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application design methodologies</a:t>
            </a:r>
          </a:p>
        </p:txBody>
      </p:sp>
      <p:sp>
        <p:nvSpPr>
          <p:cNvPr id="3" name="Content Placeholder 2"/>
          <p:cNvSpPr>
            <a:spLocks noGrp="1"/>
          </p:cNvSpPr>
          <p:nvPr>
            <p:ph idx="1"/>
          </p:nvPr>
        </p:nvSpPr>
        <p:spPr/>
        <p:txBody>
          <a:bodyPr>
            <a:normAutofit/>
          </a:bodyPr>
          <a:lstStyle/>
          <a:p>
            <a:r>
              <a:rPr lang="en-GB" sz="3600" dirty="0"/>
              <a:t>SOA </a:t>
            </a:r>
          </a:p>
          <a:p>
            <a:pPr lvl="1"/>
            <a:r>
              <a:rPr lang="en-GB" sz="3200" dirty="0"/>
              <a:t>Service Oriented Architecture</a:t>
            </a:r>
          </a:p>
          <a:p>
            <a:r>
              <a:rPr lang="en-GB" sz="3600" dirty="0"/>
              <a:t>MVC</a:t>
            </a:r>
          </a:p>
          <a:p>
            <a:pPr lvl="1"/>
            <a:r>
              <a:rPr lang="en-GB" sz="3200" dirty="0"/>
              <a:t>Model View Controller</a:t>
            </a:r>
          </a:p>
          <a:p>
            <a:r>
              <a:rPr lang="en-GB" sz="3600" dirty="0"/>
              <a:t>REST</a:t>
            </a:r>
          </a:p>
          <a:p>
            <a:pPr lvl="1"/>
            <a:r>
              <a:rPr lang="en-GB" sz="3200" dirty="0"/>
              <a:t>Representative State Transfer</a:t>
            </a:r>
          </a:p>
          <a:p>
            <a:pPr lvl="1"/>
            <a:r>
              <a:rPr lang="en-GB" sz="3200" dirty="0"/>
              <a:t>RESTful Web Services</a:t>
            </a:r>
          </a:p>
        </p:txBody>
      </p:sp>
    </p:spTree>
    <p:extLst>
      <p:ext uri="{BB962C8B-B14F-4D97-AF65-F5344CB8AC3E}">
        <p14:creationId xmlns:p14="http://schemas.microsoft.com/office/powerpoint/2010/main" val="1094849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6608</TotalTime>
  <Words>932</Words>
  <Application>Microsoft Office PowerPoint</Application>
  <PresentationFormat>Custom</PresentationFormat>
  <Paragraphs>109</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Cloud Application Development</vt:lpstr>
      <vt:lpstr>Outline</vt:lpstr>
      <vt:lpstr>Design Considerations for Cloud Applications</vt:lpstr>
      <vt:lpstr>Design Considerations for Cloud Applications</vt:lpstr>
      <vt:lpstr>Design Considerations for Cloud Applications</vt:lpstr>
      <vt:lpstr>Design Considerations for Cloud Applications</vt:lpstr>
      <vt:lpstr>Design Considerations for Cloud Applications</vt:lpstr>
      <vt:lpstr>Design Considerations for Cloud Applications</vt:lpstr>
      <vt:lpstr>Cloud application design methodologies</vt:lpstr>
      <vt:lpstr> Service Oriented Architecture</vt:lpstr>
      <vt:lpstr> Service Oriented Architecture</vt:lpstr>
      <vt:lpstr> Service Oriented Architecture</vt:lpstr>
      <vt:lpstr> Service Oriented Architecture</vt:lpstr>
      <vt:lpstr>SOA Layers</vt:lpstr>
      <vt:lpstr>SOA Layers</vt:lpstr>
      <vt:lpstr>SOA Layers</vt:lpstr>
      <vt:lpstr>SOA Layers</vt:lpstr>
      <vt:lpstr>SOA Layers</vt:lpstr>
      <vt:lpstr>SOA Layers</vt:lpstr>
      <vt:lpstr>SOA Layers</vt:lpstr>
      <vt:lpstr>Model View Controller</vt:lpstr>
      <vt:lpstr>Model View Controller</vt:lpstr>
      <vt:lpstr>Model View Controller</vt:lpstr>
      <vt:lpstr>Model View Controller</vt:lpstr>
      <vt:lpstr>RESTful Web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378</cp:revision>
  <cp:lastPrinted>2023-11-01T03:49:37Z</cp:lastPrinted>
  <dcterms:created xsi:type="dcterms:W3CDTF">2020-03-15T08:11:10Z</dcterms:created>
  <dcterms:modified xsi:type="dcterms:W3CDTF">2023-12-08T08:41:14Z</dcterms:modified>
</cp:coreProperties>
</file>