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921" r:id="rId2"/>
    <p:sldId id="2922" r:id="rId3"/>
    <p:sldId id="2923" r:id="rId4"/>
    <p:sldId id="2924" r:id="rId5"/>
    <p:sldId id="2925" r:id="rId6"/>
    <p:sldId id="2926" r:id="rId7"/>
    <p:sldId id="2927" r:id="rId8"/>
    <p:sldId id="2928" r:id="rId9"/>
    <p:sldId id="2929" r:id="rId10"/>
    <p:sldId id="2930" r:id="rId11"/>
    <p:sldId id="2931" r:id="rId12"/>
    <p:sldId id="2932" r:id="rId13"/>
    <p:sldId id="2933" r:id="rId14"/>
    <p:sldId id="2934" r:id="rId15"/>
    <p:sldId id="2935" r:id="rId16"/>
    <p:sldId id="2936" r:id="rId17"/>
    <p:sldId id="2937" r:id="rId18"/>
    <p:sldId id="2938" r:id="rId19"/>
    <p:sldId id="2939" r:id="rId20"/>
    <p:sldId id="2940" r:id="rId21"/>
    <p:sldId id="2941" r:id="rId22"/>
    <p:sldId id="2942" r:id="rId23"/>
    <p:sldId id="2943" r:id="rId24"/>
    <p:sldId id="2944" r:id="rId25"/>
    <p:sldId id="2945" r:id="rId26"/>
    <p:sldId id="2946" r:id="rId27"/>
    <p:sldId id="2947" r:id="rId28"/>
    <p:sldId id="2948" r:id="rId29"/>
    <p:sldId id="2949" r:id="rId30"/>
    <p:sldId id="2950" r:id="rId31"/>
    <p:sldId id="2951" r:id="rId32"/>
    <p:sldId id="2952" r:id="rId33"/>
    <p:sldId id="2953" r:id="rId34"/>
    <p:sldId id="2954" r:id="rId35"/>
    <p:sldId id="2955" r:id="rId36"/>
    <p:sldId id="2956" r:id="rId37"/>
    <p:sldId id="2957" r:id="rId38"/>
    <p:sldId id="2958" r:id="rId39"/>
    <p:sldId id="2959" r:id="rId40"/>
    <p:sldId id="2960" r:id="rId41"/>
    <p:sldId id="2961" r:id="rId42"/>
    <p:sldId id="2962" r:id="rId43"/>
    <p:sldId id="2963" r:id="rId44"/>
    <p:sldId id="2964" r:id="rId45"/>
    <p:sldId id="2965" r:id="rId46"/>
    <p:sldId id="2966" r:id="rId47"/>
    <p:sldId id="2967" r:id="rId48"/>
    <p:sldId id="2968" r:id="rId49"/>
    <p:sldId id="2969" r:id="rId50"/>
    <p:sldId id="2970" r:id="rId51"/>
    <p:sldId id="2971" r:id="rId52"/>
    <p:sldId id="2972" r:id="rId53"/>
    <p:sldId id="2973" r:id="rId54"/>
    <p:sldId id="2974" r:id="rId55"/>
    <p:sldId id="2975" r:id="rId56"/>
    <p:sldId id="2976" r:id="rId57"/>
    <p:sldId id="2977" r:id="rId58"/>
    <p:sldId id="2978" r:id="rId59"/>
    <p:sldId id="2979" r:id="rId60"/>
    <p:sldId id="2980" r:id="rId61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4" autoAdjust="0"/>
    <p:restoredTop sz="95105" autoAdjust="0"/>
  </p:normalViewPr>
  <p:slideViewPr>
    <p:cSldViewPr snapToGrid="0">
      <p:cViewPr varScale="1">
        <p:scale>
          <a:sx n="114" d="100"/>
          <a:sy n="114" d="100"/>
        </p:scale>
        <p:origin x="-435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7073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Cloud </a:t>
            </a:r>
            <a:r>
              <a:rPr lang="en-GB" dirty="0"/>
              <a:t>computing applications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50" y="3973"/>
            <a:ext cx="5223565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7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 of cloud computing in construction industry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38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use </a:t>
            </a:r>
            <a:r>
              <a:rPr lang="en-GB" dirty="0"/>
              <a:t>cases of cloud computing in construction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Construction Waste Minimisation</a:t>
            </a:r>
          </a:p>
          <a:p>
            <a:r>
              <a:rPr lang="en-GB" sz="3600" dirty="0"/>
              <a:t>Safe Construction</a:t>
            </a:r>
          </a:p>
          <a:p>
            <a:r>
              <a:rPr lang="en-GB" sz="3600" dirty="0"/>
              <a:t>Energy Management in Construction</a:t>
            </a:r>
          </a:p>
          <a:p>
            <a:r>
              <a:rPr lang="en-GB" sz="3600" dirty="0"/>
              <a:t>Supply Chain Management in Construction</a:t>
            </a:r>
          </a:p>
          <a:p>
            <a:r>
              <a:rPr lang="en-GB" sz="3600" dirty="0" smtClean="0"/>
              <a:t>Project </a:t>
            </a:r>
            <a:r>
              <a:rPr lang="en-GB" sz="3600" dirty="0"/>
              <a:t>Management Informatics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0135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 of Cloud Computing in Construction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41" y="1865394"/>
            <a:ext cx="7924299" cy="434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3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 of Cloud Computing in Construction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41" y="1865394"/>
            <a:ext cx="7924299" cy="434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loud 4"/>
          <p:cNvSpPr/>
          <p:nvPr/>
        </p:nvSpPr>
        <p:spPr>
          <a:xfrm>
            <a:off x="5265821" y="3232484"/>
            <a:ext cx="1949115" cy="741948"/>
          </a:xfrm>
          <a:prstGeom prst="cloud">
            <a:avLst/>
          </a:prstGeom>
          <a:solidFill>
            <a:srgbClr val="00B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44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Construction Waste Minimisation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Uncoordinated construction management </a:t>
            </a:r>
            <a:r>
              <a:rPr lang="en-GB" sz="3200" dirty="0"/>
              <a:t>is characterised with untimely feedback that results in wastage of </a:t>
            </a:r>
            <a:r>
              <a:rPr lang="en-GB" sz="3200" dirty="0" smtClean="0"/>
              <a:t>resources </a:t>
            </a:r>
            <a:endParaRPr lang="en-GB" sz="3200" dirty="0"/>
          </a:p>
          <a:p>
            <a:pPr lvl="1"/>
            <a:r>
              <a:rPr lang="en-GB" dirty="0"/>
              <a:t>Accumulating large inventories resulting in material wastage on site </a:t>
            </a:r>
          </a:p>
          <a:p>
            <a:pPr lvl="1"/>
            <a:r>
              <a:rPr lang="en-GB" dirty="0"/>
              <a:t>Difficult to estimate wastage, project cost and time throughout the life cycle of a building</a:t>
            </a:r>
          </a:p>
          <a:p>
            <a:pPr lvl="1"/>
            <a:r>
              <a:rPr lang="en-GB" dirty="0"/>
              <a:t>Limited accessibility to existing construction information has resulted in resources wastage</a:t>
            </a:r>
          </a:p>
          <a:p>
            <a:pPr lvl="1"/>
            <a:r>
              <a:rPr lang="en-GB" dirty="0"/>
              <a:t>Precast construction - inaccurate components delivery, high cost of precast installation when contractor order changes, and lack of coordination among parties involved </a:t>
            </a:r>
          </a:p>
        </p:txBody>
      </p:sp>
    </p:spTree>
    <p:extLst>
      <p:ext uri="{BB962C8B-B14F-4D97-AF65-F5344CB8AC3E}">
        <p14:creationId xmlns:p14="http://schemas.microsoft.com/office/powerpoint/2010/main" val="2053651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Construction Waste Minimisation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Problem of </a:t>
            </a:r>
            <a:r>
              <a:rPr lang="en-GB" sz="4400" dirty="0" smtClean="0">
                <a:solidFill>
                  <a:srgbClr val="FF0000"/>
                </a:solidFill>
              </a:rPr>
              <a:t>accumulating large inventories </a:t>
            </a:r>
            <a:r>
              <a:rPr lang="en-GB" sz="4000" dirty="0" smtClean="0"/>
              <a:t>resulting in material wastage on site </a:t>
            </a:r>
            <a:endParaRPr lang="en-GB" sz="4000" dirty="0"/>
          </a:p>
          <a:p>
            <a:pPr lvl="1"/>
            <a:r>
              <a:rPr lang="en-GB" sz="3200" dirty="0"/>
              <a:t>Solution </a:t>
            </a:r>
            <a:r>
              <a:rPr lang="en-GB" sz="3200" dirty="0">
                <a:sym typeface="Wingdings" panose="05000000000000000000" pitchFamily="2" charset="2"/>
              </a:rPr>
              <a:t></a:t>
            </a:r>
            <a:r>
              <a:rPr lang="en-GB" sz="3200" dirty="0"/>
              <a:t> cloud-based technology employed to </a:t>
            </a:r>
            <a:r>
              <a:rPr lang="en-GB" sz="3200" dirty="0">
                <a:solidFill>
                  <a:srgbClr val="FF0000"/>
                </a:solidFill>
              </a:rPr>
              <a:t>integrate suppliers and actual site demand</a:t>
            </a:r>
          </a:p>
        </p:txBody>
      </p:sp>
    </p:spTree>
    <p:extLst>
      <p:ext uri="{BB962C8B-B14F-4D97-AF65-F5344CB8AC3E}">
        <p14:creationId xmlns:p14="http://schemas.microsoft.com/office/powerpoint/2010/main" val="815781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Construction Waste Minimisation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Wastage throughout the life cycle of a building must be minimised to reduce project cost and time over run </a:t>
            </a:r>
          </a:p>
          <a:p>
            <a:pPr lvl="1"/>
            <a:r>
              <a:rPr lang="en-GB" sz="2800" dirty="0"/>
              <a:t>Solution 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an efficient Cloud-BIM </a:t>
            </a:r>
            <a:r>
              <a:rPr lang="en-GB" sz="2800" dirty="0">
                <a:solidFill>
                  <a:srgbClr val="FF0000"/>
                </a:solidFill>
              </a:rPr>
              <a:t>cost estimate process </a:t>
            </a:r>
            <a:r>
              <a:rPr lang="en-GB" sz="2800" dirty="0"/>
              <a:t>with simplified file structure that led to a substantial file space reduction that improves access for the design team</a:t>
            </a:r>
          </a:p>
        </p:txBody>
      </p:sp>
    </p:spTree>
    <p:extLst>
      <p:ext uri="{BB962C8B-B14F-4D97-AF65-F5344CB8AC3E}">
        <p14:creationId xmlns:p14="http://schemas.microsoft.com/office/powerpoint/2010/main" val="244599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Construction Waste Minimisation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Limited accessibility to existing construction information has resulted in resources wastage</a:t>
            </a:r>
          </a:p>
          <a:p>
            <a:pPr lvl="1"/>
            <a:r>
              <a:rPr lang="en-GB" sz="2800" dirty="0"/>
              <a:t>Solution 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cloud computing used to reduce transaction costs and enhance </a:t>
            </a:r>
            <a:r>
              <a:rPr lang="en-GB" sz="2800" dirty="0">
                <a:solidFill>
                  <a:srgbClr val="FF0000"/>
                </a:solidFill>
              </a:rPr>
              <a:t>online collaboration tools</a:t>
            </a:r>
          </a:p>
        </p:txBody>
      </p:sp>
    </p:spTree>
    <p:extLst>
      <p:ext uri="{BB962C8B-B14F-4D97-AF65-F5344CB8AC3E}">
        <p14:creationId xmlns:p14="http://schemas.microsoft.com/office/powerpoint/2010/main" val="41904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Construction Waste Minimisation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264" y="1829636"/>
            <a:ext cx="10515600" cy="4351338"/>
          </a:xfrm>
        </p:spPr>
        <p:txBody>
          <a:bodyPr>
            <a:noAutofit/>
          </a:bodyPr>
          <a:lstStyle/>
          <a:p>
            <a:r>
              <a:rPr lang="en-GB" sz="3600" dirty="0"/>
              <a:t>The problem of </a:t>
            </a:r>
            <a:r>
              <a:rPr lang="en-GB" sz="3600" dirty="0" smtClean="0"/>
              <a:t>lack </a:t>
            </a:r>
            <a:r>
              <a:rPr lang="en-GB" sz="3600" dirty="0"/>
              <a:t>of coordination among parties involved in the precast construction</a:t>
            </a:r>
          </a:p>
          <a:p>
            <a:pPr lvl="1"/>
            <a:r>
              <a:rPr lang="en-GB" sz="3200" dirty="0"/>
              <a:t>Solution </a:t>
            </a:r>
            <a:r>
              <a:rPr lang="en-GB" sz="3200" dirty="0">
                <a:sym typeface="Wingdings" panose="05000000000000000000" pitchFamily="2" charset="2"/>
              </a:rPr>
              <a:t></a:t>
            </a:r>
            <a:r>
              <a:rPr lang="en-GB" sz="3200" dirty="0"/>
              <a:t> a Cloud Computing Information System (CCIS) </a:t>
            </a:r>
            <a:r>
              <a:rPr lang="en-GB" sz="3200" dirty="0">
                <a:solidFill>
                  <a:srgbClr val="FF0000"/>
                </a:solidFill>
              </a:rPr>
              <a:t>collaborative tool </a:t>
            </a:r>
            <a:r>
              <a:rPr lang="en-GB" sz="3200" dirty="0"/>
              <a:t>to </a:t>
            </a:r>
            <a:r>
              <a:rPr lang="en-GB" sz="3200" dirty="0" smtClean="0"/>
              <a:t>improve productivity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09350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 of Cloud Computing in Construction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41" y="1865394"/>
            <a:ext cx="7924299" cy="434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loud 4"/>
          <p:cNvSpPr/>
          <p:nvPr/>
        </p:nvSpPr>
        <p:spPr>
          <a:xfrm>
            <a:off x="5265821" y="4323347"/>
            <a:ext cx="1949115" cy="741948"/>
          </a:xfrm>
          <a:prstGeom prst="cloud">
            <a:avLst/>
          </a:prstGeom>
          <a:solidFill>
            <a:srgbClr val="00B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11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Intended learning </a:t>
            </a:r>
            <a:r>
              <a:rPr lang="en-GB" dirty="0"/>
              <a:t>outcomes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After completing this topic, you will be able to:</a:t>
            </a:r>
          </a:p>
          <a:p>
            <a:pPr lvl="1"/>
            <a:r>
              <a:rPr lang="en-GB" sz="4000" dirty="0"/>
              <a:t>Understand the main applications and research hotspots in cloud computing in construction industry</a:t>
            </a:r>
          </a:p>
          <a:p>
            <a:pPr lvl="1"/>
            <a:r>
              <a:rPr lang="en-GB" sz="4000" dirty="0"/>
              <a:t>Discuss applications of cloud computing in other industries</a:t>
            </a:r>
          </a:p>
          <a:p>
            <a:pPr lvl="1"/>
            <a:endParaRPr lang="en-GB" sz="4000" dirty="0"/>
          </a:p>
          <a:p>
            <a:pPr lvl="1"/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372870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Safe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Construction sites are usually dangerous due to </a:t>
            </a:r>
            <a:r>
              <a:rPr lang="en-GB" dirty="0">
                <a:solidFill>
                  <a:srgbClr val="FF0000"/>
                </a:solidFill>
              </a:rPr>
              <a:t>a large number </a:t>
            </a:r>
            <a:r>
              <a:rPr lang="en-GB" dirty="0"/>
              <a:t>of workers, materials, equipment, and dynamic/unforeseen </a:t>
            </a:r>
            <a:r>
              <a:rPr lang="en-GB" dirty="0" smtClean="0"/>
              <a:t>circumstances </a:t>
            </a:r>
            <a:endParaRPr lang="en-GB" dirty="0"/>
          </a:p>
          <a:p>
            <a:r>
              <a:rPr lang="en-GB" dirty="0"/>
              <a:t>The risk of working in the construction site is further increased by a </a:t>
            </a:r>
            <a:r>
              <a:rPr lang="en-GB" dirty="0">
                <a:solidFill>
                  <a:srgbClr val="FF0000"/>
                </a:solidFill>
              </a:rPr>
              <a:t>lack of access to real time safety information </a:t>
            </a:r>
            <a:r>
              <a:rPr lang="en-GB" dirty="0"/>
              <a:t>to provide predictive, quantitative, and qualitative measures allowing the identification, correlation, and elimination of hazards before health and safety incidents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30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Safe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Building activities in construction sites are </a:t>
            </a:r>
            <a:r>
              <a:rPr lang="en-GB" sz="3600" dirty="0">
                <a:solidFill>
                  <a:srgbClr val="FF0000"/>
                </a:solidFill>
              </a:rPr>
              <a:t>ineffectively monitored</a:t>
            </a:r>
          </a:p>
          <a:p>
            <a:pPr lvl="1"/>
            <a:r>
              <a:rPr lang="en-GB" sz="3200" dirty="0"/>
              <a:t>Solution </a:t>
            </a:r>
            <a:r>
              <a:rPr lang="en-GB" sz="3200" dirty="0">
                <a:sym typeface="Wingdings" panose="05000000000000000000" pitchFamily="2" charset="2"/>
              </a:rPr>
              <a:t> </a:t>
            </a:r>
            <a:r>
              <a:rPr lang="en-GB" sz="3200" dirty="0"/>
              <a:t>a cloud-based information system for </a:t>
            </a:r>
            <a:r>
              <a:rPr lang="en-GB" sz="3200" dirty="0">
                <a:solidFill>
                  <a:srgbClr val="FF0000"/>
                </a:solidFill>
              </a:rPr>
              <a:t>monitoring construction sites </a:t>
            </a:r>
            <a:r>
              <a:rPr lang="en-GB" sz="3200" dirty="0"/>
              <a:t>for improved safety with location </a:t>
            </a:r>
            <a:r>
              <a:rPr lang="en-GB" sz="3200" dirty="0" smtClean="0"/>
              <a:t>information</a:t>
            </a:r>
            <a:endParaRPr lang="en-GB" sz="3200" dirty="0"/>
          </a:p>
          <a:p>
            <a:pPr lvl="1"/>
            <a:r>
              <a:rPr lang="en-GB" sz="3200" dirty="0"/>
              <a:t>Solution </a:t>
            </a:r>
            <a:r>
              <a:rPr lang="en-GB" sz="3200" dirty="0">
                <a:sym typeface="Wingdings" panose="05000000000000000000" pitchFamily="2" charset="2"/>
              </a:rPr>
              <a:t> a</a:t>
            </a:r>
            <a:r>
              <a:rPr lang="en-GB" sz="3200" dirty="0"/>
              <a:t> cloud-enabled platform to provide </a:t>
            </a:r>
            <a:r>
              <a:rPr lang="en-GB" sz="3200" dirty="0">
                <a:solidFill>
                  <a:srgbClr val="FF0000"/>
                </a:solidFill>
              </a:rPr>
              <a:t>decision support tools </a:t>
            </a:r>
            <a:r>
              <a:rPr lang="en-GB" sz="3200" dirty="0"/>
              <a:t>to site managers and workers in on-site assembly process of prefabricated </a:t>
            </a:r>
            <a:r>
              <a:rPr lang="en-GB" sz="3200" dirty="0" smtClean="0"/>
              <a:t>construction</a:t>
            </a:r>
            <a:endParaRPr lang="en-GB" sz="3200" dirty="0"/>
          </a:p>
          <a:p>
            <a:pPr lvl="1"/>
            <a:endParaRPr lang="en-GB" sz="32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20624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Safe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Existing manual construction-safety monitoring is labour-intensive and error-prone</a:t>
            </a:r>
          </a:p>
          <a:p>
            <a:pPr lvl="1"/>
            <a:r>
              <a:rPr lang="en-GB" sz="2800" dirty="0"/>
              <a:t>Solution 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dirty="0" smtClean="0"/>
              <a:t>a </a:t>
            </a:r>
            <a:r>
              <a:rPr lang="en-GB" sz="2800" dirty="0"/>
              <a:t>SaaS application to </a:t>
            </a:r>
            <a:r>
              <a:rPr lang="en-GB" sz="2800" dirty="0">
                <a:solidFill>
                  <a:srgbClr val="FF0000"/>
                </a:solidFill>
              </a:rPr>
              <a:t>detect unsafe conditions and analyse the trajectories of workers </a:t>
            </a:r>
            <a:r>
              <a:rPr lang="en-GB" sz="2800" dirty="0"/>
              <a:t>with respect to potential safety hazards on construction site</a:t>
            </a:r>
          </a:p>
          <a:p>
            <a:pPr lvl="1"/>
            <a:r>
              <a:rPr lang="en-GB" sz="2800" dirty="0"/>
              <a:t>Solution 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dirty="0" smtClean="0"/>
              <a:t>cloud </a:t>
            </a:r>
            <a:r>
              <a:rPr lang="en-GB" sz="2800" dirty="0"/>
              <a:t>technology </a:t>
            </a:r>
            <a:r>
              <a:rPr lang="en-GB" sz="2800" dirty="0" smtClean="0"/>
              <a:t>employed to </a:t>
            </a:r>
            <a:r>
              <a:rPr lang="en-GB" sz="2800" dirty="0">
                <a:solidFill>
                  <a:srgbClr val="FF0000"/>
                </a:solidFill>
              </a:rPr>
              <a:t>observe the behaviour of workers </a:t>
            </a:r>
            <a:r>
              <a:rPr lang="en-GB" sz="2800" dirty="0"/>
              <a:t>during a metro construction to evolve a safety system </a:t>
            </a:r>
          </a:p>
          <a:p>
            <a:pPr lvl="1"/>
            <a:r>
              <a:rPr lang="en-GB" sz="2800" dirty="0"/>
              <a:t>Solution 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dirty="0" smtClean="0"/>
              <a:t>PaaS </a:t>
            </a:r>
            <a:r>
              <a:rPr lang="en-GB" sz="2800" dirty="0"/>
              <a:t>offering on a public cloud </a:t>
            </a:r>
            <a:r>
              <a:rPr lang="en-GB" sz="2800" dirty="0" smtClean="0"/>
              <a:t>used to </a:t>
            </a:r>
            <a:r>
              <a:rPr lang="en-GB" sz="2800" dirty="0">
                <a:solidFill>
                  <a:srgbClr val="FF0000"/>
                </a:solidFill>
              </a:rPr>
              <a:t>capture, process and share on-site safety data </a:t>
            </a:r>
            <a:r>
              <a:rPr lang="en-GB" sz="2800" dirty="0"/>
              <a:t>with location </a:t>
            </a:r>
            <a:r>
              <a:rPr lang="en-GB" sz="2800" dirty="0" smtClean="0"/>
              <a:t>information</a:t>
            </a:r>
            <a:endParaRPr lang="en-GB" sz="28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52169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Safe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Irregular and untimely site inspection</a:t>
            </a:r>
          </a:p>
          <a:p>
            <a:pPr lvl="1"/>
            <a:r>
              <a:rPr lang="en-GB" sz="3600" dirty="0"/>
              <a:t>Solution </a:t>
            </a:r>
            <a:r>
              <a:rPr lang="en-GB" sz="3600" dirty="0">
                <a:sym typeface="Wingdings" panose="05000000000000000000" pitchFamily="2" charset="2"/>
              </a:rPr>
              <a:t></a:t>
            </a:r>
            <a:r>
              <a:rPr lang="en-GB" sz="3600" dirty="0"/>
              <a:t> using the SaaS cloud with GPS for a </a:t>
            </a:r>
            <a:r>
              <a:rPr lang="en-GB" sz="3600" dirty="0">
                <a:solidFill>
                  <a:srgbClr val="FF0000"/>
                </a:solidFill>
              </a:rPr>
              <a:t>Personalised Safety Instruction Method </a:t>
            </a:r>
            <a:r>
              <a:rPr lang="en-GB" sz="3600" dirty="0"/>
              <a:t>(PSIM) system</a:t>
            </a:r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072116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Safe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The inaccurate collection and sharing of safety risks for underground construction </a:t>
            </a:r>
          </a:p>
          <a:p>
            <a:pPr lvl="1"/>
            <a:r>
              <a:rPr lang="en-GB" sz="3600" dirty="0"/>
              <a:t>Solution </a:t>
            </a:r>
            <a:r>
              <a:rPr lang="en-GB" sz="3600" dirty="0">
                <a:sym typeface="Wingdings" panose="05000000000000000000" pitchFamily="2" charset="2"/>
              </a:rPr>
              <a:t> </a:t>
            </a:r>
            <a:r>
              <a:rPr lang="en-GB" sz="3600" dirty="0"/>
              <a:t>using cloud storage to achieve timely and accurate recognition of safety risk at the preconstruction stage of a </a:t>
            </a:r>
            <a:r>
              <a:rPr lang="en-GB" sz="3600" dirty="0" smtClean="0"/>
              <a:t>project</a:t>
            </a:r>
            <a:endParaRPr lang="en-GB" sz="3600" dirty="0"/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586027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 of Cloud Computing in Construction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41" y="1865394"/>
            <a:ext cx="7924299" cy="434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loud 4"/>
          <p:cNvSpPr/>
          <p:nvPr/>
        </p:nvSpPr>
        <p:spPr>
          <a:xfrm>
            <a:off x="5261812" y="3781926"/>
            <a:ext cx="1949115" cy="741948"/>
          </a:xfrm>
          <a:prstGeom prst="cloud">
            <a:avLst/>
          </a:prstGeom>
          <a:solidFill>
            <a:srgbClr val="00B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389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Energy Management in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Buildings consume appreciable amount of </a:t>
            </a:r>
            <a:r>
              <a:rPr lang="en-GB" sz="3600" dirty="0">
                <a:solidFill>
                  <a:srgbClr val="FF0000"/>
                </a:solidFill>
              </a:rPr>
              <a:t>energy</a:t>
            </a:r>
            <a:r>
              <a:rPr lang="en-GB" sz="3600" dirty="0"/>
              <a:t> during both construction and operation </a:t>
            </a:r>
            <a:r>
              <a:rPr lang="en-GB" sz="3600" dirty="0" smtClean="0"/>
              <a:t>stages</a:t>
            </a:r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43189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Energy Management in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Realising green consumption</a:t>
            </a:r>
          </a:p>
          <a:p>
            <a:pPr lvl="1"/>
            <a:r>
              <a:rPr lang="en-GB" sz="2400" dirty="0"/>
              <a:t>Solution </a:t>
            </a:r>
            <a:r>
              <a:rPr lang="en-GB" sz="2400" dirty="0">
                <a:sym typeface="Wingdings" panose="05000000000000000000" pitchFamily="2" charset="2"/>
              </a:rPr>
              <a:t> C</a:t>
            </a:r>
            <a:r>
              <a:rPr lang="en-GB" dirty="0"/>
              <a:t>loud computing platform employed to </a:t>
            </a:r>
            <a:r>
              <a:rPr lang="en-GB" dirty="0">
                <a:solidFill>
                  <a:srgbClr val="FF0000"/>
                </a:solidFill>
              </a:rPr>
              <a:t>manage construction information</a:t>
            </a:r>
            <a:r>
              <a:rPr lang="en-GB" dirty="0"/>
              <a:t> in building life </a:t>
            </a:r>
            <a:r>
              <a:rPr lang="en-GB" dirty="0" smtClean="0"/>
              <a:t>cycle</a:t>
            </a:r>
            <a:endParaRPr lang="en-GB" dirty="0"/>
          </a:p>
          <a:p>
            <a:pPr lvl="1"/>
            <a:r>
              <a:rPr lang="en-GB" sz="2400" dirty="0"/>
              <a:t>Solution </a:t>
            </a:r>
            <a:r>
              <a:rPr lang="en-GB" sz="2400" dirty="0">
                <a:sym typeface="Wingdings" panose="05000000000000000000" pitchFamily="2" charset="2"/>
              </a:rPr>
              <a:t> Ia</a:t>
            </a:r>
            <a:r>
              <a:rPr lang="en-GB" dirty="0"/>
              <a:t>aS, PaaS and SaaS cloud offerings employed to </a:t>
            </a:r>
            <a:r>
              <a:rPr lang="en-GB" dirty="0">
                <a:solidFill>
                  <a:srgbClr val="FF0000"/>
                </a:solidFill>
              </a:rPr>
              <a:t>intelligently control building energy</a:t>
            </a:r>
            <a:r>
              <a:rPr lang="en-GB" dirty="0"/>
              <a:t> in smart </a:t>
            </a:r>
            <a:r>
              <a:rPr lang="en-GB" dirty="0" smtClean="0"/>
              <a:t>cities </a:t>
            </a:r>
            <a:endParaRPr lang="en-GB" dirty="0"/>
          </a:p>
          <a:p>
            <a:pPr lvl="1"/>
            <a:r>
              <a:rPr lang="en-GB" sz="2400" dirty="0"/>
              <a:t>Solution </a:t>
            </a:r>
            <a:r>
              <a:rPr lang="en-GB" sz="2400" dirty="0">
                <a:sym typeface="Wingdings" panose="05000000000000000000" pitchFamily="2" charset="2"/>
              </a:rPr>
              <a:t> th</a:t>
            </a:r>
            <a:r>
              <a:rPr lang="en-GB" dirty="0"/>
              <a:t>e SaaS cloud employed to </a:t>
            </a:r>
            <a:r>
              <a:rPr lang="en-GB" dirty="0" smtClean="0"/>
              <a:t>propose </a:t>
            </a:r>
            <a:r>
              <a:rPr lang="en-GB" dirty="0"/>
              <a:t>an energy management system for </a:t>
            </a:r>
            <a:r>
              <a:rPr lang="en-GB" dirty="0">
                <a:solidFill>
                  <a:srgbClr val="FF0000"/>
                </a:solidFill>
              </a:rPr>
              <a:t>sustainable decision </a:t>
            </a:r>
            <a:r>
              <a:rPr lang="en-GB" dirty="0" smtClean="0">
                <a:solidFill>
                  <a:srgbClr val="FF0000"/>
                </a:solidFill>
              </a:rPr>
              <a:t>support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sz="2400" dirty="0"/>
              <a:t>Solution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dirty="0"/>
              <a:t>IaaS and PaaS employed for </a:t>
            </a:r>
            <a:r>
              <a:rPr lang="en-GB" dirty="0">
                <a:solidFill>
                  <a:srgbClr val="FF0000"/>
                </a:solidFill>
              </a:rPr>
              <a:t>hosting building data </a:t>
            </a:r>
            <a:r>
              <a:rPr lang="en-GB" dirty="0"/>
              <a:t>to realise Building Management Operation of green </a:t>
            </a:r>
            <a:r>
              <a:rPr lang="en-GB" dirty="0" smtClean="0"/>
              <a:t>building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986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Energy Management in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Affordable </a:t>
            </a:r>
            <a:r>
              <a:rPr lang="en-GB" sz="3600" dirty="0"/>
              <a:t>simulations design of energy efficient </a:t>
            </a:r>
            <a:r>
              <a:rPr lang="en-GB" sz="3600" dirty="0" smtClean="0"/>
              <a:t>buildings</a:t>
            </a:r>
            <a:endParaRPr lang="en-GB" sz="3600" dirty="0"/>
          </a:p>
          <a:p>
            <a:pPr lvl="1"/>
            <a:r>
              <a:rPr lang="en-GB" sz="3200" dirty="0"/>
              <a:t>Solution </a:t>
            </a:r>
            <a:r>
              <a:rPr lang="en-GB" sz="3200" dirty="0">
                <a:sym typeface="Wingdings" panose="05000000000000000000" pitchFamily="2" charset="2"/>
              </a:rPr>
              <a:t> </a:t>
            </a:r>
            <a:r>
              <a:rPr lang="en-GB" sz="3200" dirty="0"/>
              <a:t>the computational power of cloud computing utilized to develop a </a:t>
            </a:r>
            <a:r>
              <a:rPr lang="en-GB" sz="3200" dirty="0">
                <a:solidFill>
                  <a:srgbClr val="FF0000"/>
                </a:solidFill>
              </a:rPr>
              <a:t>Virtual Energy Laboratory </a:t>
            </a:r>
            <a:endParaRPr lang="en-GB" sz="3200" dirty="0" smtClean="0">
              <a:solidFill>
                <a:srgbClr val="FF0000"/>
              </a:solidFill>
            </a:endParaRPr>
          </a:p>
          <a:p>
            <a:pPr lvl="1"/>
            <a:r>
              <a:rPr lang="en-GB" sz="3200" dirty="0" smtClean="0"/>
              <a:t>Solution</a:t>
            </a:r>
            <a:r>
              <a:rPr lang="en-GB" sz="3200" dirty="0"/>
              <a:t> </a:t>
            </a:r>
            <a:r>
              <a:rPr lang="en-GB" sz="3200" dirty="0">
                <a:sym typeface="Wingdings" panose="05000000000000000000" pitchFamily="2" charset="2"/>
              </a:rPr>
              <a:t> </a:t>
            </a:r>
            <a:r>
              <a:rPr lang="en-GB" sz="3200" dirty="0" smtClean="0"/>
              <a:t>the </a:t>
            </a:r>
            <a:r>
              <a:rPr lang="en-GB" sz="3200" dirty="0"/>
              <a:t>SaaS cloud service employed  to carry out the parametric </a:t>
            </a:r>
            <a:r>
              <a:rPr lang="en-GB" sz="3200" dirty="0">
                <a:solidFill>
                  <a:srgbClr val="FF0000"/>
                </a:solidFill>
              </a:rPr>
              <a:t>simulation of the energy performance </a:t>
            </a:r>
            <a:r>
              <a:rPr lang="en-GB" sz="3200" dirty="0"/>
              <a:t>of a building within design processes of architectural and engineering practices</a:t>
            </a:r>
          </a:p>
          <a:p>
            <a:pPr lvl="1"/>
            <a:endParaRPr lang="en-GB" sz="3200" dirty="0" smtClean="0"/>
          </a:p>
          <a:p>
            <a:pPr lvl="1"/>
            <a:endParaRPr lang="en-GB" sz="32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8416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Energy Management in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 unified interface for the diverse building management </a:t>
            </a:r>
            <a:r>
              <a:rPr lang="en-GB" sz="3600" dirty="0">
                <a:solidFill>
                  <a:srgbClr val="FF0000"/>
                </a:solidFill>
              </a:rPr>
              <a:t>data integrated from disparate </a:t>
            </a:r>
            <a:r>
              <a:rPr lang="en-GB" sz="3600" dirty="0" smtClean="0">
                <a:solidFill>
                  <a:srgbClr val="FF0000"/>
                </a:solidFill>
              </a:rPr>
              <a:t>sources</a:t>
            </a:r>
            <a:endParaRPr lang="en-GB" sz="3600" dirty="0">
              <a:solidFill>
                <a:srgbClr val="FF0000"/>
              </a:solidFill>
            </a:endParaRPr>
          </a:p>
          <a:p>
            <a:pPr lvl="1"/>
            <a:r>
              <a:rPr lang="en-GB" sz="3200" dirty="0"/>
              <a:t>Solution </a:t>
            </a:r>
            <a:r>
              <a:rPr lang="en-GB" sz="3200" dirty="0">
                <a:sym typeface="Wingdings" panose="05000000000000000000" pitchFamily="2" charset="2"/>
              </a:rPr>
              <a:t> </a:t>
            </a:r>
            <a:r>
              <a:rPr lang="en-GB" sz="3200" dirty="0">
                <a:solidFill>
                  <a:srgbClr val="FF0000"/>
                </a:solidFill>
              </a:rPr>
              <a:t>A real-time energy awareness </a:t>
            </a:r>
            <a:r>
              <a:rPr lang="en-GB" sz="3200" dirty="0"/>
              <a:t>and an audit-style energy tracking system was implemented using the “linked data” technologies in a cloud </a:t>
            </a:r>
            <a:r>
              <a:rPr lang="en-GB" sz="3200" dirty="0" smtClean="0"/>
              <a:t>environment </a:t>
            </a:r>
            <a:endParaRPr lang="en-GB" sz="32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34147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in Construction Industry: Use Cases, Benefits and Challenges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07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 of Cloud Computing in Construction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41" y="1865394"/>
            <a:ext cx="7924299" cy="434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loud 4"/>
          <p:cNvSpPr/>
          <p:nvPr/>
        </p:nvSpPr>
        <p:spPr>
          <a:xfrm>
            <a:off x="5245767" y="2622884"/>
            <a:ext cx="1949115" cy="741948"/>
          </a:xfrm>
          <a:prstGeom prst="cloud">
            <a:avLst/>
          </a:prstGeom>
          <a:solidFill>
            <a:srgbClr val="00B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84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in Supply Chain Management in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 existing uncoordinated traditional material supply in construction site usually resulted in supply gap leading to delay in </a:t>
            </a:r>
            <a:r>
              <a:rPr lang="en-GB" sz="3600" dirty="0" smtClean="0"/>
              <a:t>projects</a:t>
            </a:r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46685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in Supply Chain Management in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</a:t>
            </a:r>
            <a:r>
              <a:rPr lang="en-GB" sz="4000" dirty="0" smtClean="0"/>
              <a:t>he </a:t>
            </a:r>
            <a:r>
              <a:rPr lang="en-GB" sz="4000" dirty="0">
                <a:solidFill>
                  <a:srgbClr val="FF0000"/>
                </a:solidFill>
              </a:rPr>
              <a:t>unaffordability</a:t>
            </a:r>
            <a:r>
              <a:rPr lang="en-GB" sz="4000" dirty="0"/>
              <a:t> by SMEs of existing tracking </a:t>
            </a:r>
            <a:r>
              <a:rPr lang="en-GB" sz="4000" dirty="0" smtClean="0"/>
              <a:t>systems</a:t>
            </a:r>
            <a:endParaRPr lang="en-GB" sz="4000" dirty="0"/>
          </a:p>
          <a:p>
            <a:pPr lvl="1"/>
            <a:r>
              <a:rPr lang="en-GB" sz="3600" dirty="0"/>
              <a:t>Solution </a:t>
            </a:r>
            <a:r>
              <a:rPr lang="en-GB" sz="3600" dirty="0">
                <a:sym typeface="Wingdings" panose="05000000000000000000" pitchFamily="2" charset="2"/>
              </a:rPr>
              <a:t> </a:t>
            </a:r>
            <a:r>
              <a:rPr lang="en-GB" sz="3600" dirty="0"/>
              <a:t>cloud platform-as-a-service technology employed to track material movement on construction site</a:t>
            </a:r>
          </a:p>
        </p:txBody>
      </p:sp>
    </p:spTree>
    <p:extLst>
      <p:ext uri="{BB962C8B-B14F-4D97-AF65-F5344CB8AC3E}">
        <p14:creationId xmlns:p14="http://schemas.microsoft.com/office/powerpoint/2010/main" val="3852616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in Supply Chain Management in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Increase </a:t>
            </a:r>
            <a:r>
              <a:rPr lang="en-GB" sz="4000" dirty="0">
                <a:solidFill>
                  <a:srgbClr val="FF0000"/>
                </a:solidFill>
              </a:rPr>
              <a:t>visibility and traceability </a:t>
            </a:r>
            <a:r>
              <a:rPr lang="en-GB" sz="4000" dirty="0"/>
              <a:t>of materials and information flow in construction supply chain</a:t>
            </a:r>
          </a:p>
          <a:p>
            <a:pPr lvl="1"/>
            <a:r>
              <a:rPr lang="en-GB" sz="3600" dirty="0"/>
              <a:t>Solution </a:t>
            </a:r>
            <a:r>
              <a:rPr lang="en-GB" sz="3600" dirty="0">
                <a:sym typeface="Wingdings" panose="05000000000000000000" pitchFamily="2" charset="2"/>
              </a:rPr>
              <a:t> </a:t>
            </a:r>
            <a:r>
              <a:rPr lang="en-GB" sz="3600" dirty="0"/>
              <a:t>a cloud-based cost-effective system integrated with RFID</a:t>
            </a:r>
          </a:p>
        </p:txBody>
      </p:sp>
    </p:spTree>
    <p:extLst>
      <p:ext uri="{BB962C8B-B14F-4D97-AF65-F5344CB8AC3E}">
        <p14:creationId xmlns:p14="http://schemas.microsoft.com/office/powerpoint/2010/main" val="2199249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in Supply Chain Management in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FF0000"/>
                </a:solidFill>
              </a:rPr>
              <a:t>Miscommunications</a:t>
            </a:r>
            <a:r>
              <a:rPr lang="en-GB" sz="4000" dirty="0" smtClean="0"/>
              <a:t> </a:t>
            </a:r>
            <a:r>
              <a:rPr lang="en-GB" sz="4000" dirty="0"/>
              <a:t>and improper transfer of information in a precast </a:t>
            </a:r>
            <a:r>
              <a:rPr lang="en-GB" sz="4000" dirty="0" smtClean="0"/>
              <a:t>industry</a:t>
            </a:r>
            <a:endParaRPr lang="en-GB" sz="4000" dirty="0"/>
          </a:p>
          <a:p>
            <a:pPr lvl="1"/>
            <a:r>
              <a:rPr lang="en-GB" sz="3600" dirty="0"/>
              <a:t>Solution </a:t>
            </a:r>
            <a:r>
              <a:rPr lang="en-GB" sz="3600" dirty="0">
                <a:sym typeface="Wingdings" panose="05000000000000000000" pitchFamily="2" charset="2"/>
              </a:rPr>
              <a:t> </a:t>
            </a:r>
            <a:r>
              <a:rPr lang="en-GB" sz="3600" dirty="0"/>
              <a:t>cloud-based supply management system used o solve this problem</a:t>
            </a:r>
          </a:p>
        </p:txBody>
      </p:sp>
    </p:spTree>
    <p:extLst>
      <p:ext uri="{BB962C8B-B14F-4D97-AF65-F5344CB8AC3E}">
        <p14:creationId xmlns:p14="http://schemas.microsoft.com/office/powerpoint/2010/main" val="3005573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in Supply Chain Management in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For </a:t>
            </a:r>
            <a:r>
              <a:rPr lang="en-GB" sz="4000" dirty="0"/>
              <a:t>efficient construction process</a:t>
            </a:r>
          </a:p>
          <a:p>
            <a:pPr lvl="1"/>
            <a:r>
              <a:rPr lang="en-GB" sz="3600" dirty="0"/>
              <a:t>Solution </a:t>
            </a:r>
            <a:r>
              <a:rPr lang="en-GB" sz="3600" dirty="0">
                <a:sym typeface="Wingdings" panose="05000000000000000000" pitchFamily="2" charset="2"/>
              </a:rPr>
              <a:t> </a:t>
            </a:r>
            <a:r>
              <a:rPr lang="en-GB" sz="3600" dirty="0"/>
              <a:t>the public and private SaaS cloud platform employed for interoperability bring together different stakeholders in the procurement </a:t>
            </a:r>
            <a:r>
              <a:rPr lang="en-GB" sz="3600" dirty="0" smtClean="0"/>
              <a:t>process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66846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in Supply Chain Management in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FF0000"/>
                </a:solidFill>
              </a:rPr>
              <a:t>Accurate </a:t>
            </a:r>
            <a:r>
              <a:rPr lang="en-GB" sz="4000" dirty="0">
                <a:solidFill>
                  <a:srgbClr val="FF0000"/>
                </a:solidFill>
              </a:rPr>
              <a:t>and relevant information to parties </a:t>
            </a:r>
            <a:r>
              <a:rPr lang="en-GB" sz="4000" dirty="0"/>
              <a:t>in the construction supply chain processes</a:t>
            </a:r>
          </a:p>
          <a:p>
            <a:pPr lvl="1"/>
            <a:r>
              <a:rPr lang="en-GB" sz="3600" dirty="0"/>
              <a:t>Solution </a:t>
            </a:r>
            <a:r>
              <a:rPr lang="en-GB" sz="3600" dirty="0">
                <a:sym typeface="Wingdings" panose="05000000000000000000" pitchFamily="2" charset="2"/>
              </a:rPr>
              <a:t> </a:t>
            </a:r>
            <a:r>
              <a:rPr lang="en-GB" sz="3600" dirty="0"/>
              <a:t>the Context-Aware Cloud Computing Information Systems (CACCIS) developed</a:t>
            </a:r>
          </a:p>
        </p:txBody>
      </p:sp>
    </p:spTree>
    <p:extLst>
      <p:ext uri="{BB962C8B-B14F-4D97-AF65-F5344CB8AC3E}">
        <p14:creationId xmlns:p14="http://schemas.microsoft.com/office/powerpoint/2010/main" val="354637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in Supply Chain Management in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M</a:t>
            </a:r>
            <a:r>
              <a:rPr lang="en-GB" sz="4000" dirty="0" smtClean="0"/>
              <a:t>anage </a:t>
            </a:r>
            <a:r>
              <a:rPr lang="en-GB" sz="4000" dirty="0"/>
              <a:t>supply chain data in a cost-effective </a:t>
            </a:r>
            <a:r>
              <a:rPr lang="en-GB" sz="4000" dirty="0" smtClean="0"/>
              <a:t>manner</a:t>
            </a:r>
            <a:endParaRPr lang="en-GB" sz="4000" dirty="0"/>
          </a:p>
          <a:p>
            <a:pPr lvl="1"/>
            <a:r>
              <a:rPr lang="en-GB" sz="3600" dirty="0"/>
              <a:t>Solution </a:t>
            </a:r>
            <a:r>
              <a:rPr lang="en-GB" sz="3600" dirty="0">
                <a:sym typeface="Wingdings" panose="05000000000000000000" pitchFamily="2" charset="2"/>
              </a:rPr>
              <a:t> </a:t>
            </a:r>
            <a:r>
              <a:rPr lang="en-GB" sz="3600" dirty="0"/>
              <a:t>used Google Fusion Table (GFT), Google Maps, and Google Earth </a:t>
            </a:r>
          </a:p>
        </p:txBody>
      </p:sp>
    </p:spTree>
    <p:extLst>
      <p:ext uri="{BB962C8B-B14F-4D97-AF65-F5344CB8AC3E}">
        <p14:creationId xmlns:p14="http://schemas.microsoft.com/office/powerpoint/2010/main" val="3232358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 of Cloud Computing in Construction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41" y="1865394"/>
            <a:ext cx="7924299" cy="434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loud 4"/>
          <p:cNvSpPr/>
          <p:nvPr/>
        </p:nvSpPr>
        <p:spPr>
          <a:xfrm>
            <a:off x="5265820" y="4904874"/>
            <a:ext cx="1949115" cy="741948"/>
          </a:xfrm>
          <a:prstGeom prst="cloud">
            <a:avLst/>
          </a:prstGeom>
          <a:solidFill>
            <a:srgbClr val="00B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512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Project Management Informatics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 construction industry is characterised with </a:t>
            </a:r>
            <a:r>
              <a:rPr lang="en-GB" sz="3600" dirty="0">
                <a:solidFill>
                  <a:srgbClr val="FF0000"/>
                </a:solidFill>
              </a:rPr>
              <a:t>communication and coordination problem </a:t>
            </a:r>
            <a:r>
              <a:rPr lang="en-GB" sz="3600" dirty="0"/>
              <a:t>culminating in low construction </a:t>
            </a:r>
            <a:r>
              <a:rPr lang="en-GB" sz="3600" dirty="0" smtClean="0"/>
              <a:t>quality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8204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need for cloud computing in the construction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Economic Benefits</a:t>
            </a:r>
          </a:p>
          <a:p>
            <a:r>
              <a:rPr lang="en-GB" sz="4000" dirty="0"/>
              <a:t>On-demand Scalability of Computing Resources</a:t>
            </a:r>
          </a:p>
          <a:p>
            <a:r>
              <a:rPr lang="en-GB" sz="4000" dirty="0"/>
              <a:t>Secured Platform</a:t>
            </a:r>
          </a:p>
          <a:p>
            <a:r>
              <a:rPr lang="en-GB" sz="4000" dirty="0"/>
              <a:t>Massive Storage</a:t>
            </a:r>
          </a:p>
          <a:p>
            <a:r>
              <a:rPr lang="en-GB" sz="4000" dirty="0"/>
              <a:t>Facilitating Collaborative Practice</a:t>
            </a:r>
          </a:p>
          <a:p>
            <a:endParaRPr lang="en-GB" sz="4000" dirty="0"/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647724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Project Management Informatics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</a:t>
            </a:r>
            <a:r>
              <a:rPr lang="en-GB" dirty="0" smtClean="0"/>
              <a:t>loud </a:t>
            </a:r>
            <a:r>
              <a:rPr lang="en-GB" dirty="0"/>
              <a:t>computing technology for </a:t>
            </a:r>
            <a:r>
              <a:rPr lang="en-GB" dirty="0">
                <a:solidFill>
                  <a:srgbClr val="FF0000"/>
                </a:solidFill>
              </a:rPr>
              <a:t>collaborative design </a:t>
            </a:r>
            <a:r>
              <a:rPr lang="en-GB" dirty="0"/>
              <a:t>results in improved design, construction and project efficiency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public SaaS cloud offering employed to </a:t>
            </a:r>
            <a:r>
              <a:rPr lang="en-GB" dirty="0">
                <a:solidFill>
                  <a:srgbClr val="FF0000"/>
                </a:solidFill>
              </a:rPr>
              <a:t>formalize the transfer of knowledge </a:t>
            </a:r>
            <a:r>
              <a:rPr lang="en-GB" dirty="0"/>
              <a:t>among local construction companies to improve the construction project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ederated </a:t>
            </a:r>
            <a:r>
              <a:rPr lang="en-GB" dirty="0"/>
              <a:t>clouds employed to coordinate multi-site construction enabling varied individuals and organisations on multiple projects and in varied location to </a:t>
            </a:r>
            <a:r>
              <a:rPr lang="en-GB" dirty="0">
                <a:solidFill>
                  <a:srgbClr val="FF0000"/>
                </a:solidFill>
              </a:rPr>
              <a:t>exchange information and </a:t>
            </a:r>
            <a:r>
              <a:rPr lang="en-GB" dirty="0" smtClean="0">
                <a:solidFill>
                  <a:srgbClr val="FF0000"/>
                </a:solidFill>
              </a:rPr>
              <a:t>data</a:t>
            </a:r>
            <a:endParaRPr lang="en-GB" dirty="0"/>
          </a:p>
          <a:p>
            <a:pPr lvl="1"/>
            <a:r>
              <a:rPr lang="en-GB" dirty="0"/>
              <a:t>"Clouds-for-Coordination"(C4C) architecture for improved security, reliance, fault tolerance and data access during construction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cloud-based Design Process Communication Methodology (DPCM) for process clarity and information consistency resulting in fewer mistakes when data intensive construction processes are shared</a:t>
            </a:r>
          </a:p>
        </p:txBody>
      </p:sp>
    </p:spTree>
    <p:extLst>
      <p:ext uri="{BB962C8B-B14F-4D97-AF65-F5344CB8AC3E}">
        <p14:creationId xmlns:p14="http://schemas.microsoft.com/office/powerpoint/2010/main" val="1519022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for Project Management Informatics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</a:t>
            </a:r>
            <a:r>
              <a:rPr lang="en-GB" dirty="0" smtClean="0"/>
              <a:t>ata </a:t>
            </a:r>
            <a:r>
              <a:rPr lang="en-GB" dirty="0"/>
              <a:t>management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loud </a:t>
            </a:r>
            <a:r>
              <a:rPr lang="en-GB" dirty="0"/>
              <a:t>server instances employed to analyse data in order to predict failure of construction businesses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loud </a:t>
            </a:r>
            <a:r>
              <a:rPr lang="en-GB" dirty="0"/>
              <a:t>computing technology used to </a:t>
            </a:r>
            <a:r>
              <a:rPr lang="en-GB" dirty="0">
                <a:solidFill>
                  <a:srgbClr val="FF0000"/>
                </a:solidFill>
              </a:rPr>
              <a:t>integrate real-time on-site information </a:t>
            </a:r>
            <a:r>
              <a:rPr lang="en-GB" dirty="0"/>
              <a:t>from PMIS, Web Camera, RFID, PDA used on site together with office work for rapid decision making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>
                <a:solidFill>
                  <a:srgbClr val="FF0000"/>
                </a:solidFill>
              </a:rPr>
              <a:t>data sharing capability </a:t>
            </a:r>
            <a:r>
              <a:rPr lang="en-GB" dirty="0"/>
              <a:t>using </a:t>
            </a:r>
            <a:r>
              <a:rPr lang="en-GB" dirty="0" err="1"/>
              <a:t>CometCloud</a:t>
            </a:r>
            <a:r>
              <a:rPr lang="en-GB" dirty="0"/>
              <a:t> (public and private) to store and manage building data, provide security during increasing demand and node failure</a:t>
            </a:r>
          </a:p>
          <a:p>
            <a:pPr lvl="1"/>
            <a:r>
              <a:rPr lang="en-GB" dirty="0"/>
              <a:t>H</a:t>
            </a:r>
            <a:r>
              <a:rPr lang="en-GB" dirty="0" smtClean="0"/>
              <a:t>ybrid </a:t>
            </a:r>
            <a:r>
              <a:rPr lang="en-GB" dirty="0"/>
              <a:t>environment for construction data management by SMEs using private grid and public cloud to automate complex workflows and optimise data transfer at a reduced cost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Project Data as a </a:t>
            </a:r>
            <a:r>
              <a:rPr lang="en-GB" dirty="0" smtClean="0">
                <a:solidFill>
                  <a:srgbClr val="FF0000"/>
                </a:solidFill>
              </a:rPr>
              <a:t>Service </a:t>
            </a:r>
            <a:r>
              <a:rPr lang="en-GB" dirty="0"/>
              <a:t>application supports all phase of data collection, automatic data correlation, intra/inter organisation data sharing and diachronic data tracing in a cost effective and efficient manner</a:t>
            </a:r>
          </a:p>
        </p:txBody>
      </p:sp>
    </p:spTree>
    <p:extLst>
      <p:ext uri="{BB962C8B-B14F-4D97-AF65-F5344CB8AC3E}">
        <p14:creationId xmlns:p14="http://schemas.microsoft.com/office/powerpoint/2010/main" val="3499715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 of Cloud Computing in Construction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41" y="1865394"/>
            <a:ext cx="7924299" cy="434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628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of cloud adoption by construction industry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443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of cloud adoption by construction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Latency</a:t>
            </a:r>
          </a:p>
          <a:p>
            <a:r>
              <a:rPr lang="en-GB" dirty="0"/>
              <a:t>Trust, Data Privacy and Security</a:t>
            </a:r>
          </a:p>
          <a:p>
            <a:r>
              <a:rPr lang="en-GB" dirty="0"/>
              <a:t>Data Availability</a:t>
            </a:r>
          </a:p>
          <a:p>
            <a:r>
              <a:rPr lang="en-GB" dirty="0"/>
              <a:t>Data Governance</a:t>
            </a:r>
          </a:p>
          <a:p>
            <a:r>
              <a:rPr lang="en-GB" dirty="0"/>
              <a:t>Poor Broadband Connectivity of Construction Sites</a:t>
            </a:r>
          </a:p>
          <a:p>
            <a:r>
              <a:rPr lang="en-GB" dirty="0"/>
              <a:t>Cost Implication of Long-Term Use</a:t>
            </a:r>
          </a:p>
          <a:p>
            <a:r>
              <a:rPr lang="en-GB" dirty="0" smtClean="0"/>
              <a:t>Dark </a:t>
            </a:r>
            <a:r>
              <a:rPr lang="en-GB" dirty="0"/>
              <a:t>Data </a:t>
            </a:r>
          </a:p>
          <a:p>
            <a:r>
              <a:rPr lang="en-GB" dirty="0"/>
              <a:t>Threats of Edge Computing and Other Associated Technologies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337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Latency -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Cloud adoption in construction may not guarantee </a:t>
            </a:r>
            <a:r>
              <a:rPr lang="en-GB" sz="4000" dirty="0">
                <a:solidFill>
                  <a:srgbClr val="FF0000"/>
                </a:solidFill>
              </a:rPr>
              <a:t>acceptable transfer rate and response time required for some time sensitive construction applications  </a:t>
            </a:r>
          </a:p>
          <a:p>
            <a:r>
              <a:rPr lang="en-GB" sz="4000" dirty="0"/>
              <a:t>This could either be a software issue or network problem</a:t>
            </a:r>
          </a:p>
        </p:txBody>
      </p:sp>
    </p:spTree>
    <p:extLst>
      <p:ext uri="{BB962C8B-B14F-4D97-AF65-F5344CB8AC3E}">
        <p14:creationId xmlns:p14="http://schemas.microsoft.com/office/powerpoint/2010/main" val="568419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Latency -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Proper </a:t>
            </a:r>
            <a:r>
              <a:rPr lang="en-GB" dirty="0">
                <a:solidFill>
                  <a:srgbClr val="FF0000"/>
                </a:solidFill>
              </a:rPr>
              <a:t>software designing techniques </a:t>
            </a:r>
            <a:r>
              <a:rPr lang="en-GB" dirty="0"/>
              <a:t>have been known to prohibit latency issues, as the use of distributed cloud architecture can ensure that latency to a specific application is low</a:t>
            </a:r>
          </a:p>
          <a:p>
            <a:r>
              <a:rPr lang="en-GB" dirty="0"/>
              <a:t>Cloud applications are recently designed to be </a:t>
            </a:r>
            <a:r>
              <a:rPr lang="en-GB" dirty="0">
                <a:solidFill>
                  <a:srgbClr val="FF0000"/>
                </a:solidFill>
              </a:rPr>
              <a:t>cloud-native</a:t>
            </a:r>
            <a:r>
              <a:rPr lang="en-GB" dirty="0"/>
              <a:t> because cloud applications are known to scale well in cloud infrastructure</a:t>
            </a:r>
          </a:p>
          <a:p>
            <a:r>
              <a:rPr lang="en-GB" dirty="0"/>
              <a:t>The use of </a:t>
            </a:r>
            <a:r>
              <a:rPr lang="en-GB" dirty="0">
                <a:solidFill>
                  <a:srgbClr val="FF0000"/>
                </a:solidFill>
              </a:rPr>
              <a:t>hybrid cloud </a:t>
            </a:r>
            <a:r>
              <a:rPr lang="en-GB" dirty="0"/>
              <a:t>has also been employed to solve latency issues as delay-sensitive part of an application can be maintained in house while other part of the distributed application can be on the public cloud service</a:t>
            </a:r>
          </a:p>
          <a:p>
            <a:r>
              <a:rPr lang="en-GB" dirty="0"/>
              <a:t>Construction Companies could also be linked to the service provider with </a:t>
            </a:r>
            <a:r>
              <a:rPr lang="en-GB" dirty="0">
                <a:solidFill>
                  <a:srgbClr val="FF0000"/>
                </a:solidFill>
              </a:rPr>
              <a:t>dedicated link </a:t>
            </a:r>
            <a:r>
              <a:rPr lang="en-GB" dirty="0"/>
              <a:t>in order to prevent delay issues that could arise from the use of Internet as transport</a:t>
            </a:r>
          </a:p>
          <a:p>
            <a:r>
              <a:rPr lang="en-GB" dirty="0"/>
              <a:t>Construction companies may also avert delay by choosing service providers with </a:t>
            </a:r>
            <a:r>
              <a:rPr lang="en-GB" dirty="0">
                <a:solidFill>
                  <a:srgbClr val="FF0000"/>
                </a:solidFill>
              </a:rPr>
              <a:t>closer data centres </a:t>
            </a:r>
            <a:r>
              <a:rPr lang="en-GB" dirty="0"/>
              <a:t>as fewer hops between the service provider and the customer improves the network performance</a:t>
            </a:r>
          </a:p>
          <a:p>
            <a:r>
              <a:rPr lang="en-GB" dirty="0"/>
              <a:t>There are Application Performance Monitoring (APM) </a:t>
            </a:r>
            <a:r>
              <a:rPr lang="en-GB" dirty="0">
                <a:solidFill>
                  <a:srgbClr val="FF0000"/>
                </a:solidFill>
              </a:rPr>
              <a:t>tools monitoring network performance </a:t>
            </a:r>
            <a:r>
              <a:rPr lang="en-GB" dirty="0"/>
              <a:t>to enable early identification of the source of the latency problem and thus aid prompt solving of latency problems</a:t>
            </a:r>
          </a:p>
        </p:txBody>
      </p:sp>
    </p:spTree>
    <p:extLst>
      <p:ext uri="{BB962C8B-B14F-4D97-AF65-F5344CB8AC3E}">
        <p14:creationId xmlns:p14="http://schemas.microsoft.com/office/powerpoint/2010/main" val="3619973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Trust, Data Privacy and Security -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 </a:t>
            </a:r>
            <a:r>
              <a:rPr lang="en-GB" dirty="0"/>
              <a:t>practice, business partners are usually </a:t>
            </a:r>
            <a:r>
              <a:rPr lang="en-GB" dirty="0">
                <a:solidFill>
                  <a:srgbClr val="FF0000"/>
                </a:solidFill>
              </a:rPr>
              <a:t>unwilling to give their private and commercial information</a:t>
            </a:r>
            <a:r>
              <a:rPr lang="en-GB" dirty="0"/>
              <a:t> such as project cost to a third-party </a:t>
            </a:r>
          </a:p>
          <a:p>
            <a:pPr lvl="1"/>
            <a:r>
              <a:rPr lang="en-GB" dirty="0"/>
              <a:t>Storing construction design and financial information in shared resources understandably gives concern to construction </a:t>
            </a:r>
            <a:r>
              <a:rPr lang="en-GB" dirty="0" smtClean="0"/>
              <a:t>industry</a:t>
            </a:r>
            <a:endParaRPr lang="en-GB" dirty="0"/>
          </a:p>
          <a:p>
            <a:pPr lvl="1"/>
            <a:r>
              <a:rPr lang="en-GB" dirty="0"/>
              <a:t>The perception is usually that some unknown set of people can access the stored data, this is more of a psychological </a:t>
            </a:r>
            <a:r>
              <a:rPr lang="en-GB" dirty="0" smtClean="0"/>
              <a:t>discomfort</a:t>
            </a:r>
            <a:endParaRPr lang="en-GB" dirty="0"/>
          </a:p>
          <a:p>
            <a:r>
              <a:rPr lang="en-GB" dirty="0"/>
              <a:t>In reality the most sensitive part of the data chain resides with the </a:t>
            </a:r>
            <a:r>
              <a:rPr lang="en-GB" dirty="0" smtClean="0"/>
              <a:t>client</a:t>
            </a:r>
          </a:p>
          <a:p>
            <a:pPr lvl="1"/>
            <a:r>
              <a:rPr lang="en-GB" dirty="0" smtClean="0"/>
              <a:t>Most </a:t>
            </a:r>
            <a:r>
              <a:rPr lang="en-GB" dirty="0"/>
              <a:t>data leakages from the cloud are from the client side, more so as employees are allowed to use own mobile devices for </a:t>
            </a:r>
            <a:r>
              <a:rPr lang="en-GB" dirty="0" smtClean="0"/>
              <a:t>work</a:t>
            </a:r>
            <a:endParaRPr lang="en-GB" dirty="0"/>
          </a:p>
          <a:p>
            <a:pPr lvl="1"/>
            <a:r>
              <a:rPr lang="en-GB" dirty="0"/>
              <a:t>These own devices may be infected or even </a:t>
            </a:r>
            <a:r>
              <a:rPr lang="en-GB" dirty="0" smtClean="0"/>
              <a:t>hacked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272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Trust, Data Privacy and Security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Construction firms need to put up </a:t>
            </a:r>
            <a:r>
              <a:rPr lang="en-GB" sz="3600" dirty="0">
                <a:solidFill>
                  <a:srgbClr val="FF0000"/>
                </a:solidFill>
              </a:rPr>
              <a:t>internal data protection strategies </a:t>
            </a:r>
            <a:r>
              <a:rPr lang="en-GB" sz="3600" dirty="0"/>
              <a:t>to block data </a:t>
            </a:r>
            <a:r>
              <a:rPr lang="en-GB" sz="3600" dirty="0" smtClean="0"/>
              <a:t>leakage  </a:t>
            </a:r>
            <a:endParaRPr lang="en-GB" sz="3600" dirty="0"/>
          </a:p>
          <a:p>
            <a:r>
              <a:rPr lang="en-GB" sz="3600" dirty="0"/>
              <a:t>However, in rare cases of </a:t>
            </a:r>
            <a:r>
              <a:rPr lang="en-GB" sz="3600" dirty="0" smtClean="0"/>
              <a:t>data breach from </a:t>
            </a:r>
            <a:r>
              <a:rPr lang="en-GB" sz="3600" dirty="0"/>
              <a:t>service providers, </a:t>
            </a:r>
            <a:r>
              <a:rPr lang="en-GB" sz="3600" dirty="0">
                <a:solidFill>
                  <a:srgbClr val="FF0000"/>
                </a:solidFill>
              </a:rPr>
              <a:t>data security and privacy laws </a:t>
            </a:r>
            <a:r>
              <a:rPr lang="en-GB" sz="3600" dirty="0"/>
              <a:t>could be invoked on cloud service providers to ensure compliance </a:t>
            </a:r>
          </a:p>
        </p:txBody>
      </p:sp>
    </p:spTree>
    <p:extLst>
      <p:ext uri="{BB962C8B-B14F-4D97-AF65-F5344CB8AC3E}">
        <p14:creationId xmlns:p14="http://schemas.microsoft.com/office/powerpoint/2010/main" val="1639601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Availability -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A </a:t>
            </a:r>
            <a:r>
              <a:rPr lang="en-GB" sz="3600" dirty="0"/>
              <a:t>cloud provider may </a:t>
            </a:r>
            <a:r>
              <a:rPr lang="en-GB" sz="3600" dirty="0" smtClean="0"/>
              <a:t>shut </a:t>
            </a:r>
            <a:r>
              <a:rPr lang="en-GB" sz="3600" dirty="0"/>
              <a:t>down their resources </a:t>
            </a:r>
            <a:r>
              <a:rPr lang="en-GB" sz="3600" dirty="0" smtClean="0"/>
              <a:t>unexpectedly</a:t>
            </a:r>
            <a:endParaRPr lang="en-GB" sz="3600" dirty="0"/>
          </a:p>
          <a:p>
            <a:r>
              <a:rPr lang="en-GB" sz="3600" dirty="0"/>
              <a:t>The building data </a:t>
            </a:r>
            <a:r>
              <a:rPr lang="en-GB" sz="3600" dirty="0" smtClean="0"/>
              <a:t>becomes unavailable</a:t>
            </a:r>
          </a:p>
        </p:txBody>
      </p:sp>
    </p:spTree>
    <p:extLst>
      <p:ext uri="{BB962C8B-B14F-4D97-AF65-F5344CB8AC3E}">
        <p14:creationId xmlns:p14="http://schemas.microsoft.com/office/powerpoint/2010/main" val="39202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Economic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Cloud computing technologies have provided opportunity to construction businesses especially SMEs to have </a:t>
            </a:r>
            <a:r>
              <a:rPr lang="en-GB" dirty="0">
                <a:solidFill>
                  <a:srgbClr val="FF0000"/>
                </a:solidFill>
              </a:rPr>
              <a:t>access to high end computing infrastructure and applications which could cost a fortune to </a:t>
            </a:r>
            <a:r>
              <a:rPr lang="en-GB" dirty="0" smtClean="0">
                <a:solidFill>
                  <a:srgbClr val="FF0000"/>
                </a:solidFill>
              </a:rPr>
              <a:t>acquire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This will also undoubtedly translate to a </a:t>
            </a:r>
            <a:r>
              <a:rPr lang="en-GB" dirty="0">
                <a:solidFill>
                  <a:srgbClr val="FF0000"/>
                </a:solidFill>
              </a:rPr>
              <a:t>reduction in the total cost of a project delivery</a:t>
            </a:r>
            <a:r>
              <a:rPr lang="en-GB" dirty="0"/>
              <a:t>, therefore giving construction companies a competitive advantage and operational edge. </a:t>
            </a:r>
          </a:p>
          <a:p>
            <a:r>
              <a:rPr lang="en-GB" dirty="0"/>
              <a:t>Since payment will only be for actual consumption, the cloud computing technology provides increased agility for the construction by the </a:t>
            </a:r>
            <a:r>
              <a:rPr lang="en-GB" dirty="0">
                <a:solidFill>
                  <a:srgbClr val="FF0000"/>
                </a:solidFill>
              </a:rPr>
              <a:t>elimination of ownership and </a:t>
            </a:r>
            <a:r>
              <a:rPr lang="en-GB" dirty="0" smtClean="0">
                <a:solidFill>
                  <a:srgbClr val="FF0000"/>
                </a:solidFill>
              </a:rPr>
              <a:t>minimization operational costs</a:t>
            </a:r>
          </a:p>
        </p:txBody>
      </p:sp>
    </p:spTree>
    <p:extLst>
      <p:ext uri="{BB962C8B-B14F-4D97-AF65-F5344CB8AC3E}">
        <p14:creationId xmlns:p14="http://schemas.microsoft.com/office/powerpoint/2010/main" val="33381444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Availability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The </a:t>
            </a:r>
            <a:r>
              <a:rPr lang="en-GB" sz="3200" dirty="0"/>
              <a:t>cloud providers are known to provide 99.999% availability as stated in the </a:t>
            </a:r>
            <a:r>
              <a:rPr lang="en-GB" sz="3200" dirty="0">
                <a:solidFill>
                  <a:srgbClr val="FF0000"/>
                </a:solidFill>
              </a:rPr>
              <a:t>Service Level </a:t>
            </a:r>
            <a:r>
              <a:rPr lang="en-GB" sz="3200" dirty="0" smtClean="0">
                <a:solidFill>
                  <a:srgbClr val="FF0000"/>
                </a:solidFill>
              </a:rPr>
              <a:t>Agreement</a:t>
            </a:r>
            <a:endParaRPr lang="en-GB" sz="3200" dirty="0">
              <a:solidFill>
                <a:srgbClr val="FF0000"/>
              </a:solidFill>
            </a:endParaRPr>
          </a:p>
          <a:p>
            <a:r>
              <a:rPr lang="en-GB" sz="3200" dirty="0" smtClean="0"/>
              <a:t>Create </a:t>
            </a:r>
            <a:r>
              <a:rPr lang="en-GB" sz="3200" dirty="0">
                <a:solidFill>
                  <a:srgbClr val="FF0000"/>
                </a:solidFill>
              </a:rPr>
              <a:t>standards</a:t>
            </a:r>
            <a:r>
              <a:rPr lang="en-GB" sz="3200" dirty="0"/>
              <a:t> and strategies in data representations to </a:t>
            </a:r>
            <a:r>
              <a:rPr lang="en-GB" sz="3200" dirty="0">
                <a:solidFill>
                  <a:srgbClr val="FF0000"/>
                </a:solidFill>
              </a:rPr>
              <a:t>enable various cloud providers to be </a:t>
            </a:r>
            <a:r>
              <a:rPr lang="en-GB" sz="3200" dirty="0" smtClean="0">
                <a:solidFill>
                  <a:srgbClr val="FF0000"/>
                </a:solidFill>
              </a:rPr>
              <a:t>compatible</a:t>
            </a:r>
            <a:endParaRPr lang="en-GB" sz="3200" dirty="0">
              <a:solidFill>
                <a:srgbClr val="FF0000"/>
              </a:solidFill>
            </a:endParaRPr>
          </a:p>
          <a:p>
            <a:pPr lvl="1"/>
            <a:r>
              <a:rPr lang="en-GB" dirty="0" smtClean="0"/>
              <a:t>This </a:t>
            </a:r>
            <a:r>
              <a:rPr lang="en-GB" dirty="0"/>
              <a:t>is to allow exchanging data between clouds providers to </a:t>
            </a:r>
            <a:r>
              <a:rPr lang="en-GB" dirty="0">
                <a:solidFill>
                  <a:srgbClr val="FF0000"/>
                </a:solidFill>
              </a:rPr>
              <a:t>avoid the issue of lock-in</a:t>
            </a:r>
            <a:r>
              <a:rPr lang="en-GB" dirty="0"/>
              <a:t> if a provider became </a:t>
            </a:r>
            <a:r>
              <a:rPr lang="en-GB" dirty="0" smtClean="0"/>
              <a:t>unavailable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6064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Governance -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Construction projects involve many </a:t>
            </a:r>
            <a:r>
              <a:rPr lang="en-GB" sz="3600" dirty="0" smtClean="0"/>
              <a:t>professionals</a:t>
            </a:r>
          </a:p>
          <a:p>
            <a:r>
              <a:rPr lang="en-GB" sz="3600" dirty="0" smtClean="0"/>
              <a:t>The </a:t>
            </a:r>
            <a:r>
              <a:rPr lang="en-GB" sz="3600" dirty="0"/>
              <a:t>issue of </a:t>
            </a:r>
            <a:r>
              <a:rPr lang="en-GB" sz="3600" dirty="0">
                <a:solidFill>
                  <a:srgbClr val="FF0000"/>
                </a:solidFill>
              </a:rPr>
              <a:t>actual owner of data </a:t>
            </a:r>
            <a:r>
              <a:rPr lang="en-GB" sz="3600" dirty="0"/>
              <a:t>may </a:t>
            </a:r>
            <a:r>
              <a:rPr lang="en-GB" sz="3600" dirty="0" smtClean="0"/>
              <a:t>arise, </a:t>
            </a:r>
            <a:r>
              <a:rPr lang="en-GB" sz="3600" dirty="0"/>
              <a:t>since all concerned party </a:t>
            </a:r>
            <a:r>
              <a:rPr lang="en-GB" sz="3600" dirty="0" smtClean="0"/>
              <a:t>have </a:t>
            </a:r>
            <a:r>
              <a:rPr lang="en-GB" sz="3600" dirty="0"/>
              <a:t>access to the data and are required to update data </a:t>
            </a:r>
            <a:r>
              <a:rPr lang="en-GB" sz="3600" dirty="0" smtClean="0"/>
              <a:t>continuously</a:t>
            </a:r>
            <a:endParaRPr lang="en-GB" sz="3600" dirty="0"/>
          </a:p>
          <a:p>
            <a:pPr lvl="1"/>
            <a:r>
              <a:rPr lang="en-GB" sz="3200" dirty="0" smtClean="0"/>
              <a:t>Is </a:t>
            </a:r>
            <a:r>
              <a:rPr lang="en-GB" sz="3200" dirty="0"/>
              <a:t>the </a:t>
            </a:r>
            <a:r>
              <a:rPr lang="en-GB" sz="3200" dirty="0" smtClean="0"/>
              <a:t>building owner </a:t>
            </a:r>
            <a:r>
              <a:rPr lang="en-GB" sz="3200" dirty="0"/>
              <a:t>allowed to share data with the </a:t>
            </a:r>
            <a:r>
              <a:rPr lang="en-GB" sz="3200" dirty="0" smtClean="0"/>
              <a:t>engineer</a:t>
            </a:r>
            <a:r>
              <a:rPr lang="en-GB" sz="32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1689950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Governance - solution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There may be the need to </a:t>
            </a:r>
            <a:r>
              <a:rPr lang="en-GB" sz="3600" dirty="0">
                <a:solidFill>
                  <a:srgbClr val="FF0000"/>
                </a:solidFill>
              </a:rPr>
              <a:t>define access level </a:t>
            </a:r>
            <a:r>
              <a:rPr lang="en-GB" sz="3600" dirty="0"/>
              <a:t>for the different category of stakeholders involve in the production and management of building data. </a:t>
            </a:r>
          </a:p>
          <a:p>
            <a:r>
              <a:rPr lang="en-GB" sz="3600" dirty="0"/>
              <a:t>The applications </a:t>
            </a:r>
            <a:r>
              <a:rPr lang="en-GB" sz="3600" dirty="0" smtClean="0"/>
              <a:t>shall </a:t>
            </a:r>
            <a:r>
              <a:rPr lang="en-GB" sz="3600" dirty="0"/>
              <a:t>implement appropriate </a:t>
            </a:r>
            <a:r>
              <a:rPr lang="en-GB" sz="3600" dirty="0">
                <a:solidFill>
                  <a:srgbClr val="FF0000"/>
                </a:solidFill>
              </a:rPr>
              <a:t>access control features </a:t>
            </a:r>
            <a:r>
              <a:rPr lang="en-GB" sz="3600" dirty="0"/>
              <a:t>rather than leaving them to the cloud service </a:t>
            </a:r>
            <a:r>
              <a:rPr lang="en-GB" sz="3600" dirty="0" smtClean="0"/>
              <a:t>provider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981458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Poor Broadband Connectivity of Construction Sites -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Access to cloud services is primarily over the internet, hence, to maximise the benefit of cloud solution in the construction site, internet connectivity must be available every </a:t>
            </a:r>
            <a:r>
              <a:rPr lang="en-GB" dirty="0" smtClean="0"/>
              <a:t>time</a:t>
            </a:r>
            <a:endParaRPr lang="en-GB" dirty="0"/>
          </a:p>
          <a:p>
            <a:r>
              <a:rPr lang="en-GB" dirty="0" smtClean="0"/>
              <a:t>Project </a:t>
            </a:r>
            <a:r>
              <a:rPr lang="en-GB" dirty="0"/>
              <a:t>sites at times might be </a:t>
            </a:r>
            <a:r>
              <a:rPr lang="en-GB" dirty="0" smtClean="0"/>
              <a:t>with </a:t>
            </a:r>
            <a:r>
              <a:rPr lang="en-GB" dirty="0"/>
              <a:t>low or no internet </a:t>
            </a:r>
            <a:r>
              <a:rPr lang="en-GB" dirty="0" smtClean="0"/>
              <a:t>connectivity</a:t>
            </a:r>
          </a:p>
          <a:p>
            <a:pPr lvl="1"/>
            <a:r>
              <a:rPr lang="en-GB" dirty="0" smtClean="0"/>
              <a:t>Projects sites in underdeveloped </a:t>
            </a:r>
            <a:r>
              <a:rPr lang="en-GB" dirty="0"/>
              <a:t>area or a rural area</a:t>
            </a:r>
            <a:endParaRPr lang="en-GB" dirty="0" smtClean="0"/>
          </a:p>
          <a:p>
            <a:pPr lvl="1"/>
            <a:r>
              <a:rPr lang="en-GB" dirty="0" smtClean="0"/>
              <a:t>Projects </a:t>
            </a:r>
            <a:r>
              <a:rPr lang="en-GB" dirty="0"/>
              <a:t>that span larger geographical area with poor connectivity across the construction </a:t>
            </a:r>
            <a:r>
              <a:rPr lang="en-GB" dirty="0" smtClean="0"/>
              <a:t>route - the </a:t>
            </a:r>
            <a:r>
              <a:rPr lang="en-GB" dirty="0"/>
              <a:t>power infrastructure </a:t>
            </a:r>
            <a:r>
              <a:rPr lang="en-GB" dirty="0" smtClean="0"/>
              <a:t>projects</a:t>
            </a:r>
          </a:p>
          <a:p>
            <a:pPr lvl="2"/>
            <a:r>
              <a:rPr lang="en-GB" dirty="0" smtClean="0"/>
              <a:t>underground cabling</a:t>
            </a:r>
          </a:p>
          <a:p>
            <a:pPr lvl="2"/>
            <a:r>
              <a:rPr lang="en-GB" dirty="0" smtClean="0"/>
              <a:t>overhead lines</a:t>
            </a:r>
          </a:p>
          <a:p>
            <a:pPr lvl="2"/>
            <a:r>
              <a:rPr lang="en-GB" dirty="0" smtClean="0"/>
              <a:t>substations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9874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Poor Broadband Connectivity of Construction Sites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Further </a:t>
            </a:r>
            <a:r>
              <a:rPr lang="en-GB" sz="3600" dirty="0"/>
              <a:t>improvement in ICT technologies like the emergence of 5G network </a:t>
            </a:r>
            <a:r>
              <a:rPr lang="en-GB" sz="3600" dirty="0" smtClean="0"/>
              <a:t>to connect </a:t>
            </a:r>
            <a:r>
              <a:rPr lang="en-GB" sz="3600" dirty="0"/>
              <a:t>rural communities and open up underdeveloped areas and thus boost the performance of cloud </a:t>
            </a:r>
            <a:r>
              <a:rPr lang="en-GB" sz="3600" dirty="0" smtClean="0"/>
              <a:t>technology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220572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Implication of Long-Term Use -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Accumulated cost </a:t>
            </a:r>
            <a:r>
              <a:rPr lang="en-GB" sz="3200" dirty="0"/>
              <a:t>for the use of cloud infrastructure over a long period could be daunting, depending on the type of </a:t>
            </a:r>
            <a:r>
              <a:rPr lang="en-GB" sz="3200" dirty="0" smtClean="0"/>
              <a:t>deployment  </a:t>
            </a:r>
            <a:endParaRPr lang="en-GB" sz="3200" dirty="0"/>
          </a:p>
          <a:p>
            <a:r>
              <a:rPr lang="en-GB" sz="3200" dirty="0"/>
              <a:t>Meanwhile, the cost implication is not the same for the various cloud deployments types even for the same construction </a:t>
            </a:r>
            <a:r>
              <a:rPr lang="en-GB" sz="3200" dirty="0" smtClean="0"/>
              <a:t>company </a:t>
            </a:r>
            <a:endParaRPr lang="en-GB" sz="3200" dirty="0"/>
          </a:p>
          <a:p>
            <a:pPr lvl="1"/>
            <a:r>
              <a:rPr lang="en-GB" sz="2800" dirty="0"/>
              <a:t>There could be substantial high cost of renting high-end resources such as GPUs for performing project analytics and machine learning </a:t>
            </a:r>
            <a:r>
              <a:rPr lang="en-GB" sz="2800" dirty="0" smtClean="0"/>
              <a:t>tasks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750201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Implication of Long-Term Use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Cloud SaaS pricing at inception was initially </a:t>
            </a:r>
            <a:r>
              <a:rPr lang="en-GB" sz="3200" dirty="0">
                <a:solidFill>
                  <a:srgbClr val="FF0000"/>
                </a:solidFill>
              </a:rPr>
              <a:t>per unit time of </a:t>
            </a:r>
            <a:r>
              <a:rPr lang="en-GB" sz="3200" dirty="0" smtClean="0">
                <a:solidFill>
                  <a:srgbClr val="FF0000"/>
                </a:solidFill>
              </a:rPr>
              <a:t>consumption</a:t>
            </a:r>
            <a:endParaRPr lang="en-GB" sz="3200" dirty="0" smtClean="0"/>
          </a:p>
          <a:p>
            <a:r>
              <a:rPr lang="en-GB" sz="3200" dirty="0" smtClean="0"/>
              <a:t>It </a:t>
            </a:r>
            <a:r>
              <a:rPr lang="en-GB" sz="3200" dirty="0"/>
              <a:t>might be necessary for individual construction company to perform </a:t>
            </a:r>
            <a:r>
              <a:rPr lang="en-GB" sz="3200" dirty="0">
                <a:solidFill>
                  <a:srgbClr val="FF0000"/>
                </a:solidFill>
              </a:rPr>
              <a:t>personalised cost analysis </a:t>
            </a:r>
            <a:r>
              <a:rPr lang="en-GB" sz="3200" dirty="0"/>
              <a:t>of long-term use of the various cloud deployment models before moving into </a:t>
            </a:r>
            <a:r>
              <a:rPr lang="en-GB" sz="3200" dirty="0" smtClean="0"/>
              <a:t>cloud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228281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Dark </a:t>
            </a:r>
            <a:r>
              <a:rPr lang="en-GB" dirty="0"/>
              <a:t>Data -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Dark </a:t>
            </a:r>
            <a:r>
              <a:rPr lang="en-GB" dirty="0"/>
              <a:t>data are data that are acquired but are not further processed or analysed for any meaningful </a:t>
            </a:r>
            <a:r>
              <a:rPr lang="en-GB" dirty="0" smtClean="0"/>
              <a:t>insight</a:t>
            </a:r>
            <a:endParaRPr lang="en-GB" dirty="0"/>
          </a:p>
          <a:p>
            <a:pPr lvl="1"/>
            <a:r>
              <a:rPr lang="en-GB" dirty="0"/>
              <a:t>A large percentage of data generated by sensors never get used because most of the times the generation capacities is far greater than the analytics </a:t>
            </a:r>
            <a:r>
              <a:rPr lang="en-GB" dirty="0" smtClean="0"/>
              <a:t>capacities</a:t>
            </a:r>
            <a:endParaRPr lang="en-GB" dirty="0"/>
          </a:p>
          <a:p>
            <a:pPr lvl="1"/>
            <a:r>
              <a:rPr lang="en-GB" dirty="0"/>
              <a:t>Most of the times most data collected are to satisfy regulatory </a:t>
            </a:r>
            <a:r>
              <a:rPr lang="en-GB" dirty="0" smtClean="0"/>
              <a:t>policies</a:t>
            </a:r>
            <a:endParaRPr lang="en-GB" dirty="0"/>
          </a:p>
          <a:p>
            <a:r>
              <a:rPr lang="en-GB" dirty="0" smtClean="0"/>
              <a:t>High cost of storing dark data</a:t>
            </a:r>
          </a:p>
          <a:p>
            <a:pPr lvl="1"/>
            <a:r>
              <a:rPr lang="en-GB" dirty="0"/>
              <a:t>Storage fee cost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energy consumed in storing and maintaining dark data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689866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Threats of Edge Computing and Other Associated Technologies -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Some </a:t>
            </a:r>
            <a:r>
              <a:rPr lang="en-GB" sz="3600" dirty="0"/>
              <a:t>construction applications characterised with fast processing and quick response time may not be able to rely on the distant and centralised cloud </a:t>
            </a:r>
            <a:r>
              <a:rPr lang="en-GB" sz="3600" dirty="0" smtClean="0"/>
              <a:t>computing  </a:t>
            </a:r>
          </a:p>
        </p:txBody>
      </p:sp>
    </p:spTree>
    <p:extLst>
      <p:ext uri="{BB962C8B-B14F-4D97-AF65-F5344CB8AC3E}">
        <p14:creationId xmlns:p14="http://schemas.microsoft.com/office/powerpoint/2010/main" val="2152151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Threats of Edge Computing and Other Associated Technologies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need to bring processing nearer to devices has culminated into the emergence of Edge Computing </a:t>
            </a:r>
            <a:r>
              <a:rPr lang="en-GB" dirty="0" smtClean="0"/>
              <a:t>and </a:t>
            </a:r>
            <a:r>
              <a:rPr lang="en-GB" dirty="0"/>
              <a:t>related </a:t>
            </a:r>
            <a:r>
              <a:rPr lang="en-GB" dirty="0" smtClean="0"/>
              <a:t>technologies</a:t>
            </a:r>
          </a:p>
          <a:p>
            <a:pPr lvl="1"/>
            <a:r>
              <a:rPr lang="en-GB" dirty="0" smtClean="0"/>
              <a:t>Fog computing</a:t>
            </a:r>
          </a:p>
          <a:p>
            <a:pPr lvl="1"/>
            <a:r>
              <a:rPr lang="en-GB" dirty="0" smtClean="0"/>
              <a:t>Cloudlet</a:t>
            </a:r>
          </a:p>
          <a:p>
            <a:pPr lvl="1"/>
            <a:r>
              <a:rPr lang="en-GB" dirty="0"/>
              <a:t>H</a:t>
            </a:r>
            <a:r>
              <a:rPr lang="en-GB" dirty="0" smtClean="0"/>
              <a:t>ierarchical </a:t>
            </a:r>
            <a:r>
              <a:rPr lang="en-GB" dirty="0"/>
              <a:t>cloud </a:t>
            </a:r>
            <a:r>
              <a:rPr lang="en-GB" dirty="0" smtClean="0"/>
              <a:t>computing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obile </a:t>
            </a:r>
            <a:r>
              <a:rPr lang="en-GB" dirty="0"/>
              <a:t>edge </a:t>
            </a:r>
            <a:r>
              <a:rPr lang="en-GB" dirty="0" smtClean="0"/>
              <a:t>computing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obile </a:t>
            </a:r>
            <a:r>
              <a:rPr lang="en-GB" dirty="0" err="1" smtClean="0"/>
              <a:t>IoT</a:t>
            </a:r>
            <a:endParaRPr lang="en-GB" dirty="0"/>
          </a:p>
          <a:p>
            <a:r>
              <a:rPr lang="en-GB" dirty="0"/>
              <a:t>Edge computing locates processing power near the source of the data generating devices, thus bringing services and utilities of cloud computing closer to the end </a:t>
            </a:r>
            <a:r>
              <a:rPr lang="en-GB" dirty="0" smtClean="0"/>
              <a:t>users</a:t>
            </a:r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conventional centralised cloud continues to be relevant even as other technologies </a:t>
            </a:r>
            <a:r>
              <a:rPr lang="en-GB" dirty="0" smtClean="0"/>
              <a:t>emerge</a:t>
            </a:r>
            <a:endParaRPr lang="en-GB" dirty="0"/>
          </a:p>
          <a:p>
            <a:pPr lvl="1"/>
            <a:r>
              <a:rPr lang="en-GB" dirty="0" smtClean="0"/>
              <a:t>some </a:t>
            </a:r>
            <a:r>
              <a:rPr lang="en-GB" dirty="0"/>
              <a:t>applications are better suited for the centralised cloud while some are better carried out at the </a:t>
            </a:r>
            <a:r>
              <a:rPr lang="en-GB" dirty="0" smtClean="0"/>
              <a:t>edge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12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On-demand Scalability of Computing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Cloud computing enables a construction company to </a:t>
            </a:r>
            <a:r>
              <a:rPr lang="en-GB" dirty="0">
                <a:solidFill>
                  <a:srgbClr val="FF0000"/>
                </a:solidFill>
              </a:rPr>
              <a:t>purchase IT resources as services</a:t>
            </a:r>
            <a:r>
              <a:rPr lang="en-GB" dirty="0"/>
              <a:t> dictated by the specific requirement at that particular period on a construction </a:t>
            </a:r>
            <a:r>
              <a:rPr lang="en-GB" dirty="0" smtClean="0"/>
              <a:t>project</a:t>
            </a:r>
            <a:endParaRPr lang="en-GB" dirty="0"/>
          </a:p>
          <a:p>
            <a:r>
              <a:rPr lang="en-GB" dirty="0"/>
              <a:t>A short-term need for a higher capacity infrastructure that necessitates tying down of capitals on computing facilities is no more economically </a:t>
            </a:r>
            <a:r>
              <a:rPr lang="en-GB" dirty="0" smtClean="0"/>
              <a:t>viable</a:t>
            </a:r>
            <a:endParaRPr lang="en-GB" dirty="0"/>
          </a:p>
          <a:p>
            <a:r>
              <a:rPr lang="en-GB" dirty="0"/>
              <a:t>The unexpected demand might not even give enough time for an infrastructure purchase and </a:t>
            </a:r>
            <a:r>
              <a:rPr lang="en-GB" dirty="0" smtClean="0"/>
              <a:t>installation</a:t>
            </a:r>
            <a:endParaRPr lang="en-GB" dirty="0"/>
          </a:p>
          <a:p>
            <a:r>
              <a:rPr lang="en-GB" dirty="0"/>
              <a:t>Cloud computing offers </a:t>
            </a:r>
            <a:r>
              <a:rPr lang="en-GB" dirty="0">
                <a:solidFill>
                  <a:srgbClr val="FF0000"/>
                </a:solidFill>
              </a:rPr>
              <a:t>high-performance servers </a:t>
            </a:r>
            <a:r>
              <a:rPr lang="en-GB" dirty="0"/>
              <a:t>with powerful CPUs, GPUs and super-fast SSD drives to construction industries </a:t>
            </a:r>
            <a:r>
              <a:rPr lang="en-GB" dirty="0">
                <a:solidFill>
                  <a:srgbClr val="FF0000"/>
                </a:solidFill>
              </a:rPr>
              <a:t>at affordable </a:t>
            </a:r>
            <a:r>
              <a:rPr lang="en-GB" dirty="0" smtClean="0">
                <a:solidFill>
                  <a:srgbClr val="FF0000"/>
                </a:solidFill>
              </a:rPr>
              <a:t>prices</a:t>
            </a:r>
            <a:endParaRPr lang="en-GB" dirty="0"/>
          </a:p>
          <a:p>
            <a:r>
              <a:rPr lang="en-GB" dirty="0"/>
              <a:t>In particular, SMEs will be on a playing field with the larger companies without a huge initial </a:t>
            </a:r>
            <a:r>
              <a:rPr lang="en-GB" dirty="0" smtClean="0"/>
              <a:t>investment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9060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06" y="1768642"/>
            <a:ext cx="7346977" cy="472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78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Secured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SMEs </a:t>
            </a:r>
            <a:r>
              <a:rPr lang="en-GB" sz="3600" dirty="0"/>
              <a:t>in the construction sector </a:t>
            </a:r>
            <a:r>
              <a:rPr lang="en-GB" sz="3600" dirty="0" smtClean="0">
                <a:solidFill>
                  <a:srgbClr val="FF0000"/>
                </a:solidFill>
              </a:rPr>
              <a:t>cannot </a:t>
            </a:r>
            <a:r>
              <a:rPr lang="en-GB" sz="3600" dirty="0">
                <a:solidFill>
                  <a:srgbClr val="FF0000"/>
                </a:solidFill>
              </a:rPr>
              <a:t>afford the level of data security found in the cloud </a:t>
            </a:r>
            <a:r>
              <a:rPr lang="en-GB" sz="3600" dirty="0"/>
              <a:t>in their in-house </a:t>
            </a:r>
            <a:r>
              <a:rPr lang="en-GB" sz="3600" dirty="0" smtClean="0"/>
              <a:t>infrastructure</a:t>
            </a:r>
            <a:endParaRPr lang="en-GB" sz="3600" dirty="0"/>
          </a:p>
          <a:p>
            <a:r>
              <a:rPr lang="en-GB" sz="3600" dirty="0"/>
              <a:t>Security threats on on-premise construction data such as </a:t>
            </a:r>
            <a:r>
              <a:rPr lang="en-GB" sz="3600" dirty="0" err="1"/>
              <a:t>Cryptolocker</a:t>
            </a:r>
            <a:r>
              <a:rPr lang="en-GB" sz="3600" dirty="0"/>
              <a:t> and the associated ransom have further necessitated the use of cloud for safe keeping the construction </a:t>
            </a:r>
            <a:r>
              <a:rPr lang="en-GB" sz="3600" dirty="0" smtClean="0"/>
              <a:t>data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1152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Massive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Massive data generation characterises construction projects, right from the design </a:t>
            </a:r>
            <a:r>
              <a:rPr lang="en-GB" dirty="0" smtClean="0"/>
              <a:t>stage</a:t>
            </a:r>
          </a:p>
          <a:p>
            <a:pPr lvl="1"/>
            <a:r>
              <a:rPr lang="en-GB" dirty="0" smtClean="0"/>
              <a:t>different </a:t>
            </a:r>
            <a:r>
              <a:rPr lang="en-GB" dirty="0"/>
              <a:t>modelling simulations are required to transform the owner's building idea into a functional design by the </a:t>
            </a:r>
            <a:r>
              <a:rPr lang="en-GB" dirty="0" smtClean="0"/>
              <a:t>professionals </a:t>
            </a:r>
            <a:endParaRPr lang="en-GB" dirty="0"/>
          </a:p>
          <a:p>
            <a:r>
              <a:rPr lang="en-GB" dirty="0"/>
              <a:t>The use of emerging technologies like </a:t>
            </a:r>
            <a:r>
              <a:rPr lang="en-GB" dirty="0" err="1"/>
              <a:t>IoT</a:t>
            </a:r>
            <a:r>
              <a:rPr lang="en-GB" dirty="0"/>
              <a:t>, Augmented reality, 5D BIM generates continuously large </a:t>
            </a:r>
            <a:r>
              <a:rPr lang="en-GB" dirty="0" smtClean="0"/>
              <a:t>data</a:t>
            </a:r>
          </a:p>
          <a:p>
            <a:pPr lvl="1"/>
            <a:r>
              <a:rPr lang="en-GB" dirty="0" smtClean="0"/>
              <a:t>An </a:t>
            </a:r>
            <a:r>
              <a:rPr lang="en-GB" dirty="0"/>
              <a:t>aerial imagery of a site that will occupy points on a cloud storage, will take hundreds of GBs on a typical </a:t>
            </a:r>
            <a:r>
              <a:rPr lang="en-GB" dirty="0" smtClean="0"/>
              <a:t>computer</a:t>
            </a:r>
            <a:endParaRPr lang="en-GB" dirty="0"/>
          </a:p>
          <a:p>
            <a:r>
              <a:rPr lang="en-GB" dirty="0" smtClean="0"/>
              <a:t>Two problems</a:t>
            </a:r>
          </a:p>
          <a:p>
            <a:pPr lvl="1"/>
            <a:r>
              <a:rPr lang="en-GB" dirty="0" smtClean="0"/>
              <a:t>Storing </a:t>
            </a:r>
            <a:r>
              <a:rPr lang="en-GB" dirty="0"/>
              <a:t>construction data on site has been a problem as a result of </a:t>
            </a:r>
            <a:r>
              <a:rPr lang="en-GB" dirty="0">
                <a:solidFill>
                  <a:srgbClr val="FF0000"/>
                </a:solidFill>
              </a:rPr>
              <a:t>the volume and the required hardware infrastructure </a:t>
            </a:r>
            <a:r>
              <a:rPr lang="en-GB" dirty="0"/>
              <a:t>for such on-site </a:t>
            </a:r>
            <a:r>
              <a:rPr lang="en-GB" dirty="0" smtClean="0"/>
              <a:t>storage </a:t>
            </a:r>
            <a:endParaRPr lang="en-GB" dirty="0"/>
          </a:p>
          <a:p>
            <a:pPr lvl="1"/>
            <a:r>
              <a:rPr lang="en-GB" dirty="0"/>
              <a:t>Additionally, storing data on the site requires physical </a:t>
            </a:r>
            <a:r>
              <a:rPr lang="en-GB" dirty="0">
                <a:solidFill>
                  <a:srgbClr val="FF0000"/>
                </a:solidFill>
              </a:rPr>
              <a:t>access</a:t>
            </a:r>
            <a:r>
              <a:rPr lang="en-GB" dirty="0"/>
              <a:t>, whereas with cloud storage, data can be remotely stored and retrieved with no limitation to space and </a:t>
            </a:r>
            <a:r>
              <a:rPr lang="en-GB" dirty="0" smtClean="0"/>
              <a:t>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368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Facilitating Collaborative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Construction projects are executed by </a:t>
            </a:r>
            <a:r>
              <a:rPr lang="en-GB" dirty="0">
                <a:solidFill>
                  <a:srgbClr val="FF0000"/>
                </a:solidFill>
              </a:rPr>
              <a:t>several project teams</a:t>
            </a:r>
            <a:r>
              <a:rPr lang="en-GB" dirty="0"/>
              <a:t>, with different business reporting models that are stored in different </a:t>
            </a:r>
            <a:r>
              <a:rPr lang="en-GB" dirty="0" smtClean="0"/>
              <a:t>silos </a:t>
            </a:r>
            <a:endParaRPr lang="en-GB" dirty="0"/>
          </a:p>
          <a:p>
            <a:r>
              <a:rPr lang="en-GB" dirty="0"/>
              <a:t>The scattered data are not readily available for </a:t>
            </a:r>
            <a:r>
              <a:rPr lang="en-GB" dirty="0">
                <a:solidFill>
                  <a:srgbClr val="FF0000"/>
                </a:solidFill>
              </a:rPr>
              <a:t>timely and critical decision-making process</a:t>
            </a:r>
            <a:r>
              <a:rPr lang="en-GB" dirty="0"/>
              <a:t> by the stakeholders in the </a:t>
            </a:r>
            <a:r>
              <a:rPr lang="en-GB" dirty="0" smtClean="0"/>
              <a:t>industry </a:t>
            </a:r>
            <a:endParaRPr lang="en-GB" dirty="0"/>
          </a:p>
          <a:p>
            <a:pPr lvl="1"/>
            <a:r>
              <a:rPr lang="en-GB" dirty="0"/>
              <a:t>This has resulted in poor planning, delay in project delivery, and variation in project cost and reduced Return on Investment (ROI). </a:t>
            </a:r>
          </a:p>
          <a:p>
            <a:r>
              <a:rPr lang="en-GB" dirty="0">
                <a:solidFill>
                  <a:srgbClr val="FF0000"/>
                </a:solidFill>
              </a:rPr>
              <a:t>Cloud provides a central repository </a:t>
            </a:r>
            <a:r>
              <a:rPr lang="en-GB" dirty="0"/>
              <a:t>for construction data for-end-to-end solution that improves the productivity and organisation of the construction </a:t>
            </a:r>
            <a:r>
              <a:rPr lang="en-GB" dirty="0" smtClean="0"/>
              <a:t>industry</a:t>
            </a:r>
            <a:endParaRPr lang="en-GB" dirty="0"/>
          </a:p>
          <a:p>
            <a:pPr lvl="1"/>
            <a:r>
              <a:rPr lang="en-GB" dirty="0"/>
              <a:t>Access to up-to-date project data enables the construction workers higher participation and keep the project team organised and </a:t>
            </a:r>
            <a:r>
              <a:rPr lang="en-GB" dirty="0" smtClean="0"/>
              <a:t>well-integrated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60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6166</TotalTime>
  <Words>2837</Words>
  <Application>Microsoft Office PowerPoint</Application>
  <PresentationFormat>Custom</PresentationFormat>
  <Paragraphs>223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Cloud computing applications</vt:lpstr>
      <vt:lpstr>Intended learning outcomes</vt:lpstr>
      <vt:lpstr>Cloud Computing in Construction Industry: Use Cases, Benefits and Challenges</vt:lpstr>
      <vt:lpstr>The need for cloud computing in the construction industry</vt:lpstr>
      <vt:lpstr>Economic Benefits</vt:lpstr>
      <vt:lpstr>On-demand Scalability of Computing Resources</vt:lpstr>
      <vt:lpstr>Secured Platform</vt:lpstr>
      <vt:lpstr>Massive Storage</vt:lpstr>
      <vt:lpstr>Facilitating Collaborative Practice</vt:lpstr>
      <vt:lpstr>Use cases of cloud computing in construction industry</vt:lpstr>
      <vt:lpstr>Some use cases of cloud computing in construction industry</vt:lpstr>
      <vt:lpstr>Use cases of Cloud Computing in Construction Industry</vt:lpstr>
      <vt:lpstr>Use cases of Cloud Computing in Construction Industry</vt:lpstr>
      <vt:lpstr>Cloud Computing for Construction Waste Minimisation</vt:lpstr>
      <vt:lpstr>Cloud Computing for Construction Waste Minimisation</vt:lpstr>
      <vt:lpstr>Cloud Computing for Construction Waste Minimisation</vt:lpstr>
      <vt:lpstr>Cloud Computing for Construction Waste Minimisation</vt:lpstr>
      <vt:lpstr>Cloud Computing for Construction Waste Minimisation</vt:lpstr>
      <vt:lpstr>Use cases of Cloud Computing in Construction Industry</vt:lpstr>
      <vt:lpstr>Cloud Computing for Safe Construction</vt:lpstr>
      <vt:lpstr>Cloud Computing for Safe Construction</vt:lpstr>
      <vt:lpstr>Cloud Computing for Safe Construction</vt:lpstr>
      <vt:lpstr>Cloud Computing for Safe Construction</vt:lpstr>
      <vt:lpstr>Cloud Computing for Safe Construction</vt:lpstr>
      <vt:lpstr>Use cases of Cloud Computing in Construction Industry</vt:lpstr>
      <vt:lpstr>Cloud Computing for Energy Management in Construction</vt:lpstr>
      <vt:lpstr>Cloud Computing for Energy Management in Construction</vt:lpstr>
      <vt:lpstr>Cloud Computing for Energy Management in Construction</vt:lpstr>
      <vt:lpstr>Cloud Computing for Energy Management in Construction</vt:lpstr>
      <vt:lpstr>Use cases of Cloud Computing in Construction Industry</vt:lpstr>
      <vt:lpstr>Cloud Computing in Supply Chain Management in Construction</vt:lpstr>
      <vt:lpstr>Cloud Computing in Supply Chain Management in Construction</vt:lpstr>
      <vt:lpstr>Cloud Computing in Supply Chain Management in Construction</vt:lpstr>
      <vt:lpstr>Cloud Computing in Supply Chain Management in Construction</vt:lpstr>
      <vt:lpstr>Cloud Computing in Supply Chain Management in Construction</vt:lpstr>
      <vt:lpstr>Cloud Computing in Supply Chain Management in Construction</vt:lpstr>
      <vt:lpstr>Cloud Computing in Supply Chain Management in Construction</vt:lpstr>
      <vt:lpstr>Use cases of Cloud Computing in Construction Industry</vt:lpstr>
      <vt:lpstr>Cloud Computing for Project Management Informatics</vt:lpstr>
      <vt:lpstr>Cloud Computing for Project Management Informatics</vt:lpstr>
      <vt:lpstr>Cloud Computing for Project Management Informatics</vt:lpstr>
      <vt:lpstr>Use cases of Cloud Computing in Construction Industry</vt:lpstr>
      <vt:lpstr>Challenges of cloud adoption by construction industry</vt:lpstr>
      <vt:lpstr>Challenges of cloud adoption by construction industry</vt:lpstr>
      <vt:lpstr>Latency - problem</vt:lpstr>
      <vt:lpstr>Latency - solutions</vt:lpstr>
      <vt:lpstr>Trust, Data Privacy and Security - problem</vt:lpstr>
      <vt:lpstr>Trust, Data Privacy and Security - solution</vt:lpstr>
      <vt:lpstr>Data Availability - problem</vt:lpstr>
      <vt:lpstr>Data Availability - solution</vt:lpstr>
      <vt:lpstr>Data Governance - problem </vt:lpstr>
      <vt:lpstr>Data Governance - solution </vt:lpstr>
      <vt:lpstr>Poor Broadband Connectivity of Construction Sites - problem</vt:lpstr>
      <vt:lpstr>Poor Broadband Connectivity of Construction Sites - solution</vt:lpstr>
      <vt:lpstr>Cost Implication of Long-Term Use - problem</vt:lpstr>
      <vt:lpstr>Cost Implication of Long-Term Use - solution</vt:lpstr>
      <vt:lpstr>Dark Data - problem </vt:lpstr>
      <vt:lpstr>Threats of Edge Computing and Other Associated Technologies - problem</vt:lpstr>
      <vt:lpstr>Threats of Edge Computing and Other Associated Technologies - solution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RainClasroom test</dc:title>
  <dc:creator>Joanna Siebert</dc:creator>
  <cp:lastModifiedBy>lenovo</cp:lastModifiedBy>
  <cp:revision>355</cp:revision>
  <cp:lastPrinted>2023-11-01T03:49:37Z</cp:lastPrinted>
  <dcterms:created xsi:type="dcterms:W3CDTF">2020-03-15T08:11:10Z</dcterms:created>
  <dcterms:modified xsi:type="dcterms:W3CDTF">2023-12-06T08:15:48Z</dcterms:modified>
</cp:coreProperties>
</file>