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92" r:id="rId2"/>
    <p:sldId id="3093" r:id="rId3"/>
    <p:sldId id="3094" r:id="rId4"/>
    <p:sldId id="3095" r:id="rId5"/>
    <p:sldId id="3096" r:id="rId6"/>
    <p:sldId id="3534" r:id="rId7"/>
    <p:sldId id="3097" r:id="rId8"/>
    <p:sldId id="3535" r:id="rId9"/>
    <p:sldId id="3098" r:id="rId10"/>
    <p:sldId id="3536" r:id="rId11"/>
    <p:sldId id="3099" r:id="rId12"/>
    <p:sldId id="3100" r:id="rId13"/>
    <p:sldId id="3533" r:id="rId14"/>
    <p:sldId id="3537" r:id="rId15"/>
    <p:sldId id="3101" r:id="rId16"/>
    <p:sldId id="3539" r:id="rId17"/>
    <p:sldId id="3540" r:id="rId18"/>
    <p:sldId id="3102" r:id="rId19"/>
    <p:sldId id="3529" r:id="rId20"/>
    <p:sldId id="3530" r:id="rId21"/>
    <p:sldId id="3531" r:id="rId22"/>
    <p:sldId id="3532" r:id="rId23"/>
    <p:sldId id="3103" r:id="rId24"/>
    <p:sldId id="3104" r:id="rId25"/>
    <p:sldId id="3105" r:id="rId26"/>
    <p:sldId id="3106" r:id="rId27"/>
    <p:sldId id="3107" r:id="rId28"/>
    <p:sldId id="3542" r:id="rId29"/>
    <p:sldId id="3543" r:id="rId30"/>
    <p:sldId id="3544" r:id="rId3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52"/>
    <a:srgbClr val="F2A3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15/12/2023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12/15/2023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12/15/2023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12/15/2023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smtClean="0"/>
              <a:t>Cloud Compute and Networking Services</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29764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groups</a:t>
            </a:r>
            <a:endParaRPr lang="en-GB" dirty="0"/>
          </a:p>
        </p:txBody>
      </p:sp>
      <p:sp>
        <p:nvSpPr>
          <p:cNvPr id="3" name="Content Placeholder 2"/>
          <p:cNvSpPr>
            <a:spLocks noGrp="1"/>
          </p:cNvSpPr>
          <p:nvPr>
            <p:ph idx="1"/>
          </p:nvPr>
        </p:nvSpPr>
        <p:spPr/>
        <p:txBody>
          <a:bodyPr>
            <a:noAutofit/>
          </a:bodyPr>
          <a:lstStyle/>
          <a:p>
            <a:r>
              <a:rPr lang="en-GB" sz="4400" dirty="0"/>
              <a:t>Security groups play a crucial role in </a:t>
            </a:r>
            <a:r>
              <a:rPr lang="en-GB" sz="4400" dirty="0">
                <a:solidFill>
                  <a:srgbClr val="FF0000"/>
                </a:solidFill>
              </a:rPr>
              <a:t>securing instances </a:t>
            </a:r>
            <a:r>
              <a:rPr lang="en-GB" sz="4400" dirty="0"/>
              <a:t>in AWS by </a:t>
            </a:r>
            <a:r>
              <a:rPr lang="en-GB" sz="4400" dirty="0">
                <a:solidFill>
                  <a:srgbClr val="FF0000"/>
                </a:solidFill>
              </a:rPr>
              <a:t>controlling the traffic flow </a:t>
            </a:r>
            <a:r>
              <a:rPr lang="en-GB" sz="4400" dirty="0"/>
              <a:t>to and from them. </a:t>
            </a:r>
            <a:endParaRPr lang="en-GB" sz="4400" dirty="0" smtClean="0"/>
          </a:p>
          <a:p>
            <a:r>
              <a:rPr lang="en-GB" sz="4400" dirty="0" smtClean="0"/>
              <a:t>It's </a:t>
            </a:r>
            <a:r>
              <a:rPr lang="en-GB" sz="4400" dirty="0"/>
              <a:t>important to carefully design and configure security groups to meet the specific security and networking needs of your applications.</a:t>
            </a:r>
          </a:p>
        </p:txBody>
      </p:sp>
    </p:spTree>
    <p:extLst>
      <p:ext uri="{BB962C8B-B14F-4D97-AF65-F5344CB8AC3E}">
        <p14:creationId xmlns:p14="http://schemas.microsoft.com/office/powerpoint/2010/main" val="151133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Security Groups</a:t>
            </a:r>
          </a:p>
        </p:txBody>
      </p:sp>
      <p:sp>
        <p:nvSpPr>
          <p:cNvPr id="3" name="Content Placeholder 2"/>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rPr>
              <a:t>A security group is like a virtual firewall that allows you to control the traffic coming in and going out of your instances. </a:t>
            </a:r>
          </a:p>
          <a:p>
            <a:r>
              <a:rPr lang="en-US" sz="3600" dirty="0">
                <a:solidFill>
                  <a:srgbClr val="FF0000"/>
                </a:solidFill>
                <a:latin typeface="Arial" panose="020B0604020202020204" pitchFamily="34" charset="0"/>
                <a:cs typeface="Arial" panose="020B0604020202020204" pitchFamily="34" charset="0"/>
              </a:rPr>
              <a:t>By default, all incoming traffic is denied </a:t>
            </a:r>
            <a:r>
              <a:rPr lang="en-US" sz="3600" dirty="0">
                <a:latin typeface="Arial" panose="020B0604020202020204" pitchFamily="34" charset="0"/>
                <a:cs typeface="Arial" panose="020B0604020202020204" pitchFamily="34" charset="0"/>
              </a:rPr>
              <a:t>for an instance. </a:t>
            </a:r>
          </a:p>
          <a:p>
            <a:r>
              <a:rPr lang="en-US" sz="3600" dirty="0">
                <a:latin typeface="Arial" panose="020B0604020202020204" pitchFamily="34" charset="0"/>
                <a:cs typeface="Arial" panose="020B0604020202020204" pitchFamily="34" charset="0"/>
              </a:rPr>
              <a:t>Within a security group, </a:t>
            </a:r>
            <a:r>
              <a:rPr lang="en-US" sz="3600" dirty="0">
                <a:solidFill>
                  <a:srgbClr val="FF0000"/>
                </a:solidFill>
                <a:latin typeface="Arial" panose="020B0604020202020204" pitchFamily="34" charset="0"/>
                <a:cs typeface="Arial" panose="020B0604020202020204" pitchFamily="34" charset="0"/>
              </a:rPr>
              <a:t>you can define rules to allow traffic</a:t>
            </a:r>
            <a:r>
              <a:rPr lang="en-US" sz="3600" dirty="0">
                <a:latin typeface="Arial" panose="020B0604020202020204" pitchFamily="34" charset="0"/>
                <a:cs typeface="Arial" panose="020B0604020202020204" pitchFamily="34" charset="0"/>
              </a:rPr>
              <a:t> based on port, protocol, and source or destination.</a:t>
            </a:r>
          </a:p>
        </p:txBody>
      </p:sp>
    </p:spTree>
    <p:extLst>
      <p:ext uri="{BB962C8B-B14F-4D97-AF65-F5344CB8AC3E}">
        <p14:creationId xmlns:p14="http://schemas.microsoft.com/office/powerpoint/2010/main" val="24269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Tenancy Options</a:t>
            </a:r>
          </a:p>
        </p:txBody>
      </p:sp>
      <p:sp>
        <p:nvSpPr>
          <p:cNvPr id="3" name="Content Placeholder 2"/>
          <p:cNvSpPr>
            <a:spLocks noGrp="1"/>
          </p:cNvSpPr>
          <p:nvPr>
            <p:ph idx="1"/>
          </p:nvPr>
        </p:nvSpPr>
        <p:spPr/>
        <p:txBody>
          <a:bodyPr>
            <a:noAutofit/>
          </a:bodyPr>
          <a:lstStyle/>
          <a:p>
            <a:pPr marL="0" indent="0">
              <a:buNone/>
            </a:pPr>
            <a:r>
              <a:rPr lang="en-US" sz="2400" dirty="0">
                <a:latin typeface="Arial" panose="020B0604020202020204" pitchFamily="34" charset="0"/>
                <a:cs typeface="Arial" panose="020B0604020202020204" pitchFamily="34" charset="0"/>
              </a:rPr>
              <a:t>Amazon EC2 supports the following tenancy options for the instances:</a:t>
            </a:r>
          </a:p>
          <a:p>
            <a:r>
              <a:rPr lang="en-US" sz="2400" b="1" dirty="0">
                <a:latin typeface="Arial" panose="020B0604020202020204" pitchFamily="34" charset="0"/>
                <a:cs typeface="Arial" panose="020B0604020202020204" pitchFamily="34" charset="0"/>
              </a:rPr>
              <a:t>Shared Tenancy</a:t>
            </a:r>
            <a:r>
              <a:rPr lang="en-US" sz="2400" dirty="0">
                <a:latin typeface="Arial" panose="020B0604020202020204" pitchFamily="34" charset="0"/>
                <a:cs typeface="Arial" panose="020B0604020202020204" pitchFamily="34" charset="0"/>
              </a:rPr>
              <a:t>: Shared tenancy is the default tenancy model for all EC2 instances. In this model, </a:t>
            </a:r>
            <a:r>
              <a:rPr lang="en-US" sz="2400" dirty="0">
                <a:solidFill>
                  <a:srgbClr val="FF0000"/>
                </a:solidFill>
                <a:latin typeface="Arial" panose="020B0604020202020204" pitchFamily="34" charset="0"/>
                <a:cs typeface="Arial" panose="020B0604020202020204" pitchFamily="34" charset="0"/>
              </a:rPr>
              <a:t>the instances run on shared hardware</a:t>
            </a:r>
            <a:r>
              <a:rPr lang="en-US" sz="2400" dirty="0">
                <a:latin typeface="Arial" panose="020B0604020202020204" pitchFamily="34" charset="0"/>
                <a:cs typeface="Arial" panose="020B0604020202020204" pitchFamily="34" charset="0"/>
              </a:rPr>
              <a:t>. Therefore a single host can host instances from different customers.</a:t>
            </a:r>
          </a:p>
          <a:p>
            <a:r>
              <a:rPr lang="en-US" sz="2400" b="1" dirty="0">
                <a:latin typeface="Arial" panose="020B0604020202020204" pitchFamily="34" charset="0"/>
                <a:cs typeface="Arial" panose="020B0604020202020204" pitchFamily="34" charset="0"/>
              </a:rPr>
              <a:t>Dedicated Instances</a:t>
            </a:r>
            <a:r>
              <a:rPr lang="en-US" sz="2400" dirty="0">
                <a:latin typeface="Arial" panose="020B0604020202020204" pitchFamily="34" charset="0"/>
                <a:cs typeface="Arial" panose="020B0604020202020204" pitchFamily="34" charset="0"/>
              </a:rPr>
              <a:t>: Dedicated instances run on </a:t>
            </a:r>
            <a:r>
              <a:rPr lang="en-US" sz="2400" dirty="0">
                <a:solidFill>
                  <a:srgbClr val="FF0000"/>
                </a:solidFill>
                <a:latin typeface="Arial" panose="020B0604020202020204" pitchFamily="34" charset="0"/>
                <a:cs typeface="Arial" panose="020B0604020202020204" pitchFamily="34" charset="0"/>
              </a:rPr>
              <a:t>a single-tenant hardware</a:t>
            </a:r>
            <a:r>
              <a:rPr lang="en-US" sz="2400" dirty="0">
                <a:latin typeface="Arial" panose="020B0604020202020204" pitchFamily="34" charset="0"/>
                <a:cs typeface="Arial" panose="020B0604020202020204" pitchFamily="34" charset="0"/>
              </a:rPr>
              <a:t>, which means that the hardware is dedicated to a single customer.</a:t>
            </a:r>
          </a:p>
          <a:p>
            <a:r>
              <a:rPr lang="en-US" sz="2400" b="1" dirty="0">
                <a:latin typeface="Arial" panose="020B0604020202020204" pitchFamily="34" charset="0"/>
                <a:cs typeface="Arial" panose="020B0604020202020204" pitchFamily="34" charset="0"/>
              </a:rPr>
              <a:t>Dedicated Hosts</a:t>
            </a:r>
            <a:r>
              <a:rPr lang="en-US" sz="2400" dirty="0">
                <a:latin typeface="Arial" panose="020B0604020202020204" pitchFamily="34" charset="0"/>
                <a:cs typeface="Arial" panose="020B0604020202020204" pitchFamily="34" charset="0"/>
              </a:rPr>
              <a:t>: In the dedicated hosts model, the instance runs on a Dedicated Host, which is an </a:t>
            </a:r>
            <a:r>
              <a:rPr lang="en-US" sz="2400" dirty="0">
                <a:solidFill>
                  <a:srgbClr val="FF0000"/>
                </a:solidFill>
                <a:latin typeface="Arial" panose="020B0604020202020204" pitchFamily="34" charset="0"/>
                <a:cs typeface="Arial" panose="020B0604020202020204" pitchFamily="34" charset="0"/>
              </a:rPr>
              <a:t>isolated physical server </a:t>
            </a:r>
            <a:r>
              <a:rPr lang="en-US" sz="2400" dirty="0">
                <a:latin typeface="Arial" panose="020B0604020202020204" pitchFamily="34" charset="0"/>
                <a:cs typeface="Arial" panose="020B0604020202020204" pitchFamily="34" charset="0"/>
              </a:rPr>
              <a:t>solely dedicated to a single customer.</a:t>
            </a:r>
          </a:p>
        </p:txBody>
      </p:sp>
    </p:spTree>
    <p:extLst>
      <p:ext uri="{BB962C8B-B14F-4D97-AF65-F5344CB8AC3E}">
        <p14:creationId xmlns:p14="http://schemas.microsoft.com/office/powerpoint/2010/main" val="406202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Dedicated Hosts </a:t>
            </a:r>
            <a:r>
              <a:rPr lang="en-GB" dirty="0" smtClean="0"/>
              <a:t>vs </a:t>
            </a:r>
            <a:r>
              <a:rPr lang="en-GB" dirty="0"/>
              <a:t>Dedicated instances</a:t>
            </a:r>
          </a:p>
        </p:txBody>
      </p:sp>
      <p:sp>
        <p:nvSpPr>
          <p:cNvPr id="3" name="Content Placeholder 2"/>
          <p:cNvSpPr>
            <a:spLocks noGrp="1"/>
          </p:cNvSpPr>
          <p:nvPr>
            <p:ph idx="1"/>
          </p:nvPr>
        </p:nvSpPr>
        <p:spPr/>
        <p:txBody>
          <a:bodyPr>
            <a:normAutofit lnSpcReduction="10000"/>
          </a:bodyPr>
          <a:lstStyle/>
          <a:p>
            <a:r>
              <a:rPr lang="en-GB" dirty="0"/>
              <a:t>You can use Dedicated Hosts and Dedicated instances to launch Amazon EC2 instances on physical servers that are dedicated for your use. </a:t>
            </a:r>
            <a:endParaRPr lang="en-GB" dirty="0" smtClean="0"/>
          </a:p>
          <a:p>
            <a:r>
              <a:rPr lang="en-GB" dirty="0" smtClean="0"/>
              <a:t>An </a:t>
            </a:r>
            <a:r>
              <a:rPr lang="en-GB" dirty="0"/>
              <a:t>important difference between a Dedicated Host and a Dedicated instance is that a </a:t>
            </a:r>
            <a:r>
              <a:rPr lang="en-GB" dirty="0">
                <a:solidFill>
                  <a:srgbClr val="FF0000"/>
                </a:solidFill>
              </a:rPr>
              <a:t>Dedicated Host </a:t>
            </a:r>
            <a:r>
              <a:rPr lang="en-GB" dirty="0"/>
              <a:t>gives you additional visibility and control over how instances are placed on a physical server, and </a:t>
            </a:r>
            <a:r>
              <a:rPr lang="en-GB" dirty="0">
                <a:solidFill>
                  <a:srgbClr val="FF0000"/>
                </a:solidFill>
              </a:rPr>
              <a:t>you can consistently deploy your instances to the same physical server over time</a:t>
            </a:r>
            <a:r>
              <a:rPr lang="en-GB" dirty="0"/>
              <a:t>. </a:t>
            </a:r>
            <a:endParaRPr lang="en-GB" dirty="0" smtClean="0"/>
          </a:p>
          <a:p>
            <a:r>
              <a:rPr lang="en-GB" dirty="0" smtClean="0"/>
              <a:t>As </a:t>
            </a:r>
            <a:r>
              <a:rPr lang="en-GB" dirty="0"/>
              <a:t>a result, Dedicated Hosts enable you to use your existing server-bound software licenses and address corporate compliance and regulatory requirements.</a:t>
            </a:r>
          </a:p>
        </p:txBody>
      </p:sp>
    </p:spTree>
    <p:extLst>
      <p:ext uri="{BB962C8B-B14F-4D97-AF65-F5344CB8AC3E}">
        <p14:creationId xmlns:p14="http://schemas.microsoft.com/office/powerpoint/2010/main" val="397488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Pricing</a:t>
            </a:r>
            <a:endParaRPr lang="en-GB" dirty="0"/>
          </a:p>
        </p:txBody>
      </p:sp>
      <p:sp>
        <p:nvSpPr>
          <p:cNvPr id="3" name="Content Placeholder 2"/>
          <p:cNvSpPr>
            <a:spLocks noGrp="1"/>
          </p:cNvSpPr>
          <p:nvPr>
            <p:ph idx="1"/>
          </p:nvPr>
        </p:nvSpPr>
        <p:spPr/>
        <p:txBody>
          <a:bodyPr>
            <a:noAutofit/>
          </a:bodyPr>
          <a:lstStyle/>
          <a:p>
            <a:r>
              <a:rPr lang="en-GB" sz="3600" dirty="0"/>
              <a:t>EC2 instances are charged per hour or per second while they are running. </a:t>
            </a:r>
            <a:endParaRPr lang="en-GB" sz="3600" dirty="0" smtClean="0"/>
          </a:p>
          <a:p>
            <a:pPr lvl="1"/>
            <a:r>
              <a:rPr lang="en-GB" sz="2800" dirty="0" smtClean="0"/>
              <a:t>This </a:t>
            </a:r>
            <a:r>
              <a:rPr lang="en-GB" sz="2800" dirty="0"/>
              <a:t>means that when we don’t need them, we should shut them down. </a:t>
            </a:r>
            <a:endParaRPr lang="en-GB" sz="2800" dirty="0" smtClean="0"/>
          </a:p>
          <a:p>
            <a:r>
              <a:rPr lang="en-GB" sz="3600" dirty="0"/>
              <a:t>In general, the more resources you consume on EC2, the more you pay. </a:t>
            </a:r>
            <a:endParaRPr lang="en-GB" sz="3600" dirty="0" smtClean="0"/>
          </a:p>
          <a:p>
            <a:pPr lvl="1"/>
            <a:r>
              <a:rPr lang="en-GB" sz="2800" dirty="0" smtClean="0"/>
              <a:t>However</a:t>
            </a:r>
            <a:r>
              <a:rPr lang="en-GB" sz="2800" dirty="0"/>
              <a:t>, the sum of money that you pay to consume a certain amount of resources can vary greatly depending on which type of EC2 pricing model you use</a:t>
            </a:r>
            <a:r>
              <a:rPr lang="en-GB" sz="2800" dirty="0" smtClean="0"/>
              <a:t>.</a:t>
            </a:r>
          </a:p>
        </p:txBody>
      </p:sp>
    </p:spTree>
    <p:extLst>
      <p:ext uri="{BB962C8B-B14F-4D97-AF65-F5344CB8AC3E}">
        <p14:creationId xmlns:p14="http://schemas.microsoft.com/office/powerpoint/2010/main" val="195506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Pricing Options</a:t>
            </a:r>
          </a:p>
        </p:txBody>
      </p:sp>
      <p:sp>
        <p:nvSpPr>
          <p:cNvPr id="3" name="Content Placeholder 2"/>
          <p:cNvSpPr>
            <a:spLocks noGrp="1"/>
          </p:cNvSpPr>
          <p:nvPr>
            <p:ph idx="1"/>
          </p:nvPr>
        </p:nvSpPr>
        <p:spPr/>
        <p:txBody>
          <a:bodyPr>
            <a:noAutofit/>
          </a:bodyPr>
          <a:lstStyle/>
          <a:p>
            <a:r>
              <a:rPr lang="en-US" sz="4000" b="1" dirty="0">
                <a:latin typeface="Arial" panose="020B0604020202020204" pitchFamily="34" charset="0"/>
                <a:cs typeface="Arial" panose="020B0604020202020204" pitchFamily="34" charset="0"/>
              </a:rPr>
              <a:t>On-Demand </a:t>
            </a:r>
            <a:r>
              <a:rPr lang="en-US" sz="4000" b="1" dirty="0" smtClean="0">
                <a:latin typeface="Arial" panose="020B0604020202020204" pitchFamily="34" charset="0"/>
                <a:cs typeface="Arial" panose="020B0604020202020204" pitchFamily="34" charset="0"/>
              </a:rPr>
              <a:t>Instances</a:t>
            </a:r>
            <a:endParaRPr lang="en-US" sz="4000" dirty="0" smtClean="0">
              <a:latin typeface="Arial" panose="020B0604020202020204" pitchFamily="34" charset="0"/>
              <a:cs typeface="Arial" panose="020B0604020202020204" pitchFamily="34" charset="0"/>
            </a:endParaRPr>
          </a:p>
          <a:p>
            <a:pPr lvl="1"/>
            <a:r>
              <a:rPr lang="en-US" sz="3200" dirty="0" smtClean="0">
                <a:latin typeface="Arial" panose="020B0604020202020204" pitchFamily="34" charset="0"/>
                <a:cs typeface="Arial" panose="020B0604020202020204" pitchFamily="34" charset="0"/>
              </a:rPr>
              <a:t>On-demand </a:t>
            </a:r>
            <a:r>
              <a:rPr lang="en-US" sz="3200" dirty="0">
                <a:latin typeface="Arial" panose="020B0604020202020204" pitchFamily="34" charset="0"/>
                <a:cs typeface="Arial" panose="020B0604020202020204" pitchFamily="34" charset="0"/>
              </a:rPr>
              <a:t>instances do not have any upfront costs or </a:t>
            </a:r>
            <a:r>
              <a:rPr lang="en-US" sz="3200" dirty="0" smtClean="0">
                <a:latin typeface="Arial" panose="020B0604020202020204" pitchFamily="34" charset="0"/>
                <a:cs typeface="Arial" panose="020B0604020202020204" pitchFamily="34" charset="0"/>
              </a:rPr>
              <a:t>commitments</a:t>
            </a:r>
          </a:p>
          <a:p>
            <a:pPr lvl="1"/>
            <a:r>
              <a:rPr lang="en-US" sz="3200" dirty="0" smtClean="0">
                <a:latin typeface="Arial" panose="020B0604020202020204" pitchFamily="34" charset="0"/>
                <a:cs typeface="Arial" panose="020B0604020202020204" pitchFamily="34" charset="0"/>
              </a:rPr>
              <a:t>Users </a:t>
            </a:r>
            <a:r>
              <a:rPr lang="en-US" sz="3200" dirty="0">
                <a:latin typeface="Arial" panose="020B0604020202020204" pitchFamily="34" charset="0"/>
                <a:cs typeface="Arial" panose="020B0604020202020204" pitchFamily="34" charset="0"/>
              </a:rPr>
              <a:t>are charged for the running instances on an hourly </a:t>
            </a:r>
            <a:r>
              <a:rPr lang="en-US" sz="3200" dirty="0" smtClean="0">
                <a:latin typeface="Arial" panose="020B0604020202020204" pitchFamily="34" charset="0"/>
                <a:cs typeface="Arial" panose="020B0604020202020204" pitchFamily="34" charset="0"/>
              </a:rPr>
              <a:t>basis</a:t>
            </a:r>
            <a:endParaRPr lang="en-US" sz="32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772" y="4051034"/>
            <a:ext cx="4536510" cy="280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02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Pricing Options</a:t>
            </a:r>
          </a:p>
        </p:txBody>
      </p:sp>
      <p:sp>
        <p:nvSpPr>
          <p:cNvPr id="3" name="Content Placeholder 2"/>
          <p:cNvSpPr>
            <a:spLocks noGrp="1"/>
          </p:cNvSpPr>
          <p:nvPr>
            <p:ph idx="1"/>
          </p:nvPr>
        </p:nvSpPr>
        <p:spPr/>
        <p:txBody>
          <a:bodyPr>
            <a:noAutofit/>
          </a:bodyPr>
          <a:lstStyle/>
          <a:p>
            <a:r>
              <a:rPr lang="en-US" b="1" dirty="0" smtClean="0">
                <a:latin typeface="Arial" panose="020B0604020202020204" pitchFamily="34" charset="0"/>
                <a:cs typeface="Arial" panose="020B0604020202020204" pitchFamily="34" charset="0"/>
              </a:rPr>
              <a:t>Reserved </a:t>
            </a:r>
            <a:r>
              <a:rPr lang="en-US" b="1" dirty="0">
                <a:latin typeface="Arial" panose="020B0604020202020204" pitchFamily="34" charset="0"/>
                <a:cs typeface="Arial" panose="020B0604020202020204" pitchFamily="34" charset="0"/>
              </a:rPr>
              <a:t>Instances</a:t>
            </a:r>
            <a:r>
              <a:rPr lang="en-US" dirty="0">
                <a:latin typeface="Arial" panose="020B0604020202020204" pitchFamily="34" charset="0"/>
                <a:cs typeface="Arial" panose="020B0604020202020204" pitchFamily="34" charset="0"/>
              </a:rPr>
              <a:t>: Reserved Instances are recommended for long term use or predictable workloads where you can save significantly on the costs of running the instances by purchasing reserved instances. For reserved instances, the payment can be made either all-upfront for the entire term, partial-upfront or no-upfront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098" name="Picture 2" descr="Reserved Instance EC2 Pri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705" y="3855019"/>
            <a:ext cx="4685822" cy="289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0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ot Instance EC2 Pri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459" y="4789117"/>
            <a:ext cx="3670930" cy="22713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Pricing Options</a:t>
            </a:r>
          </a:p>
        </p:txBody>
      </p:sp>
      <p:sp>
        <p:nvSpPr>
          <p:cNvPr id="3" name="Content Placeholder 2"/>
          <p:cNvSpPr>
            <a:spLocks noGrp="1"/>
          </p:cNvSpPr>
          <p:nvPr>
            <p:ph idx="1"/>
          </p:nvPr>
        </p:nvSpPr>
        <p:spPr>
          <a:xfrm>
            <a:off x="838199" y="1825625"/>
            <a:ext cx="10844409" cy="4658682"/>
          </a:xfrm>
        </p:spPr>
        <p:txBody>
          <a:bodyPr>
            <a:noAutofit/>
          </a:bodyPr>
          <a:lstStyle/>
          <a:p>
            <a:r>
              <a:rPr lang="en-US" b="1" dirty="0" smtClean="0">
                <a:latin typeface="Arial" panose="020B0604020202020204" pitchFamily="34" charset="0"/>
                <a:cs typeface="Arial" panose="020B0604020202020204" pitchFamily="34" charset="0"/>
              </a:rPr>
              <a:t>Spot </a:t>
            </a:r>
            <a:r>
              <a:rPr lang="en-US" b="1" dirty="0">
                <a:latin typeface="Arial" panose="020B0604020202020204" pitchFamily="34" charset="0"/>
                <a:cs typeface="Arial" panose="020B0604020202020204" pitchFamily="34" charset="0"/>
              </a:rPr>
              <a:t>Instances</a:t>
            </a:r>
            <a:r>
              <a:rPr lang="en-US" dirty="0">
                <a:latin typeface="Arial" panose="020B0604020202020204" pitchFamily="34" charset="0"/>
                <a:cs typeface="Arial" panose="020B0604020202020204" pitchFamily="34" charset="0"/>
              </a:rPr>
              <a:t>: With spot instances, you can specify the price that you are willing to pay for a certain instance type</a:t>
            </a:r>
            <a:r>
              <a:rPr lang="en-US" dirty="0" smtClean="0">
                <a:latin typeface="Arial" panose="020B0604020202020204" pitchFamily="34" charset="0"/>
                <a:cs typeface="Arial" panose="020B0604020202020204" pitchFamily="34" charset="0"/>
              </a:rPr>
              <a:t>. You bid for unused Amazon EC2 capacity</a:t>
            </a:r>
          </a:p>
          <a:p>
            <a:pPr lvl="1"/>
            <a:r>
              <a:rPr lang="en-GB" sz="2000" dirty="0">
                <a:latin typeface="Arial" panose="020B0604020202020204" pitchFamily="34" charset="0"/>
                <a:cs typeface="Arial" panose="020B0604020202020204" pitchFamily="34" charset="0"/>
              </a:rPr>
              <a:t>Spot instance pricing is not a good option for Amazon EC2 workloads that you run an on an ongoing basis because spot instances are less predictable, and the work required to bid on spot instances is significant</a:t>
            </a:r>
            <a:r>
              <a:rPr lang="en-GB" sz="2000" dirty="0" smtClean="0">
                <a:latin typeface="Arial" panose="020B0604020202020204" pitchFamily="34" charset="0"/>
                <a:cs typeface="Arial" panose="020B0604020202020204" pitchFamily="34" charset="0"/>
              </a:rPr>
              <a:t>.</a:t>
            </a:r>
          </a:p>
          <a:p>
            <a:pPr lvl="1"/>
            <a:r>
              <a:rPr lang="en-GB" sz="2000" dirty="0">
                <a:latin typeface="Arial" panose="020B0604020202020204" pitchFamily="34" charset="0"/>
                <a:cs typeface="Arial" panose="020B0604020202020204" pitchFamily="34" charset="0"/>
              </a:rPr>
              <a:t>However, if you know that you are going to host a particularly resource-intensive workload for a temporary period and have flexibility regarding when that workload is run, or if you have free time available to bid on spot instances, this Amazon EC2 instance pricing model can deliver the greatest EC2 cost savings.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00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Placement Groups</a:t>
            </a:r>
          </a:p>
        </p:txBody>
      </p:sp>
      <p:sp>
        <p:nvSpPr>
          <p:cNvPr id="3" name="Content Placeholder 2"/>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Placement Groups allow you to define how your instances are placed on the underlying hardware. A placement group is a logical grouping of instances.</a:t>
            </a:r>
          </a:p>
          <a:p>
            <a:pPr lvl="1"/>
            <a:r>
              <a:rPr lang="en-US" sz="2800" b="1" dirty="0">
                <a:latin typeface="Arial" panose="020B0604020202020204" pitchFamily="34" charset="0"/>
                <a:cs typeface="Arial" panose="020B0604020202020204" pitchFamily="34" charset="0"/>
              </a:rPr>
              <a:t>Cluster</a:t>
            </a:r>
            <a:r>
              <a:rPr lang="en-US" sz="2800" dirty="0">
                <a:latin typeface="Arial" panose="020B0604020202020204" pitchFamily="34" charset="0"/>
                <a:cs typeface="Arial" panose="020B0604020202020204" pitchFamily="34" charset="0"/>
              </a:rPr>
              <a:t>: A cluster placement group clusters instances into a low-latency group in a single availability zone. </a:t>
            </a:r>
          </a:p>
          <a:p>
            <a:pPr lvl="1"/>
            <a:r>
              <a:rPr lang="en-US" sz="2800" b="1" dirty="0">
                <a:latin typeface="Arial" panose="020B0604020202020204" pitchFamily="34" charset="0"/>
                <a:cs typeface="Arial" panose="020B0604020202020204" pitchFamily="34" charset="0"/>
              </a:rPr>
              <a:t>Partition</a:t>
            </a:r>
            <a:r>
              <a:rPr lang="en-US" sz="2800" dirty="0">
                <a:latin typeface="Arial" panose="020B0604020202020204" pitchFamily="34" charset="0"/>
                <a:cs typeface="Arial" panose="020B0604020202020204" pitchFamily="34" charset="0"/>
              </a:rPr>
              <a:t>: A partition placement group spreads instances across logical partitions, ensuring that instances in one partition do not share underlying hardware with instances in other partitions. </a:t>
            </a:r>
          </a:p>
          <a:p>
            <a:pPr lvl="1"/>
            <a:r>
              <a:rPr lang="en-US" sz="2800" b="1" dirty="0">
                <a:latin typeface="Arial" panose="020B0604020202020204" pitchFamily="34" charset="0"/>
                <a:cs typeface="Arial" panose="020B0604020202020204" pitchFamily="34" charset="0"/>
              </a:rPr>
              <a:t>Spread</a:t>
            </a:r>
            <a:r>
              <a:rPr lang="en-US" sz="2800" dirty="0">
                <a:latin typeface="Arial" panose="020B0604020202020204" pitchFamily="34" charset="0"/>
                <a:cs typeface="Arial" panose="020B0604020202020204" pitchFamily="34" charset="0"/>
              </a:rPr>
              <a:t>: A spread placement group spreads instances across underlying hardware.</a:t>
            </a:r>
          </a:p>
        </p:txBody>
      </p:sp>
    </p:spTree>
    <p:extLst>
      <p:ext uri="{BB962C8B-B14F-4D97-AF65-F5344CB8AC3E}">
        <p14:creationId xmlns:p14="http://schemas.microsoft.com/office/powerpoint/2010/main" val="153735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76213"/>
            <a:ext cx="11972925"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4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Compute Services</a:t>
            </a:r>
          </a:p>
        </p:txBody>
      </p:sp>
      <p:sp>
        <p:nvSpPr>
          <p:cNvPr id="3" name="Content Placeholder 2"/>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Compute services provide dynamically scalable </a:t>
            </a:r>
            <a:r>
              <a:rPr lang="en-US" sz="3200" dirty="0">
                <a:solidFill>
                  <a:srgbClr val="FF0000"/>
                </a:solidFill>
                <a:latin typeface="Arial" panose="020B0604020202020204" pitchFamily="34" charset="0"/>
                <a:cs typeface="Arial" panose="020B0604020202020204" pitchFamily="34" charset="0"/>
              </a:rPr>
              <a:t>compute capacity </a:t>
            </a:r>
            <a:r>
              <a:rPr lang="en-US" sz="3200" dirty="0">
                <a:latin typeface="Arial" panose="020B0604020202020204" pitchFamily="34" charset="0"/>
                <a:cs typeface="Arial" panose="020B0604020202020204" pitchFamily="34" charset="0"/>
              </a:rPr>
              <a:t>in the cloud. </a:t>
            </a:r>
          </a:p>
          <a:p>
            <a:pPr lvl="1"/>
            <a:r>
              <a:rPr lang="en-US" sz="2800" dirty="0">
                <a:latin typeface="Arial" panose="020B0604020202020204" pitchFamily="34" charset="0"/>
                <a:cs typeface="Arial" panose="020B0604020202020204" pitchFamily="34" charset="0"/>
              </a:rPr>
              <a:t>Compute resources can be provisioned on-demand in the form of </a:t>
            </a:r>
            <a:r>
              <a:rPr lang="en-US" sz="2800" dirty="0">
                <a:solidFill>
                  <a:srgbClr val="FF0000"/>
                </a:solidFill>
                <a:latin typeface="Arial" panose="020B0604020202020204" pitchFamily="34" charset="0"/>
                <a:cs typeface="Arial" panose="020B0604020202020204" pitchFamily="34" charset="0"/>
              </a:rPr>
              <a:t>virtual machines</a:t>
            </a:r>
            <a:r>
              <a:rPr lang="en-US" sz="28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Virtual machines can be created from standard </a:t>
            </a:r>
            <a:r>
              <a:rPr lang="en-US" sz="3200" dirty="0">
                <a:solidFill>
                  <a:srgbClr val="FF0000"/>
                </a:solidFill>
                <a:latin typeface="Arial" panose="020B0604020202020204" pitchFamily="34" charset="0"/>
                <a:cs typeface="Arial" panose="020B0604020202020204" pitchFamily="34" charset="0"/>
              </a:rPr>
              <a:t>images </a:t>
            </a:r>
            <a:r>
              <a:rPr lang="en-US" sz="3200" dirty="0">
                <a:latin typeface="Arial" panose="020B0604020202020204" pitchFamily="34" charset="0"/>
                <a:cs typeface="Arial" panose="020B0604020202020204" pitchFamily="34" charset="0"/>
              </a:rPr>
              <a:t>provided by the cloud service provider (e.g., Ubuntu image and Windows server image) or custom images created by the users.</a:t>
            </a:r>
          </a:p>
          <a:p>
            <a:pPr lvl="1"/>
            <a:r>
              <a:rPr lang="en-US" sz="2800" dirty="0">
                <a:latin typeface="Arial" panose="020B0604020202020204" pitchFamily="34" charset="0"/>
                <a:cs typeface="Arial" panose="020B0604020202020204" pitchFamily="34" charset="0"/>
              </a:rPr>
              <a:t>A machine image is a template that contains a software configuration (operating system, application server, and applications).</a:t>
            </a:r>
          </a:p>
        </p:txBody>
      </p:sp>
    </p:spTree>
    <p:extLst>
      <p:ext uri="{BB962C8B-B14F-4D97-AF65-F5344CB8AC3E}">
        <p14:creationId xmlns:p14="http://schemas.microsoft.com/office/powerpoint/2010/main" val="2507883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 Placement </a:t>
            </a:r>
            <a:r>
              <a:rPr lang="en-GB" dirty="0" smtClean="0"/>
              <a:t>Group</a:t>
            </a:r>
            <a:endParaRPr lang="en-GB" dirty="0"/>
          </a:p>
        </p:txBody>
      </p:sp>
      <p:sp>
        <p:nvSpPr>
          <p:cNvPr id="3" name="Content Placeholder 2"/>
          <p:cNvSpPr>
            <a:spLocks noGrp="1"/>
          </p:cNvSpPr>
          <p:nvPr>
            <p:ph sz="half" idx="1"/>
          </p:nvPr>
        </p:nvSpPr>
        <p:spPr/>
        <p:txBody>
          <a:bodyPr>
            <a:normAutofit/>
          </a:bodyPr>
          <a:lstStyle/>
          <a:p>
            <a:r>
              <a:rPr lang="en-GB" sz="2400" dirty="0" smtClean="0"/>
              <a:t>Definition</a:t>
            </a:r>
            <a:r>
              <a:rPr lang="en-GB" sz="2400" dirty="0"/>
              <a:t>: A cluster placement group is a logical grouping of instances within a single Availability Zone. Instances in the same cluster placement group are </a:t>
            </a:r>
            <a:r>
              <a:rPr lang="en-GB" sz="2400" dirty="0">
                <a:solidFill>
                  <a:srgbClr val="FF0000"/>
                </a:solidFill>
              </a:rPr>
              <a:t>placed in close proximity to each other</a:t>
            </a:r>
            <a:r>
              <a:rPr lang="en-GB" sz="2400" dirty="0"/>
              <a:t>, providing low-latency networking between them</a:t>
            </a:r>
            <a:r>
              <a:rPr lang="en-GB" sz="2400" dirty="0" smtClean="0"/>
              <a:t>.</a:t>
            </a:r>
            <a:endParaRPr lang="en-GB" sz="2400" dirty="0"/>
          </a:p>
        </p:txBody>
      </p:sp>
      <p:sp>
        <p:nvSpPr>
          <p:cNvPr id="4" name="Content Placeholder 3"/>
          <p:cNvSpPr>
            <a:spLocks noGrp="1"/>
          </p:cNvSpPr>
          <p:nvPr>
            <p:ph sz="half" idx="2"/>
          </p:nvPr>
        </p:nvSpPr>
        <p:spPr/>
        <p:txBody>
          <a:bodyPr>
            <a:normAutofit/>
          </a:bodyPr>
          <a:lstStyle/>
          <a:p>
            <a:r>
              <a:rPr lang="en-GB" sz="2400" dirty="0"/>
              <a:t>Use Case: This is beneficial for applications that require extremely </a:t>
            </a:r>
            <a:r>
              <a:rPr lang="en-GB" sz="2400" dirty="0">
                <a:solidFill>
                  <a:srgbClr val="FF0000"/>
                </a:solidFill>
              </a:rPr>
              <a:t>low-latency communication between instances</a:t>
            </a:r>
            <a:r>
              <a:rPr lang="en-GB" sz="2400" dirty="0"/>
              <a:t>, such as high-performance computing (HPC) applications.</a:t>
            </a:r>
          </a:p>
          <a:p>
            <a:endParaRPr lang="en-GB"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307" y="4288077"/>
            <a:ext cx="7336361" cy="2569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44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 Placement Group</a:t>
            </a:r>
          </a:p>
        </p:txBody>
      </p:sp>
      <p:sp>
        <p:nvSpPr>
          <p:cNvPr id="3" name="Content Placeholder 2"/>
          <p:cNvSpPr>
            <a:spLocks noGrp="1"/>
          </p:cNvSpPr>
          <p:nvPr>
            <p:ph idx="1"/>
          </p:nvPr>
        </p:nvSpPr>
        <p:spPr>
          <a:xfrm>
            <a:off x="838200" y="1825625"/>
            <a:ext cx="6092868" cy="4351338"/>
          </a:xfrm>
        </p:spPr>
        <p:txBody>
          <a:bodyPr>
            <a:normAutofit fontScale="92500" lnSpcReduction="10000"/>
          </a:bodyPr>
          <a:lstStyle/>
          <a:p>
            <a:r>
              <a:rPr lang="en-GB" dirty="0" smtClean="0"/>
              <a:t>Definition</a:t>
            </a:r>
            <a:r>
              <a:rPr lang="en-GB" dirty="0"/>
              <a:t>: A partition placement group is another logical grouping, but it spreads instances across many racks. Each partition within the group represents a logical segment of the overall capacity. </a:t>
            </a:r>
            <a:r>
              <a:rPr lang="en-GB" dirty="0">
                <a:solidFill>
                  <a:srgbClr val="FF0000"/>
                </a:solidFill>
              </a:rPr>
              <a:t>Partitions do not share the same rack</a:t>
            </a:r>
            <a:r>
              <a:rPr lang="en-GB" dirty="0"/>
              <a:t>, providing a degree of fault tolerance.</a:t>
            </a:r>
          </a:p>
          <a:p>
            <a:r>
              <a:rPr lang="en-GB" dirty="0"/>
              <a:t>Use Case: This type of placement group is suitable for distributed and replicated workloads that benefit from spreading instances across different physical hardware to </a:t>
            </a:r>
            <a:r>
              <a:rPr lang="en-GB" dirty="0">
                <a:solidFill>
                  <a:srgbClr val="FF0000"/>
                </a:solidFill>
              </a:rPr>
              <a:t>reduce the risk of simultaneous hardware failures</a:t>
            </a:r>
            <a:r>
              <a:rPr lang="en-GB" dirty="0" smtClean="0">
                <a:solidFill>
                  <a:srgbClr val="FF0000"/>
                </a:solidFill>
              </a:rPr>
              <a:t>.</a:t>
            </a:r>
            <a:endParaRPr lang="en-GB"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029" y="1558186"/>
            <a:ext cx="4752750" cy="488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040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Spread Placement </a:t>
            </a:r>
            <a:r>
              <a:rPr lang="en-GB" dirty="0" smtClean="0"/>
              <a:t>Group</a:t>
            </a:r>
            <a:endParaRPr lang="en-GB" dirty="0"/>
          </a:p>
        </p:txBody>
      </p:sp>
      <p:sp>
        <p:nvSpPr>
          <p:cNvPr id="3" name="Content Placeholder 2"/>
          <p:cNvSpPr>
            <a:spLocks noGrp="1"/>
          </p:cNvSpPr>
          <p:nvPr>
            <p:ph idx="1"/>
          </p:nvPr>
        </p:nvSpPr>
        <p:spPr>
          <a:xfrm>
            <a:off x="838199" y="1825625"/>
            <a:ext cx="5545899" cy="4351338"/>
          </a:xfrm>
        </p:spPr>
        <p:txBody>
          <a:bodyPr>
            <a:normAutofit fontScale="92500" lnSpcReduction="20000"/>
          </a:bodyPr>
          <a:lstStyle/>
          <a:p>
            <a:r>
              <a:rPr lang="en-GB" dirty="0" smtClean="0"/>
              <a:t>Definition</a:t>
            </a:r>
            <a:r>
              <a:rPr lang="en-GB" dirty="0"/>
              <a:t>: A spread placement group is designed to spread instances across underlying hardware to reduce the risk of correlated failures. </a:t>
            </a:r>
            <a:r>
              <a:rPr lang="en-GB" dirty="0">
                <a:solidFill>
                  <a:srgbClr val="FF0000"/>
                </a:solidFill>
              </a:rPr>
              <a:t>Instances in a spread placement group are placed on distinct racks</a:t>
            </a:r>
            <a:r>
              <a:rPr lang="en-GB" dirty="0"/>
              <a:t>, ensuring that they are physically separate from each other.</a:t>
            </a:r>
          </a:p>
          <a:p>
            <a:r>
              <a:rPr lang="en-GB" dirty="0"/>
              <a:t>Use Case: Ideal for applications that require </a:t>
            </a:r>
            <a:r>
              <a:rPr lang="en-GB" dirty="0">
                <a:solidFill>
                  <a:srgbClr val="FF0000"/>
                </a:solidFill>
              </a:rPr>
              <a:t>high availability </a:t>
            </a:r>
            <a:r>
              <a:rPr lang="en-GB" dirty="0"/>
              <a:t>by minimizing the impact of hardware failures. It's a good choice for critical applications that need redundancy and fault tolerance.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519" y="2049833"/>
            <a:ext cx="562927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040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t>
            </a:r>
            <a:r>
              <a:rPr lang="en-GB" dirty="0"/>
              <a:t>Cloud Compute and Networking Services</a:t>
            </a:r>
          </a:p>
        </p:txBody>
      </p:sp>
      <p:sp>
        <p:nvSpPr>
          <p:cNvPr id="3" name="Content Placeholder 2"/>
          <p:cNvSpPr>
            <a:spLocks noGrp="1"/>
          </p:cNvSpPr>
          <p:nvPr>
            <p:ph idx="1"/>
          </p:nvPr>
        </p:nvSpPr>
        <p:spPr/>
        <p:txBody>
          <a:bodyPr>
            <a:normAutofit/>
          </a:bodyPr>
          <a:lstStyle/>
          <a:p>
            <a:r>
              <a:rPr lang="en-GB" sz="4000" dirty="0" smtClean="0"/>
              <a:t>Amazon EC2</a:t>
            </a:r>
          </a:p>
          <a:p>
            <a:r>
              <a:rPr lang="en-GB" sz="4000" dirty="0" smtClean="0">
                <a:solidFill>
                  <a:srgbClr val="FF0000"/>
                </a:solidFill>
              </a:rPr>
              <a:t>AWS EC2 Auto Scaling</a:t>
            </a:r>
          </a:p>
          <a:p>
            <a:r>
              <a:rPr lang="en-GB" sz="4000" dirty="0" smtClean="0"/>
              <a:t>AWS Elastic Load Balancing</a:t>
            </a:r>
          </a:p>
          <a:p>
            <a:r>
              <a:rPr lang="en-GB" sz="4000" dirty="0" smtClean="0"/>
              <a:t>Amazon Virtual Private Cloud (VPC)</a:t>
            </a:r>
            <a:endParaRPr lang="en-GB" sz="4000" dirty="0"/>
          </a:p>
        </p:txBody>
      </p:sp>
    </p:spTree>
    <p:extLst>
      <p:ext uri="{BB962C8B-B14F-4D97-AF65-F5344CB8AC3E}">
        <p14:creationId xmlns:p14="http://schemas.microsoft.com/office/powerpoint/2010/main" val="57356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AWS EC2 Auto Scaling</a:t>
            </a:r>
          </a:p>
        </p:txBody>
      </p:sp>
      <p:sp>
        <p:nvSpPr>
          <p:cNvPr id="3" name="Content Placeholder 2"/>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AWS EC2 Auto Scaling service allows </a:t>
            </a:r>
            <a:r>
              <a:rPr lang="en-US" sz="3200" dirty="0">
                <a:solidFill>
                  <a:srgbClr val="FF0000"/>
                </a:solidFill>
                <a:latin typeface="Arial" panose="020B0604020202020204" pitchFamily="34" charset="0"/>
                <a:cs typeface="Arial" panose="020B0604020202020204" pitchFamily="34" charset="0"/>
              </a:rPr>
              <a:t>automatic scaling </a:t>
            </a:r>
            <a:r>
              <a:rPr lang="en-US" sz="3200" dirty="0">
                <a:latin typeface="Arial" panose="020B0604020202020204" pitchFamily="34" charset="0"/>
                <a:cs typeface="Arial" panose="020B0604020202020204" pitchFamily="34" charset="0"/>
              </a:rPr>
              <a:t>of Amazon EC2 capacity up or down </a:t>
            </a:r>
            <a:r>
              <a:rPr lang="en-US" sz="3200" dirty="0">
                <a:solidFill>
                  <a:srgbClr val="FF0000"/>
                </a:solidFill>
                <a:latin typeface="Arial" panose="020B0604020202020204" pitchFamily="34" charset="0"/>
                <a:cs typeface="Arial" panose="020B0604020202020204" pitchFamily="34" charset="0"/>
              </a:rPr>
              <a:t>according to user-defined conditions</a:t>
            </a:r>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Therefore, with AutoScaling users can increase the number of EC2 instances running their applications seamlessly during spikes in the application workloads to meet the application performance requirements, and scale down capacity when the workload is low to save costs.</a:t>
            </a:r>
          </a:p>
        </p:txBody>
      </p:sp>
    </p:spTree>
    <p:extLst>
      <p:ext uri="{BB962C8B-B14F-4D97-AF65-F5344CB8AC3E}">
        <p14:creationId xmlns:p14="http://schemas.microsoft.com/office/powerpoint/2010/main" val="169677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Auto Scaling Launch Configuration</a:t>
            </a:r>
          </a:p>
        </p:txBody>
      </p:sp>
      <p:sp>
        <p:nvSpPr>
          <p:cNvPr id="3" name="Content Placeholder 2"/>
          <p:cNvSpPr>
            <a:spLocks noGrp="1"/>
          </p:cNvSpPr>
          <p:nvPr>
            <p:ph idx="1"/>
          </p:nvPr>
        </p:nvSpPr>
        <p:spPr/>
        <p:txBody>
          <a:bodyPr>
            <a:normAutofit/>
          </a:bodyPr>
          <a:lstStyle/>
          <a:p>
            <a:r>
              <a:rPr lang="en-US" sz="4000" dirty="0">
                <a:latin typeface="Arial" panose="020B0604020202020204" pitchFamily="34" charset="0"/>
                <a:cs typeface="Arial" panose="020B0604020202020204" pitchFamily="34" charset="0"/>
              </a:rPr>
              <a:t>A Launch Configuration is a template that is used by the Auto Scaling service to launch new instances within an Auto Scaling Group. </a:t>
            </a:r>
          </a:p>
          <a:p>
            <a:r>
              <a:rPr lang="en-US" sz="4000" dirty="0">
                <a:latin typeface="Arial" panose="020B0604020202020204" pitchFamily="34" charset="0"/>
                <a:cs typeface="Arial" panose="020B0604020202020204" pitchFamily="34" charset="0"/>
              </a:rPr>
              <a:t>A Launch Configuration comprises AMI, instance type, security group, and key pair.</a:t>
            </a:r>
          </a:p>
        </p:txBody>
      </p:sp>
    </p:spTree>
    <p:extLst>
      <p:ext uri="{BB962C8B-B14F-4D97-AF65-F5344CB8AC3E}">
        <p14:creationId xmlns:p14="http://schemas.microsoft.com/office/powerpoint/2010/main" val="190529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Auto Scaling Group</a:t>
            </a:r>
          </a:p>
        </p:txBody>
      </p:sp>
      <p:sp>
        <p:nvSpPr>
          <p:cNvPr id="3" name="Content Placeholder 2"/>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rPr>
              <a:t>An Auto Scaling Group is a collection of instances that are managed by the Auto Scaling service. </a:t>
            </a:r>
          </a:p>
          <a:p>
            <a:r>
              <a:rPr lang="en-US" sz="3600" dirty="0">
                <a:latin typeface="Arial" panose="020B0604020202020204" pitchFamily="34" charset="0"/>
                <a:cs typeface="Arial" panose="020B0604020202020204" pitchFamily="34" charset="0"/>
              </a:rPr>
              <a:t>An Auto Scaling Group comprises a configuration such as a launch configuration to launch new instances within the group, desired capacity, maximum capacity, and scaling policies.</a:t>
            </a:r>
          </a:p>
        </p:txBody>
      </p:sp>
    </p:spTree>
    <p:extLst>
      <p:ext uri="{BB962C8B-B14F-4D97-AF65-F5344CB8AC3E}">
        <p14:creationId xmlns:p14="http://schemas.microsoft.com/office/powerpoint/2010/main" val="425530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Scaling Policy</a:t>
            </a:r>
          </a:p>
        </p:txBody>
      </p:sp>
      <p:sp>
        <p:nvSpPr>
          <p:cNvPr id="3" name="Content Placeholder 2"/>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Scaling policies can be defined for an Auto Scaling Group which define how to adjust the capacity dynamically. </a:t>
            </a:r>
          </a:p>
          <a:p>
            <a:r>
              <a:rPr lang="en-US" dirty="0">
                <a:latin typeface="Arial" panose="020B0604020202020204" pitchFamily="34" charset="0"/>
                <a:cs typeface="Arial" panose="020B0604020202020204" pitchFamily="34" charset="0"/>
              </a:rPr>
              <a:t>Amazon EC2 Auto Scaling supports the following types of scaling policies:</a:t>
            </a:r>
          </a:p>
          <a:p>
            <a:pPr lvl="1"/>
            <a:r>
              <a:rPr lang="en-US" sz="2000" b="1" dirty="0">
                <a:latin typeface="Arial" panose="020B0604020202020204" pitchFamily="34" charset="0"/>
                <a:cs typeface="Arial" panose="020B0604020202020204" pitchFamily="34" charset="0"/>
              </a:rPr>
              <a:t>Target tracking scaling</a:t>
            </a:r>
            <a:r>
              <a:rPr lang="en-US" sz="2000" dirty="0">
                <a:latin typeface="Arial" panose="020B0604020202020204" pitchFamily="34" charset="0"/>
                <a:cs typeface="Arial" panose="020B0604020202020204" pitchFamily="34" charset="0"/>
              </a:rPr>
              <a:t>: With this policy, you can increase or decrease the current capacity of the group </a:t>
            </a:r>
            <a:r>
              <a:rPr lang="en-US" sz="2000" dirty="0">
                <a:solidFill>
                  <a:srgbClr val="FF0000"/>
                </a:solidFill>
                <a:latin typeface="Arial" panose="020B0604020202020204" pitchFamily="34" charset="0"/>
                <a:cs typeface="Arial" panose="020B0604020202020204" pitchFamily="34" charset="0"/>
              </a:rPr>
              <a:t>based on a target value for a specific </a:t>
            </a:r>
            <a:r>
              <a:rPr lang="en-US" sz="2000" dirty="0" smtClean="0">
                <a:solidFill>
                  <a:srgbClr val="FF0000"/>
                </a:solidFill>
                <a:latin typeface="Arial" panose="020B0604020202020204" pitchFamily="34" charset="0"/>
                <a:cs typeface="Arial" panose="020B0604020202020204" pitchFamily="34" charset="0"/>
              </a:rPr>
              <a:t>metric</a:t>
            </a:r>
            <a:r>
              <a:rPr lang="en-GB" sz="2000" dirty="0" smtClean="0"/>
              <a:t> (</a:t>
            </a:r>
            <a:r>
              <a:rPr lang="en-GB" sz="2000" dirty="0" smtClean="0">
                <a:latin typeface="Arial" panose="020B0604020202020204" pitchFamily="34" charset="0"/>
                <a:cs typeface="Arial" panose="020B0604020202020204" pitchFamily="34" charset="0"/>
              </a:rPr>
              <a:t>such </a:t>
            </a:r>
            <a:r>
              <a:rPr lang="en-GB" sz="2000" dirty="0">
                <a:latin typeface="Arial" panose="020B0604020202020204" pitchFamily="34" charset="0"/>
                <a:cs typeface="Arial" panose="020B0604020202020204" pitchFamily="34" charset="0"/>
              </a:rPr>
              <a:t>as CPU utilization or network </a:t>
            </a:r>
            <a:r>
              <a:rPr lang="en-GB" sz="2000" dirty="0" smtClean="0">
                <a:latin typeface="Arial" panose="020B0604020202020204" pitchFamily="34" charset="0"/>
                <a:cs typeface="Arial" panose="020B0604020202020204" pitchFamily="34" charset="0"/>
              </a:rPr>
              <a:t>traffic)</a:t>
            </a:r>
            <a:endParaRPr lang="en-US" sz="2000" dirty="0">
              <a:latin typeface="Arial" panose="020B0604020202020204" pitchFamily="34" charset="0"/>
              <a:cs typeface="Arial" panose="020B0604020202020204" pitchFamily="34" charset="0"/>
            </a:endParaRPr>
          </a:p>
          <a:p>
            <a:pPr lvl="1"/>
            <a:r>
              <a:rPr lang="en-US" sz="2000" b="1" dirty="0">
                <a:latin typeface="Arial" panose="020B0604020202020204" pitchFamily="34" charset="0"/>
                <a:cs typeface="Arial" panose="020B0604020202020204" pitchFamily="34" charset="0"/>
              </a:rPr>
              <a:t>Step scaling</a:t>
            </a:r>
            <a:r>
              <a:rPr lang="en-US" sz="2000" dirty="0">
                <a:latin typeface="Arial" panose="020B0604020202020204" pitchFamily="34" charset="0"/>
                <a:cs typeface="Arial" panose="020B0604020202020204" pitchFamily="34" charset="0"/>
              </a:rPr>
              <a:t>: With this policy, you can increase or decrease the current capacity of the group based on a set of scaling adjustments, known as </a:t>
            </a:r>
            <a:r>
              <a:rPr lang="en-US" sz="2000" dirty="0">
                <a:solidFill>
                  <a:srgbClr val="FF0000"/>
                </a:solidFill>
                <a:latin typeface="Arial" panose="020B0604020202020204" pitchFamily="34" charset="0"/>
                <a:cs typeface="Arial" panose="020B0604020202020204" pitchFamily="34" charset="0"/>
              </a:rPr>
              <a:t>step adjustments</a:t>
            </a:r>
            <a:r>
              <a:rPr lang="en-US" sz="2000" dirty="0">
                <a:latin typeface="Arial" panose="020B0604020202020204" pitchFamily="34" charset="0"/>
                <a:cs typeface="Arial" panose="020B0604020202020204" pitchFamily="34" charset="0"/>
              </a:rPr>
              <a:t>, that vary </a:t>
            </a:r>
            <a:r>
              <a:rPr lang="en-US" sz="2000" dirty="0">
                <a:solidFill>
                  <a:srgbClr val="FF0000"/>
                </a:solidFill>
                <a:latin typeface="Arial" panose="020B0604020202020204" pitchFamily="34" charset="0"/>
                <a:cs typeface="Arial" panose="020B0604020202020204" pitchFamily="34" charset="0"/>
              </a:rPr>
              <a:t>based on the size of the alarm breach</a:t>
            </a:r>
            <a:r>
              <a:rPr lang="en-US" sz="2000" dirty="0">
                <a:latin typeface="Arial" panose="020B0604020202020204" pitchFamily="34" charset="0"/>
                <a:cs typeface="Arial" panose="020B0604020202020204" pitchFamily="34" charset="0"/>
              </a:rPr>
              <a:t>.</a:t>
            </a:r>
          </a:p>
          <a:p>
            <a:pPr lvl="1"/>
            <a:r>
              <a:rPr lang="en-US" sz="2000" b="1" dirty="0">
                <a:latin typeface="Arial" panose="020B0604020202020204" pitchFamily="34" charset="0"/>
                <a:cs typeface="Arial" panose="020B0604020202020204" pitchFamily="34" charset="0"/>
              </a:rPr>
              <a:t>Simple scaling</a:t>
            </a:r>
            <a:r>
              <a:rPr lang="en-US" sz="2000" dirty="0">
                <a:latin typeface="Arial" panose="020B0604020202020204" pitchFamily="34" charset="0"/>
                <a:cs typeface="Arial" panose="020B0604020202020204" pitchFamily="34" charset="0"/>
              </a:rPr>
              <a:t>: With this policy, you can increase or decrease the current capacity of the group based on </a:t>
            </a:r>
            <a:r>
              <a:rPr lang="en-US" sz="2000" dirty="0">
                <a:solidFill>
                  <a:srgbClr val="FF0000"/>
                </a:solidFill>
                <a:latin typeface="Arial" panose="020B0604020202020204" pitchFamily="34" charset="0"/>
                <a:cs typeface="Arial" panose="020B0604020202020204" pitchFamily="34" charset="0"/>
              </a:rPr>
              <a:t>a single scaling adjustment</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5643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Target tracking </a:t>
            </a:r>
            <a:r>
              <a:rPr lang="en-GB" dirty="0" smtClean="0"/>
              <a:t>scaling - example</a:t>
            </a:r>
            <a:endParaRPr lang="en-GB" dirty="0"/>
          </a:p>
        </p:txBody>
      </p:sp>
      <p:sp>
        <p:nvSpPr>
          <p:cNvPr id="3" name="Content Placeholder 2"/>
          <p:cNvSpPr>
            <a:spLocks noGrp="1"/>
          </p:cNvSpPr>
          <p:nvPr>
            <p:ph idx="1"/>
          </p:nvPr>
        </p:nvSpPr>
        <p:spPr/>
        <p:txBody>
          <a:bodyPr>
            <a:normAutofit/>
          </a:bodyPr>
          <a:lstStyle/>
          <a:p>
            <a:r>
              <a:rPr lang="en-GB" dirty="0" smtClean="0"/>
              <a:t>Let’s say that you currently have an application that runs on Spot Fleet (In Amazon Web Services (AWS), a Spot Fleet is a collection or fleet of Spot Instances), and </a:t>
            </a:r>
            <a:r>
              <a:rPr lang="en-GB" dirty="0" smtClean="0">
                <a:solidFill>
                  <a:srgbClr val="FF0000"/>
                </a:solidFill>
              </a:rPr>
              <a:t>you want the CPU utilization of the fleet to stay at around 50 percent when the load on the application changes</a:t>
            </a:r>
            <a:r>
              <a:rPr lang="en-GB" dirty="0" smtClean="0"/>
              <a:t>. This gives you extra capacity to handle traffic spikes without maintaining an excessive number of idle resources.</a:t>
            </a:r>
          </a:p>
        </p:txBody>
      </p:sp>
    </p:spTree>
    <p:extLst>
      <p:ext uri="{BB962C8B-B14F-4D97-AF65-F5344CB8AC3E}">
        <p14:creationId xmlns:p14="http://schemas.microsoft.com/office/powerpoint/2010/main" val="3063575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Target tracking </a:t>
            </a:r>
            <a:r>
              <a:rPr lang="en-GB" dirty="0" smtClean="0"/>
              <a:t>scaling - example</a:t>
            </a:r>
            <a:endParaRPr lang="en-GB" dirty="0"/>
          </a:p>
        </p:txBody>
      </p:sp>
      <p:sp>
        <p:nvSpPr>
          <p:cNvPr id="3" name="Content Placeholder 2"/>
          <p:cNvSpPr>
            <a:spLocks noGrp="1"/>
          </p:cNvSpPr>
          <p:nvPr>
            <p:ph idx="1"/>
          </p:nvPr>
        </p:nvSpPr>
        <p:spPr/>
        <p:txBody>
          <a:bodyPr>
            <a:normAutofit/>
          </a:bodyPr>
          <a:lstStyle/>
          <a:p>
            <a:r>
              <a:rPr lang="en-GB" dirty="0" smtClean="0"/>
              <a:t>You </a:t>
            </a:r>
            <a:r>
              <a:rPr lang="en-GB" dirty="0"/>
              <a:t>can meet this need by </a:t>
            </a:r>
            <a:r>
              <a:rPr lang="en-GB" dirty="0">
                <a:solidFill>
                  <a:srgbClr val="FF0000"/>
                </a:solidFill>
              </a:rPr>
              <a:t>creating a target tracking scaling policy that targets an average CPU utilization of 50 percent</a:t>
            </a:r>
            <a:r>
              <a:rPr lang="en-GB" dirty="0"/>
              <a:t>. Then, Application Auto Scaling will scale out (increase capacity) when CPU exceeds 50 percent to handle increased load. It will scale in (decrease capacity) when CPU drops below 50 percent to optimize costs during periods of low utilization.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886" y="4482324"/>
            <a:ext cx="7505114" cy="2327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08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t>
            </a:r>
            <a:r>
              <a:rPr lang="en-GB" dirty="0"/>
              <a:t>Cloud Compute and Networking Services</a:t>
            </a:r>
          </a:p>
        </p:txBody>
      </p:sp>
      <p:sp>
        <p:nvSpPr>
          <p:cNvPr id="3" name="Content Placeholder 2"/>
          <p:cNvSpPr>
            <a:spLocks noGrp="1"/>
          </p:cNvSpPr>
          <p:nvPr>
            <p:ph idx="1"/>
          </p:nvPr>
        </p:nvSpPr>
        <p:spPr/>
        <p:txBody>
          <a:bodyPr>
            <a:normAutofit/>
          </a:bodyPr>
          <a:lstStyle/>
          <a:p>
            <a:r>
              <a:rPr lang="en-GB" sz="4000" dirty="0" smtClean="0"/>
              <a:t>Amazon EC2</a:t>
            </a:r>
          </a:p>
          <a:p>
            <a:r>
              <a:rPr lang="en-GB" sz="4000" dirty="0" smtClean="0"/>
              <a:t>AWS EC2 Auto Scaling</a:t>
            </a:r>
          </a:p>
          <a:p>
            <a:r>
              <a:rPr lang="en-GB" sz="4000" dirty="0" smtClean="0"/>
              <a:t>AWS Elastic Load Balancing</a:t>
            </a:r>
          </a:p>
          <a:p>
            <a:r>
              <a:rPr lang="en-GB" sz="4000" dirty="0" smtClean="0"/>
              <a:t>Amazon Virtual Private Cloud (VPC)</a:t>
            </a:r>
            <a:endParaRPr lang="en-GB" sz="4000" dirty="0"/>
          </a:p>
        </p:txBody>
      </p:sp>
    </p:spTree>
    <p:extLst>
      <p:ext uri="{BB962C8B-B14F-4D97-AF65-F5344CB8AC3E}">
        <p14:creationId xmlns:p14="http://schemas.microsoft.com/office/powerpoint/2010/main" val="2935525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a:t>
            </a:r>
            <a:r>
              <a:rPr lang="en-US" dirty="0" smtClean="0"/>
              <a:t>scaling example</a:t>
            </a:r>
            <a:endParaRPr lang="en-GB" dirty="0"/>
          </a:p>
        </p:txBody>
      </p:sp>
      <p:sp>
        <p:nvSpPr>
          <p:cNvPr id="3" name="Content Placeholder 2"/>
          <p:cNvSpPr>
            <a:spLocks noGrp="1"/>
          </p:cNvSpPr>
          <p:nvPr>
            <p:ph idx="1"/>
          </p:nvPr>
        </p:nvSpPr>
        <p:spPr/>
        <p:txBody>
          <a:bodyPr>
            <a:normAutofit/>
          </a:bodyPr>
          <a:lstStyle/>
          <a:p>
            <a:r>
              <a:rPr lang="en-GB" dirty="0"/>
              <a:t>You can define different step adjustments based on the breach size of the alarm</a:t>
            </a:r>
            <a:r>
              <a:rPr lang="en-GB" dirty="0" smtClean="0"/>
              <a:t>. For example: </a:t>
            </a:r>
            <a:endParaRPr lang="en-GB" dirty="0"/>
          </a:p>
          <a:p>
            <a:pPr lvl="1"/>
            <a:r>
              <a:rPr lang="en-GB" dirty="0"/>
              <a:t>Scale out by 10 capacity units if the alarm metric reaches 50 percent</a:t>
            </a:r>
          </a:p>
          <a:p>
            <a:pPr lvl="1"/>
            <a:r>
              <a:rPr lang="en-GB" dirty="0" smtClean="0"/>
              <a:t>Scale </a:t>
            </a:r>
            <a:r>
              <a:rPr lang="en-GB" dirty="0"/>
              <a:t>out by 30 capacity units if the alarm metric reaches 75 percent</a:t>
            </a:r>
          </a:p>
          <a:p>
            <a:pPr lvl="1"/>
            <a:r>
              <a:rPr lang="en-GB" dirty="0" smtClean="0"/>
              <a:t>Scale </a:t>
            </a:r>
            <a:r>
              <a:rPr lang="en-GB" dirty="0"/>
              <a:t>out by 40 capacity units if the alarm metric reaches 85 percent</a:t>
            </a:r>
          </a:p>
          <a:p>
            <a:r>
              <a:rPr lang="en-GB" dirty="0" smtClean="0"/>
              <a:t>When </a:t>
            </a:r>
            <a:r>
              <a:rPr lang="en-GB" dirty="0"/>
              <a:t>the alarm threshold is breached for the specified number of evaluation periods, Application Auto Scaling will apply the step adjustments defined in the policy. The adjustments can continue for additional alarm breaches until the alarm state returns to OK.</a:t>
            </a:r>
          </a:p>
        </p:txBody>
      </p:sp>
    </p:spTree>
    <p:extLst>
      <p:ext uri="{BB962C8B-B14F-4D97-AF65-F5344CB8AC3E}">
        <p14:creationId xmlns:p14="http://schemas.microsoft.com/office/powerpoint/2010/main" val="65702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t>
            </a:r>
            <a:r>
              <a:rPr lang="en-GB" dirty="0"/>
              <a:t>Cloud Compute and Networking Services</a:t>
            </a:r>
          </a:p>
        </p:txBody>
      </p:sp>
      <p:sp>
        <p:nvSpPr>
          <p:cNvPr id="3" name="Content Placeholder 2"/>
          <p:cNvSpPr>
            <a:spLocks noGrp="1"/>
          </p:cNvSpPr>
          <p:nvPr>
            <p:ph idx="1"/>
          </p:nvPr>
        </p:nvSpPr>
        <p:spPr/>
        <p:txBody>
          <a:bodyPr>
            <a:normAutofit/>
          </a:bodyPr>
          <a:lstStyle/>
          <a:p>
            <a:r>
              <a:rPr lang="en-GB" sz="4000" dirty="0" smtClean="0">
                <a:solidFill>
                  <a:srgbClr val="FF0000"/>
                </a:solidFill>
              </a:rPr>
              <a:t>Amazon EC2</a:t>
            </a:r>
          </a:p>
          <a:p>
            <a:r>
              <a:rPr lang="en-GB" sz="4000" dirty="0" smtClean="0"/>
              <a:t>AWS EC2 Auto Scaling</a:t>
            </a:r>
          </a:p>
          <a:p>
            <a:r>
              <a:rPr lang="en-GB" sz="4000" dirty="0" smtClean="0"/>
              <a:t>AWS Elastic Load Balancing</a:t>
            </a:r>
          </a:p>
          <a:p>
            <a:r>
              <a:rPr lang="en-GB" sz="4000" dirty="0" smtClean="0"/>
              <a:t>Amazon Virtual Private Cloud (VPC)</a:t>
            </a:r>
            <a:endParaRPr lang="en-GB" sz="4000" dirty="0"/>
          </a:p>
        </p:txBody>
      </p:sp>
    </p:spTree>
    <p:extLst>
      <p:ext uri="{BB962C8B-B14F-4D97-AF65-F5344CB8AC3E}">
        <p14:creationId xmlns:p14="http://schemas.microsoft.com/office/powerpoint/2010/main" val="218723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Amazon EC2</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Amazon EC2 is an Infrastructure-as-a-Service (IaaS) provided by Amazon. </a:t>
            </a:r>
          </a:p>
          <a:p>
            <a:r>
              <a:rPr lang="en-US" dirty="0">
                <a:latin typeface="Arial" panose="020B0604020202020204" pitchFamily="34" charset="0"/>
                <a:cs typeface="Arial" panose="020B0604020202020204" pitchFamily="34" charset="0"/>
              </a:rPr>
              <a:t>EC2 delivers scalable, pay-as-you-go compute capacity in the cloud. </a:t>
            </a:r>
          </a:p>
          <a:p>
            <a:r>
              <a:rPr lang="en-US" dirty="0">
                <a:latin typeface="Arial" panose="020B0604020202020204" pitchFamily="34" charset="0"/>
                <a:cs typeface="Arial" panose="020B0604020202020204" pitchFamily="34" charset="0"/>
              </a:rPr>
              <a:t>EC2 is a web service that provides computing capacity in the form of virtual machines that are launched </a:t>
            </a:r>
            <a:r>
              <a:rPr lang="en-US" dirty="0">
                <a:solidFill>
                  <a:srgbClr val="FF0000"/>
                </a:solidFill>
                <a:latin typeface="Arial" panose="020B0604020202020204" pitchFamily="34" charset="0"/>
                <a:cs typeface="Arial" panose="020B0604020202020204" pitchFamily="34" charset="0"/>
              </a:rPr>
              <a:t>in Amazon’s cloud computing environment.</a:t>
            </a:r>
          </a:p>
        </p:txBody>
      </p:sp>
    </p:spTree>
    <p:extLst>
      <p:ext uri="{BB962C8B-B14F-4D97-AF65-F5344CB8AC3E}">
        <p14:creationId xmlns:p14="http://schemas.microsoft.com/office/powerpoint/2010/main" val="9254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a:t>
            </a:r>
            <a:endParaRPr lang="en-GB" dirty="0"/>
          </a:p>
        </p:txBody>
      </p:sp>
      <p:sp>
        <p:nvSpPr>
          <p:cNvPr id="3" name="Content Placeholder 2"/>
          <p:cNvSpPr>
            <a:spLocks noGrp="1"/>
          </p:cNvSpPr>
          <p:nvPr>
            <p:ph idx="1"/>
          </p:nvPr>
        </p:nvSpPr>
        <p:spPr/>
        <p:txBody>
          <a:bodyPr>
            <a:noAutofit/>
          </a:bodyPr>
          <a:lstStyle/>
          <a:p>
            <a:r>
              <a:rPr lang="en-GB" sz="4400" dirty="0" smtClean="0"/>
              <a:t>A </a:t>
            </a:r>
            <a:r>
              <a:rPr lang="en-GB" sz="4400" dirty="0"/>
              <a:t>virtual machine (VM) or </a:t>
            </a:r>
            <a:r>
              <a:rPr lang="en-GB" sz="4400" dirty="0">
                <a:solidFill>
                  <a:srgbClr val="FF0000"/>
                </a:solidFill>
              </a:rPr>
              <a:t>a specific configuration</a:t>
            </a:r>
            <a:r>
              <a:rPr lang="en-GB" sz="4400" dirty="0"/>
              <a:t> of computing resources allocated for a particular </a:t>
            </a:r>
            <a:r>
              <a:rPr lang="en-GB" sz="4400" dirty="0" smtClean="0"/>
              <a:t>purpose</a:t>
            </a:r>
            <a:r>
              <a:rPr lang="en-GB" sz="4400" dirty="0"/>
              <a:t> </a:t>
            </a:r>
            <a:r>
              <a:rPr lang="en-GB" sz="4400" dirty="0" smtClean="0"/>
              <a:t>- including </a:t>
            </a:r>
            <a:r>
              <a:rPr lang="en-GB" sz="4400" dirty="0"/>
              <a:t>CPU, memory, storage, and </a:t>
            </a:r>
            <a:r>
              <a:rPr lang="en-GB" sz="4400" dirty="0" smtClean="0"/>
              <a:t>network</a:t>
            </a:r>
          </a:p>
          <a:p>
            <a:r>
              <a:rPr lang="en-GB" sz="4400" dirty="0" smtClean="0"/>
              <a:t>Cloud </a:t>
            </a:r>
            <a:r>
              <a:rPr lang="en-GB" sz="4400" dirty="0"/>
              <a:t>providers offer </a:t>
            </a:r>
            <a:r>
              <a:rPr lang="en-GB" sz="4400" dirty="0">
                <a:solidFill>
                  <a:srgbClr val="FF0000"/>
                </a:solidFill>
              </a:rPr>
              <a:t>various types </a:t>
            </a:r>
            <a:r>
              <a:rPr lang="en-GB" sz="4400" dirty="0"/>
              <a:t>of instances </a:t>
            </a:r>
            <a:r>
              <a:rPr lang="en-GB" sz="4400" dirty="0">
                <a:solidFill>
                  <a:srgbClr val="FF0000"/>
                </a:solidFill>
              </a:rPr>
              <a:t>optimized </a:t>
            </a:r>
            <a:r>
              <a:rPr lang="en-GB" sz="4400" dirty="0"/>
              <a:t>for different use </a:t>
            </a:r>
            <a:r>
              <a:rPr lang="en-GB" sz="4400" dirty="0" smtClean="0"/>
              <a:t>cases </a:t>
            </a:r>
            <a:endParaRPr lang="en-GB" sz="4400" dirty="0"/>
          </a:p>
        </p:txBody>
      </p:sp>
    </p:spTree>
    <p:extLst>
      <p:ext uri="{BB962C8B-B14F-4D97-AF65-F5344CB8AC3E}">
        <p14:creationId xmlns:p14="http://schemas.microsoft.com/office/powerpoint/2010/main" val="189916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EC2 Instance Types</a:t>
            </a:r>
          </a:p>
        </p:txBody>
      </p:sp>
      <p:sp>
        <p:nvSpPr>
          <p:cNvPr id="3" name="Content Placeholder 2"/>
          <p:cNvSpPr>
            <a:spLocks noGrp="1"/>
          </p:cNvSpPr>
          <p:nvPr>
            <p:ph idx="1"/>
          </p:nvPr>
        </p:nvSpPr>
        <p:spPr/>
        <p:txBody>
          <a:bodyPr>
            <a:normAutofit fontScale="90000"/>
          </a:bodyPr>
          <a:lstStyle/>
          <a:p>
            <a:r>
              <a:rPr lang="en-US" sz="2000" b="1" dirty="0">
                <a:latin typeface="Arial" panose="020B0604020202020204" pitchFamily="34" charset="0"/>
                <a:cs typeface="Arial" panose="020B0604020202020204" pitchFamily="34" charset="0"/>
              </a:rPr>
              <a:t>General Purpose</a:t>
            </a:r>
            <a:r>
              <a:rPr lang="en-US" sz="2000" dirty="0">
                <a:latin typeface="Arial" panose="020B0604020202020204" pitchFamily="34" charset="0"/>
                <a:cs typeface="Arial" panose="020B0604020202020204" pitchFamily="34" charset="0"/>
              </a:rPr>
              <a:t>: The general purpose instances provide </a:t>
            </a:r>
            <a:r>
              <a:rPr lang="en-US" sz="2000" dirty="0">
                <a:solidFill>
                  <a:srgbClr val="FF0000"/>
                </a:solidFill>
                <a:latin typeface="Arial" panose="020B0604020202020204" pitchFamily="34" charset="0"/>
                <a:cs typeface="Arial" panose="020B0604020202020204" pitchFamily="34" charset="0"/>
              </a:rPr>
              <a:t>a balance of compute, memory, and network resources, </a:t>
            </a:r>
            <a:r>
              <a:rPr lang="en-US" sz="2000" dirty="0">
                <a:latin typeface="Arial" panose="020B0604020202020204" pitchFamily="34" charset="0"/>
                <a:cs typeface="Arial" panose="020B0604020202020204" pitchFamily="34" charset="0"/>
              </a:rPr>
              <a:t>and are well suited for a wide range of applications. Within the general purpose type, there are various families such as M4, M5, M5a, T2, T3, and A1.</a:t>
            </a:r>
          </a:p>
          <a:p>
            <a:r>
              <a:rPr lang="en-US" sz="2000" b="1" dirty="0">
                <a:latin typeface="Arial" panose="020B0604020202020204" pitchFamily="34" charset="0"/>
                <a:cs typeface="Arial" panose="020B0604020202020204" pitchFamily="34" charset="0"/>
              </a:rPr>
              <a:t>Compute Optimized</a:t>
            </a:r>
            <a:r>
              <a:rPr lang="en-US" sz="2000" dirty="0">
                <a:latin typeface="Arial" panose="020B0604020202020204" pitchFamily="34" charset="0"/>
                <a:cs typeface="Arial" panose="020B0604020202020204" pitchFamily="34" charset="0"/>
              </a:rPr>
              <a:t>: The compute optimized instances are </a:t>
            </a:r>
            <a:r>
              <a:rPr lang="en-US" sz="2000" dirty="0">
                <a:solidFill>
                  <a:srgbClr val="FF0000"/>
                </a:solidFill>
                <a:latin typeface="Arial" panose="020B0604020202020204" pitchFamily="34" charset="0"/>
                <a:cs typeface="Arial" panose="020B0604020202020204" pitchFamily="34" charset="0"/>
              </a:rPr>
              <a:t>optimized for compute-intensive workloads </a:t>
            </a:r>
            <a:r>
              <a:rPr lang="en-US" sz="2000" dirty="0">
                <a:latin typeface="Arial" panose="020B0604020202020204" pitchFamily="34" charset="0"/>
                <a:cs typeface="Arial" panose="020B0604020202020204" pitchFamily="34" charset="0"/>
              </a:rPr>
              <a:t>and deliver cost-effective high performance at a low price per compute ratio. Within the compute optimized type, there are various families such as C4, C5, and C5n.</a:t>
            </a:r>
          </a:p>
          <a:p>
            <a:r>
              <a:rPr lang="en-US" sz="2000" b="1" dirty="0">
                <a:latin typeface="Arial" panose="020B0604020202020204" pitchFamily="34" charset="0"/>
                <a:cs typeface="Arial" panose="020B0604020202020204" pitchFamily="34" charset="0"/>
              </a:rPr>
              <a:t>Memory Optimized</a:t>
            </a:r>
            <a:r>
              <a:rPr lang="en-US" sz="2000" dirty="0">
                <a:latin typeface="Arial" panose="020B0604020202020204" pitchFamily="34" charset="0"/>
                <a:cs typeface="Arial" panose="020B0604020202020204" pitchFamily="34" charset="0"/>
              </a:rPr>
              <a:t>: The memory optimized instances are </a:t>
            </a:r>
            <a:r>
              <a:rPr lang="en-US" sz="2000" dirty="0">
                <a:solidFill>
                  <a:srgbClr val="FF0000"/>
                </a:solidFill>
                <a:latin typeface="Arial" panose="020B0604020202020204" pitchFamily="34" charset="0"/>
                <a:cs typeface="Arial" panose="020B0604020202020204" pitchFamily="34" charset="0"/>
              </a:rPr>
              <a:t>optimized for memory-intensive applications</a:t>
            </a:r>
            <a:r>
              <a:rPr lang="en-US" sz="2000" dirty="0">
                <a:latin typeface="Arial" panose="020B0604020202020204" pitchFamily="34" charset="0"/>
                <a:cs typeface="Arial" panose="020B0604020202020204" pitchFamily="34" charset="0"/>
              </a:rPr>
              <a:t>. Within the memory optimized type, there are various families such as R4, R5, R5a, R5a, X1, X1e, and z1d.</a:t>
            </a:r>
          </a:p>
          <a:p>
            <a:r>
              <a:rPr lang="en-US" sz="2000" b="1" dirty="0">
                <a:latin typeface="Arial" panose="020B0604020202020204" pitchFamily="34" charset="0"/>
                <a:cs typeface="Arial" panose="020B0604020202020204" pitchFamily="34" charset="0"/>
              </a:rPr>
              <a:t>Accelerated Computing</a:t>
            </a:r>
            <a:r>
              <a:rPr lang="en-US" sz="2000" dirty="0">
                <a:latin typeface="Arial" panose="020B0604020202020204" pitchFamily="34" charset="0"/>
                <a:cs typeface="Arial" panose="020B0604020202020204" pitchFamily="34" charset="0"/>
              </a:rPr>
              <a:t>: The accelerated computing instances are </a:t>
            </a:r>
            <a:r>
              <a:rPr lang="en-US" sz="2000" dirty="0">
                <a:solidFill>
                  <a:srgbClr val="FF0000"/>
                </a:solidFill>
                <a:latin typeface="Arial" panose="020B0604020202020204" pitchFamily="34" charset="0"/>
                <a:cs typeface="Arial" panose="020B0604020202020204" pitchFamily="34" charset="0"/>
              </a:rPr>
              <a:t>intended for graphics and general-purpose GPU compute applications</a:t>
            </a:r>
            <a:r>
              <a:rPr lang="en-US" sz="2000" dirty="0">
                <a:latin typeface="Arial" panose="020B0604020202020204" pitchFamily="34" charset="0"/>
                <a:cs typeface="Arial" panose="020B0604020202020204" pitchFamily="34" charset="0"/>
              </a:rPr>
              <a:t>. Within the accelerated computing type, there are various families such as P2, P3, G3, and F1.</a:t>
            </a:r>
          </a:p>
          <a:p>
            <a:r>
              <a:rPr lang="en-US" sz="2000" b="1" dirty="0">
                <a:latin typeface="Arial" panose="020B0604020202020204" pitchFamily="34" charset="0"/>
                <a:cs typeface="Arial" panose="020B0604020202020204" pitchFamily="34" charset="0"/>
              </a:rPr>
              <a:t>Storage Optimized</a:t>
            </a:r>
            <a:r>
              <a:rPr lang="en-US" sz="2000" dirty="0">
                <a:latin typeface="Arial" panose="020B0604020202020204" pitchFamily="34" charset="0"/>
                <a:cs typeface="Arial" panose="020B0604020202020204" pitchFamily="34" charset="0"/>
              </a:rPr>
              <a:t>: The storage optimized instances are </a:t>
            </a:r>
            <a:r>
              <a:rPr lang="en-US" sz="2000" dirty="0">
                <a:solidFill>
                  <a:srgbClr val="FF0000"/>
                </a:solidFill>
                <a:latin typeface="Arial" panose="020B0604020202020204" pitchFamily="34" charset="0"/>
                <a:cs typeface="Arial" panose="020B0604020202020204" pitchFamily="34" charset="0"/>
              </a:rPr>
              <a:t>optimized for workloads that require high disk throughput. </a:t>
            </a:r>
            <a:r>
              <a:rPr lang="en-US" sz="2000" dirty="0">
                <a:latin typeface="Arial" panose="020B0604020202020204" pitchFamily="34" charset="0"/>
                <a:cs typeface="Arial" panose="020B0604020202020204" pitchFamily="34" charset="0"/>
              </a:rPr>
              <a:t>Within the storage optimized type, there are various families such as H1, I3, and D2.</a:t>
            </a:r>
          </a:p>
        </p:txBody>
      </p:sp>
    </p:spTree>
    <p:extLst>
      <p:ext uri="{BB962C8B-B14F-4D97-AF65-F5344CB8AC3E}">
        <p14:creationId xmlns:p14="http://schemas.microsoft.com/office/powerpoint/2010/main" val="369999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Image</a:t>
            </a:r>
            <a:endParaRPr lang="en-GB" dirty="0"/>
          </a:p>
        </p:txBody>
      </p:sp>
      <p:sp>
        <p:nvSpPr>
          <p:cNvPr id="3" name="Content Placeholder 2"/>
          <p:cNvSpPr>
            <a:spLocks noGrp="1"/>
          </p:cNvSpPr>
          <p:nvPr>
            <p:ph idx="1"/>
          </p:nvPr>
        </p:nvSpPr>
        <p:spPr/>
        <p:txBody>
          <a:bodyPr>
            <a:noAutofit/>
          </a:bodyPr>
          <a:lstStyle/>
          <a:p>
            <a:r>
              <a:rPr lang="en-GB" dirty="0" smtClean="0"/>
              <a:t>Aa </a:t>
            </a:r>
            <a:r>
              <a:rPr lang="en-GB" dirty="0"/>
              <a:t>snapshot or </a:t>
            </a:r>
            <a:r>
              <a:rPr lang="en-GB" dirty="0">
                <a:solidFill>
                  <a:srgbClr val="FF0000"/>
                </a:solidFill>
              </a:rPr>
              <a:t>template</a:t>
            </a:r>
            <a:r>
              <a:rPr lang="en-GB" dirty="0"/>
              <a:t> of a virtual machine's configuration, including the operating system, software applications, configurations, and possibly </a:t>
            </a:r>
            <a:r>
              <a:rPr lang="en-GB" dirty="0" smtClean="0"/>
              <a:t>data</a:t>
            </a:r>
            <a:endParaRPr lang="en-GB" dirty="0"/>
          </a:p>
          <a:p>
            <a:r>
              <a:rPr lang="en-GB" dirty="0"/>
              <a:t>It serves as </a:t>
            </a:r>
            <a:r>
              <a:rPr lang="en-GB" dirty="0">
                <a:solidFill>
                  <a:srgbClr val="FF0000"/>
                </a:solidFill>
              </a:rPr>
              <a:t>a blueprint for creating new instances </a:t>
            </a:r>
            <a:r>
              <a:rPr lang="en-GB" dirty="0"/>
              <a:t>or virtual machines </a:t>
            </a:r>
            <a:r>
              <a:rPr lang="en-GB" dirty="0">
                <a:solidFill>
                  <a:srgbClr val="FF0000"/>
                </a:solidFill>
              </a:rPr>
              <a:t>with identical </a:t>
            </a:r>
            <a:r>
              <a:rPr lang="en-GB" dirty="0" smtClean="0">
                <a:solidFill>
                  <a:srgbClr val="FF0000"/>
                </a:solidFill>
              </a:rPr>
              <a:t>configurations</a:t>
            </a:r>
          </a:p>
          <a:p>
            <a:r>
              <a:rPr lang="en-GB" dirty="0"/>
              <a:t>Machine images are created to capture a specific state or configuration of a virtual machine at a particular point in time.</a:t>
            </a:r>
          </a:p>
          <a:p>
            <a:r>
              <a:rPr lang="en-GB" dirty="0"/>
              <a:t>They are used for consistency, replication, and scalability. When you want to deploy multiple instances with the same setup, you use a machine image.</a:t>
            </a:r>
          </a:p>
          <a:p>
            <a:endParaRPr lang="en-GB" dirty="0"/>
          </a:p>
        </p:txBody>
      </p:sp>
    </p:spTree>
    <p:extLst>
      <p:ext uri="{BB962C8B-B14F-4D97-AF65-F5344CB8AC3E}">
        <p14:creationId xmlns:p14="http://schemas.microsoft.com/office/powerpoint/2010/main" val="405115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x-none" altLang="en-US" dirty="0">
                <a:latin typeface="Arial" panose="020B0604020202020204" pitchFamily="34" charset="0"/>
                <a:cs typeface="Arial" panose="020B0604020202020204" pitchFamily="34" charset="0"/>
                <a:sym typeface="+mn-ea"/>
              </a:rPr>
              <a:t>Amazon Machine Image</a:t>
            </a:r>
          </a:p>
        </p:txBody>
      </p:sp>
      <p:sp>
        <p:nvSpPr>
          <p:cNvPr id="3" name="Content Placeholder 2"/>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Amazon Machine Image (AMI) is an instance template that contains the software configuration (including operating system and applications) required to launch an instance.</a:t>
            </a:r>
          </a:p>
          <a:p>
            <a:r>
              <a:rPr lang="en-US" sz="3200" dirty="0">
                <a:latin typeface="Arial" panose="020B0604020202020204" pitchFamily="34" charset="0"/>
                <a:cs typeface="Arial" panose="020B0604020202020204" pitchFamily="34" charset="0"/>
              </a:rPr>
              <a:t>AMIs are based on Linux or Windows operating systems. </a:t>
            </a:r>
          </a:p>
          <a:p>
            <a:r>
              <a:rPr lang="en-US" sz="3200" dirty="0">
                <a:latin typeface="Arial" panose="020B0604020202020204" pitchFamily="34" charset="0"/>
                <a:cs typeface="Arial" panose="020B0604020202020204" pitchFamily="34" charset="0"/>
              </a:rPr>
              <a:t>AMIs can come from </a:t>
            </a:r>
            <a:r>
              <a:rPr lang="en-US" sz="3200" dirty="0">
                <a:solidFill>
                  <a:srgbClr val="FF0000"/>
                </a:solidFill>
                <a:latin typeface="Arial" panose="020B0604020202020204" pitchFamily="34" charset="0"/>
                <a:cs typeface="Arial" panose="020B0604020202020204" pitchFamily="34" charset="0"/>
              </a:rPr>
              <a:t>different sources </a:t>
            </a:r>
            <a:r>
              <a:rPr lang="en-US" sz="3200" dirty="0">
                <a:latin typeface="Arial" panose="020B0604020202020204" pitchFamily="34" charset="0"/>
                <a:cs typeface="Arial" panose="020B0604020202020204" pitchFamily="34" charset="0"/>
              </a:rPr>
              <a:t>such as</a:t>
            </a:r>
            <a:r>
              <a:rPr lang="x-none" altLang="en-US" sz="32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AMIs published by AWS</a:t>
            </a:r>
          </a:p>
          <a:p>
            <a:pPr lvl="1"/>
            <a:r>
              <a:rPr lang="en-US" dirty="0">
                <a:latin typeface="Arial" panose="020B0604020202020204" pitchFamily="34" charset="0"/>
                <a:cs typeface="Arial" panose="020B0604020202020204" pitchFamily="34" charset="0"/>
              </a:rPr>
              <a:t>AWS marketplace</a:t>
            </a:r>
          </a:p>
          <a:p>
            <a:pPr lvl="1"/>
            <a:r>
              <a:rPr lang="en-US" dirty="0">
                <a:latin typeface="Arial" panose="020B0604020202020204" pitchFamily="34" charset="0"/>
                <a:cs typeface="Arial" panose="020B0604020202020204" pitchFamily="34" charset="0"/>
              </a:rPr>
              <a:t>Community AMIs</a:t>
            </a:r>
          </a:p>
          <a:p>
            <a:pPr lvl="1"/>
            <a:r>
              <a:rPr lang="x-none" altLang="en-US" dirty="0">
                <a:latin typeface="Arial" panose="020B0604020202020204" pitchFamily="34" charset="0"/>
                <a:cs typeface="Arial" panose="020B0604020202020204" pitchFamily="34" charset="0"/>
              </a:rPr>
              <a:t>Y</a:t>
            </a:r>
            <a:r>
              <a:rPr lang="en-US" dirty="0">
                <a:latin typeface="Arial" panose="020B0604020202020204" pitchFamily="34" charset="0"/>
                <a:cs typeface="Arial" panose="020B0604020202020204" pitchFamily="34" charset="0"/>
              </a:rPr>
              <a:t>our own AMIs created from existing instances</a:t>
            </a:r>
          </a:p>
        </p:txBody>
      </p:sp>
    </p:spTree>
    <p:extLst>
      <p:ext uri="{BB962C8B-B14F-4D97-AF65-F5344CB8AC3E}">
        <p14:creationId xmlns:p14="http://schemas.microsoft.com/office/powerpoint/2010/main" val="151842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6901</TotalTime>
  <Words>2097</Words>
  <Application>Microsoft Office PowerPoint</Application>
  <PresentationFormat>Custom</PresentationFormat>
  <Paragraphs>131</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Cloud Compute and Networking Services</vt:lpstr>
      <vt:lpstr>Compute Services</vt:lpstr>
      <vt:lpstr>Examples of Cloud Compute and Networking Services</vt:lpstr>
      <vt:lpstr>Examples of Cloud Compute and Networking Services</vt:lpstr>
      <vt:lpstr>Amazon EC2</vt:lpstr>
      <vt:lpstr>Instance</vt:lpstr>
      <vt:lpstr>EC2 Instance Types</vt:lpstr>
      <vt:lpstr>Machine Image</vt:lpstr>
      <vt:lpstr>Amazon Machine Image</vt:lpstr>
      <vt:lpstr>Security groups</vt:lpstr>
      <vt:lpstr>EC2 Security Groups</vt:lpstr>
      <vt:lpstr>EC2 Tenancy Options</vt:lpstr>
      <vt:lpstr>Dedicated Hosts vs Dedicated instances</vt:lpstr>
      <vt:lpstr>Pricing</vt:lpstr>
      <vt:lpstr>EC2 Pricing Options</vt:lpstr>
      <vt:lpstr>EC2 Pricing Options</vt:lpstr>
      <vt:lpstr>EC2 Pricing Options</vt:lpstr>
      <vt:lpstr>EC2 Placement Groups</vt:lpstr>
      <vt:lpstr>PowerPoint Presentation</vt:lpstr>
      <vt:lpstr>Cluster Placement Group</vt:lpstr>
      <vt:lpstr>Partition Placement Group</vt:lpstr>
      <vt:lpstr>Spread Placement Group</vt:lpstr>
      <vt:lpstr>Examples of Cloud Compute and Networking Services</vt:lpstr>
      <vt:lpstr>AWS EC2 Auto Scaling</vt:lpstr>
      <vt:lpstr>Auto Scaling Launch Configuration</vt:lpstr>
      <vt:lpstr>Auto Scaling Group</vt:lpstr>
      <vt:lpstr>Scaling Policy</vt:lpstr>
      <vt:lpstr>Target tracking scaling - example</vt:lpstr>
      <vt:lpstr>Target tracking scaling - example</vt:lpstr>
      <vt:lpstr>Step scaling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425</cp:revision>
  <cp:lastPrinted>2023-11-01T03:49:37Z</cp:lastPrinted>
  <dcterms:created xsi:type="dcterms:W3CDTF">2020-03-15T08:11:10Z</dcterms:created>
  <dcterms:modified xsi:type="dcterms:W3CDTF">2023-12-15T08:08:35Z</dcterms:modified>
</cp:coreProperties>
</file>