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3527" r:id="rId2"/>
    <p:sldId id="3000" r:id="rId3"/>
    <p:sldId id="3001" r:id="rId4"/>
    <p:sldId id="3002" r:id="rId5"/>
    <p:sldId id="3003" r:id="rId6"/>
    <p:sldId id="3004" r:id="rId7"/>
    <p:sldId id="3005" r:id="rId8"/>
    <p:sldId id="3006" r:id="rId9"/>
    <p:sldId id="3007" r:id="rId10"/>
    <p:sldId id="3008" r:id="rId11"/>
    <p:sldId id="3009" r:id="rId12"/>
    <p:sldId id="3010" r:id="rId13"/>
    <p:sldId id="3011" r:id="rId14"/>
    <p:sldId id="3012" r:id="rId15"/>
    <p:sldId id="3013" r:id="rId16"/>
    <p:sldId id="3014" r:id="rId17"/>
    <p:sldId id="3015" r:id="rId18"/>
    <p:sldId id="3016" r:id="rId19"/>
    <p:sldId id="3017" r:id="rId20"/>
    <p:sldId id="3018" r:id="rId21"/>
    <p:sldId id="3019" r:id="rId22"/>
    <p:sldId id="3020" r:id="rId23"/>
    <p:sldId id="3021" r:id="rId24"/>
    <p:sldId id="3022" r:id="rId25"/>
    <p:sldId id="3023" r:id="rId26"/>
    <p:sldId id="3024" r:id="rId27"/>
    <p:sldId id="3025" r:id="rId28"/>
    <p:sldId id="3026" r:id="rId29"/>
    <p:sldId id="3027" r:id="rId30"/>
    <p:sldId id="3028" r:id="rId31"/>
    <p:sldId id="3029" r:id="rId32"/>
    <p:sldId id="3030" r:id="rId33"/>
    <p:sldId id="3031" r:id="rId34"/>
    <p:sldId id="3032" r:id="rId35"/>
    <p:sldId id="3034" r:id="rId36"/>
    <p:sldId id="3035" r:id="rId37"/>
    <p:sldId id="3036" r:id="rId38"/>
    <p:sldId id="3037" r:id="rId39"/>
    <p:sldId id="3038" r:id="rId40"/>
    <p:sldId id="3039" r:id="rId41"/>
    <p:sldId id="3040" r:id="rId42"/>
    <p:sldId id="3041" r:id="rId43"/>
    <p:sldId id="3042" r:id="rId44"/>
    <p:sldId id="3043" r:id="rId45"/>
    <p:sldId id="3044" r:id="rId46"/>
    <p:sldId id="3045" r:id="rId47"/>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52"/>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15/12/2023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12/15/2023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a:t>Cloud Services</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93805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Compute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Tree>
    <p:extLst>
      <p:ext uri="{BB962C8B-B14F-4D97-AF65-F5344CB8AC3E}">
        <p14:creationId xmlns:p14="http://schemas.microsoft.com/office/powerpoint/2010/main" val="202976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Compute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
        <p:nvSpPr>
          <p:cNvPr id="5" name="Rounded Rectangle 4"/>
          <p:cNvSpPr/>
          <p:nvPr/>
        </p:nvSpPr>
        <p:spPr>
          <a:xfrm>
            <a:off x="3182274" y="2855989"/>
            <a:ext cx="4745212" cy="398791"/>
          </a:xfrm>
          <a:prstGeom prst="roundRect">
            <a:avLst/>
          </a:prstGeom>
          <a:solidFill>
            <a:srgbClr val="FFFF00">
              <a:alpha val="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354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solidFill>
                  <a:srgbClr val="FF0000"/>
                </a:solidFill>
              </a:rPr>
              <a:t>Cloud Networking Services</a:t>
            </a:r>
          </a:p>
          <a:p>
            <a:r>
              <a:rPr lang="en-GB" sz="3600" dirty="0"/>
              <a:t>Cloud Storage Services</a:t>
            </a:r>
          </a:p>
          <a:p>
            <a:r>
              <a:rPr lang="en-GB" sz="3600" dirty="0"/>
              <a:t>Cloud Security, Identity, and Compliance Services</a:t>
            </a:r>
          </a:p>
          <a:p>
            <a:r>
              <a:rPr lang="en-GB" sz="3600" dirty="0"/>
              <a:t>Cloud Analytics Services</a:t>
            </a:r>
          </a:p>
          <a:p>
            <a:r>
              <a:rPr lang="en-GB" sz="3600" dirty="0"/>
              <a:t>Cloud Database Services</a:t>
            </a:r>
          </a:p>
        </p:txBody>
      </p:sp>
    </p:spTree>
    <p:extLst>
      <p:ext uri="{BB962C8B-B14F-4D97-AF65-F5344CB8AC3E}">
        <p14:creationId xmlns:p14="http://schemas.microsoft.com/office/powerpoint/2010/main" val="3268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Networking Services</a:t>
            </a:r>
          </a:p>
        </p:txBody>
      </p:sp>
      <p:sp>
        <p:nvSpPr>
          <p:cNvPr id="3" name="Content Placeholder 2"/>
          <p:cNvSpPr>
            <a:spLocks noGrp="1"/>
          </p:cNvSpPr>
          <p:nvPr>
            <p:ph idx="1"/>
          </p:nvPr>
        </p:nvSpPr>
        <p:spPr/>
        <p:txBody>
          <a:bodyPr/>
          <a:lstStyle/>
          <a:p>
            <a:r>
              <a:rPr lang="en-GB" dirty="0"/>
              <a:t>Your network is another foundation pillar in your infrastructure. The networking infrastructure of your chosen cloud service provider will directly determine the level of security, availability, speed, and reach of your cloud services.</a:t>
            </a:r>
          </a:p>
          <a:p>
            <a:r>
              <a:rPr lang="en-GB" dirty="0" smtClean="0"/>
              <a:t>The </a:t>
            </a:r>
            <a:r>
              <a:rPr lang="en-GB" dirty="0"/>
              <a:t>leading cloud service providers will offer you access to a global network of regions and locations. Each constantly striving to improve their networking infrastructure to provide better bandwidth and faster download times.</a:t>
            </a:r>
          </a:p>
        </p:txBody>
      </p:sp>
    </p:spTree>
    <p:extLst>
      <p:ext uri="{BB962C8B-B14F-4D97-AF65-F5344CB8AC3E}">
        <p14:creationId xmlns:p14="http://schemas.microsoft.com/office/powerpoint/2010/main" val="193183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Networking Services</a:t>
            </a:r>
          </a:p>
        </p:txBody>
      </p:sp>
      <p:sp>
        <p:nvSpPr>
          <p:cNvPr id="3" name="Content Placeholder 2"/>
          <p:cNvSpPr>
            <a:spLocks noGrp="1"/>
          </p:cNvSpPr>
          <p:nvPr>
            <p:ph idx="1"/>
          </p:nvPr>
        </p:nvSpPr>
        <p:spPr/>
        <p:txBody>
          <a:bodyPr>
            <a:normAutofit lnSpcReduction="10000"/>
          </a:bodyPr>
          <a:lstStyle/>
          <a:p>
            <a:r>
              <a:rPr lang="en-GB" dirty="0"/>
              <a:t>Cloud networking most commonly encompasses the following services:</a:t>
            </a:r>
          </a:p>
          <a:p>
            <a:pPr lvl="1"/>
            <a:r>
              <a:rPr lang="en-GB" dirty="0" smtClean="0"/>
              <a:t>Content </a:t>
            </a:r>
            <a:r>
              <a:rPr lang="en-GB" dirty="0"/>
              <a:t>Delivery Network (CDN</a:t>
            </a:r>
            <a:r>
              <a:rPr lang="en-GB" dirty="0" smtClean="0"/>
              <a:t>)</a:t>
            </a:r>
          </a:p>
          <a:p>
            <a:pPr lvl="2"/>
            <a:r>
              <a:rPr lang="en-GB" dirty="0" smtClean="0"/>
              <a:t>a </a:t>
            </a:r>
            <a:r>
              <a:rPr lang="en-GB" dirty="0"/>
              <a:t>way to deliver content through multiple geographic locations to deliver high speed and low latency</a:t>
            </a:r>
          </a:p>
          <a:p>
            <a:pPr lvl="1"/>
            <a:r>
              <a:rPr lang="en-GB" dirty="0"/>
              <a:t>Dedicated </a:t>
            </a:r>
            <a:r>
              <a:rPr lang="en-GB" dirty="0" smtClean="0"/>
              <a:t>Interconnection</a:t>
            </a:r>
          </a:p>
          <a:p>
            <a:pPr lvl="2"/>
            <a:r>
              <a:rPr lang="en-GB" dirty="0" smtClean="0"/>
              <a:t>direct </a:t>
            </a:r>
            <a:r>
              <a:rPr lang="en-GB" dirty="0"/>
              <a:t>access to the cloud providers high-speed network</a:t>
            </a:r>
          </a:p>
          <a:p>
            <a:pPr lvl="1"/>
            <a:r>
              <a:rPr lang="en-GB" dirty="0"/>
              <a:t>Domain Name System (DNS</a:t>
            </a:r>
            <a:r>
              <a:rPr lang="en-GB" dirty="0" smtClean="0"/>
              <a:t>)</a:t>
            </a:r>
          </a:p>
          <a:p>
            <a:pPr lvl="2"/>
            <a:r>
              <a:rPr lang="en-GB" dirty="0" smtClean="0"/>
              <a:t>a </a:t>
            </a:r>
            <a:r>
              <a:rPr lang="en-GB" dirty="0"/>
              <a:t>scalable way to route users to internet applications via DNS</a:t>
            </a:r>
          </a:p>
          <a:p>
            <a:pPr lvl="1"/>
            <a:r>
              <a:rPr lang="en-GB" dirty="0"/>
              <a:t>Load </a:t>
            </a:r>
            <a:r>
              <a:rPr lang="en-GB" dirty="0" smtClean="0"/>
              <a:t>Balancing</a:t>
            </a:r>
          </a:p>
          <a:p>
            <a:pPr lvl="2"/>
            <a:r>
              <a:rPr lang="en-GB" dirty="0" smtClean="0"/>
              <a:t>a </a:t>
            </a:r>
            <a:r>
              <a:rPr lang="en-GB" dirty="0"/>
              <a:t>tool to distribute incoming traffic across multiple resources</a:t>
            </a:r>
          </a:p>
          <a:p>
            <a:pPr lvl="1"/>
            <a:r>
              <a:rPr lang="en-GB" dirty="0"/>
              <a:t>Virtual Private Network (VPN</a:t>
            </a:r>
            <a:r>
              <a:rPr lang="en-GB" dirty="0" smtClean="0"/>
              <a:t>)</a:t>
            </a:r>
          </a:p>
          <a:p>
            <a:pPr lvl="2"/>
            <a:r>
              <a:rPr lang="en-GB" dirty="0" smtClean="0"/>
              <a:t>a </a:t>
            </a:r>
            <a:r>
              <a:rPr lang="en-GB" dirty="0"/>
              <a:t>secure and isolated cloud resource</a:t>
            </a:r>
          </a:p>
        </p:txBody>
      </p:sp>
    </p:spTree>
    <p:extLst>
      <p:ext uri="{BB962C8B-B14F-4D97-AF65-F5344CB8AC3E}">
        <p14:creationId xmlns:p14="http://schemas.microsoft.com/office/powerpoint/2010/main" val="120308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Networking </a:t>
            </a:r>
            <a:r>
              <a:rPr lang="en-GB" dirty="0" smtClean="0"/>
              <a:t>Service Providers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Google Cloud</a:t>
            </a:r>
          </a:p>
          <a:p>
            <a:pPr lvl="1"/>
            <a:r>
              <a:rPr lang="en-GB" dirty="0" smtClean="0"/>
              <a:t>Virtual </a:t>
            </a:r>
            <a:r>
              <a:rPr lang="en-GB" dirty="0"/>
              <a:t>Private Cloud (VPC</a:t>
            </a:r>
            <a:r>
              <a:rPr lang="en-GB" dirty="0" smtClean="0"/>
              <a:t>)</a:t>
            </a:r>
          </a:p>
          <a:p>
            <a:pPr lvl="1"/>
            <a:r>
              <a:rPr lang="en-GB" dirty="0" smtClean="0"/>
              <a:t>Cloud DNS</a:t>
            </a:r>
          </a:p>
          <a:p>
            <a:pPr lvl="1"/>
            <a:r>
              <a:rPr lang="en-GB" dirty="0" smtClean="0"/>
              <a:t>Cloud CDN</a:t>
            </a:r>
          </a:p>
          <a:p>
            <a:pPr lvl="1"/>
            <a:r>
              <a:rPr lang="en-GB" dirty="0" smtClean="0"/>
              <a:t>Cloud </a:t>
            </a:r>
            <a:r>
              <a:rPr lang="en-GB" dirty="0"/>
              <a:t>Load </a:t>
            </a:r>
            <a:r>
              <a:rPr lang="en-GB" dirty="0" smtClean="0"/>
              <a:t>Balancing</a:t>
            </a:r>
            <a:endParaRPr lang="en-GB" dirty="0"/>
          </a:p>
          <a:p>
            <a:r>
              <a:rPr lang="en-GB" dirty="0"/>
              <a:t>Amazon Web </a:t>
            </a:r>
            <a:r>
              <a:rPr lang="en-GB" dirty="0" smtClean="0"/>
              <a:t>Services</a:t>
            </a:r>
          </a:p>
          <a:p>
            <a:pPr lvl="1"/>
            <a:r>
              <a:rPr lang="en-GB" dirty="0" smtClean="0"/>
              <a:t>Amazon VPC</a:t>
            </a:r>
          </a:p>
          <a:p>
            <a:pPr lvl="1"/>
            <a:r>
              <a:rPr lang="en-GB" dirty="0" smtClean="0"/>
              <a:t>Amazon </a:t>
            </a:r>
            <a:r>
              <a:rPr lang="en-GB" dirty="0"/>
              <a:t>Route </a:t>
            </a:r>
            <a:r>
              <a:rPr lang="en-GB" dirty="0" smtClean="0"/>
              <a:t>53</a:t>
            </a:r>
          </a:p>
          <a:p>
            <a:pPr lvl="1"/>
            <a:r>
              <a:rPr lang="en-GB" dirty="0" smtClean="0"/>
              <a:t>AWS </a:t>
            </a:r>
            <a:r>
              <a:rPr lang="en-GB" dirty="0"/>
              <a:t>Direct </a:t>
            </a:r>
            <a:r>
              <a:rPr lang="en-GB" dirty="0" smtClean="0"/>
              <a:t>Connect</a:t>
            </a:r>
          </a:p>
          <a:p>
            <a:pPr lvl="1"/>
            <a:r>
              <a:rPr lang="en-GB" dirty="0" smtClean="0"/>
              <a:t>Elastic </a:t>
            </a:r>
            <a:r>
              <a:rPr lang="en-GB" dirty="0"/>
              <a:t>Load </a:t>
            </a:r>
            <a:r>
              <a:rPr lang="en-GB" dirty="0" smtClean="0"/>
              <a:t>Balancing</a:t>
            </a:r>
            <a:endParaRPr lang="en-GB" dirty="0"/>
          </a:p>
          <a:p>
            <a:r>
              <a:rPr lang="en-GB" dirty="0"/>
              <a:t>Microsoft </a:t>
            </a:r>
            <a:r>
              <a:rPr lang="en-GB" dirty="0" smtClean="0"/>
              <a:t>Azure</a:t>
            </a:r>
          </a:p>
          <a:p>
            <a:pPr lvl="1"/>
            <a:r>
              <a:rPr lang="en-GB" dirty="0" smtClean="0"/>
              <a:t>Azure </a:t>
            </a:r>
            <a:r>
              <a:rPr lang="en-GB" dirty="0"/>
              <a:t>Virtual </a:t>
            </a:r>
            <a:r>
              <a:rPr lang="en-GB" dirty="0" smtClean="0"/>
              <a:t>Network</a:t>
            </a:r>
          </a:p>
          <a:p>
            <a:pPr lvl="1"/>
            <a:r>
              <a:rPr lang="en-GB" dirty="0" smtClean="0"/>
              <a:t>Azure DNS</a:t>
            </a:r>
          </a:p>
          <a:p>
            <a:pPr lvl="1"/>
            <a:r>
              <a:rPr lang="en-GB" dirty="0" smtClean="0"/>
              <a:t>Azure </a:t>
            </a:r>
            <a:r>
              <a:rPr lang="en-GB" dirty="0"/>
              <a:t>Content Delivery </a:t>
            </a:r>
            <a:r>
              <a:rPr lang="en-GB" dirty="0" smtClean="0"/>
              <a:t>Network</a:t>
            </a:r>
          </a:p>
          <a:p>
            <a:pPr lvl="1"/>
            <a:r>
              <a:rPr lang="en-GB" dirty="0" smtClean="0"/>
              <a:t>Azure </a:t>
            </a:r>
            <a:r>
              <a:rPr lang="en-GB" dirty="0"/>
              <a:t>Load </a:t>
            </a:r>
            <a:r>
              <a:rPr lang="en-GB" dirty="0" smtClean="0"/>
              <a:t>Balancer</a:t>
            </a:r>
            <a:endParaRPr lang="en-GB" dirty="0"/>
          </a:p>
        </p:txBody>
      </p:sp>
    </p:spTree>
    <p:extLst>
      <p:ext uri="{BB962C8B-B14F-4D97-AF65-F5344CB8AC3E}">
        <p14:creationId xmlns:p14="http://schemas.microsoft.com/office/powerpoint/2010/main" val="272341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Networking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Tree>
    <p:extLst>
      <p:ext uri="{BB962C8B-B14F-4D97-AF65-F5344CB8AC3E}">
        <p14:creationId xmlns:p14="http://schemas.microsoft.com/office/powerpoint/2010/main" val="252516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Networking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
        <p:nvSpPr>
          <p:cNvPr id="5" name="Rounded Rectangle 4"/>
          <p:cNvSpPr/>
          <p:nvPr/>
        </p:nvSpPr>
        <p:spPr>
          <a:xfrm>
            <a:off x="3025174" y="1933533"/>
            <a:ext cx="4966763" cy="866062"/>
          </a:xfrm>
          <a:prstGeom prst="roundRect">
            <a:avLst/>
          </a:prstGeom>
          <a:solidFill>
            <a:srgbClr val="FFFF00">
              <a:alpha val="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367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a:bodyPr>
          <a:lstStyle/>
          <a:p>
            <a:r>
              <a:rPr lang="en-US" sz="3300" dirty="0" smtClean="0">
                <a:latin typeface="+mn-lt"/>
              </a:rPr>
              <a:t>Networking service in </a:t>
            </a:r>
            <a:br>
              <a:rPr lang="en-US" sz="3300" dirty="0" smtClean="0">
                <a:latin typeface="+mn-lt"/>
              </a:rPr>
            </a:br>
            <a:r>
              <a:rPr lang="en-US" sz="3300" dirty="0" smtClean="0">
                <a:latin typeface="+mn-lt"/>
              </a:rPr>
              <a:t>Content </a:t>
            </a:r>
            <a:r>
              <a:rPr lang="en-US" sz="3300" dirty="0">
                <a:latin typeface="+mn-lt"/>
              </a:rPr>
              <a:t>delivery </a:t>
            </a:r>
            <a:r>
              <a:rPr lang="en-US" sz="3300" dirty="0" smtClean="0">
                <a:latin typeface="+mn-lt"/>
              </a:rPr>
              <a:t>app</a:t>
            </a:r>
            <a:endParaRPr lang="en-US" sz="3300" dirty="0">
              <a:latin typeface="+mn-lt"/>
            </a:endParaRPr>
          </a:p>
        </p:txBody>
      </p:sp>
      <p:sp>
        <p:nvSpPr>
          <p:cNvPr id="3" name="Content Placeholder 2"/>
          <p:cNvSpPr>
            <a:spLocks noGrp="1"/>
          </p:cNvSpPr>
          <p:nvPr>
            <p:ph idx="1"/>
          </p:nvPr>
        </p:nvSpPr>
        <p:spPr>
          <a:xfrm>
            <a:off x="838200" y="1825625"/>
            <a:ext cx="6180552" cy="4351338"/>
          </a:xfrm>
        </p:spPr>
        <p:txBody>
          <a:bodyPr>
            <a:normAutofit/>
          </a:bodyPr>
          <a:lstStyle/>
          <a:p>
            <a:r>
              <a:rPr lang="en-US" sz="3200" dirty="0" smtClean="0">
                <a:solidFill>
                  <a:srgbClr val="FF0000"/>
                </a:solidFill>
              </a:rPr>
              <a:t>A </a:t>
            </a:r>
            <a:r>
              <a:rPr lang="en-US" sz="3200" dirty="0">
                <a:solidFill>
                  <a:srgbClr val="FF0000"/>
                </a:solidFill>
              </a:rPr>
              <a:t>content delivery network </a:t>
            </a:r>
            <a:r>
              <a:rPr lang="en-US" sz="3200" dirty="0"/>
              <a:t>(CDN) which consists of a global network of edge locations is used for media delivery. </a:t>
            </a:r>
          </a:p>
          <a:p>
            <a:r>
              <a:rPr lang="en-US" sz="3200" dirty="0"/>
              <a:t>CDN is used to speed up the delivery of static content such as images and videos.</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985" y="150312"/>
            <a:ext cx="5407697" cy="577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54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en-GB" altLang="en-US" sz="3200" dirty="0" smtClean="0">
                <a:latin typeface="Arial" panose="020B0604020202020204" pitchFamily="34" charset="0"/>
                <a:cs typeface="Arial" panose="020B0604020202020204" pitchFamily="34" charset="0"/>
                <a:sym typeface="+mn-ea"/>
              </a:rPr>
              <a:t>Networking </a:t>
            </a:r>
            <a:r>
              <a:rPr lang="x-none" altLang="en-US" sz="3200" smtClean="0">
                <a:latin typeface="Arial" panose="020B0604020202020204" pitchFamily="34" charset="0"/>
                <a:cs typeface="Arial" panose="020B0604020202020204" pitchFamily="34" charset="0"/>
                <a:sym typeface="+mn-ea"/>
              </a:rPr>
              <a:t>Services </a:t>
            </a:r>
            <a:r>
              <a:rPr lang="en-GB" altLang="en-US" sz="3200" dirty="0" smtClean="0">
                <a:latin typeface="Arial" panose="020B0604020202020204" pitchFamily="34" charset="0"/>
                <a:cs typeface="Arial" panose="020B0604020202020204" pitchFamily="34" charset="0"/>
                <a:sym typeface="+mn-ea"/>
              </a:rPr>
              <a:t>- </a:t>
            </a:r>
            <a:r>
              <a:rPr lang="x-none" altLang="en-US" sz="3200" smtClean="0">
                <a:latin typeface="Arial" panose="020B0604020202020204" pitchFamily="34" charset="0"/>
                <a:cs typeface="Arial" panose="020B0604020202020204" pitchFamily="34" charset="0"/>
                <a:sym typeface="+mn-ea"/>
              </a:rPr>
              <a:t>Serverless </a:t>
            </a:r>
            <a:r>
              <a:rPr lang="x-none" altLang="en-US" sz="3200" dirty="0">
                <a:latin typeface="Arial" panose="020B0604020202020204" pitchFamily="34" charset="0"/>
                <a:cs typeface="Arial" panose="020B0604020202020204" pitchFamily="34" charset="0"/>
                <a:sym typeface="+mn-ea"/>
              </a:rPr>
              <a:t>Applications</a:t>
            </a:r>
          </a:p>
        </p:txBody>
      </p:sp>
      <p:pic>
        <p:nvPicPr>
          <p:cNvPr id="3" name="Picture 2" descr="Screenshot from 2019-08-16 15-01-00"/>
          <p:cNvPicPr>
            <a:picLocks noChangeAspect="1"/>
          </p:cNvPicPr>
          <p:nvPr/>
        </p:nvPicPr>
        <p:blipFill>
          <a:blip r:embed="rId3"/>
          <a:stretch>
            <a:fillRect/>
          </a:stretch>
        </p:blipFill>
        <p:spPr>
          <a:xfrm>
            <a:off x="1910715" y="1419225"/>
            <a:ext cx="8370570" cy="4571365"/>
          </a:xfrm>
          <a:prstGeom prst="rect">
            <a:avLst/>
          </a:prstGeom>
        </p:spPr>
      </p:pic>
      <p:sp>
        <p:nvSpPr>
          <p:cNvPr id="6" name="Text Box 5"/>
          <p:cNvSpPr txBox="1"/>
          <p:nvPr/>
        </p:nvSpPr>
        <p:spPr>
          <a:xfrm>
            <a:off x="1265555" y="5826760"/>
            <a:ext cx="9947910" cy="368300"/>
          </a:xfrm>
          <a:prstGeom prst="rect">
            <a:avLst/>
          </a:prstGeom>
          <a:noFill/>
        </p:spPr>
        <p:txBody>
          <a:bodyPr wrap="square" rtlCol="0" anchor="t">
            <a:spAutoFit/>
          </a:bodyPr>
          <a:lstStyle/>
          <a:p>
            <a:r>
              <a:rPr lang="x-none" altLang="en-US"/>
              <a:t>E</a:t>
            </a:r>
            <a:r>
              <a:rPr lang="en-US"/>
              <a:t>xample of a multi-tier web application implemented with the serverless computing model.</a:t>
            </a:r>
          </a:p>
        </p:txBody>
      </p:sp>
      <p:sp>
        <p:nvSpPr>
          <p:cNvPr id="5" name="Rounded Rectangle 4"/>
          <p:cNvSpPr/>
          <p:nvPr/>
        </p:nvSpPr>
        <p:spPr>
          <a:xfrm>
            <a:off x="8361958" y="5076908"/>
            <a:ext cx="1881632" cy="749852"/>
          </a:xfrm>
          <a:prstGeom prst="roundRect">
            <a:avLst/>
          </a:prstGeom>
          <a:solidFill>
            <a:srgbClr val="FFFF00">
              <a:alpha val="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013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services introduction  </a:t>
            </a:r>
            <a:endParaRPr lang="en-GB" dirty="0"/>
          </a:p>
        </p:txBody>
      </p:sp>
      <p:sp>
        <p:nvSpPr>
          <p:cNvPr id="3" name="Content Placeholder 2"/>
          <p:cNvSpPr>
            <a:spLocks noGrp="1"/>
          </p:cNvSpPr>
          <p:nvPr>
            <p:ph idx="1"/>
          </p:nvPr>
        </p:nvSpPr>
        <p:spPr/>
        <p:txBody>
          <a:bodyPr>
            <a:normAutofit/>
          </a:bodyPr>
          <a:lstStyle/>
          <a:p>
            <a:r>
              <a:rPr lang="en-GB" sz="3600" dirty="0"/>
              <a:t>At the highest level, cloud computing is delivered through a combination of service and deployment models. </a:t>
            </a:r>
          </a:p>
          <a:p>
            <a:r>
              <a:rPr lang="en-GB" sz="3600" dirty="0"/>
              <a:t>Within each of the cloud service models, there are hundreds of different cloud services to choose from.</a:t>
            </a:r>
          </a:p>
          <a:p>
            <a:r>
              <a:rPr lang="en-GB" sz="3600" dirty="0" smtClean="0"/>
              <a:t>Categories of cloud services</a:t>
            </a:r>
          </a:p>
          <a:p>
            <a:pPr lvl="1"/>
            <a:r>
              <a:rPr lang="en-GB" sz="3200" dirty="0" smtClean="0"/>
              <a:t>Core </a:t>
            </a:r>
            <a:r>
              <a:rPr lang="en-GB" sz="3200" dirty="0"/>
              <a:t>cloud </a:t>
            </a:r>
            <a:r>
              <a:rPr lang="en-GB" sz="3200" dirty="0" smtClean="0"/>
              <a:t>services</a:t>
            </a:r>
          </a:p>
          <a:p>
            <a:pPr lvl="1"/>
            <a:r>
              <a:rPr lang="en-GB" sz="3200" dirty="0" smtClean="0"/>
              <a:t>Emerging </a:t>
            </a:r>
            <a:r>
              <a:rPr lang="en-GB" sz="3200" dirty="0"/>
              <a:t>cloud </a:t>
            </a:r>
            <a:r>
              <a:rPr lang="en-GB" sz="3200" dirty="0" smtClean="0"/>
              <a:t>services</a:t>
            </a:r>
            <a:endParaRPr lang="en-GB" sz="3200" dirty="0"/>
          </a:p>
        </p:txBody>
      </p:sp>
    </p:spTree>
    <p:extLst>
      <p:ext uri="{BB962C8B-B14F-4D97-AF65-F5344CB8AC3E}">
        <p14:creationId xmlns:p14="http://schemas.microsoft.com/office/powerpoint/2010/main" val="414383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t>Cloud Networking Services</a:t>
            </a:r>
          </a:p>
          <a:p>
            <a:r>
              <a:rPr lang="en-GB" sz="3600" dirty="0">
                <a:solidFill>
                  <a:srgbClr val="FF0000"/>
                </a:solidFill>
              </a:rPr>
              <a:t>Cloud Storage Services</a:t>
            </a:r>
          </a:p>
          <a:p>
            <a:r>
              <a:rPr lang="en-GB" sz="3600" dirty="0"/>
              <a:t>Cloud Security, Identity, and Compliance Services</a:t>
            </a:r>
          </a:p>
          <a:p>
            <a:r>
              <a:rPr lang="en-GB" sz="3600" dirty="0"/>
              <a:t>Cloud Analytics Services</a:t>
            </a:r>
          </a:p>
          <a:p>
            <a:r>
              <a:rPr lang="en-GB" sz="3600" dirty="0"/>
              <a:t>Cloud Database Services</a:t>
            </a:r>
          </a:p>
        </p:txBody>
      </p:sp>
    </p:spTree>
    <p:extLst>
      <p:ext uri="{BB962C8B-B14F-4D97-AF65-F5344CB8AC3E}">
        <p14:creationId xmlns:p14="http://schemas.microsoft.com/office/powerpoint/2010/main" val="153060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Storage Services</a:t>
            </a:r>
          </a:p>
        </p:txBody>
      </p:sp>
      <p:sp>
        <p:nvSpPr>
          <p:cNvPr id="3" name="Content Placeholder 2"/>
          <p:cNvSpPr>
            <a:spLocks noGrp="1"/>
          </p:cNvSpPr>
          <p:nvPr>
            <p:ph idx="1"/>
          </p:nvPr>
        </p:nvSpPr>
        <p:spPr/>
        <p:txBody>
          <a:bodyPr>
            <a:normAutofit/>
          </a:bodyPr>
          <a:lstStyle/>
          <a:p>
            <a:r>
              <a:rPr lang="en-GB" dirty="0"/>
              <a:t>Storage in the cloud involves utilizing a cloud service provider’s infrastructure to securely store your data, apps, and workloads.</a:t>
            </a:r>
          </a:p>
          <a:p>
            <a:r>
              <a:rPr lang="en-GB" dirty="0" smtClean="0"/>
              <a:t>Much </a:t>
            </a:r>
            <a:r>
              <a:rPr lang="en-GB" dirty="0"/>
              <a:t>like the customization of VMs, cloud service providers offer you multiple storage configuration options that can be scaled to match the demands of your business – disk size, amount of storage, and location. They will also support the different storage types including block, file, and object storage.</a:t>
            </a:r>
          </a:p>
          <a:p>
            <a:r>
              <a:rPr lang="en-GB" dirty="0" smtClean="0"/>
              <a:t>Certain </a:t>
            </a:r>
            <a:r>
              <a:rPr lang="en-GB" dirty="0"/>
              <a:t>cloud service providers also offer a range of data transfer services to help you quickly and securely migrate vast volumes of data into their infrastructure.</a:t>
            </a:r>
          </a:p>
        </p:txBody>
      </p:sp>
    </p:spTree>
    <p:extLst>
      <p:ext uri="{BB962C8B-B14F-4D97-AF65-F5344CB8AC3E}">
        <p14:creationId xmlns:p14="http://schemas.microsoft.com/office/powerpoint/2010/main" val="211395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Storage </a:t>
            </a:r>
            <a:r>
              <a:rPr lang="en-GB" dirty="0" smtClean="0"/>
              <a:t>Service Providers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Google Cloud</a:t>
            </a:r>
          </a:p>
          <a:p>
            <a:pPr lvl="1"/>
            <a:r>
              <a:rPr lang="en-GB" dirty="0" smtClean="0"/>
              <a:t>Cloud Storage</a:t>
            </a:r>
          </a:p>
          <a:p>
            <a:pPr lvl="1"/>
            <a:r>
              <a:rPr lang="en-GB" dirty="0" smtClean="0"/>
              <a:t>Persistent Disk</a:t>
            </a:r>
          </a:p>
          <a:p>
            <a:pPr lvl="1"/>
            <a:r>
              <a:rPr lang="en-GB" dirty="0" smtClean="0"/>
              <a:t>Cloud </a:t>
            </a:r>
            <a:r>
              <a:rPr lang="en-GB" dirty="0" err="1" smtClean="0"/>
              <a:t>Filestore</a:t>
            </a:r>
            <a:endParaRPr lang="en-GB" dirty="0" smtClean="0"/>
          </a:p>
          <a:p>
            <a:pPr lvl="1"/>
            <a:r>
              <a:rPr lang="en-GB" dirty="0" smtClean="0"/>
              <a:t>Data </a:t>
            </a:r>
            <a:r>
              <a:rPr lang="en-GB" dirty="0"/>
              <a:t>Transfer </a:t>
            </a:r>
            <a:r>
              <a:rPr lang="en-GB" dirty="0" smtClean="0"/>
              <a:t>Services</a:t>
            </a:r>
            <a:endParaRPr lang="en-GB" dirty="0"/>
          </a:p>
          <a:p>
            <a:r>
              <a:rPr lang="en-GB" dirty="0"/>
              <a:t>Amazon Web </a:t>
            </a:r>
            <a:r>
              <a:rPr lang="en-GB" dirty="0" smtClean="0"/>
              <a:t>Services</a:t>
            </a:r>
          </a:p>
          <a:p>
            <a:pPr lvl="1"/>
            <a:r>
              <a:rPr lang="en-GB" dirty="0" smtClean="0"/>
              <a:t>Amazon EBS</a:t>
            </a:r>
          </a:p>
          <a:p>
            <a:pPr lvl="1"/>
            <a:r>
              <a:rPr lang="en-GB" dirty="0" smtClean="0"/>
              <a:t>Amazon EFS</a:t>
            </a:r>
          </a:p>
          <a:p>
            <a:pPr lvl="1"/>
            <a:r>
              <a:rPr lang="en-GB" dirty="0" smtClean="0"/>
              <a:t>Amazon S3</a:t>
            </a:r>
          </a:p>
          <a:p>
            <a:pPr lvl="1"/>
            <a:r>
              <a:rPr lang="en-GB" dirty="0" smtClean="0"/>
              <a:t>Data </a:t>
            </a:r>
            <a:r>
              <a:rPr lang="en-GB" dirty="0"/>
              <a:t>Transfer </a:t>
            </a:r>
            <a:r>
              <a:rPr lang="en-GB" dirty="0" smtClean="0"/>
              <a:t>Services</a:t>
            </a:r>
            <a:endParaRPr lang="en-GB" dirty="0"/>
          </a:p>
          <a:p>
            <a:r>
              <a:rPr lang="en-GB" dirty="0"/>
              <a:t>Microsoft </a:t>
            </a:r>
            <a:r>
              <a:rPr lang="en-GB" dirty="0" smtClean="0"/>
              <a:t>Azure</a:t>
            </a:r>
          </a:p>
          <a:p>
            <a:pPr lvl="1"/>
            <a:r>
              <a:rPr lang="en-GB" dirty="0" smtClean="0"/>
              <a:t>Disk Storage</a:t>
            </a:r>
          </a:p>
          <a:p>
            <a:pPr lvl="1"/>
            <a:r>
              <a:rPr lang="en-GB" dirty="0" smtClean="0"/>
              <a:t>File Storage</a:t>
            </a:r>
          </a:p>
          <a:p>
            <a:pPr lvl="1"/>
            <a:r>
              <a:rPr lang="en-GB" dirty="0" smtClean="0"/>
              <a:t>Blob Storage</a:t>
            </a:r>
          </a:p>
        </p:txBody>
      </p:sp>
    </p:spTree>
    <p:extLst>
      <p:ext uri="{BB962C8B-B14F-4D97-AF65-F5344CB8AC3E}">
        <p14:creationId xmlns:p14="http://schemas.microsoft.com/office/powerpoint/2010/main" val="245585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Storage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Tree>
    <p:extLst>
      <p:ext uri="{BB962C8B-B14F-4D97-AF65-F5344CB8AC3E}">
        <p14:creationId xmlns:p14="http://schemas.microsoft.com/office/powerpoint/2010/main" val="232632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4000" dirty="0">
                <a:latin typeface="+mn-lt"/>
              </a:rPr>
              <a:t> </a:t>
            </a:r>
            <a:r>
              <a:rPr lang="en-US" sz="4000" dirty="0" smtClean="0">
                <a:latin typeface="+mn-lt"/>
              </a:rPr>
              <a:t>Storage service in Image </a:t>
            </a:r>
            <a:r>
              <a:rPr lang="en-US" sz="4000" dirty="0">
                <a:latin typeface="+mn-lt"/>
              </a:rPr>
              <a:t>Processing </a:t>
            </a:r>
            <a:r>
              <a:rPr lang="en-US" sz="4000" dirty="0" smtClean="0">
                <a:latin typeface="+mn-lt"/>
              </a:rPr>
              <a:t>App</a:t>
            </a:r>
            <a:endParaRPr lang="en-US" sz="4000" dirty="0">
              <a:latin typeface="+mn-lt"/>
            </a:endParaRPr>
          </a:p>
        </p:txBody>
      </p:sp>
      <p:pic>
        <p:nvPicPr>
          <p:cNvPr id="9" name="Picture 8"/>
          <p:cNvPicPr>
            <a:picLocks noChangeAspect="1"/>
          </p:cNvPicPr>
          <p:nvPr/>
        </p:nvPicPr>
        <p:blipFill>
          <a:blip r:embed="rId3"/>
          <a:stretch>
            <a:fillRect/>
          </a:stretch>
        </p:blipFill>
        <p:spPr>
          <a:xfrm>
            <a:off x="4178168" y="1041539"/>
            <a:ext cx="2597253" cy="5508137"/>
          </a:xfrm>
          <a:prstGeom prst="rect">
            <a:avLst/>
          </a:prstGeom>
        </p:spPr>
      </p:pic>
      <p:sp>
        <p:nvSpPr>
          <p:cNvPr id="5" name="Rounded Rectangle 4"/>
          <p:cNvSpPr/>
          <p:nvPr/>
        </p:nvSpPr>
        <p:spPr>
          <a:xfrm>
            <a:off x="2944610" y="5764345"/>
            <a:ext cx="4966763" cy="866062"/>
          </a:xfrm>
          <a:prstGeom prst="roundRect">
            <a:avLst/>
          </a:prstGeom>
          <a:solidFill>
            <a:srgbClr val="FFFF00">
              <a:alpha val="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120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en-GB" altLang="en-US" sz="3200" dirty="0" smtClean="0">
                <a:latin typeface="Arial" panose="020B0604020202020204" pitchFamily="34" charset="0"/>
                <a:cs typeface="Arial" panose="020B0604020202020204" pitchFamily="34" charset="0"/>
                <a:sym typeface="+mn-ea"/>
              </a:rPr>
              <a:t>Storage </a:t>
            </a:r>
            <a:r>
              <a:rPr lang="x-none" altLang="en-US" sz="3200" smtClean="0">
                <a:latin typeface="Arial" panose="020B0604020202020204" pitchFamily="34" charset="0"/>
                <a:cs typeface="Arial" panose="020B0604020202020204" pitchFamily="34" charset="0"/>
                <a:sym typeface="+mn-ea"/>
              </a:rPr>
              <a:t>Services </a:t>
            </a:r>
            <a:r>
              <a:rPr lang="en-GB" altLang="en-US" sz="3200" dirty="0" smtClean="0">
                <a:latin typeface="Arial" panose="020B0604020202020204" pitchFamily="34" charset="0"/>
                <a:cs typeface="Arial" panose="020B0604020202020204" pitchFamily="34" charset="0"/>
                <a:sym typeface="+mn-ea"/>
              </a:rPr>
              <a:t>- </a:t>
            </a:r>
            <a:r>
              <a:rPr lang="x-none" altLang="en-US" sz="3200" smtClean="0">
                <a:latin typeface="Arial" panose="020B0604020202020204" pitchFamily="34" charset="0"/>
                <a:cs typeface="Arial" panose="020B0604020202020204" pitchFamily="34" charset="0"/>
                <a:sym typeface="+mn-ea"/>
              </a:rPr>
              <a:t>Serverless </a:t>
            </a:r>
            <a:r>
              <a:rPr lang="x-none" altLang="en-US" sz="3200" dirty="0">
                <a:latin typeface="Arial" panose="020B0604020202020204" pitchFamily="34" charset="0"/>
                <a:cs typeface="Arial" panose="020B0604020202020204" pitchFamily="34" charset="0"/>
                <a:sym typeface="+mn-ea"/>
              </a:rPr>
              <a:t>Applications</a:t>
            </a:r>
          </a:p>
        </p:txBody>
      </p:sp>
      <p:pic>
        <p:nvPicPr>
          <p:cNvPr id="3" name="Picture 2" descr="Screenshot from 2019-08-16 15-01-00"/>
          <p:cNvPicPr>
            <a:picLocks noChangeAspect="1"/>
          </p:cNvPicPr>
          <p:nvPr/>
        </p:nvPicPr>
        <p:blipFill>
          <a:blip r:embed="rId3"/>
          <a:stretch>
            <a:fillRect/>
          </a:stretch>
        </p:blipFill>
        <p:spPr>
          <a:xfrm>
            <a:off x="1910715" y="1419225"/>
            <a:ext cx="8370570" cy="4571365"/>
          </a:xfrm>
          <a:prstGeom prst="rect">
            <a:avLst/>
          </a:prstGeom>
        </p:spPr>
      </p:pic>
      <p:sp>
        <p:nvSpPr>
          <p:cNvPr id="6" name="Text Box 5"/>
          <p:cNvSpPr txBox="1"/>
          <p:nvPr/>
        </p:nvSpPr>
        <p:spPr>
          <a:xfrm>
            <a:off x="1265555" y="5826760"/>
            <a:ext cx="9947910" cy="368300"/>
          </a:xfrm>
          <a:prstGeom prst="rect">
            <a:avLst/>
          </a:prstGeom>
          <a:noFill/>
        </p:spPr>
        <p:txBody>
          <a:bodyPr wrap="square" rtlCol="0" anchor="t">
            <a:spAutoFit/>
          </a:bodyPr>
          <a:lstStyle/>
          <a:p>
            <a:r>
              <a:rPr lang="x-none" altLang="en-US"/>
              <a:t>E</a:t>
            </a:r>
            <a:r>
              <a:rPr lang="en-US"/>
              <a:t>xample of a multi-tier web application implemented with the serverless computing model.</a:t>
            </a:r>
          </a:p>
        </p:txBody>
      </p:sp>
      <p:sp>
        <p:nvSpPr>
          <p:cNvPr id="5" name="Rounded Rectangle 4"/>
          <p:cNvSpPr/>
          <p:nvPr/>
        </p:nvSpPr>
        <p:spPr>
          <a:xfrm>
            <a:off x="8164577" y="1759712"/>
            <a:ext cx="1881632" cy="749852"/>
          </a:xfrm>
          <a:prstGeom prst="roundRect">
            <a:avLst/>
          </a:prstGeom>
          <a:solidFill>
            <a:srgbClr val="FFFF00">
              <a:alpha val="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898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t>Cloud Networking Services</a:t>
            </a:r>
          </a:p>
          <a:p>
            <a:r>
              <a:rPr lang="en-GB" sz="3600" dirty="0"/>
              <a:t>Cloud Storage Services</a:t>
            </a:r>
          </a:p>
          <a:p>
            <a:r>
              <a:rPr lang="en-GB" sz="3600" dirty="0">
                <a:solidFill>
                  <a:srgbClr val="FF0000"/>
                </a:solidFill>
              </a:rPr>
              <a:t>Cloud Security, Identity, and Compliance Services</a:t>
            </a:r>
          </a:p>
          <a:p>
            <a:r>
              <a:rPr lang="en-GB" sz="3600" dirty="0"/>
              <a:t>Cloud Analytics Services</a:t>
            </a:r>
          </a:p>
          <a:p>
            <a:r>
              <a:rPr lang="en-GB" sz="3600" dirty="0"/>
              <a:t>Cloud Database Services</a:t>
            </a:r>
          </a:p>
        </p:txBody>
      </p:sp>
    </p:spTree>
    <p:extLst>
      <p:ext uri="{BB962C8B-B14F-4D97-AF65-F5344CB8AC3E}">
        <p14:creationId xmlns:p14="http://schemas.microsoft.com/office/powerpoint/2010/main" val="156122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Security, Identity, and Compliance Services</a:t>
            </a:r>
          </a:p>
        </p:txBody>
      </p:sp>
      <p:sp>
        <p:nvSpPr>
          <p:cNvPr id="3" name="Content Placeholder 2"/>
          <p:cNvSpPr>
            <a:spLocks noGrp="1"/>
          </p:cNvSpPr>
          <p:nvPr>
            <p:ph idx="1"/>
          </p:nvPr>
        </p:nvSpPr>
        <p:spPr/>
        <p:txBody>
          <a:bodyPr>
            <a:normAutofit/>
          </a:bodyPr>
          <a:lstStyle/>
          <a:p>
            <a:r>
              <a:rPr lang="en-GB" sz="4000" dirty="0"/>
              <a:t>Security, identity, and compliance in the cloud comprise of a range of tools and services designed to control access to your cloud infrastructure, protect against attacks, and maintain privacy of your data.</a:t>
            </a:r>
          </a:p>
        </p:txBody>
      </p:sp>
    </p:spTree>
    <p:extLst>
      <p:ext uri="{BB962C8B-B14F-4D97-AF65-F5344CB8AC3E}">
        <p14:creationId xmlns:p14="http://schemas.microsoft.com/office/powerpoint/2010/main" val="118538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Security, Identity, and Compliance Services</a:t>
            </a:r>
          </a:p>
        </p:txBody>
      </p:sp>
      <p:sp>
        <p:nvSpPr>
          <p:cNvPr id="3" name="Content Placeholder 2"/>
          <p:cNvSpPr>
            <a:spLocks noGrp="1"/>
          </p:cNvSpPr>
          <p:nvPr>
            <p:ph idx="1"/>
          </p:nvPr>
        </p:nvSpPr>
        <p:spPr/>
        <p:txBody>
          <a:bodyPr>
            <a:noAutofit/>
          </a:bodyPr>
          <a:lstStyle/>
          <a:p>
            <a:r>
              <a:rPr lang="en-GB" sz="1600" dirty="0" smtClean="0"/>
              <a:t>Auditing</a:t>
            </a:r>
          </a:p>
          <a:p>
            <a:pPr lvl="1"/>
            <a:r>
              <a:rPr lang="en-GB" sz="1600" dirty="0" smtClean="0"/>
              <a:t>a </a:t>
            </a:r>
            <a:r>
              <a:rPr lang="en-GB" sz="1600" dirty="0"/>
              <a:t>tool track all user activity and create an audit log of who did what, where, and when within your cloud platform.</a:t>
            </a:r>
          </a:p>
          <a:p>
            <a:r>
              <a:rPr lang="en-GB" sz="1600" dirty="0" smtClean="0"/>
              <a:t>Compliance</a:t>
            </a:r>
          </a:p>
          <a:p>
            <a:pPr lvl="1"/>
            <a:r>
              <a:rPr lang="en-GB" sz="1600" dirty="0" smtClean="0"/>
              <a:t>a </a:t>
            </a:r>
            <a:r>
              <a:rPr lang="en-GB" sz="1600" dirty="0"/>
              <a:t>series of tools and controls to help you track and maintain regulatory compliance.</a:t>
            </a:r>
          </a:p>
          <a:p>
            <a:r>
              <a:rPr lang="en-GB" sz="1600" dirty="0"/>
              <a:t>DDoS </a:t>
            </a:r>
            <a:r>
              <a:rPr lang="en-GB" sz="1600" dirty="0" smtClean="0"/>
              <a:t>Protection</a:t>
            </a:r>
          </a:p>
          <a:p>
            <a:pPr lvl="1"/>
            <a:r>
              <a:rPr lang="en-GB" sz="1600" dirty="0" smtClean="0"/>
              <a:t>a </a:t>
            </a:r>
            <a:r>
              <a:rPr lang="en-GB" sz="1600" dirty="0"/>
              <a:t>tool designed to identify and mitigate DDoS attacks in order to prevent application downtime and minimize the latency of your infrastructure.</a:t>
            </a:r>
          </a:p>
          <a:p>
            <a:r>
              <a:rPr lang="en-GB" sz="1600" dirty="0" smtClean="0"/>
              <a:t>Encryption</a:t>
            </a:r>
          </a:p>
          <a:p>
            <a:pPr lvl="1"/>
            <a:r>
              <a:rPr lang="en-GB" sz="1600" dirty="0" smtClean="0"/>
              <a:t>the </a:t>
            </a:r>
            <a:r>
              <a:rPr lang="en-GB" sz="1600" dirty="0"/>
              <a:t>provision of encryption at rest and in transit to prevent your data from being accessed even in the event of theft.</a:t>
            </a:r>
          </a:p>
          <a:p>
            <a:r>
              <a:rPr lang="en-GB" sz="1600" dirty="0" smtClean="0"/>
              <a:t>Firewalls</a:t>
            </a:r>
          </a:p>
          <a:p>
            <a:pPr lvl="1"/>
            <a:r>
              <a:rPr lang="en-GB" sz="1600" dirty="0" smtClean="0"/>
              <a:t>a </a:t>
            </a:r>
            <a:r>
              <a:rPr lang="en-GB" sz="1600" dirty="0"/>
              <a:t>collection of firewall tools to filter malicious web traffic and centrally manage firewall rules.</a:t>
            </a:r>
          </a:p>
          <a:p>
            <a:r>
              <a:rPr lang="en-GB" sz="1600" dirty="0"/>
              <a:t>Identity and Access </a:t>
            </a:r>
            <a:r>
              <a:rPr lang="en-GB" sz="1600" dirty="0" smtClean="0"/>
              <a:t>Management</a:t>
            </a:r>
          </a:p>
          <a:p>
            <a:pPr lvl="1"/>
            <a:r>
              <a:rPr lang="en-GB" sz="1600" dirty="0" smtClean="0"/>
              <a:t>a </a:t>
            </a:r>
            <a:r>
              <a:rPr lang="en-GB" sz="1600" dirty="0"/>
              <a:t>platform to manage user identities and control who has access to what, and what they can do with that access</a:t>
            </a:r>
          </a:p>
          <a:p>
            <a:r>
              <a:rPr lang="en-GB" sz="1600" dirty="0"/>
              <a:t>Threat </a:t>
            </a:r>
            <a:r>
              <a:rPr lang="en-GB" sz="1600" dirty="0" smtClean="0"/>
              <a:t>Detection</a:t>
            </a:r>
          </a:p>
          <a:p>
            <a:pPr lvl="1"/>
            <a:r>
              <a:rPr lang="en-GB" sz="1600" dirty="0" smtClean="0"/>
              <a:t>a </a:t>
            </a:r>
            <a:r>
              <a:rPr lang="en-GB" sz="1600" dirty="0"/>
              <a:t>tool to identify potential threats in cloud environments.</a:t>
            </a:r>
          </a:p>
        </p:txBody>
      </p:sp>
    </p:spTree>
    <p:extLst>
      <p:ext uri="{BB962C8B-B14F-4D97-AF65-F5344CB8AC3E}">
        <p14:creationId xmlns:p14="http://schemas.microsoft.com/office/powerpoint/2010/main" val="4092616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Cloud Security, Identity, and Compliance </a:t>
            </a:r>
            <a:r>
              <a:rPr lang="en-GB" dirty="0" smtClean="0"/>
              <a:t>Service Providers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Google Cloud</a:t>
            </a:r>
          </a:p>
          <a:p>
            <a:pPr lvl="1"/>
            <a:r>
              <a:rPr lang="en-GB" dirty="0" smtClean="0"/>
              <a:t>Cloud IAM</a:t>
            </a:r>
          </a:p>
          <a:p>
            <a:pPr lvl="1"/>
            <a:r>
              <a:rPr lang="en-GB" dirty="0" smtClean="0"/>
              <a:t>Cloud </a:t>
            </a:r>
            <a:r>
              <a:rPr lang="en-GB" dirty="0"/>
              <a:t>Audit </a:t>
            </a:r>
            <a:r>
              <a:rPr lang="en-GB" dirty="0" smtClean="0"/>
              <a:t>Logs</a:t>
            </a:r>
          </a:p>
          <a:p>
            <a:pPr lvl="1"/>
            <a:r>
              <a:rPr lang="en-GB" dirty="0" smtClean="0"/>
              <a:t>Cloud </a:t>
            </a:r>
            <a:r>
              <a:rPr lang="en-GB" dirty="0"/>
              <a:t>Security Command </a:t>
            </a:r>
            <a:r>
              <a:rPr lang="en-GB" dirty="0" err="1" smtClean="0"/>
              <a:t>Center</a:t>
            </a:r>
            <a:endParaRPr lang="en-GB" dirty="0"/>
          </a:p>
          <a:p>
            <a:r>
              <a:rPr lang="en-GB" dirty="0"/>
              <a:t>Amazon Web Services </a:t>
            </a:r>
            <a:endParaRPr lang="en-GB" dirty="0" smtClean="0"/>
          </a:p>
          <a:p>
            <a:pPr lvl="1"/>
            <a:r>
              <a:rPr lang="en-GB" dirty="0" smtClean="0"/>
              <a:t>Amazon </a:t>
            </a:r>
            <a:r>
              <a:rPr lang="en-GB" dirty="0" err="1" smtClean="0"/>
              <a:t>Cognito</a:t>
            </a:r>
            <a:endParaRPr lang="en-GB" dirty="0" smtClean="0"/>
          </a:p>
          <a:p>
            <a:pPr lvl="1"/>
            <a:r>
              <a:rPr lang="en-GB" dirty="0" smtClean="0"/>
              <a:t>AWS Shield</a:t>
            </a:r>
          </a:p>
          <a:p>
            <a:pPr lvl="1"/>
            <a:r>
              <a:rPr lang="en-GB" dirty="0" smtClean="0"/>
              <a:t>AWS </a:t>
            </a:r>
            <a:r>
              <a:rPr lang="en-GB" dirty="0"/>
              <a:t>Security </a:t>
            </a:r>
            <a:r>
              <a:rPr lang="en-GB" dirty="0" smtClean="0"/>
              <a:t>Hub</a:t>
            </a:r>
          </a:p>
          <a:p>
            <a:pPr lvl="1"/>
            <a:r>
              <a:rPr lang="en-GB" dirty="0" smtClean="0"/>
              <a:t>AWS </a:t>
            </a:r>
            <a:r>
              <a:rPr lang="en-GB" dirty="0"/>
              <a:t>Firewall </a:t>
            </a:r>
            <a:r>
              <a:rPr lang="en-GB" dirty="0" smtClean="0"/>
              <a:t>Manager	</a:t>
            </a:r>
            <a:endParaRPr lang="en-GB" dirty="0"/>
          </a:p>
          <a:p>
            <a:r>
              <a:rPr lang="en-GB" dirty="0"/>
              <a:t>Microsoft Azure </a:t>
            </a:r>
            <a:endParaRPr lang="en-GB" dirty="0" smtClean="0"/>
          </a:p>
          <a:p>
            <a:pPr lvl="1"/>
            <a:r>
              <a:rPr lang="en-GB" dirty="0" smtClean="0"/>
              <a:t>Azure </a:t>
            </a:r>
            <a:r>
              <a:rPr lang="en-GB" dirty="0"/>
              <a:t>Active </a:t>
            </a:r>
            <a:r>
              <a:rPr lang="en-GB" dirty="0" smtClean="0"/>
              <a:t>Directory</a:t>
            </a:r>
          </a:p>
          <a:p>
            <a:pPr lvl="1"/>
            <a:r>
              <a:rPr lang="en-GB" dirty="0" smtClean="0"/>
              <a:t>Key Vault</a:t>
            </a:r>
          </a:p>
          <a:p>
            <a:pPr lvl="1"/>
            <a:r>
              <a:rPr lang="en-GB" dirty="0" smtClean="0"/>
              <a:t>Azure </a:t>
            </a:r>
            <a:r>
              <a:rPr lang="en-GB" dirty="0"/>
              <a:t>Security </a:t>
            </a:r>
            <a:r>
              <a:rPr lang="en-GB" dirty="0" err="1" smtClean="0"/>
              <a:t>Center</a:t>
            </a:r>
            <a:endParaRPr lang="en-GB" dirty="0"/>
          </a:p>
        </p:txBody>
      </p:sp>
    </p:spTree>
    <p:extLst>
      <p:ext uri="{BB962C8B-B14F-4D97-AF65-F5344CB8AC3E}">
        <p14:creationId xmlns:p14="http://schemas.microsoft.com/office/powerpoint/2010/main" val="22820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Core Cloud Service Categories</a:t>
            </a:r>
            <a:endParaRPr lang="en-GB" dirty="0"/>
          </a:p>
        </p:txBody>
      </p:sp>
      <p:sp>
        <p:nvSpPr>
          <p:cNvPr id="3" name="Content Placeholder 2"/>
          <p:cNvSpPr>
            <a:spLocks noGrp="1"/>
          </p:cNvSpPr>
          <p:nvPr>
            <p:ph idx="1"/>
          </p:nvPr>
        </p:nvSpPr>
        <p:spPr/>
        <p:txBody>
          <a:bodyPr>
            <a:normAutofit/>
          </a:bodyPr>
          <a:lstStyle/>
          <a:p>
            <a:r>
              <a:rPr lang="en-GB" sz="4000" dirty="0"/>
              <a:t>T</a:t>
            </a:r>
            <a:r>
              <a:rPr lang="en-GB" sz="4000" dirty="0" smtClean="0"/>
              <a:t>he </a:t>
            </a:r>
            <a:r>
              <a:rPr lang="en-GB" sz="4000" dirty="0"/>
              <a:t>cloud service categories which include the core services you would utilize in a traditional on-premises deployment.</a:t>
            </a:r>
          </a:p>
          <a:p>
            <a:endParaRPr lang="en-GB" sz="4000" dirty="0"/>
          </a:p>
        </p:txBody>
      </p:sp>
    </p:spTree>
    <p:extLst>
      <p:ext uri="{BB962C8B-B14F-4D97-AF65-F5344CB8AC3E}">
        <p14:creationId xmlns:p14="http://schemas.microsoft.com/office/powerpoint/2010/main" val="73200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t>Cloud Networking Services</a:t>
            </a:r>
          </a:p>
          <a:p>
            <a:r>
              <a:rPr lang="en-GB" sz="3600" dirty="0"/>
              <a:t>Cloud Storage Services</a:t>
            </a:r>
          </a:p>
          <a:p>
            <a:r>
              <a:rPr lang="en-GB" sz="3600" dirty="0"/>
              <a:t>Cloud Security, Identity, and Compliance Services</a:t>
            </a:r>
          </a:p>
          <a:p>
            <a:r>
              <a:rPr lang="en-GB" sz="3600" dirty="0">
                <a:solidFill>
                  <a:srgbClr val="FF0000"/>
                </a:solidFill>
              </a:rPr>
              <a:t>Cloud Analytics Services</a:t>
            </a:r>
          </a:p>
          <a:p>
            <a:r>
              <a:rPr lang="en-GB" sz="3600" dirty="0"/>
              <a:t>Cloud Database Services</a:t>
            </a:r>
          </a:p>
        </p:txBody>
      </p:sp>
    </p:spTree>
    <p:extLst>
      <p:ext uri="{BB962C8B-B14F-4D97-AF65-F5344CB8AC3E}">
        <p14:creationId xmlns:p14="http://schemas.microsoft.com/office/powerpoint/2010/main" val="119101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Cloud Analytics Services</a:t>
            </a:r>
          </a:p>
        </p:txBody>
      </p:sp>
      <p:sp>
        <p:nvSpPr>
          <p:cNvPr id="3" name="Content Placeholder 2"/>
          <p:cNvSpPr>
            <a:spLocks noGrp="1"/>
          </p:cNvSpPr>
          <p:nvPr>
            <p:ph idx="1"/>
          </p:nvPr>
        </p:nvSpPr>
        <p:spPr/>
        <p:txBody>
          <a:bodyPr>
            <a:normAutofit lnSpcReduction="10000"/>
          </a:bodyPr>
          <a:lstStyle/>
          <a:p>
            <a:r>
              <a:rPr lang="en-GB" sz="3600" dirty="0"/>
              <a:t>Analytics in the cloud comprises a range of tools and frameworks to help you </a:t>
            </a:r>
            <a:r>
              <a:rPr lang="en-GB" sz="3600" dirty="0" err="1"/>
              <a:t>analyze</a:t>
            </a:r>
            <a:r>
              <a:rPr lang="en-GB" sz="3600" dirty="0"/>
              <a:t> and extract valuable insight from your </a:t>
            </a:r>
            <a:r>
              <a:rPr lang="en-GB" sz="3600" dirty="0" smtClean="0"/>
              <a:t>data</a:t>
            </a:r>
          </a:p>
          <a:p>
            <a:r>
              <a:rPr lang="en-GB" sz="3600" dirty="0" smtClean="0"/>
              <a:t>The </a:t>
            </a:r>
            <a:r>
              <a:rPr lang="en-GB" sz="3600" dirty="0"/>
              <a:t>availability and sophistication of cloud analytics services continues to expand as Big Data becomes increasingly critical to </a:t>
            </a:r>
            <a:r>
              <a:rPr lang="en-GB" sz="3600" dirty="0" smtClean="0"/>
              <a:t>businesses</a:t>
            </a:r>
          </a:p>
          <a:p>
            <a:r>
              <a:rPr lang="en-GB" sz="3600" dirty="0"/>
              <a:t>The main cloud service providers offer a range of cloud analytics services to help you store, process, </a:t>
            </a:r>
            <a:r>
              <a:rPr lang="en-GB" sz="3600" dirty="0" err="1"/>
              <a:t>analyze</a:t>
            </a:r>
            <a:r>
              <a:rPr lang="en-GB" sz="3600" dirty="0"/>
              <a:t>, and visualize data.</a:t>
            </a:r>
          </a:p>
          <a:p>
            <a:endParaRPr lang="en-GB" sz="3600" dirty="0"/>
          </a:p>
        </p:txBody>
      </p:sp>
    </p:spTree>
    <p:extLst>
      <p:ext uri="{BB962C8B-B14F-4D97-AF65-F5344CB8AC3E}">
        <p14:creationId xmlns:p14="http://schemas.microsoft.com/office/powerpoint/2010/main" val="2569276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Cloud Analytics </a:t>
            </a:r>
            <a:r>
              <a:rPr lang="en-GB" dirty="0" smtClean="0"/>
              <a:t>Service Providers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Google Cloud</a:t>
            </a:r>
          </a:p>
          <a:p>
            <a:pPr lvl="1"/>
            <a:r>
              <a:rPr lang="en-GB" dirty="0" err="1" smtClean="0"/>
              <a:t>BigQuery</a:t>
            </a:r>
            <a:endParaRPr lang="en-GB" dirty="0" smtClean="0"/>
          </a:p>
          <a:p>
            <a:pPr lvl="1"/>
            <a:r>
              <a:rPr lang="en-GB" dirty="0" smtClean="0"/>
              <a:t>Cloud Dataflow</a:t>
            </a:r>
          </a:p>
          <a:p>
            <a:pPr lvl="1"/>
            <a:r>
              <a:rPr lang="en-GB" dirty="0" smtClean="0"/>
              <a:t>Google </a:t>
            </a:r>
            <a:r>
              <a:rPr lang="en-GB" dirty="0"/>
              <a:t>Looker </a:t>
            </a:r>
            <a:r>
              <a:rPr lang="en-GB" dirty="0" smtClean="0"/>
              <a:t>Studio</a:t>
            </a:r>
          </a:p>
          <a:p>
            <a:r>
              <a:rPr lang="en-GB" dirty="0" smtClean="0"/>
              <a:t>Amazon </a:t>
            </a:r>
            <a:r>
              <a:rPr lang="en-GB" dirty="0"/>
              <a:t>Web </a:t>
            </a:r>
            <a:r>
              <a:rPr lang="en-GB" dirty="0" smtClean="0"/>
              <a:t>Services</a:t>
            </a:r>
          </a:p>
          <a:p>
            <a:pPr lvl="1"/>
            <a:r>
              <a:rPr lang="en-GB" dirty="0" smtClean="0"/>
              <a:t>Amazon Athena</a:t>
            </a:r>
          </a:p>
          <a:p>
            <a:pPr lvl="1"/>
            <a:r>
              <a:rPr lang="en-GB" dirty="0" smtClean="0"/>
              <a:t>Amazon EMR</a:t>
            </a:r>
          </a:p>
          <a:p>
            <a:pPr lvl="1"/>
            <a:r>
              <a:rPr lang="en-GB" dirty="0" smtClean="0"/>
              <a:t>Amazon Redshift</a:t>
            </a:r>
            <a:endParaRPr lang="en-GB" dirty="0"/>
          </a:p>
          <a:p>
            <a:r>
              <a:rPr lang="en-GB" dirty="0"/>
              <a:t>Microsoft </a:t>
            </a:r>
            <a:r>
              <a:rPr lang="en-GB" dirty="0" smtClean="0"/>
              <a:t>Azure</a:t>
            </a:r>
          </a:p>
          <a:p>
            <a:pPr lvl="1"/>
            <a:r>
              <a:rPr lang="en-GB" dirty="0" smtClean="0"/>
              <a:t>Data </a:t>
            </a:r>
            <a:r>
              <a:rPr lang="en-GB" dirty="0"/>
              <a:t>Lakes </a:t>
            </a:r>
            <a:r>
              <a:rPr lang="en-GB" dirty="0" smtClean="0"/>
              <a:t>Analytics</a:t>
            </a:r>
          </a:p>
          <a:p>
            <a:pPr lvl="1"/>
            <a:r>
              <a:rPr lang="en-GB" dirty="0" smtClean="0"/>
              <a:t>HD Insight</a:t>
            </a:r>
          </a:p>
          <a:p>
            <a:pPr lvl="1"/>
            <a:r>
              <a:rPr lang="en-GB" dirty="0" smtClean="0"/>
              <a:t>Azure </a:t>
            </a:r>
            <a:r>
              <a:rPr lang="en-GB" dirty="0"/>
              <a:t>Synapse </a:t>
            </a:r>
            <a:r>
              <a:rPr lang="en-GB" dirty="0" smtClean="0"/>
              <a:t>Analytics</a:t>
            </a:r>
          </a:p>
          <a:p>
            <a:endParaRPr lang="en-GB" dirty="0"/>
          </a:p>
        </p:txBody>
      </p:sp>
    </p:spTree>
    <p:extLst>
      <p:ext uri="{BB962C8B-B14F-4D97-AF65-F5344CB8AC3E}">
        <p14:creationId xmlns:p14="http://schemas.microsoft.com/office/powerpoint/2010/main" val="279671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t>Cloud Networking Services</a:t>
            </a:r>
          </a:p>
          <a:p>
            <a:r>
              <a:rPr lang="en-GB" sz="3600" dirty="0"/>
              <a:t>Cloud Storage Services</a:t>
            </a:r>
          </a:p>
          <a:p>
            <a:r>
              <a:rPr lang="en-GB" sz="3600" dirty="0"/>
              <a:t>Cloud Security, Identity, and Compliance Services</a:t>
            </a:r>
          </a:p>
          <a:p>
            <a:r>
              <a:rPr lang="en-GB" sz="3600" dirty="0"/>
              <a:t>Cloud Analytics Services</a:t>
            </a:r>
          </a:p>
          <a:p>
            <a:r>
              <a:rPr lang="en-GB" sz="3600" dirty="0">
                <a:solidFill>
                  <a:srgbClr val="FF0000"/>
                </a:solidFill>
              </a:rPr>
              <a:t>Cloud Database Services</a:t>
            </a:r>
          </a:p>
        </p:txBody>
      </p:sp>
    </p:spTree>
    <p:extLst>
      <p:ext uri="{BB962C8B-B14F-4D97-AF65-F5344CB8AC3E}">
        <p14:creationId xmlns:p14="http://schemas.microsoft.com/office/powerpoint/2010/main" val="1785034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Database Services</a:t>
            </a:r>
          </a:p>
        </p:txBody>
      </p:sp>
      <p:sp>
        <p:nvSpPr>
          <p:cNvPr id="3" name="Content Placeholder 2"/>
          <p:cNvSpPr>
            <a:spLocks noGrp="1"/>
          </p:cNvSpPr>
          <p:nvPr>
            <p:ph idx="1"/>
          </p:nvPr>
        </p:nvSpPr>
        <p:spPr/>
        <p:txBody>
          <a:bodyPr>
            <a:normAutofit lnSpcReduction="10000"/>
          </a:bodyPr>
          <a:lstStyle/>
          <a:p>
            <a:r>
              <a:rPr lang="en-GB" dirty="0"/>
              <a:t>Database services in the cloud offer the provision of purpose-built databases you can scale to meet demand with compute and storage resources you can adjust. Cloud databases are fully managed, leaving you free to input, </a:t>
            </a:r>
            <a:r>
              <a:rPr lang="en-GB" dirty="0" err="1"/>
              <a:t>analyze</a:t>
            </a:r>
            <a:r>
              <a:rPr lang="en-GB" dirty="0"/>
              <a:t>, and utilize your data without the need to consider the underlying infrastructure.</a:t>
            </a:r>
          </a:p>
          <a:p>
            <a:r>
              <a:rPr lang="en-GB" dirty="0" smtClean="0"/>
              <a:t>Cloud </a:t>
            </a:r>
            <a:r>
              <a:rPr lang="en-GB" dirty="0"/>
              <a:t>service providers have expanded to offer a range of relational and non-relational (NoSQL) databases to house your different data needs. </a:t>
            </a:r>
            <a:endParaRPr lang="en-GB" dirty="0" smtClean="0"/>
          </a:p>
          <a:p>
            <a:r>
              <a:rPr lang="en-GB" dirty="0" smtClean="0"/>
              <a:t>Whether </a:t>
            </a:r>
            <a:r>
              <a:rPr lang="en-GB" dirty="0"/>
              <a:t>you need an everyday SQL Server database for traditional applications (CRM, ERP, etc.), or wide column database to support a high scale industrial app, you can find it in the cloud.</a:t>
            </a:r>
          </a:p>
        </p:txBody>
      </p:sp>
    </p:spTree>
    <p:extLst>
      <p:ext uri="{BB962C8B-B14F-4D97-AF65-F5344CB8AC3E}">
        <p14:creationId xmlns:p14="http://schemas.microsoft.com/office/powerpoint/2010/main" val="1309076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Database </a:t>
            </a:r>
            <a:r>
              <a:rPr lang="en-GB" dirty="0" smtClean="0"/>
              <a:t>Service Providers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Google Cloud</a:t>
            </a:r>
          </a:p>
          <a:p>
            <a:pPr lvl="1"/>
            <a:r>
              <a:rPr lang="en-GB" dirty="0" smtClean="0"/>
              <a:t>Cloud SQL</a:t>
            </a:r>
          </a:p>
          <a:p>
            <a:pPr lvl="1"/>
            <a:r>
              <a:rPr lang="en-GB" dirty="0" smtClean="0"/>
              <a:t>Cloud </a:t>
            </a:r>
            <a:r>
              <a:rPr lang="en-GB" dirty="0" err="1" smtClean="0"/>
              <a:t>Bigtable</a:t>
            </a:r>
            <a:endParaRPr lang="en-GB" dirty="0" smtClean="0"/>
          </a:p>
          <a:p>
            <a:pPr lvl="1"/>
            <a:r>
              <a:rPr lang="en-GB" dirty="0" smtClean="0"/>
              <a:t>Cloud Spanner</a:t>
            </a:r>
            <a:endParaRPr lang="en-GB" dirty="0"/>
          </a:p>
          <a:p>
            <a:r>
              <a:rPr lang="en-GB" dirty="0"/>
              <a:t>Amazon Web </a:t>
            </a:r>
            <a:r>
              <a:rPr lang="en-GB" dirty="0" smtClean="0"/>
              <a:t>Services</a:t>
            </a:r>
          </a:p>
          <a:p>
            <a:pPr lvl="1"/>
            <a:r>
              <a:rPr lang="en-GB" dirty="0" smtClean="0"/>
              <a:t>Amazon RDS</a:t>
            </a:r>
          </a:p>
          <a:p>
            <a:pPr lvl="1"/>
            <a:r>
              <a:rPr lang="en-GB" dirty="0" smtClean="0"/>
              <a:t>Amazon </a:t>
            </a:r>
            <a:r>
              <a:rPr lang="en-GB" dirty="0" err="1" smtClean="0"/>
              <a:t>DocumentDB</a:t>
            </a:r>
            <a:endParaRPr lang="en-GB" dirty="0" smtClean="0"/>
          </a:p>
          <a:p>
            <a:pPr lvl="1"/>
            <a:r>
              <a:rPr lang="en-GB" dirty="0" smtClean="0"/>
              <a:t>Amazon </a:t>
            </a:r>
            <a:r>
              <a:rPr lang="en-GB" dirty="0"/>
              <a:t>Managed Apache Cassandra </a:t>
            </a:r>
            <a:r>
              <a:rPr lang="en-GB" dirty="0" smtClean="0"/>
              <a:t>Service</a:t>
            </a:r>
          </a:p>
          <a:p>
            <a:r>
              <a:rPr lang="en-GB" dirty="0" smtClean="0"/>
              <a:t>Microsoft Azure</a:t>
            </a:r>
          </a:p>
          <a:p>
            <a:pPr lvl="1"/>
            <a:r>
              <a:rPr lang="en-GB" dirty="0" smtClean="0"/>
              <a:t>Azure </a:t>
            </a:r>
            <a:r>
              <a:rPr lang="en-GB" dirty="0"/>
              <a:t>SQL </a:t>
            </a:r>
            <a:r>
              <a:rPr lang="en-GB" dirty="0" smtClean="0"/>
              <a:t>Database</a:t>
            </a:r>
          </a:p>
          <a:p>
            <a:pPr lvl="1"/>
            <a:r>
              <a:rPr lang="en-GB" dirty="0" smtClean="0"/>
              <a:t>Azure </a:t>
            </a:r>
            <a:r>
              <a:rPr lang="en-GB" dirty="0"/>
              <a:t>Cosmos </a:t>
            </a:r>
            <a:r>
              <a:rPr lang="en-GB" dirty="0" smtClean="0"/>
              <a:t>DB</a:t>
            </a:r>
          </a:p>
          <a:p>
            <a:pPr lvl="1"/>
            <a:r>
              <a:rPr lang="en-GB" dirty="0" smtClean="0"/>
              <a:t>Azure </a:t>
            </a:r>
            <a:r>
              <a:rPr lang="en-GB" dirty="0"/>
              <a:t>Database for </a:t>
            </a:r>
            <a:r>
              <a:rPr lang="en-GB" dirty="0" smtClean="0"/>
              <a:t>MySQL</a:t>
            </a:r>
            <a:endParaRPr lang="en-GB" dirty="0"/>
          </a:p>
        </p:txBody>
      </p:sp>
    </p:spTree>
    <p:extLst>
      <p:ext uri="{BB962C8B-B14F-4D97-AF65-F5344CB8AC3E}">
        <p14:creationId xmlns:p14="http://schemas.microsoft.com/office/powerpoint/2010/main" val="2957618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a:t>
            </a:r>
            <a:r>
              <a:rPr lang="en-GB" dirty="0"/>
              <a:t>of cloud </a:t>
            </a:r>
            <a:r>
              <a:rPr lang="en-GB" dirty="0" smtClean="0"/>
              <a:t>services</a:t>
            </a:r>
            <a:endParaRPr lang="en-GB" dirty="0"/>
          </a:p>
        </p:txBody>
      </p:sp>
      <p:sp>
        <p:nvSpPr>
          <p:cNvPr id="3" name="Content Placeholder 2"/>
          <p:cNvSpPr>
            <a:spLocks noGrp="1"/>
          </p:cNvSpPr>
          <p:nvPr>
            <p:ph idx="1"/>
          </p:nvPr>
        </p:nvSpPr>
        <p:spPr/>
        <p:txBody>
          <a:bodyPr>
            <a:normAutofit/>
          </a:bodyPr>
          <a:lstStyle/>
          <a:p>
            <a:r>
              <a:rPr lang="en-GB" sz="3600" dirty="0" smtClean="0"/>
              <a:t>Core </a:t>
            </a:r>
            <a:r>
              <a:rPr lang="en-GB" sz="3600" dirty="0"/>
              <a:t>cloud </a:t>
            </a:r>
            <a:r>
              <a:rPr lang="en-GB" sz="3600" dirty="0" smtClean="0"/>
              <a:t>services</a:t>
            </a:r>
          </a:p>
          <a:p>
            <a:pPr lvl="1"/>
            <a:r>
              <a:rPr lang="en-GB" sz="3200" dirty="0"/>
              <a:t>Cloud Compute Services</a:t>
            </a:r>
          </a:p>
          <a:p>
            <a:pPr lvl="1"/>
            <a:r>
              <a:rPr lang="en-GB" sz="3200" dirty="0"/>
              <a:t>Cloud Networking Services</a:t>
            </a:r>
          </a:p>
          <a:p>
            <a:pPr lvl="1"/>
            <a:r>
              <a:rPr lang="en-GB" sz="3200" dirty="0"/>
              <a:t>Cloud Storage Services</a:t>
            </a:r>
          </a:p>
          <a:p>
            <a:pPr lvl="1"/>
            <a:r>
              <a:rPr lang="en-GB" sz="3200" dirty="0"/>
              <a:t>Cloud Security, Identity, and Compliance Services</a:t>
            </a:r>
          </a:p>
          <a:p>
            <a:pPr lvl="1"/>
            <a:r>
              <a:rPr lang="en-GB" sz="3200" dirty="0"/>
              <a:t>Cloud Analytics Services</a:t>
            </a:r>
          </a:p>
          <a:p>
            <a:pPr lvl="1"/>
            <a:r>
              <a:rPr lang="en-GB" sz="3200" dirty="0"/>
              <a:t>Cloud Database Services</a:t>
            </a:r>
          </a:p>
          <a:p>
            <a:r>
              <a:rPr lang="en-GB" sz="3600" dirty="0" smtClean="0">
                <a:solidFill>
                  <a:srgbClr val="FF0000"/>
                </a:solidFill>
              </a:rPr>
              <a:t>Emerging </a:t>
            </a:r>
            <a:r>
              <a:rPr lang="en-GB" sz="3600" dirty="0">
                <a:solidFill>
                  <a:srgbClr val="FF0000"/>
                </a:solidFill>
              </a:rPr>
              <a:t>cloud </a:t>
            </a:r>
            <a:r>
              <a:rPr lang="en-GB" sz="3600" dirty="0" smtClean="0">
                <a:solidFill>
                  <a:srgbClr val="FF0000"/>
                </a:solidFill>
              </a:rPr>
              <a:t>services</a:t>
            </a:r>
            <a:endParaRPr lang="en-GB" sz="3600" dirty="0">
              <a:solidFill>
                <a:srgbClr val="FF0000"/>
              </a:solidFill>
            </a:endParaRPr>
          </a:p>
        </p:txBody>
      </p:sp>
    </p:spTree>
    <p:extLst>
      <p:ext uri="{BB962C8B-B14F-4D97-AF65-F5344CB8AC3E}">
        <p14:creationId xmlns:p14="http://schemas.microsoft.com/office/powerpoint/2010/main" val="3514930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Emerging Cloud Service Categories</a:t>
            </a:r>
          </a:p>
        </p:txBody>
      </p:sp>
      <p:sp>
        <p:nvSpPr>
          <p:cNvPr id="3" name="Content Placeholder 2"/>
          <p:cNvSpPr>
            <a:spLocks noGrp="1"/>
          </p:cNvSpPr>
          <p:nvPr>
            <p:ph idx="1"/>
          </p:nvPr>
        </p:nvSpPr>
        <p:spPr/>
        <p:txBody>
          <a:bodyPr/>
          <a:lstStyle/>
          <a:p>
            <a:pPr fontAlgn="base"/>
            <a:r>
              <a:rPr lang="en-GB" dirty="0"/>
              <a:t>Alongside the services needed to build your core infrastructure for everyday business, there exists an increasingly popular series of emerging cloud service categories.</a:t>
            </a:r>
          </a:p>
          <a:p>
            <a:pPr fontAlgn="base"/>
            <a:r>
              <a:rPr lang="en-GB" dirty="0"/>
              <a:t>These emerging cloud services have evolved to meet technological innovations and tend to be cloud-native rather than traditional on-premises solutions.</a:t>
            </a:r>
          </a:p>
          <a:p>
            <a:endParaRPr lang="en-GB" dirty="0"/>
          </a:p>
        </p:txBody>
      </p:sp>
    </p:spTree>
    <p:extLst>
      <p:ext uri="{BB962C8B-B14F-4D97-AF65-F5344CB8AC3E}">
        <p14:creationId xmlns:p14="http://schemas.microsoft.com/office/powerpoint/2010/main" val="2729592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Emerging Cloud Service Categories</a:t>
            </a:r>
          </a:p>
        </p:txBody>
      </p:sp>
      <p:sp>
        <p:nvSpPr>
          <p:cNvPr id="3" name="Content Placeholder 2"/>
          <p:cNvSpPr>
            <a:spLocks noGrp="1"/>
          </p:cNvSpPr>
          <p:nvPr>
            <p:ph idx="1"/>
          </p:nvPr>
        </p:nvSpPr>
        <p:spPr/>
        <p:txBody>
          <a:bodyPr>
            <a:normAutofit/>
          </a:bodyPr>
          <a:lstStyle/>
          <a:p>
            <a:r>
              <a:rPr lang="en-GB" sz="4000" dirty="0"/>
              <a:t>AI and Machine Learning Cloud Services</a:t>
            </a:r>
          </a:p>
          <a:p>
            <a:r>
              <a:rPr lang="en-GB" sz="4000" dirty="0" err="1"/>
              <a:t>Blockchain</a:t>
            </a:r>
            <a:endParaRPr lang="en-GB" sz="4000" dirty="0"/>
          </a:p>
          <a:p>
            <a:r>
              <a:rPr lang="en-GB" sz="4000" dirty="0"/>
              <a:t>Internet of Things (</a:t>
            </a:r>
            <a:r>
              <a:rPr lang="en-GB" sz="4000" dirty="0" err="1"/>
              <a:t>IoT</a:t>
            </a:r>
            <a:r>
              <a:rPr lang="en-GB" sz="4000" dirty="0" smtClean="0"/>
              <a:t>)</a:t>
            </a:r>
          </a:p>
          <a:p>
            <a:r>
              <a:rPr lang="en-GB" sz="4000" dirty="0" smtClean="0"/>
              <a:t>…</a:t>
            </a:r>
            <a:endParaRPr lang="en-GB" sz="4000" dirty="0"/>
          </a:p>
        </p:txBody>
      </p:sp>
    </p:spTree>
    <p:extLst>
      <p:ext uri="{BB962C8B-B14F-4D97-AF65-F5344CB8AC3E}">
        <p14:creationId xmlns:p14="http://schemas.microsoft.com/office/powerpoint/2010/main" val="2658585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 and Machine Learning Cloud Services</a:t>
            </a:r>
          </a:p>
        </p:txBody>
      </p:sp>
      <p:sp>
        <p:nvSpPr>
          <p:cNvPr id="3" name="Content Placeholder 2"/>
          <p:cNvSpPr>
            <a:spLocks noGrp="1"/>
          </p:cNvSpPr>
          <p:nvPr>
            <p:ph idx="1"/>
          </p:nvPr>
        </p:nvSpPr>
        <p:spPr/>
        <p:txBody>
          <a:bodyPr>
            <a:normAutofit/>
          </a:bodyPr>
          <a:lstStyle/>
          <a:p>
            <a:r>
              <a:rPr lang="en-GB" sz="4000" dirty="0"/>
              <a:t>AI and machine learning cloud services allow you access to affordable off-the-shelf solutions you can quickly configure, without the large-scale investment in infrastructure that would otherwise be required.</a:t>
            </a:r>
          </a:p>
        </p:txBody>
      </p:sp>
    </p:spTree>
    <p:extLst>
      <p:ext uri="{BB962C8B-B14F-4D97-AF65-F5344CB8AC3E}">
        <p14:creationId xmlns:p14="http://schemas.microsoft.com/office/powerpoint/2010/main" val="276058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t>Cloud Compute Services</a:t>
            </a:r>
          </a:p>
          <a:p>
            <a:r>
              <a:rPr lang="en-GB" sz="3600" dirty="0"/>
              <a:t>Cloud Networking Services</a:t>
            </a:r>
          </a:p>
          <a:p>
            <a:r>
              <a:rPr lang="en-GB" sz="3600" dirty="0"/>
              <a:t>Cloud Storage Services</a:t>
            </a:r>
          </a:p>
          <a:p>
            <a:r>
              <a:rPr lang="en-GB" sz="3600" dirty="0"/>
              <a:t>Cloud Security, Identity, and Compliance Services</a:t>
            </a:r>
          </a:p>
          <a:p>
            <a:r>
              <a:rPr lang="en-GB" sz="3600" dirty="0"/>
              <a:t>Cloud Analytics Services</a:t>
            </a:r>
          </a:p>
          <a:p>
            <a:r>
              <a:rPr lang="en-GB" sz="3600" dirty="0"/>
              <a:t>Cloud Database Services</a:t>
            </a:r>
          </a:p>
        </p:txBody>
      </p:sp>
    </p:spTree>
    <p:extLst>
      <p:ext uri="{BB962C8B-B14F-4D97-AF65-F5344CB8AC3E}">
        <p14:creationId xmlns:p14="http://schemas.microsoft.com/office/powerpoint/2010/main" val="4240133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 and Machine Learning Cloud Services</a:t>
            </a:r>
          </a:p>
        </p:txBody>
      </p:sp>
      <p:sp>
        <p:nvSpPr>
          <p:cNvPr id="3" name="Content Placeholder 2"/>
          <p:cNvSpPr>
            <a:spLocks noGrp="1"/>
          </p:cNvSpPr>
          <p:nvPr>
            <p:ph idx="1"/>
          </p:nvPr>
        </p:nvSpPr>
        <p:spPr/>
        <p:txBody>
          <a:bodyPr>
            <a:normAutofit fontScale="92500" lnSpcReduction="20000"/>
          </a:bodyPr>
          <a:lstStyle/>
          <a:p>
            <a:r>
              <a:rPr lang="en-GB" dirty="0" err="1"/>
              <a:t>Chatbots</a:t>
            </a:r>
            <a:endParaRPr lang="en-GB" dirty="0"/>
          </a:p>
          <a:p>
            <a:pPr lvl="1"/>
            <a:r>
              <a:rPr lang="en-GB" dirty="0"/>
              <a:t>combining machine learning and AI to deliver innovative </a:t>
            </a:r>
            <a:r>
              <a:rPr lang="en-GB" dirty="0" err="1"/>
              <a:t>chatbots</a:t>
            </a:r>
            <a:r>
              <a:rPr lang="en-GB" dirty="0"/>
              <a:t> that can be used in a live chat to handle a range of customer service and sales scenarios.</a:t>
            </a:r>
          </a:p>
          <a:p>
            <a:r>
              <a:rPr lang="en-GB" dirty="0"/>
              <a:t>Recognition</a:t>
            </a:r>
          </a:p>
          <a:p>
            <a:pPr lvl="1"/>
            <a:r>
              <a:rPr lang="en-GB" dirty="0"/>
              <a:t>combining machine learning and AI for recognition of images and speech.</a:t>
            </a:r>
          </a:p>
          <a:p>
            <a:r>
              <a:rPr lang="en-GB" dirty="0"/>
              <a:t>Speech to Text</a:t>
            </a:r>
          </a:p>
          <a:p>
            <a:pPr lvl="1"/>
            <a:r>
              <a:rPr lang="en-GB" dirty="0"/>
              <a:t>using machine learning and speech recognition to convert audio files into text to deliver rapid transcription and convert unstructured data into an </a:t>
            </a:r>
            <a:r>
              <a:rPr lang="en-GB" dirty="0" err="1"/>
              <a:t>analyzable</a:t>
            </a:r>
            <a:r>
              <a:rPr lang="en-GB" dirty="0"/>
              <a:t> format.</a:t>
            </a:r>
          </a:p>
          <a:p>
            <a:r>
              <a:rPr lang="en-GB" dirty="0"/>
              <a:t>Search</a:t>
            </a:r>
          </a:p>
          <a:p>
            <a:pPr lvl="1"/>
            <a:r>
              <a:rPr lang="en-GB" dirty="0"/>
              <a:t>using machine learning tools to index and provide comprehensive and content-rich search results from documents, images, videos, and the web.</a:t>
            </a:r>
          </a:p>
          <a:p>
            <a:r>
              <a:rPr lang="en-GB" dirty="0"/>
              <a:t>Translation</a:t>
            </a:r>
          </a:p>
          <a:p>
            <a:pPr lvl="1"/>
            <a:r>
              <a:rPr lang="en-GB" dirty="0"/>
              <a:t>using machine learning tools to recognize and then translate speech or text files.</a:t>
            </a:r>
          </a:p>
        </p:txBody>
      </p:sp>
    </p:spTree>
    <p:extLst>
      <p:ext uri="{BB962C8B-B14F-4D97-AF65-F5344CB8AC3E}">
        <p14:creationId xmlns:p14="http://schemas.microsoft.com/office/powerpoint/2010/main" val="3210543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 and Machine Learning Cloud Services</a:t>
            </a:r>
          </a:p>
        </p:txBody>
      </p:sp>
      <p:sp>
        <p:nvSpPr>
          <p:cNvPr id="3" name="Content Placeholder 2"/>
          <p:cNvSpPr>
            <a:spLocks noGrp="1"/>
          </p:cNvSpPr>
          <p:nvPr>
            <p:ph idx="1"/>
          </p:nvPr>
        </p:nvSpPr>
        <p:spPr/>
        <p:txBody>
          <a:bodyPr>
            <a:normAutofit fontScale="92500" lnSpcReduction="10000"/>
          </a:bodyPr>
          <a:lstStyle/>
          <a:p>
            <a:r>
              <a:rPr lang="en-GB" dirty="0"/>
              <a:t>Google Cloud</a:t>
            </a:r>
          </a:p>
          <a:p>
            <a:pPr lvl="1"/>
            <a:r>
              <a:rPr lang="en-GB" dirty="0"/>
              <a:t>AI Platform</a:t>
            </a:r>
          </a:p>
          <a:p>
            <a:pPr lvl="1"/>
            <a:r>
              <a:rPr lang="en-GB" dirty="0"/>
              <a:t>Vision AI</a:t>
            </a:r>
          </a:p>
          <a:p>
            <a:pPr lvl="1"/>
            <a:r>
              <a:rPr lang="en-GB" dirty="0"/>
              <a:t>Speech-to-Text</a:t>
            </a:r>
          </a:p>
          <a:p>
            <a:r>
              <a:rPr lang="en-GB" dirty="0"/>
              <a:t>Amazon Web Services</a:t>
            </a:r>
          </a:p>
          <a:p>
            <a:pPr lvl="1"/>
            <a:r>
              <a:rPr lang="en-GB" dirty="0"/>
              <a:t>Amazon Comprehend</a:t>
            </a:r>
          </a:p>
          <a:p>
            <a:pPr lvl="1"/>
            <a:r>
              <a:rPr lang="en-GB" dirty="0"/>
              <a:t>Amazon Polly</a:t>
            </a:r>
          </a:p>
          <a:p>
            <a:pPr lvl="1"/>
            <a:r>
              <a:rPr lang="en-GB" dirty="0"/>
              <a:t>Amazon Translate</a:t>
            </a:r>
          </a:p>
          <a:p>
            <a:r>
              <a:rPr lang="en-GB" dirty="0"/>
              <a:t>Microsoft Azure</a:t>
            </a:r>
          </a:p>
          <a:p>
            <a:pPr lvl="1"/>
            <a:r>
              <a:rPr lang="en-GB" dirty="0"/>
              <a:t>Azure Bot Service</a:t>
            </a:r>
          </a:p>
          <a:p>
            <a:pPr lvl="1"/>
            <a:r>
              <a:rPr lang="en-GB" dirty="0"/>
              <a:t>Bing Custom Search</a:t>
            </a:r>
          </a:p>
          <a:p>
            <a:pPr lvl="1"/>
            <a:r>
              <a:rPr lang="en-GB" dirty="0"/>
              <a:t>Machine Learning Studio</a:t>
            </a:r>
          </a:p>
        </p:txBody>
      </p:sp>
    </p:spTree>
    <p:extLst>
      <p:ext uri="{BB962C8B-B14F-4D97-AF65-F5344CB8AC3E}">
        <p14:creationId xmlns:p14="http://schemas.microsoft.com/office/powerpoint/2010/main" val="1250916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Blockchain</a:t>
            </a:r>
            <a:endParaRPr lang="en-GB" dirty="0"/>
          </a:p>
        </p:txBody>
      </p:sp>
      <p:sp>
        <p:nvSpPr>
          <p:cNvPr id="3" name="Content Placeholder 2"/>
          <p:cNvSpPr>
            <a:spLocks noGrp="1"/>
          </p:cNvSpPr>
          <p:nvPr>
            <p:ph idx="1"/>
          </p:nvPr>
        </p:nvSpPr>
        <p:spPr/>
        <p:txBody>
          <a:bodyPr>
            <a:normAutofit/>
          </a:bodyPr>
          <a:lstStyle/>
          <a:p>
            <a:r>
              <a:rPr lang="en-GB" sz="4000" dirty="0"/>
              <a:t>A range of services to organizations to build and manage their own </a:t>
            </a:r>
            <a:r>
              <a:rPr lang="en-GB" sz="4000" dirty="0" err="1"/>
              <a:t>blockchains</a:t>
            </a:r>
            <a:endParaRPr lang="en-GB" sz="4000" dirty="0"/>
          </a:p>
          <a:p>
            <a:r>
              <a:rPr lang="en-GB" sz="4000" dirty="0"/>
              <a:t>These typically span cryptography, large scale ledger databases, or a fully managed </a:t>
            </a:r>
            <a:r>
              <a:rPr lang="en-GB" sz="4000" dirty="0" err="1"/>
              <a:t>blockchain</a:t>
            </a:r>
            <a:r>
              <a:rPr lang="en-GB" sz="4000" dirty="0"/>
              <a:t> service</a:t>
            </a:r>
          </a:p>
        </p:txBody>
      </p:sp>
    </p:spTree>
    <p:extLst>
      <p:ext uri="{BB962C8B-B14F-4D97-AF65-F5344CB8AC3E}">
        <p14:creationId xmlns:p14="http://schemas.microsoft.com/office/powerpoint/2010/main" val="4227717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Blockchain</a:t>
            </a:r>
            <a:endParaRPr lang="en-GB" dirty="0"/>
          </a:p>
        </p:txBody>
      </p:sp>
      <p:sp>
        <p:nvSpPr>
          <p:cNvPr id="3" name="Content Placeholder 2"/>
          <p:cNvSpPr>
            <a:spLocks noGrp="1"/>
          </p:cNvSpPr>
          <p:nvPr>
            <p:ph idx="1"/>
          </p:nvPr>
        </p:nvSpPr>
        <p:spPr/>
        <p:txBody>
          <a:bodyPr>
            <a:normAutofit/>
          </a:bodyPr>
          <a:lstStyle/>
          <a:p>
            <a:r>
              <a:rPr lang="en-GB" sz="3600" dirty="0"/>
              <a:t>Amazon Web Services</a:t>
            </a:r>
          </a:p>
          <a:p>
            <a:pPr lvl="1"/>
            <a:r>
              <a:rPr lang="en-GB" sz="3200" dirty="0"/>
              <a:t>Amazon Managed </a:t>
            </a:r>
            <a:r>
              <a:rPr lang="en-GB" sz="3200" dirty="0" err="1"/>
              <a:t>Blockchain</a:t>
            </a:r>
            <a:r>
              <a:rPr lang="en-GB" sz="3200" dirty="0"/>
              <a:t> and Amazon Quantum Ledger Database (QLDB)</a:t>
            </a:r>
          </a:p>
          <a:p>
            <a:r>
              <a:rPr lang="en-GB" sz="3600" dirty="0"/>
              <a:t>Microsoft Azure</a:t>
            </a:r>
          </a:p>
          <a:p>
            <a:pPr lvl="1"/>
            <a:r>
              <a:rPr lang="en-GB" sz="3200" dirty="0"/>
              <a:t>Azure </a:t>
            </a:r>
            <a:r>
              <a:rPr lang="en-GB" sz="3200" dirty="0" err="1"/>
              <a:t>Blockchain</a:t>
            </a:r>
            <a:r>
              <a:rPr lang="en-GB" sz="3200" dirty="0"/>
              <a:t> Service</a:t>
            </a:r>
          </a:p>
          <a:p>
            <a:pPr lvl="1"/>
            <a:r>
              <a:rPr lang="en-GB" sz="3200" dirty="0"/>
              <a:t>Azure </a:t>
            </a:r>
            <a:r>
              <a:rPr lang="en-GB" sz="3200" dirty="0" err="1"/>
              <a:t>Blockchain</a:t>
            </a:r>
            <a:r>
              <a:rPr lang="en-GB" sz="3200" dirty="0"/>
              <a:t> Workbench</a:t>
            </a:r>
          </a:p>
          <a:p>
            <a:pPr lvl="1"/>
            <a:r>
              <a:rPr lang="en-GB" sz="3200" dirty="0"/>
              <a:t>Azure </a:t>
            </a:r>
            <a:r>
              <a:rPr lang="en-GB" sz="3200" dirty="0" err="1"/>
              <a:t>Blockchain</a:t>
            </a:r>
            <a:r>
              <a:rPr lang="en-GB" sz="3200" dirty="0"/>
              <a:t> Tokens</a:t>
            </a:r>
          </a:p>
        </p:txBody>
      </p:sp>
    </p:spTree>
    <p:extLst>
      <p:ext uri="{BB962C8B-B14F-4D97-AF65-F5344CB8AC3E}">
        <p14:creationId xmlns:p14="http://schemas.microsoft.com/office/powerpoint/2010/main" val="980130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of Things (</a:t>
            </a:r>
            <a:r>
              <a:rPr lang="en-GB" dirty="0" err="1"/>
              <a:t>IoT</a:t>
            </a:r>
            <a:r>
              <a:rPr lang="en-GB" dirty="0"/>
              <a:t>)</a:t>
            </a:r>
          </a:p>
        </p:txBody>
      </p:sp>
      <p:sp>
        <p:nvSpPr>
          <p:cNvPr id="3" name="Content Placeholder 2"/>
          <p:cNvSpPr>
            <a:spLocks noGrp="1"/>
          </p:cNvSpPr>
          <p:nvPr>
            <p:ph idx="1"/>
          </p:nvPr>
        </p:nvSpPr>
        <p:spPr/>
        <p:txBody>
          <a:bodyPr>
            <a:normAutofit/>
          </a:bodyPr>
          <a:lstStyle/>
          <a:p>
            <a:r>
              <a:rPr lang="en-GB" sz="3600" dirty="0"/>
              <a:t>If </a:t>
            </a:r>
            <a:r>
              <a:rPr lang="en-GB" sz="3600" dirty="0" smtClean="0"/>
              <a:t>Cloud </a:t>
            </a:r>
            <a:r>
              <a:rPr lang="en-GB" sz="3600" dirty="0"/>
              <a:t>providers offer a growing range of </a:t>
            </a:r>
            <a:r>
              <a:rPr lang="en-GB" sz="3600" dirty="0" err="1"/>
              <a:t>IoT</a:t>
            </a:r>
            <a:r>
              <a:rPr lang="en-GB" sz="3600" dirty="0"/>
              <a:t> services to support </a:t>
            </a:r>
          </a:p>
          <a:p>
            <a:pPr lvl="1"/>
            <a:r>
              <a:rPr lang="en-GB" sz="3200" dirty="0"/>
              <a:t>solutions to connect and secure </a:t>
            </a:r>
            <a:r>
              <a:rPr lang="en-GB" sz="3200" dirty="0" err="1"/>
              <a:t>IoT</a:t>
            </a:r>
            <a:r>
              <a:rPr lang="en-GB" sz="3200" dirty="0"/>
              <a:t> devices</a:t>
            </a:r>
          </a:p>
          <a:p>
            <a:pPr lvl="1"/>
            <a:r>
              <a:rPr lang="en-GB" sz="3200" dirty="0"/>
              <a:t>collecting, storing, and </a:t>
            </a:r>
            <a:r>
              <a:rPr lang="en-GB" sz="3200" dirty="0" err="1"/>
              <a:t>analyzing</a:t>
            </a:r>
            <a:r>
              <a:rPr lang="en-GB" sz="3200" dirty="0"/>
              <a:t> the data they produce</a:t>
            </a:r>
          </a:p>
        </p:txBody>
      </p:sp>
    </p:spTree>
    <p:extLst>
      <p:ext uri="{BB962C8B-B14F-4D97-AF65-F5344CB8AC3E}">
        <p14:creationId xmlns:p14="http://schemas.microsoft.com/office/powerpoint/2010/main" val="753596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of Things (</a:t>
            </a:r>
            <a:r>
              <a:rPr lang="en-GB" dirty="0" err="1"/>
              <a:t>IoT</a:t>
            </a:r>
            <a:r>
              <a:rPr lang="en-GB" dirty="0"/>
              <a:t>)</a:t>
            </a:r>
          </a:p>
        </p:txBody>
      </p:sp>
      <p:sp>
        <p:nvSpPr>
          <p:cNvPr id="3" name="Content Placeholder 2"/>
          <p:cNvSpPr>
            <a:spLocks noGrp="1"/>
          </p:cNvSpPr>
          <p:nvPr>
            <p:ph idx="1"/>
          </p:nvPr>
        </p:nvSpPr>
        <p:spPr/>
        <p:txBody>
          <a:bodyPr>
            <a:normAutofit lnSpcReduction="10000"/>
          </a:bodyPr>
          <a:lstStyle/>
          <a:p>
            <a:r>
              <a:rPr lang="en-GB" dirty="0"/>
              <a:t>Google Cloud</a:t>
            </a:r>
          </a:p>
          <a:p>
            <a:pPr lvl="1"/>
            <a:r>
              <a:rPr lang="en-GB" dirty="0"/>
              <a:t>Cloud </a:t>
            </a:r>
            <a:r>
              <a:rPr lang="en-GB" dirty="0" err="1"/>
              <a:t>IoT</a:t>
            </a:r>
            <a:r>
              <a:rPr lang="en-GB" dirty="0"/>
              <a:t> Core</a:t>
            </a:r>
          </a:p>
          <a:p>
            <a:pPr lvl="1"/>
            <a:r>
              <a:rPr lang="en-GB" dirty="0"/>
              <a:t>Edge TPU</a:t>
            </a:r>
          </a:p>
          <a:p>
            <a:r>
              <a:rPr lang="en-GB" dirty="0"/>
              <a:t>Amazon Web Services</a:t>
            </a:r>
          </a:p>
          <a:p>
            <a:pPr lvl="1"/>
            <a:r>
              <a:rPr lang="en-GB" dirty="0"/>
              <a:t>AWS </a:t>
            </a:r>
            <a:r>
              <a:rPr lang="en-GB" dirty="0" err="1"/>
              <a:t>IoT</a:t>
            </a:r>
            <a:r>
              <a:rPr lang="en-GB" dirty="0"/>
              <a:t> Core</a:t>
            </a:r>
          </a:p>
          <a:p>
            <a:pPr lvl="1"/>
            <a:r>
              <a:rPr lang="en-GB" dirty="0"/>
              <a:t>AWS </a:t>
            </a:r>
            <a:r>
              <a:rPr lang="en-GB" dirty="0" err="1"/>
              <a:t>IoT</a:t>
            </a:r>
            <a:r>
              <a:rPr lang="en-GB" dirty="0"/>
              <a:t> Button</a:t>
            </a:r>
          </a:p>
          <a:p>
            <a:pPr lvl="1"/>
            <a:r>
              <a:rPr lang="en-GB" dirty="0"/>
              <a:t>AWS </a:t>
            </a:r>
            <a:r>
              <a:rPr lang="en-GB" dirty="0" err="1"/>
              <a:t>IoT</a:t>
            </a:r>
            <a:r>
              <a:rPr lang="en-GB" dirty="0"/>
              <a:t> Analytics</a:t>
            </a:r>
          </a:p>
          <a:p>
            <a:r>
              <a:rPr lang="en-GB" dirty="0"/>
              <a:t>Microsoft Azure</a:t>
            </a:r>
          </a:p>
          <a:p>
            <a:pPr lvl="1"/>
            <a:r>
              <a:rPr lang="en-GB" dirty="0"/>
              <a:t>Azure </a:t>
            </a:r>
            <a:r>
              <a:rPr lang="en-GB" dirty="0" err="1"/>
              <a:t>IoT</a:t>
            </a:r>
            <a:r>
              <a:rPr lang="en-GB" dirty="0"/>
              <a:t> Hub</a:t>
            </a:r>
          </a:p>
          <a:p>
            <a:pPr lvl="1"/>
            <a:r>
              <a:rPr lang="en-GB" dirty="0"/>
              <a:t>Azure </a:t>
            </a:r>
            <a:r>
              <a:rPr lang="en-GB" dirty="0" err="1"/>
              <a:t>IoT</a:t>
            </a:r>
            <a:r>
              <a:rPr lang="en-GB" dirty="0"/>
              <a:t> Central</a:t>
            </a:r>
          </a:p>
          <a:p>
            <a:pPr lvl="1"/>
            <a:r>
              <a:rPr lang="en-GB" dirty="0"/>
              <a:t>Azure </a:t>
            </a:r>
            <a:r>
              <a:rPr lang="en-GB" dirty="0" err="1"/>
              <a:t>IoT</a:t>
            </a:r>
            <a:r>
              <a:rPr lang="en-GB" dirty="0"/>
              <a:t> Edge</a:t>
            </a:r>
          </a:p>
        </p:txBody>
      </p:sp>
    </p:spTree>
    <p:extLst>
      <p:ext uri="{BB962C8B-B14F-4D97-AF65-F5344CB8AC3E}">
        <p14:creationId xmlns:p14="http://schemas.microsoft.com/office/powerpoint/2010/main" val="3290614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Categories of cloud </a:t>
            </a:r>
            <a:r>
              <a:rPr lang="en-GB" dirty="0" smtClean="0"/>
              <a:t>services</a:t>
            </a:r>
            <a:endParaRPr lang="en-GB" dirty="0"/>
          </a:p>
        </p:txBody>
      </p:sp>
      <p:sp>
        <p:nvSpPr>
          <p:cNvPr id="3" name="Content Placeholder 2"/>
          <p:cNvSpPr>
            <a:spLocks noGrp="1"/>
          </p:cNvSpPr>
          <p:nvPr>
            <p:ph idx="1"/>
          </p:nvPr>
        </p:nvSpPr>
        <p:spPr/>
        <p:txBody>
          <a:bodyPr>
            <a:normAutofit fontScale="77500" lnSpcReduction="20000"/>
          </a:bodyPr>
          <a:lstStyle/>
          <a:p>
            <a:r>
              <a:rPr lang="en-GB" sz="3600" dirty="0" smtClean="0"/>
              <a:t>Core </a:t>
            </a:r>
            <a:r>
              <a:rPr lang="en-GB" sz="3600" dirty="0"/>
              <a:t>cloud </a:t>
            </a:r>
            <a:r>
              <a:rPr lang="en-GB" sz="3600" dirty="0" smtClean="0"/>
              <a:t>services</a:t>
            </a:r>
          </a:p>
          <a:p>
            <a:pPr lvl="1"/>
            <a:r>
              <a:rPr lang="en-GB" sz="3200" dirty="0"/>
              <a:t>Cloud Compute Services</a:t>
            </a:r>
          </a:p>
          <a:p>
            <a:pPr lvl="1"/>
            <a:r>
              <a:rPr lang="en-GB" sz="3200" dirty="0"/>
              <a:t>Cloud Networking Services</a:t>
            </a:r>
          </a:p>
          <a:p>
            <a:pPr lvl="1"/>
            <a:r>
              <a:rPr lang="en-GB" sz="3200" dirty="0"/>
              <a:t>Cloud Storage Services</a:t>
            </a:r>
          </a:p>
          <a:p>
            <a:pPr lvl="1"/>
            <a:r>
              <a:rPr lang="en-GB" sz="3200" dirty="0"/>
              <a:t>Cloud Security, Identity, and Compliance Services</a:t>
            </a:r>
          </a:p>
          <a:p>
            <a:pPr lvl="1"/>
            <a:r>
              <a:rPr lang="en-GB" sz="3200" dirty="0"/>
              <a:t>Cloud Analytics Services</a:t>
            </a:r>
          </a:p>
          <a:p>
            <a:pPr lvl="1"/>
            <a:r>
              <a:rPr lang="en-GB" sz="3200" dirty="0"/>
              <a:t>Cloud Database Services</a:t>
            </a:r>
          </a:p>
          <a:p>
            <a:r>
              <a:rPr lang="en-GB" sz="3600" dirty="0"/>
              <a:t>Emerging cloud services</a:t>
            </a:r>
          </a:p>
          <a:p>
            <a:pPr lvl="1"/>
            <a:r>
              <a:rPr lang="en-GB" sz="3200" dirty="0"/>
              <a:t>AI and Machine Learning Cloud Services</a:t>
            </a:r>
          </a:p>
          <a:p>
            <a:pPr lvl="1"/>
            <a:r>
              <a:rPr lang="en-GB" sz="3200" dirty="0" err="1"/>
              <a:t>Blockchain</a:t>
            </a:r>
            <a:endParaRPr lang="en-GB" sz="3200" dirty="0"/>
          </a:p>
          <a:p>
            <a:pPr lvl="1"/>
            <a:r>
              <a:rPr lang="en-GB" sz="3200" dirty="0"/>
              <a:t>Internet of Things (</a:t>
            </a:r>
            <a:r>
              <a:rPr lang="en-GB" sz="3200" dirty="0" err="1"/>
              <a:t>IoT</a:t>
            </a:r>
            <a:r>
              <a:rPr lang="en-GB" sz="3200" dirty="0" smtClean="0"/>
              <a:t>)</a:t>
            </a:r>
          </a:p>
          <a:p>
            <a:pPr lvl="1"/>
            <a:r>
              <a:rPr lang="en-GB" sz="3200" dirty="0" smtClean="0"/>
              <a:t>…</a:t>
            </a:r>
            <a:endParaRPr lang="en-GB" sz="3200" dirty="0"/>
          </a:p>
          <a:p>
            <a:pPr lvl="1"/>
            <a:endParaRPr lang="en-GB" sz="3200" dirty="0">
              <a:solidFill>
                <a:srgbClr val="FF0000"/>
              </a:solidFill>
            </a:endParaRPr>
          </a:p>
        </p:txBody>
      </p:sp>
    </p:spTree>
    <p:extLst>
      <p:ext uri="{BB962C8B-B14F-4D97-AF65-F5344CB8AC3E}">
        <p14:creationId xmlns:p14="http://schemas.microsoft.com/office/powerpoint/2010/main" val="280424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Cloud Service Categories</a:t>
            </a:r>
          </a:p>
        </p:txBody>
      </p:sp>
      <p:sp>
        <p:nvSpPr>
          <p:cNvPr id="3" name="Content Placeholder 2"/>
          <p:cNvSpPr>
            <a:spLocks noGrp="1"/>
          </p:cNvSpPr>
          <p:nvPr>
            <p:ph idx="1"/>
          </p:nvPr>
        </p:nvSpPr>
        <p:spPr/>
        <p:txBody>
          <a:bodyPr>
            <a:normAutofit/>
          </a:bodyPr>
          <a:lstStyle/>
          <a:p>
            <a:r>
              <a:rPr lang="en-GB" sz="3600" dirty="0">
                <a:solidFill>
                  <a:srgbClr val="FF0000"/>
                </a:solidFill>
              </a:rPr>
              <a:t>Cloud Compute Services</a:t>
            </a:r>
          </a:p>
          <a:p>
            <a:r>
              <a:rPr lang="en-GB" sz="3600" dirty="0"/>
              <a:t>Cloud Networking Services</a:t>
            </a:r>
          </a:p>
          <a:p>
            <a:r>
              <a:rPr lang="en-GB" sz="3600" dirty="0"/>
              <a:t>Cloud Storage Services</a:t>
            </a:r>
          </a:p>
          <a:p>
            <a:r>
              <a:rPr lang="en-GB" sz="3600" dirty="0"/>
              <a:t>Cloud Security, Identity, and Compliance Services</a:t>
            </a:r>
          </a:p>
          <a:p>
            <a:r>
              <a:rPr lang="en-GB" sz="3600" dirty="0"/>
              <a:t>Cloud Analytics Services</a:t>
            </a:r>
          </a:p>
          <a:p>
            <a:r>
              <a:rPr lang="en-GB" sz="3600" dirty="0"/>
              <a:t>Cloud Database Services</a:t>
            </a:r>
          </a:p>
        </p:txBody>
      </p:sp>
    </p:spTree>
    <p:extLst>
      <p:ext uri="{BB962C8B-B14F-4D97-AF65-F5344CB8AC3E}">
        <p14:creationId xmlns:p14="http://schemas.microsoft.com/office/powerpoint/2010/main" val="108296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 (noun)</a:t>
            </a:r>
            <a:endParaRPr lang="en-GB" dirty="0"/>
          </a:p>
        </p:txBody>
      </p:sp>
      <p:sp>
        <p:nvSpPr>
          <p:cNvPr id="3" name="Content Placeholder 2"/>
          <p:cNvSpPr>
            <a:spLocks noGrp="1"/>
          </p:cNvSpPr>
          <p:nvPr>
            <p:ph idx="1"/>
          </p:nvPr>
        </p:nvSpPr>
        <p:spPr/>
        <p:txBody>
          <a:bodyPr>
            <a:normAutofit/>
          </a:bodyPr>
          <a:lstStyle/>
          <a:p>
            <a:r>
              <a:rPr lang="en-GB" sz="4400" dirty="0" smtClean="0">
                <a:solidFill>
                  <a:srgbClr val="FF0000"/>
                </a:solidFill>
              </a:rPr>
              <a:t>The power or capacity of a computer for performing </a:t>
            </a:r>
            <a:r>
              <a:rPr lang="en-GB" sz="4400" dirty="0">
                <a:solidFill>
                  <a:srgbClr val="FF0000"/>
                </a:solidFill>
              </a:rPr>
              <a:t>calculations or executing instructions </a:t>
            </a:r>
            <a:r>
              <a:rPr lang="en-GB" sz="4400" dirty="0" smtClean="0"/>
              <a:t>(such </a:t>
            </a:r>
            <a:r>
              <a:rPr lang="en-GB" sz="4400" dirty="0"/>
              <a:t>as activities related to processing data, including arithmetic operations, logic operations, and more complex tasks carried out by a computer's </a:t>
            </a:r>
            <a:r>
              <a:rPr lang="en-GB" sz="4400" dirty="0" smtClean="0"/>
              <a:t>CPU or </a:t>
            </a:r>
            <a:r>
              <a:rPr lang="en-GB" sz="4400" dirty="0"/>
              <a:t>other computational </a:t>
            </a:r>
            <a:r>
              <a:rPr lang="en-GB" sz="4400" dirty="0" smtClean="0"/>
              <a:t>devices)</a:t>
            </a:r>
            <a:endParaRPr lang="en-GB" sz="4400" dirty="0"/>
          </a:p>
        </p:txBody>
      </p:sp>
    </p:spTree>
    <p:extLst>
      <p:ext uri="{BB962C8B-B14F-4D97-AF65-F5344CB8AC3E}">
        <p14:creationId xmlns:p14="http://schemas.microsoft.com/office/powerpoint/2010/main" val="21065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 service</a:t>
            </a:r>
            <a:endParaRPr lang="en-GB" dirty="0"/>
          </a:p>
        </p:txBody>
      </p:sp>
      <p:sp>
        <p:nvSpPr>
          <p:cNvPr id="3" name="Content Placeholder 2"/>
          <p:cNvSpPr>
            <a:spLocks noGrp="1"/>
          </p:cNvSpPr>
          <p:nvPr>
            <p:ph idx="1"/>
          </p:nvPr>
        </p:nvSpPr>
        <p:spPr/>
        <p:txBody>
          <a:bodyPr>
            <a:normAutofit/>
          </a:bodyPr>
          <a:lstStyle/>
          <a:p>
            <a:r>
              <a:rPr lang="en-GB" sz="4000" dirty="0" smtClean="0"/>
              <a:t>A </a:t>
            </a:r>
            <a:r>
              <a:rPr lang="en-GB" sz="4000" dirty="0"/>
              <a:t>service provided by cloud service providers to offer computing resources over the internet. </a:t>
            </a:r>
            <a:endParaRPr lang="en-GB" sz="4000" dirty="0" smtClean="0"/>
          </a:p>
          <a:p>
            <a:r>
              <a:rPr lang="en-GB" sz="4000" dirty="0" smtClean="0"/>
              <a:t>These </a:t>
            </a:r>
            <a:r>
              <a:rPr lang="en-GB" sz="4000" dirty="0"/>
              <a:t>resources can include virtual machines, processing power, and other related capabilities. </a:t>
            </a:r>
          </a:p>
        </p:txBody>
      </p:sp>
    </p:spTree>
    <p:extLst>
      <p:ext uri="{BB962C8B-B14F-4D97-AF65-F5344CB8AC3E}">
        <p14:creationId xmlns:p14="http://schemas.microsoft.com/office/powerpoint/2010/main" val="365148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Compute Services</a:t>
            </a:r>
          </a:p>
        </p:txBody>
      </p:sp>
      <p:sp>
        <p:nvSpPr>
          <p:cNvPr id="3" name="Content Placeholder 2"/>
          <p:cNvSpPr>
            <a:spLocks noGrp="1"/>
          </p:cNvSpPr>
          <p:nvPr>
            <p:ph idx="1"/>
          </p:nvPr>
        </p:nvSpPr>
        <p:spPr/>
        <p:txBody>
          <a:bodyPr>
            <a:normAutofit lnSpcReduction="10000"/>
          </a:bodyPr>
          <a:lstStyle/>
          <a:p>
            <a:r>
              <a:rPr lang="en-GB" dirty="0"/>
              <a:t>Compute services in the cloud are the foundation infrastructure</a:t>
            </a:r>
          </a:p>
          <a:p>
            <a:r>
              <a:rPr lang="en-GB" dirty="0"/>
              <a:t>Virtual machines (VM) will form the core of the compute service.</a:t>
            </a:r>
          </a:p>
          <a:p>
            <a:r>
              <a:rPr lang="en-GB" dirty="0"/>
              <a:t>Cloud service providers offer a vast array of VM options </a:t>
            </a:r>
          </a:p>
          <a:p>
            <a:r>
              <a:rPr lang="en-GB" dirty="0"/>
              <a:t>Every aspect of your VM can be configured to meet the unique compute requirements of your business – operating system, number of cores, location, attached storage. This includes scaling the number of VM instances you require on any given day to meet your ever-changing compute requirements.</a:t>
            </a:r>
          </a:p>
          <a:p>
            <a:r>
              <a:rPr lang="en-GB" dirty="0"/>
              <a:t>Cloud computing also includes services like server migration, container management, and </a:t>
            </a:r>
            <a:r>
              <a:rPr lang="en-GB" dirty="0" err="1"/>
              <a:t>serverless</a:t>
            </a:r>
            <a:r>
              <a:rPr lang="en-GB" dirty="0"/>
              <a:t> computing. </a:t>
            </a:r>
          </a:p>
          <a:p>
            <a:endParaRPr lang="en-GB" dirty="0"/>
          </a:p>
        </p:txBody>
      </p:sp>
    </p:spTree>
    <p:extLst>
      <p:ext uri="{BB962C8B-B14F-4D97-AF65-F5344CB8AC3E}">
        <p14:creationId xmlns:p14="http://schemas.microsoft.com/office/powerpoint/2010/main" val="133872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Compute </a:t>
            </a:r>
            <a:r>
              <a:rPr lang="en-GB" dirty="0" smtClean="0"/>
              <a:t>Service Providers</a:t>
            </a:r>
            <a:endParaRPr lang="en-GB" dirty="0"/>
          </a:p>
        </p:txBody>
      </p:sp>
      <p:sp>
        <p:nvSpPr>
          <p:cNvPr id="3" name="Content Placeholder 2"/>
          <p:cNvSpPr>
            <a:spLocks noGrp="1"/>
          </p:cNvSpPr>
          <p:nvPr>
            <p:ph idx="1"/>
          </p:nvPr>
        </p:nvSpPr>
        <p:spPr/>
        <p:txBody>
          <a:bodyPr>
            <a:normAutofit fontScale="92500" lnSpcReduction="10000"/>
          </a:bodyPr>
          <a:lstStyle/>
          <a:p>
            <a:r>
              <a:rPr lang="en-GB" dirty="0"/>
              <a:t>Google Cloud</a:t>
            </a:r>
          </a:p>
          <a:p>
            <a:pPr lvl="1"/>
            <a:r>
              <a:rPr lang="en-GB" dirty="0"/>
              <a:t>Compute Engine,</a:t>
            </a:r>
          </a:p>
          <a:p>
            <a:pPr lvl="1"/>
            <a:r>
              <a:rPr lang="en-GB" dirty="0"/>
              <a:t>Migrate for Compute Engine</a:t>
            </a:r>
          </a:p>
          <a:p>
            <a:pPr lvl="1"/>
            <a:r>
              <a:rPr lang="en-GB" dirty="0"/>
              <a:t>App Engine</a:t>
            </a:r>
          </a:p>
          <a:p>
            <a:r>
              <a:rPr lang="en-GB" dirty="0"/>
              <a:t>Amazon Web Services</a:t>
            </a:r>
          </a:p>
          <a:p>
            <a:pPr lvl="1"/>
            <a:r>
              <a:rPr lang="en-GB" dirty="0"/>
              <a:t>Amazon EC2</a:t>
            </a:r>
          </a:p>
          <a:p>
            <a:pPr lvl="1"/>
            <a:r>
              <a:rPr lang="en-GB" dirty="0"/>
              <a:t>Amazon Elastic Container Service</a:t>
            </a:r>
          </a:p>
          <a:p>
            <a:pPr lvl="1"/>
            <a:r>
              <a:rPr lang="en-GB" dirty="0"/>
              <a:t>Amazon </a:t>
            </a:r>
            <a:r>
              <a:rPr lang="en-GB" dirty="0" err="1"/>
              <a:t>Lightsail</a:t>
            </a:r>
            <a:endParaRPr lang="en-GB" dirty="0"/>
          </a:p>
          <a:p>
            <a:r>
              <a:rPr lang="en-GB" dirty="0"/>
              <a:t>Microsoft Azure</a:t>
            </a:r>
          </a:p>
          <a:p>
            <a:pPr lvl="1"/>
            <a:r>
              <a:rPr lang="en-GB" dirty="0"/>
              <a:t>Virtual Machines</a:t>
            </a:r>
          </a:p>
          <a:p>
            <a:pPr lvl="1"/>
            <a:r>
              <a:rPr lang="en-GB" dirty="0"/>
              <a:t>Container Instances</a:t>
            </a:r>
          </a:p>
          <a:p>
            <a:pPr lvl="1"/>
            <a:r>
              <a:rPr lang="en-GB" dirty="0"/>
              <a:t>App Service</a:t>
            </a:r>
          </a:p>
        </p:txBody>
      </p:sp>
    </p:spTree>
    <p:extLst>
      <p:ext uri="{BB962C8B-B14F-4D97-AF65-F5344CB8AC3E}">
        <p14:creationId xmlns:p14="http://schemas.microsoft.com/office/powerpoint/2010/main" val="451092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6901</TotalTime>
  <Words>1834</Words>
  <Application>Microsoft Office PowerPoint</Application>
  <PresentationFormat>Custom</PresentationFormat>
  <Paragraphs>301</Paragraphs>
  <Slides>46</Slides>
  <Notes>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Cloud Services</vt:lpstr>
      <vt:lpstr>Cloud services introduction  </vt:lpstr>
      <vt:lpstr>Core Cloud Service Categories</vt:lpstr>
      <vt:lpstr>Core Cloud Service Categories</vt:lpstr>
      <vt:lpstr>Core Cloud Service Categories</vt:lpstr>
      <vt:lpstr>Compute (noun)</vt:lpstr>
      <vt:lpstr>Compute service</vt:lpstr>
      <vt:lpstr>Cloud Compute Services</vt:lpstr>
      <vt:lpstr>Cloud Compute Service Providers</vt:lpstr>
      <vt:lpstr> Compute service in Image Processing App</vt:lpstr>
      <vt:lpstr> Compute service in Image Processing App</vt:lpstr>
      <vt:lpstr>Core Cloud Service Categories</vt:lpstr>
      <vt:lpstr>Cloud Networking Services</vt:lpstr>
      <vt:lpstr>Cloud Networking Services</vt:lpstr>
      <vt:lpstr>Cloud Networking Service Providers</vt:lpstr>
      <vt:lpstr> Networking service in Image Processing App</vt:lpstr>
      <vt:lpstr> Networking service in Image Processing App</vt:lpstr>
      <vt:lpstr>Networking service in  Content delivery app</vt:lpstr>
      <vt:lpstr>Networking Services - Serverless Applications</vt:lpstr>
      <vt:lpstr>Core Cloud Service Categories</vt:lpstr>
      <vt:lpstr>Cloud Storage Services</vt:lpstr>
      <vt:lpstr>Cloud Storage Service Providers</vt:lpstr>
      <vt:lpstr> Storage service in Image Processing App</vt:lpstr>
      <vt:lpstr> Storage service in Image Processing App</vt:lpstr>
      <vt:lpstr>Storage Services - Serverless Applications</vt:lpstr>
      <vt:lpstr>Core Cloud Service Categories</vt:lpstr>
      <vt:lpstr>Cloud Security, Identity, and Compliance Services</vt:lpstr>
      <vt:lpstr>Cloud Security, Identity, and Compliance Services</vt:lpstr>
      <vt:lpstr>Cloud Security, Identity, and Compliance Service Providers</vt:lpstr>
      <vt:lpstr>Core Cloud Service Categories</vt:lpstr>
      <vt:lpstr>Cloud Analytics Services</vt:lpstr>
      <vt:lpstr>Cloud Analytics Service Providers</vt:lpstr>
      <vt:lpstr>Core Cloud Service Categories</vt:lpstr>
      <vt:lpstr>Cloud Database Services</vt:lpstr>
      <vt:lpstr>Cloud Database Service Providers</vt:lpstr>
      <vt:lpstr>Categories of cloud services</vt:lpstr>
      <vt:lpstr>Emerging Cloud Service Categories</vt:lpstr>
      <vt:lpstr>Emerging Cloud Service Categories</vt:lpstr>
      <vt:lpstr>AI and Machine Learning Cloud Services</vt:lpstr>
      <vt:lpstr>AI and Machine Learning Cloud Services</vt:lpstr>
      <vt:lpstr>AI and Machine Learning Cloud Services</vt:lpstr>
      <vt:lpstr>Blockchain</vt:lpstr>
      <vt:lpstr>Blockchain</vt:lpstr>
      <vt:lpstr>Internet of Things (IoT)</vt:lpstr>
      <vt:lpstr>Internet of Things (IoT)</vt:lpstr>
      <vt:lpstr>Categories of cloud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425</cp:revision>
  <cp:lastPrinted>2023-11-01T03:49:37Z</cp:lastPrinted>
  <dcterms:created xsi:type="dcterms:W3CDTF">2020-03-15T08:11:10Z</dcterms:created>
  <dcterms:modified xsi:type="dcterms:W3CDTF">2023-12-15T08:09:27Z</dcterms:modified>
</cp:coreProperties>
</file>