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628" r:id="rId2"/>
    <p:sldId id="2291" r:id="rId3"/>
    <p:sldId id="2921" r:id="rId4"/>
    <p:sldId id="2922" r:id="rId5"/>
    <p:sldId id="2923" r:id="rId6"/>
    <p:sldId id="2924" r:id="rId7"/>
    <p:sldId id="2925" r:id="rId8"/>
    <p:sldId id="2926" r:id="rId9"/>
    <p:sldId id="2927" r:id="rId10"/>
    <p:sldId id="2928" r:id="rId11"/>
    <p:sldId id="2929" r:id="rId12"/>
    <p:sldId id="2930" r:id="rId13"/>
    <p:sldId id="2931" r:id="rId14"/>
    <p:sldId id="2932" r:id="rId15"/>
    <p:sldId id="2933" r:id="rId16"/>
    <p:sldId id="2934" r:id="rId17"/>
    <p:sldId id="2935" r:id="rId18"/>
    <p:sldId id="2936" r:id="rId19"/>
    <p:sldId id="2937" r:id="rId20"/>
    <p:sldId id="2938" r:id="rId21"/>
    <p:sldId id="2939" r:id="rId22"/>
    <p:sldId id="2940" r:id="rId23"/>
    <p:sldId id="2941" r:id="rId24"/>
    <p:sldId id="2942" r:id="rId25"/>
    <p:sldId id="2943" r:id="rId26"/>
    <p:sldId id="2944" r:id="rId27"/>
    <p:sldId id="3090" r:id="rId28"/>
    <p:sldId id="3091" r:id="rId29"/>
    <p:sldId id="2945" r:id="rId30"/>
    <p:sldId id="2946" r:id="rId31"/>
    <p:sldId id="2947" r:id="rId32"/>
    <p:sldId id="3092" r:id="rId33"/>
    <p:sldId id="3093" r:id="rId34"/>
    <p:sldId id="2948" r:id="rId35"/>
    <p:sldId id="2949" r:id="rId36"/>
    <p:sldId id="2950" r:id="rId37"/>
    <p:sldId id="2951" r:id="rId38"/>
    <p:sldId id="2952" r:id="rId39"/>
    <p:sldId id="2953" r:id="rId40"/>
    <p:sldId id="2954" r:id="rId41"/>
    <p:sldId id="2955" r:id="rId42"/>
    <p:sldId id="2956" r:id="rId43"/>
    <p:sldId id="2957" r:id="rId44"/>
    <p:sldId id="2958" r:id="rId45"/>
    <p:sldId id="2959" r:id="rId46"/>
    <p:sldId id="2960" r:id="rId47"/>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252"/>
    <a:srgbClr val="F2A3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5105" autoAdjust="0"/>
  </p:normalViewPr>
  <p:slideViewPr>
    <p:cSldViewPr snapToGrid="0">
      <p:cViewPr varScale="1">
        <p:scale>
          <a:sx n="114" d="100"/>
          <a:sy n="114" d="100"/>
        </p:scale>
        <p:origin x="-43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2BCA0AC-22D6-42B6-B486-290EDF30AC77}" type="doc">
      <dgm:prSet loTypeId="urn:microsoft.com/office/officeart/2005/8/layout/list1#2" loCatId="list" qsTypeId="urn:microsoft.com/office/officeart/2005/8/quickstyle/simple1#5" qsCatId="simple" csTypeId="urn:microsoft.com/office/officeart/2005/8/colors/colorful1#2" csCatId="colorful" phldr="1"/>
      <dgm:spPr/>
      <dgm:t>
        <a:bodyPr/>
        <a:lstStyle/>
        <a:p>
          <a:endParaRPr lang="en-US"/>
        </a:p>
      </dgm:t>
    </dgm:pt>
    <dgm:pt modelId="{E63D8735-33ED-4B1B-9F21-FAB2195F0159}">
      <dgm:prSet phldrT="[Text]"/>
      <dgm:spPr/>
      <dgm:t>
        <a:bodyPr/>
        <a:lstStyle/>
        <a:p>
          <a:r>
            <a:rPr lang="en-US" dirty="0"/>
            <a:t>Component Design</a:t>
          </a:r>
        </a:p>
      </dgm:t>
    </dgm:pt>
    <dgm:pt modelId="{65299375-E83B-4F25-A8D9-F24984878622}" type="parTrans" cxnId="{57F2CD05-5F68-4D31-83A5-304851CD6373}">
      <dgm:prSet/>
      <dgm:spPr/>
      <dgm:t>
        <a:bodyPr/>
        <a:lstStyle/>
        <a:p>
          <a:endParaRPr lang="en-US"/>
        </a:p>
      </dgm:t>
    </dgm:pt>
    <dgm:pt modelId="{ECEBCA46-739A-4BD2-B883-9BD270820CFC}" type="sibTrans" cxnId="{57F2CD05-5F68-4D31-83A5-304851CD6373}">
      <dgm:prSet/>
      <dgm:spPr/>
      <dgm:t>
        <a:bodyPr/>
        <a:lstStyle/>
        <a:p>
          <a:endParaRPr lang="en-US"/>
        </a:p>
      </dgm:t>
    </dgm:pt>
    <dgm:pt modelId="{C7F0CB21-0DE4-4E94-A5A0-62B9CA779D6F}">
      <dgm:prSet phldrT="[Text]"/>
      <dgm:spPr/>
      <dgm:t>
        <a:bodyPr/>
        <a:lstStyle/>
        <a:p>
          <a:r>
            <a:rPr lang="en-US" dirty="0"/>
            <a:t>Architecture Design</a:t>
          </a:r>
        </a:p>
      </dgm:t>
    </dgm:pt>
    <dgm:pt modelId="{83BD34A7-AADB-43A9-AACB-D43A233FDD64}" type="parTrans" cxnId="{3F245FB9-9A09-4345-B267-27ECD5A4F2FF}">
      <dgm:prSet/>
      <dgm:spPr/>
      <dgm:t>
        <a:bodyPr/>
        <a:lstStyle/>
        <a:p>
          <a:endParaRPr lang="en-US"/>
        </a:p>
      </dgm:t>
    </dgm:pt>
    <dgm:pt modelId="{E9954EAB-59D5-40BE-BF54-D19E940C16D0}" type="sibTrans" cxnId="{3F245FB9-9A09-4345-B267-27ECD5A4F2FF}">
      <dgm:prSet/>
      <dgm:spPr/>
      <dgm:t>
        <a:bodyPr/>
        <a:lstStyle/>
        <a:p>
          <a:endParaRPr lang="en-US"/>
        </a:p>
      </dgm:t>
    </dgm:pt>
    <dgm:pt modelId="{A93E234C-82E5-4695-9BA5-4E891DCD786B}">
      <dgm:prSet phldrT="[Text]"/>
      <dgm:spPr/>
      <dgm:t>
        <a:bodyPr/>
        <a:lstStyle/>
        <a:p>
          <a:r>
            <a:rPr lang="en-US" dirty="0"/>
            <a:t>Deployment Design</a:t>
          </a:r>
        </a:p>
      </dgm:t>
    </dgm:pt>
    <dgm:pt modelId="{B2CA65BE-F350-4D04-B838-511FEBC0C859}" type="parTrans" cxnId="{7FDD9454-2459-44EF-B0E7-0970EC2B452A}">
      <dgm:prSet/>
      <dgm:spPr/>
      <dgm:t>
        <a:bodyPr/>
        <a:lstStyle/>
        <a:p>
          <a:endParaRPr lang="en-US"/>
        </a:p>
      </dgm:t>
    </dgm:pt>
    <dgm:pt modelId="{EFE82280-9EE4-45BB-916C-B1E0CC5BFFC4}" type="sibTrans" cxnId="{7FDD9454-2459-44EF-B0E7-0970EC2B452A}">
      <dgm:prSet/>
      <dgm:spPr/>
      <dgm:t>
        <a:bodyPr/>
        <a:lstStyle/>
        <a:p>
          <a:endParaRPr lang="en-US"/>
        </a:p>
      </dgm:t>
    </dgm:pt>
    <dgm:pt modelId="{FD4D84DD-0302-4EC3-964D-EBBDDAA336EB}">
      <dgm:prSet phldrT="[Text]"/>
      <dgm:spPr/>
      <dgm:t>
        <a:bodyPr/>
        <a:lstStyle/>
        <a:p>
          <a:r>
            <a:rPr lang="en-US" dirty="0"/>
            <a:t>Identify the building blocks of the application and functions to be performed by each block</a:t>
          </a:r>
        </a:p>
      </dgm:t>
    </dgm:pt>
    <dgm:pt modelId="{03A3E7A4-7054-4989-A583-88029F0FB078}" type="parTrans" cxnId="{04A798E6-1FC1-4B38-8159-F0C88C69737D}">
      <dgm:prSet/>
      <dgm:spPr/>
      <dgm:t>
        <a:bodyPr/>
        <a:lstStyle/>
        <a:p>
          <a:endParaRPr lang="en-US"/>
        </a:p>
      </dgm:t>
    </dgm:pt>
    <dgm:pt modelId="{1A3F5E0B-EED9-4E7C-AB42-E465D73AD6FD}" type="sibTrans" cxnId="{04A798E6-1FC1-4B38-8159-F0C88C69737D}">
      <dgm:prSet/>
      <dgm:spPr/>
      <dgm:t>
        <a:bodyPr/>
        <a:lstStyle/>
        <a:p>
          <a:endParaRPr lang="en-US"/>
        </a:p>
      </dgm:t>
    </dgm:pt>
    <dgm:pt modelId="{2A23F3E1-D1F2-4011-A951-BF39AD9291E8}">
      <dgm:prSet/>
      <dgm:spPr/>
      <dgm:t>
        <a:bodyPr/>
        <a:lstStyle/>
        <a:p>
          <a:r>
            <a:rPr lang="en-US" dirty="0"/>
            <a:t>Group the building blocks based on the functions performed and type of cloud resources required and identify the application components based on the groupings</a:t>
          </a:r>
        </a:p>
      </dgm:t>
    </dgm:pt>
    <dgm:pt modelId="{9B41FEFA-60A6-4EC5-80A4-FB86CE9A7F1C}" type="parTrans" cxnId="{25752505-F47F-4251-AFE5-C62A6D6C39A2}">
      <dgm:prSet/>
      <dgm:spPr/>
      <dgm:t>
        <a:bodyPr/>
        <a:lstStyle/>
        <a:p>
          <a:endParaRPr lang="en-US"/>
        </a:p>
      </dgm:t>
    </dgm:pt>
    <dgm:pt modelId="{B6164457-07F4-48F3-82A8-C0CE6C2478AA}" type="sibTrans" cxnId="{25752505-F47F-4251-AFE5-C62A6D6C39A2}">
      <dgm:prSet/>
      <dgm:spPr/>
      <dgm:t>
        <a:bodyPr/>
        <a:lstStyle/>
        <a:p>
          <a:endParaRPr lang="en-US"/>
        </a:p>
      </dgm:t>
    </dgm:pt>
    <dgm:pt modelId="{FB2DD2FD-4983-4177-B1A0-4DEB40C78FE5}">
      <dgm:prSet/>
      <dgm:spPr/>
      <dgm:t>
        <a:bodyPr/>
        <a:lstStyle/>
        <a:p>
          <a:r>
            <a:rPr lang="en-US" dirty="0"/>
            <a:t>Identify the inputs and outputs of each component</a:t>
          </a:r>
        </a:p>
      </dgm:t>
    </dgm:pt>
    <dgm:pt modelId="{75AAEBF8-483D-497D-A93B-92BB23501401}" type="parTrans" cxnId="{D0E60E69-ED42-4F1C-895A-2AEB430BFBC3}">
      <dgm:prSet/>
      <dgm:spPr/>
      <dgm:t>
        <a:bodyPr/>
        <a:lstStyle/>
        <a:p>
          <a:endParaRPr lang="en-US"/>
        </a:p>
      </dgm:t>
    </dgm:pt>
    <dgm:pt modelId="{EB643644-778C-4E63-B301-8C1ED8B9ACE6}" type="sibTrans" cxnId="{D0E60E69-ED42-4F1C-895A-2AEB430BFBC3}">
      <dgm:prSet/>
      <dgm:spPr/>
      <dgm:t>
        <a:bodyPr/>
        <a:lstStyle/>
        <a:p>
          <a:endParaRPr lang="en-US"/>
        </a:p>
      </dgm:t>
    </dgm:pt>
    <dgm:pt modelId="{A1103E3F-32F6-45BB-B3F4-F1D70785702A}">
      <dgm:prSet/>
      <dgm:spPr/>
      <dgm:t>
        <a:bodyPr/>
        <a:lstStyle/>
        <a:p>
          <a:r>
            <a:rPr lang="en-US" dirty="0"/>
            <a:t>List the interfaces that each component will expose</a:t>
          </a:r>
        </a:p>
      </dgm:t>
    </dgm:pt>
    <dgm:pt modelId="{C873664C-BF3A-42FA-ABE7-220AE3991482}" type="parTrans" cxnId="{8098FDC1-0ED0-4F62-B0DE-9B9364BBC69E}">
      <dgm:prSet/>
      <dgm:spPr/>
      <dgm:t>
        <a:bodyPr/>
        <a:lstStyle/>
        <a:p>
          <a:endParaRPr lang="en-US"/>
        </a:p>
      </dgm:t>
    </dgm:pt>
    <dgm:pt modelId="{A911FF71-C1DC-434F-93EA-F1E37B0E7BD8}" type="sibTrans" cxnId="{8098FDC1-0ED0-4F62-B0DE-9B9364BBC69E}">
      <dgm:prSet/>
      <dgm:spPr/>
      <dgm:t>
        <a:bodyPr/>
        <a:lstStyle/>
        <a:p>
          <a:endParaRPr lang="en-US"/>
        </a:p>
      </dgm:t>
    </dgm:pt>
    <dgm:pt modelId="{103795ED-849F-4007-BD1B-6B2646628D60}">
      <dgm:prSet/>
      <dgm:spPr/>
      <dgm:t>
        <a:bodyPr/>
        <a:lstStyle/>
        <a:p>
          <a:r>
            <a:rPr lang="en-US" dirty="0"/>
            <a:t>Evaluate the implementation alternatives for each component (design patterns such as MVC, etc.)</a:t>
          </a:r>
        </a:p>
      </dgm:t>
    </dgm:pt>
    <dgm:pt modelId="{D0AC41FF-D45D-4FA2-99CE-CD3CFB2D303B}" type="parTrans" cxnId="{2531B634-E2F5-46BC-8A7C-99104C062720}">
      <dgm:prSet/>
      <dgm:spPr/>
      <dgm:t>
        <a:bodyPr/>
        <a:lstStyle/>
        <a:p>
          <a:endParaRPr lang="en-US"/>
        </a:p>
      </dgm:t>
    </dgm:pt>
    <dgm:pt modelId="{E8A6F18C-F208-4840-A8C6-52795933EECB}" type="sibTrans" cxnId="{2531B634-E2F5-46BC-8A7C-99104C062720}">
      <dgm:prSet/>
      <dgm:spPr/>
      <dgm:t>
        <a:bodyPr/>
        <a:lstStyle/>
        <a:p>
          <a:endParaRPr lang="en-US"/>
        </a:p>
      </dgm:t>
    </dgm:pt>
    <dgm:pt modelId="{B290D2D3-B0E2-4260-9BA1-291C42726B24}">
      <dgm:prSet phldrT="[Text]"/>
      <dgm:spPr/>
      <dgm:t>
        <a:bodyPr/>
        <a:lstStyle/>
        <a:p>
          <a:r>
            <a:rPr lang="en-US" dirty="0"/>
            <a:t>Define the interactions between the application components</a:t>
          </a:r>
        </a:p>
      </dgm:t>
    </dgm:pt>
    <dgm:pt modelId="{4AD12F7E-D97F-490C-ACAC-11E1E6BCC251}" type="parTrans" cxnId="{7330CFAC-DEB9-4054-8953-ABDF0E56C2B2}">
      <dgm:prSet/>
      <dgm:spPr/>
      <dgm:t>
        <a:bodyPr/>
        <a:lstStyle/>
        <a:p>
          <a:endParaRPr lang="en-US"/>
        </a:p>
      </dgm:t>
    </dgm:pt>
    <dgm:pt modelId="{5983BB42-BEDE-4C0C-A3F5-C7402F10168C}" type="sibTrans" cxnId="{7330CFAC-DEB9-4054-8953-ABDF0E56C2B2}">
      <dgm:prSet/>
      <dgm:spPr/>
      <dgm:t>
        <a:bodyPr/>
        <a:lstStyle/>
        <a:p>
          <a:endParaRPr lang="en-US"/>
        </a:p>
      </dgm:t>
    </dgm:pt>
    <dgm:pt modelId="{4515B1C6-7FC5-4936-AAA9-CE51FBB5DE5D}">
      <dgm:prSet/>
      <dgm:spPr/>
      <dgm:t>
        <a:bodyPr/>
        <a:lstStyle/>
        <a:p>
          <a:r>
            <a:rPr lang="en-US" dirty="0"/>
            <a:t>Guidelines for loosely coupled and stateless designs - use messaging queues (for asynchronous communication), functional interfaces (such as REST for loose coupling) and external status database (for stateless design)</a:t>
          </a:r>
        </a:p>
      </dgm:t>
    </dgm:pt>
    <dgm:pt modelId="{C83E4217-9615-42D6-8F69-EF31D3AE1C70}" type="parTrans" cxnId="{03C22D3E-590A-4A73-8BBA-88257D8FD804}">
      <dgm:prSet/>
      <dgm:spPr/>
      <dgm:t>
        <a:bodyPr/>
        <a:lstStyle/>
        <a:p>
          <a:endParaRPr lang="en-US"/>
        </a:p>
      </dgm:t>
    </dgm:pt>
    <dgm:pt modelId="{B19FCD99-9DCD-44AC-90EB-ACF49EBC4CE1}" type="sibTrans" cxnId="{03C22D3E-590A-4A73-8BBA-88257D8FD804}">
      <dgm:prSet/>
      <dgm:spPr/>
      <dgm:t>
        <a:bodyPr/>
        <a:lstStyle/>
        <a:p>
          <a:endParaRPr lang="en-US"/>
        </a:p>
      </dgm:t>
    </dgm:pt>
    <dgm:pt modelId="{8E2AEABE-5B3B-4EFA-8BED-0492F94B001E}">
      <dgm:prSet phldrT="[Text]"/>
      <dgm:spPr/>
      <dgm:t>
        <a:bodyPr/>
        <a:lstStyle/>
        <a:p>
          <a:r>
            <a:rPr lang="en-US" dirty="0"/>
            <a:t>Map the application components to specific cloud resources (such as web servers, application servers, database servers, etc.)</a:t>
          </a:r>
        </a:p>
      </dgm:t>
    </dgm:pt>
    <dgm:pt modelId="{0B3AFD5D-6696-4FE7-A416-D65799F866A3}" type="parTrans" cxnId="{C890BA25-025B-4C62-9493-48297AB8D94D}">
      <dgm:prSet/>
      <dgm:spPr/>
      <dgm:t>
        <a:bodyPr/>
        <a:lstStyle/>
        <a:p>
          <a:endParaRPr lang="en-US"/>
        </a:p>
      </dgm:t>
    </dgm:pt>
    <dgm:pt modelId="{D6855068-47D8-40C7-A540-989D3FD9F5FB}" type="sibTrans" cxnId="{C890BA25-025B-4C62-9493-48297AB8D94D}">
      <dgm:prSet/>
      <dgm:spPr/>
      <dgm:t>
        <a:bodyPr/>
        <a:lstStyle/>
        <a:p>
          <a:endParaRPr lang="en-US"/>
        </a:p>
      </dgm:t>
    </dgm:pt>
    <dgm:pt modelId="{F72706B8-8A23-431D-A177-7040E491A908}" type="pres">
      <dgm:prSet presAssocID="{D2BCA0AC-22D6-42B6-B486-290EDF30AC77}" presName="linear" presStyleCnt="0">
        <dgm:presLayoutVars>
          <dgm:dir/>
          <dgm:animLvl val="lvl"/>
          <dgm:resizeHandles val="exact"/>
        </dgm:presLayoutVars>
      </dgm:prSet>
      <dgm:spPr/>
      <dgm:t>
        <a:bodyPr/>
        <a:lstStyle/>
        <a:p>
          <a:endParaRPr lang="en-GB"/>
        </a:p>
      </dgm:t>
    </dgm:pt>
    <dgm:pt modelId="{1CBEFCA0-388C-41BD-9AB9-30D62888F598}" type="pres">
      <dgm:prSet presAssocID="{E63D8735-33ED-4B1B-9F21-FAB2195F0159}" presName="parentLin" presStyleCnt="0"/>
      <dgm:spPr/>
    </dgm:pt>
    <dgm:pt modelId="{DD90DE1D-2DF7-4B29-BD06-066A188AAC64}" type="pres">
      <dgm:prSet presAssocID="{E63D8735-33ED-4B1B-9F21-FAB2195F0159}" presName="parentLeftMargin" presStyleLbl="node1" presStyleIdx="0" presStyleCnt="3"/>
      <dgm:spPr/>
      <dgm:t>
        <a:bodyPr/>
        <a:lstStyle/>
        <a:p>
          <a:endParaRPr lang="en-GB"/>
        </a:p>
      </dgm:t>
    </dgm:pt>
    <dgm:pt modelId="{BA4B0F26-C3C6-478D-9C13-F2A74592598D}" type="pres">
      <dgm:prSet presAssocID="{E63D8735-33ED-4B1B-9F21-FAB2195F0159}" presName="parentText" presStyleLbl="node1" presStyleIdx="0" presStyleCnt="3">
        <dgm:presLayoutVars>
          <dgm:chMax val="0"/>
          <dgm:bulletEnabled val="1"/>
        </dgm:presLayoutVars>
      </dgm:prSet>
      <dgm:spPr/>
      <dgm:t>
        <a:bodyPr/>
        <a:lstStyle/>
        <a:p>
          <a:endParaRPr lang="en-GB"/>
        </a:p>
      </dgm:t>
    </dgm:pt>
    <dgm:pt modelId="{2A050298-2817-40F7-8996-F046355AAAA9}" type="pres">
      <dgm:prSet presAssocID="{E63D8735-33ED-4B1B-9F21-FAB2195F0159}" presName="negativeSpace" presStyleCnt="0"/>
      <dgm:spPr/>
    </dgm:pt>
    <dgm:pt modelId="{88DBE351-3E72-46A2-9911-EFC0993A762C}" type="pres">
      <dgm:prSet presAssocID="{E63D8735-33ED-4B1B-9F21-FAB2195F0159}" presName="childText" presStyleLbl="conFgAcc1" presStyleIdx="0" presStyleCnt="3">
        <dgm:presLayoutVars>
          <dgm:bulletEnabled val="1"/>
        </dgm:presLayoutVars>
      </dgm:prSet>
      <dgm:spPr/>
      <dgm:t>
        <a:bodyPr/>
        <a:lstStyle/>
        <a:p>
          <a:endParaRPr lang="en-GB"/>
        </a:p>
      </dgm:t>
    </dgm:pt>
    <dgm:pt modelId="{31CF0242-3F50-4B63-A096-46E3F392249E}" type="pres">
      <dgm:prSet presAssocID="{ECEBCA46-739A-4BD2-B883-9BD270820CFC}" presName="spaceBetweenRectangles" presStyleCnt="0"/>
      <dgm:spPr/>
    </dgm:pt>
    <dgm:pt modelId="{21D2FA13-E459-4B27-B343-D2EDC1FF5A9F}" type="pres">
      <dgm:prSet presAssocID="{C7F0CB21-0DE4-4E94-A5A0-62B9CA779D6F}" presName="parentLin" presStyleCnt="0"/>
      <dgm:spPr/>
    </dgm:pt>
    <dgm:pt modelId="{29122911-8EC0-4C01-B1A6-51D46840E715}" type="pres">
      <dgm:prSet presAssocID="{C7F0CB21-0DE4-4E94-A5A0-62B9CA779D6F}" presName="parentLeftMargin" presStyleLbl="node1" presStyleIdx="0" presStyleCnt="3"/>
      <dgm:spPr/>
      <dgm:t>
        <a:bodyPr/>
        <a:lstStyle/>
        <a:p>
          <a:endParaRPr lang="en-GB"/>
        </a:p>
      </dgm:t>
    </dgm:pt>
    <dgm:pt modelId="{45787097-6575-4925-A246-F3FFE77473D0}" type="pres">
      <dgm:prSet presAssocID="{C7F0CB21-0DE4-4E94-A5A0-62B9CA779D6F}" presName="parentText" presStyleLbl="node1" presStyleIdx="1" presStyleCnt="3">
        <dgm:presLayoutVars>
          <dgm:chMax val="0"/>
          <dgm:bulletEnabled val="1"/>
        </dgm:presLayoutVars>
      </dgm:prSet>
      <dgm:spPr/>
      <dgm:t>
        <a:bodyPr/>
        <a:lstStyle/>
        <a:p>
          <a:endParaRPr lang="en-GB"/>
        </a:p>
      </dgm:t>
    </dgm:pt>
    <dgm:pt modelId="{90B7C2F0-0620-41B0-93B9-9A55690533C0}" type="pres">
      <dgm:prSet presAssocID="{C7F0CB21-0DE4-4E94-A5A0-62B9CA779D6F}" presName="negativeSpace" presStyleCnt="0"/>
      <dgm:spPr/>
    </dgm:pt>
    <dgm:pt modelId="{47107CBD-A8BE-468A-A7E0-6A45BD8DC4B1}" type="pres">
      <dgm:prSet presAssocID="{C7F0CB21-0DE4-4E94-A5A0-62B9CA779D6F}" presName="childText" presStyleLbl="conFgAcc1" presStyleIdx="1" presStyleCnt="3">
        <dgm:presLayoutVars>
          <dgm:bulletEnabled val="1"/>
        </dgm:presLayoutVars>
      </dgm:prSet>
      <dgm:spPr/>
      <dgm:t>
        <a:bodyPr/>
        <a:lstStyle/>
        <a:p>
          <a:endParaRPr lang="en-GB"/>
        </a:p>
      </dgm:t>
    </dgm:pt>
    <dgm:pt modelId="{C9E06484-920C-4D2B-B108-57AEFCEB5221}" type="pres">
      <dgm:prSet presAssocID="{E9954EAB-59D5-40BE-BF54-D19E940C16D0}" presName="spaceBetweenRectangles" presStyleCnt="0"/>
      <dgm:spPr/>
    </dgm:pt>
    <dgm:pt modelId="{D14F2728-1CC4-4816-94E5-4CDFE2EC28FD}" type="pres">
      <dgm:prSet presAssocID="{A93E234C-82E5-4695-9BA5-4E891DCD786B}" presName="parentLin" presStyleCnt="0"/>
      <dgm:spPr/>
    </dgm:pt>
    <dgm:pt modelId="{2D72D5FC-7B6A-4F89-8072-88B6C0059ADE}" type="pres">
      <dgm:prSet presAssocID="{A93E234C-82E5-4695-9BA5-4E891DCD786B}" presName="parentLeftMargin" presStyleLbl="node1" presStyleIdx="1" presStyleCnt="3"/>
      <dgm:spPr/>
      <dgm:t>
        <a:bodyPr/>
        <a:lstStyle/>
        <a:p>
          <a:endParaRPr lang="en-GB"/>
        </a:p>
      </dgm:t>
    </dgm:pt>
    <dgm:pt modelId="{3F346D6F-927D-475A-9853-BAC68F1B8A43}" type="pres">
      <dgm:prSet presAssocID="{A93E234C-82E5-4695-9BA5-4E891DCD786B}" presName="parentText" presStyleLbl="node1" presStyleIdx="2" presStyleCnt="3">
        <dgm:presLayoutVars>
          <dgm:chMax val="0"/>
          <dgm:bulletEnabled val="1"/>
        </dgm:presLayoutVars>
      </dgm:prSet>
      <dgm:spPr/>
      <dgm:t>
        <a:bodyPr/>
        <a:lstStyle/>
        <a:p>
          <a:endParaRPr lang="en-GB"/>
        </a:p>
      </dgm:t>
    </dgm:pt>
    <dgm:pt modelId="{D8BFA853-A093-44B2-803A-CDDA0473FA8F}" type="pres">
      <dgm:prSet presAssocID="{A93E234C-82E5-4695-9BA5-4E891DCD786B}" presName="negativeSpace" presStyleCnt="0"/>
      <dgm:spPr/>
    </dgm:pt>
    <dgm:pt modelId="{D4E60B7D-FD40-4C0F-92ED-C169F03C3D3A}" type="pres">
      <dgm:prSet presAssocID="{A93E234C-82E5-4695-9BA5-4E891DCD786B}" presName="childText" presStyleLbl="conFgAcc1" presStyleIdx="2" presStyleCnt="3">
        <dgm:presLayoutVars>
          <dgm:bulletEnabled val="1"/>
        </dgm:presLayoutVars>
      </dgm:prSet>
      <dgm:spPr/>
      <dgm:t>
        <a:bodyPr/>
        <a:lstStyle/>
        <a:p>
          <a:endParaRPr lang="en-GB"/>
        </a:p>
      </dgm:t>
    </dgm:pt>
  </dgm:ptLst>
  <dgm:cxnLst>
    <dgm:cxn modelId="{AC9A1324-2592-45CF-A3C4-33FCFB61F659}" type="presOf" srcId="{A93E234C-82E5-4695-9BA5-4E891DCD786B}" destId="{3F346D6F-927D-475A-9853-BAC68F1B8A43}" srcOrd="1" destOrd="0" presId="urn:microsoft.com/office/officeart/2005/8/layout/list1#2"/>
    <dgm:cxn modelId="{0E7C1604-6AAC-45DC-855B-D16764B7333D}" type="presOf" srcId="{8E2AEABE-5B3B-4EFA-8BED-0492F94B001E}" destId="{D4E60B7D-FD40-4C0F-92ED-C169F03C3D3A}" srcOrd="0" destOrd="0" presId="urn:microsoft.com/office/officeart/2005/8/layout/list1#2"/>
    <dgm:cxn modelId="{8249C2A3-E702-4192-9D6E-04D0E5844E48}" type="presOf" srcId="{C7F0CB21-0DE4-4E94-A5A0-62B9CA779D6F}" destId="{29122911-8EC0-4C01-B1A6-51D46840E715}" srcOrd="0" destOrd="0" presId="urn:microsoft.com/office/officeart/2005/8/layout/list1#2"/>
    <dgm:cxn modelId="{ADD9FEC6-B4C6-496C-BDC1-F2F68FDA429B}" type="presOf" srcId="{C7F0CB21-0DE4-4E94-A5A0-62B9CA779D6F}" destId="{45787097-6575-4925-A246-F3FFE77473D0}" srcOrd="1" destOrd="0" presId="urn:microsoft.com/office/officeart/2005/8/layout/list1#2"/>
    <dgm:cxn modelId="{3F245FB9-9A09-4345-B267-27ECD5A4F2FF}" srcId="{D2BCA0AC-22D6-42B6-B486-290EDF30AC77}" destId="{C7F0CB21-0DE4-4E94-A5A0-62B9CA779D6F}" srcOrd="1" destOrd="0" parTransId="{83BD34A7-AADB-43A9-AACB-D43A233FDD64}" sibTransId="{E9954EAB-59D5-40BE-BF54-D19E940C16D0}"/>
    <dgm:cxn modelId="{2531B634-E2F5-46BC-8A7C-99104C062720}" srcId="{E63D8735-33ED-4B1B-9F21-FAB2195F0159}" destId="{103795ED-849F-4007-BD1B-6B2646628D60}" srcOrd="4" destOrd="0" parTransId="{D0AC41FF-D45D-4FA2-99CE-CD3CFB2D303B}" sibTransId="{E8A6F18C-F208-4840-A8C6-52795933EECB}"/>
    <dgm:cxn modelId="{2084504E-6842-4F9A-8764-FE0F622F0889}" type="presOf" srcId="{E63D8735-33ED-4B1B-9F21-FAB2195F0159}" destId="{DD90DE1D-2DF7-4B29-BD06-066A188AAC64}" srcOrd="0" destOrd="0" presId="urn:microsoft.com/office/officeart/2005/8/layout/list1#2"/>
    <dgm:cxn modelId="{177A7C60-2C91-4812-B559-4B390BA3605D}" type="presOf" srcId="{B290D2D3-B0E2-4260-9BA1-291C42726B24}" destId="{47107CBD-A8BE-468A-A7E0-6A45BD8DC4B1}" srcOrd="0" destOrd="0" presId="urn:microsoft.com/office/officeart/2005/8/layout/list1#2"/>
    <dgm:cxn modelId="{438F8B6D-F7B5-4854-8EBD-6C34E0FA6693}" type="presOf" srcId="{E63D8735-33ED-4B1B-9F21-FAB2195F0159}" destId="{BA4B0F26-C3C6-478D-9C13-F2A74592598D}" srcOrd="1" destOrd="0" presId="urn:microsoft.com/office/officeart/2005/8/layout/list1#2"/>
    <dgm:cxn modelId="{57F2CD05-5F68-4D31-83A5-304851CD6373}" srcId="{D2BCA0AC-22D6-42B6-B486-290EDF30AC77}" destId="{E63D8735-33ED-4B1B-9F21-FAB2195F0159}" srcOrd="0" destOrd="0" parTransId="{65299375-E83B-4F25-A8D9-F24984878622}" sibTransId="{ECEBCA46-739A-4BD2-B883-9BD270820CFC}"/>
    <dgm:cxn modelId="{E155B25F-6127-4912-BD56-5B71F224FD9C}" type="presOf" srcId="{D2BCA0AC-22D6-42B6-B486-290EDF30AC77}" destId="{F72706B8-8A23-431D-A177-7040E491A908}" srcOrd="0" destOrd="0" presId="urn:microsoft.com/office/officeart/2005/8/layout/list1#2"/>
    <dgm:cxn modelId="{D0E60E69-ED42-4F1C-895A-2AEB430BFBC3}" srcId="{E63D8735-33ED-4B1B-9F21-FAB2195F0159}" destId="{FB2DD2FD-4983-4177-B1A0-4DEB40C78FE5}" srcOrd="2" destOrd="0" parTransId="{75AAEBF8-483D-497D-A93B-92BB23501401}" sibTransId="{EB643644-778C-4E63-B301-8C1ED8B9ACE6}"/>
    <dgm:cxn modelId="{04A798E6-1FC1-4B38-8159-F0C88C69737D}" srcId="{E63D8735-33ED-4B1B-9F21-FAB2195F0159}" destId="{FD4D84DD-0302-4EC3-964D-EBBDDAA336EB}" srcOrd="0" destOrd="0" parTransId="{03A3E7A4-7054-4989-A583-88029F0FB078}" sibTransId="{1A3F5E0B-EED9-4E7C-AB42-E465D73AD6FD}"/>
    <dgm:cxn modelId="{C890BA25-025B-4C62-9493-48297AB8D94D}" srcId="{A93E234C-82E5-4695-9BA5-4E891DCD786B}" destId="{8E2AEABE-5B3B-4EFA-8BED-0492F94B001E}" srcOrd="0" destOrd="0" parTransId="{0B3AFD5D-6696-4FE7-A416-D65799F866A3}" sibTransId="{D6855068-47D8-40C7-A540-989D3FD9F5FB}"/>
    <dgm:cxn modelId="{25752505-F47F-4251-AFE5-C62A6D6C39A2}" srcId="{E63D8735-33ED-4B1B-9F21-FAB2195F0159}" destId="{2A23F3E1-D1F2-4011-A951-BF39AD9291E8}" srcOrd="1" destOrd="0" parTransId="{9B41FEFA-60A6-4EC5-80A4-FB86CE9A7F1C}" sibTransId="{B6164457-07F4-48F3-82A8-C0CE6C2478AA}"/>
    <dgm:cxn modelId="{8DC21148-850C-4DED-9A4D-3F027A299E57}" type="presOf" srcId="{2A23F3E1-D1F2-4011-A951-BF39AD9291E8}" destId="{88DBE351-3E72-46A2-9911-EFC0993A762C}" srcOrd="0" destOrd="1" presId="urn:microsoft.com/office/officeart/2005/8/layout/list1#2"/>
    <dgm:cxn modelId="{35D40900-BEC3-434E-8D4B-DEF728F4BCE4}" type="presOf" srcId="{103795ED-849F-4007-BD1B-6B2646628D60}" destId="{88DBE351-3E72-46A2-9911-EFC0993A762C}" srcOrd="0" destOrd="4" presId="urn:microsoft.com/office/officeart/2005/8/layout/list1#2"/>
    <dgm:cxn modelId="{7330CFAC-DEB9-4054-8953-ABDF0E56C2B2}" srcId="{C7F0CB21-0DE4-4E94-A5A0-62B9CA779D6F}" destId="{B290D2D3-B0E2-4260-9BA1-291C42726B24}" srcOrd="0" destOrd="0" parTransId="{4AD12F7E-D97F-490C-ACAC-11E1E6BCC251}" sibTransId="{5983BB42-BEDE-4C0C-A3F5-C7402F10168C}"/>
    <dgm:cxn modelId="{03C22D3E-590A-4A73-8BBA-88257D8FD804}" srcId="{C7F0CB21-0DE4-4E94-A5A0-62B9CA779D6F}" destId="{4515B1C6-7FC5-4936-AAA9-CE51FBB5DE5D}" srcOrd="1" destOrd="0" parTransId="{C83E4217-9615-42D6-8F69-EF31D3AE1C70}" sibTransId="{B19FCD99-9DCD-44AC-90EB-ACF49EBC4CE1}"/>
    <dgm:cxn modelId="{220D7D7C-FC57-46BF-8244-2524BA10AA24}" type="presOf" srcId="{4515B1C6-7FC5-4936-AAA9-CE51FBB5DE5D}" destId="{47107CBD-A8BE-468A-A7E0-6A45BD8DC4B1}" srcOrd="0" destOrd="1" presId="urn:microsoft.com/office/officeart/2005/8/layout/list1#2"/>
    <dgm:cxn modelId="{AD22F3CE-3138-4DD7-8E13-CE23654A13B3}" type="presOf" srcId="{FD4D84DD-0302-4EC3-964D-EBBDDAA336EB}" destId="{88DBE351-3E72-46A2-9911-EFC0993A762C}" srcOrd="0" destOrd="0" presId="urn:microsoft.com/office/officeart/2005/8/layout/list1#2"/>
    <dgm:cxn modelId="{09705ECA-1D22-4CFA-A16B-A9B8A53EAB69}" type="presOf" srcId="{A93E234C-82E5-4695-9BA5-4E891DCD786B}" destId="{2D72D5FC-7B6A-4F89-8072-88B6C0059ADE}" srcOrd="0" destOrd="0" presId="urn:microsoft.com/office/officeart/2005/8/layout/list1#2"/>
    <dgm:cxn modelId="{7FDD9454-2459-44EF-B0E7-0970EC2B452A}" srcId="{D2BCA0AC-22D6-42B6-B486-290EDF30AC77}" destId="{A93E234C-82E5-4695-9BA5-4E891DCD786B}" srcOrd="2" destOrd="0" parTransId="{B2CA65BE-F350-4D04-B838-511FEBC0C859}" sibTransId="{EFE82280-9EE4-45BB-916C-B1E0CC5BFFC4}"/>
    <dgm:cxn modelId="{D17723D2-64EF-4854-B2E4-409CF62D1CF3}" type="presOf" srcId="{FB2DD2FD-4983-4177-B1A0-4DEB40C78FE5}" destId="{88DBE351-3E72-46A2-9911-EFC0993A762C}" srcOrd="0" destOrd="2" presId="urn:microsoft.com/office/officeart/2005/8/layout/list1#2"/>
    <dgm:cxn modelId="{8098FDC1-0ED0-4F62-B0DE-9B9364BBC69E}" srcId="{E63D8735-33ED-4B1B-9F21-FAB2195F0159}" destId="{A1103E3F-32F6-45BB-B3F4-F1D70785702A}" srcOrd="3" destOrd="0" parTransId="{C873664C-BF3A-42FA-ABE7-220AE3991482}" sibTransId="{A911FF71-C1DC-434F-93EA-F1E37B0E7BD8}"/>
    <dgm:cxn modelId="{395A2747-1309-4C2F-9EB1-BD4B551B58C1}" type="presOf" srcId="{A1103E3F-32F6-45BB-B3F4-F1D70785702A}" destId="{88DBE351-3E72-46A2-9911-EFC0993A762C}" srcOrd="0" destOrd="3" presId="urn:microsoft.com/office/officeart/2005/8/layout/list1#2"/>
    <dgm:cxn modelId="{5E21FA9A-B7ED-43E6-B14C-319D59CEB7BD}" type="presParOf" srcId="{F72706B8-8A23-431D-A177-7040E491A908}" destId="{1CBEFCA0-388C-41BD-9AB9-30D62888F598}" srcOrd="0" destOrd="0" presId="urn:microsoft.com/office/officeart/2005/8/layout/list1#2"/>
    <dgm:cxn modelId="{7F4B7BA3-41A8-4EB9-80A9-2828C243D969}" type="presParOf" srcId="{1CBEFCA0-388C-41BD-9AB9-30D62888F598}" destId="{DD90DE1D-2DF7-4B29-BD06-066A188AAC64}" srcOrd="0" destOrd="0" presId="urn:microsoft.com/office/officeart/2005/8/layout/list1#2"/>
    <dgm:cxn modelId="{0A72DB3E-84CC-4963-BF48-0996EC320E03}" type="presParOf" srcId="{1CBEFCA0-388C-41BD-9AB9-30D62888F598}" destId="{BA4B0F26-C3C6-478D-9C13-F2A74592598D}" srcOrd="1" destOrd="0" presId="urn:microsoft.com/office/officeart/2005/8/layout/list1#2"/>
    <dgm:cxn modelId="{7E36FAEE-2A8A-4037-84F3-A0BF92CBCD8E}" type="presParOf" srcId="{F72706B8-8A23-431D-A177-7040E491A908}" destId="{2A050298-2817-40F7-8996-F046355AAAA9}" srcOrd="1" destOrd="0" presId="urn:microsoft.com/office/officeart/2005/8/layout/list1#2"/>
    <dgm:cxn modelId="{162AECB9-F3EF-4EBB-BAD9-663AE79D74C0}" type="presParOf" srcId="{F72706B8-8A23-431D-A177-7040E491A908}" destId="{88DBE351-3E72-46A2-9911-EFC0993A762C}" srcOrd="2" destOrd="0" presId="urn:microsoft.com/office/officeart/2005/8/layout/list1#2"/>
    <dgm:cxn modelId="{2BE328AF-21EB-4E34-A140-C9F820D2E975}" type="presParOf" srcId="{F72706B8-8A23-431D-A177-7040E491A908}" destId="{31CF0242-3F50-4B63-A096-46E3F392249E}" srcOrd="3" destOrd="0" presId="urn:microsoft.com/office/officeart/2005/8/layout/list1#2"/>
    <dgm:cxn modelId="{C2337FF0-E60E-434E-8311-4BA6041059AE}" type="presParOf" srcId="{F72706B8-8A23-431D-A177-7040E491A908}" destId="{21D2FA13-E459-4B27-B343-D2EDC1FF5A9F}" srcOrd="4" destOrd="0" presId="urn:microsoft.com/office/officeart/2005/8/layout/list1#2"/>
    <dgm:cxn modelId="{6DC35F67-B8A4-4B47-A832-5AC326AEDFCD}" type="presParOf" srcId="{21D2FA13-E459-4B27-B343-D2EDC1FF5A9F}" destId="{29122911-8EC0-4C01-B1A6-51D46840E715}" srcOrd="0" destOrd="0" presId="urn:microsoft.com/office/officeart/2005/8/layout/list1#2"/>
    <dgm:cxn modelId="{C740624C-5EBF-42A2-B42E-53B414D609D7}" type="presParOf" srcId="{21D2FA13-E459-4B27-B343-D2EDC1FF5A9F}" destId="{45787097-6575-4925-A246-F3FFE77473D0}" srcOrd="1" destOrd="0" presId="urn:microsoft.com/office/officeart/2005/8/layout/list1#2"/>
    <dgm:cxn modelId="{C1D944AD-7077-4544-9D2A-A7B3D373086E}" type="presParOf" srcId="{F72706B8-8A23-431D-A177-7040E491A908}" destId="{90B7C2F0-0620-41B0-93B9-9A55690533C0}" srcOrd="5" destOrd="0" presId="urn:microsoft.com/office/officeart/2005/8/layout/list1#2"/>
    <dgm:cxn modelId="{F2EE0ECA-1A39-48B1-A2E9-BD64F93B8652}" type="presParOf" srcId="{F72706B8-8A23-431D-A177-7040E491A908}" destId="{47107CBD-A8BE-468A-A7E0-6A45BD8DC4B1}" srcOrd="6" destOrd="0" presId="urn:microsoft.com/office/officeart/2005/8/layout/list1#2"/>
    <dgm:cxn modelId="{5673FD6D-0CEF-405E-B665-FC7EBA7DF200}" type="presParOf" srcId="{F72706B8-8A23-431D-A177-7040E491A908}" destId="{C9E06484-920C-4D2B-B108-57AEFCEB5221}" srcOrd="7" destOrd="0" presId="urn:microsoft.com/office/officeart/2005/8/layout/list1#2"/>
    <dgm:cxn modelId="{C368EF61-57BC-4A57-8B15-514EAB9F907D}" type="presParOf" srcId="{F72706B8-8A23-431D-A177-7040E491A908}" destId="{D14F2728-1CC4-4816-94E5-4CDFE2EC28FD}" srcOrd="8" destOrd="0" presId="urn:microsoft.com/office/officeart/2005/8/layout/list1#2"/>
    <dgm:cxn modelId="{0758604D-E562-44D2-8C03-B2AE08B20AD1}" type="presParOf" srcId="{D14F2728-1CC4-4816-94E5-4CDFE2EC28FD}" destId="{2D72D5FC-7B6A-4F89-8072-88B6C0059ADE}" srcOrd="0" destOrd="0" presId="urn:microsoft.com/office/officeart/2005/8/layout/list1#2"/>
    <dgm:cxn modelId="{47AAEDCE-77F8-44A4-B244-5D3A21144671}" type="presParOf" srcId="{D14F2728-1CC4-4816-94E5-4CDFE2EC28FD}" destId="{3F346D6F-927D-475A-9853-BAC68F1B8A43}" srcOrd="1" destOrd="0" presId="urn:microsoft.com/office/officeart/2005/8/layout/list1#2"/>
    <dgm:cxn modelId="{BC7422E5-7EFB-4E29-A2F6-F01735592F0D}" type="presParOf" srcId="{F72706B8-8A23-431D-A177-7040E491A908}" destId="{D8BFA853-A093-44B2-803A-CDDA0473FA8F}" srcOrd="9" destOrd="0" presId="urn:microsoft.com/office/officeart/2005/8/layout/list1#2"/>
    <dgm:cxn modelId="{46A028FA-A6F9-4313-A547-6FEEDBAE8629}" type="presParOf" srcId="{F72706B8-8A23-431D-A177-7040E491A908}" destId="{D4E60B7D-FD40-4C0F-92ED-C169F03C3D3A}" srcOrd="10"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BE351-3E72-46A2-9911-EFC0993A762C}">
      <dsp:nvSpPr>
        <dsp:cNvPr id="0" name=""/>
        <dsp:cNvSpPr/>
      </dsp:nvSpPr>
      <dsp:spPr>
        <a:xfrm>
          <a:off x="0" y="292355"/>
          <a:ext cx="8881533" cy="15970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06" tIns="270764" rIns="68930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Identify the building blocks of the application and functions to be performed by each block</a:t>
          </a:r>
        </a:p>
        <a:p>
          <a:pPr marL="114300" lvl="1" indent="-114300" algn="l" defTabSz="577850">
            <a:lnSpc>
              <a:spcPct val="90000"/>
            </a:lnSpc>
            <a:spcBef>
              <a:spcPct val="0"/>
            </a:spcBef>
            <a:spcAft>
              <a:spcPct val="15000"/>
            </a:spcAft>
            <a:buChar char="••"/>
          </a:pPr>
          <a:r>
            <a:rPr lang="en-US" sz="1300" kern="1200" dirty="0"/>
            <a:t>Group the building blocks based on the functions performed and type of cloud resources required and identify the application components based on the groupings</a:t>
          </a:r>
        </a:p>
        <a:p>
          <a:pPr marL="114300" lvl="1" indent="-114300" algn="l" defTabSz="577850">
            <a:lnSpc>
              <a:spcPct val="90000"/>
            </a:lnSpc>
            <a:spcBef>
              <a:spcPct val="0"/>
            </a:spcBef>
            <a:spcAft>
              <a:spcPct val="15000"/>
            </a:spcAft>
            <a:buChar char="••"/>
          </a:pPr>
          <a:r>
            <a:rPr lang="en-US" sz="1300" kern="1200" dirty="0"/>
            <a:t>Identify the inputs and outputs of each component</a:t>
          </a:r>
        </a:p>
        <a:p>
          <a:pPr marL="114300" lvl="1" indent="-114300" algn="l" defTabSz="577850">
            <a:lnSpc>
              <a:spcPct val="90000"/>
            </a:lnSpc>
            <a:spcBef>
              <a:spcPct val="0"/>
            </a:spcBef>
            <a:spcAft>
              <a:spcPct val="15000"/>
            </a:spcAft>
            <a:buChar char="••"/>
          </a:pPr>
          <a:r>
            <a:rPr lang="en-US" sz="1300" kern="1200" dirty="0"/>
            <a:t>List the interfaces that each component will expose</a:t>
          </a:r>
        </a:p>
        <a:p>
          <a:pPr marL="114300" lvl="1" indent="-114300" algn="l" defTabSz="577850">
            <a:lnSpc>
              <a:spcPct val="90000"/>
            </a:lnSpc>
            <a:spcBef>
              <a:spcPct val="0"/>
            </a:spcBef>
            <a:spcAft>
              <a:spcPct val="15000"/>
            </a:spcAft>
            <a:buChar char="••"/>
          </a:pPr>
          <a:r>
            <a:rPr lang="en-US" sz="1300" kern="1200" dirty="0"/>
            <a:t>Evaluate the implementation alternatives for each component (design patterns such as MVC, etc.)</a:t>
          </a:r>
        </a:p>
      </dsp:txBody>
      <dsp:txXfrm>
        <a:off x="0" y="292355"/>
        <a:ext cx="8881533" cy="1597050"/>
      </dsp:txXfrm>
    </dsp:sp>
    <dsp:sp modelId="{BA4B0F26-C3C6-478D-9C13-F2A74592598D}">
      <dsp:nvSpPr>
        <dsp:cNvPr id="0" name=""/>
        <dsp:cNvSpPr/>
      </dsp:nvSpPr>
      <dsp:spPr>
        <a:xfrm>
          <a:off x="444076" y="100475"/>
          <a:ext cx="6217073"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91" tIns="0" rIns="234991" bIns="0" numCol="1" spcCol="1270" anchor="ctr" anchorCtr="0">
          <a:noAutofit/>
        </a:bodyPr>
        <a:lstStyle/>
        <a:p>
          <a:pPr lvl="0" algn="l" defTabSz="577850">
            <a:lnSpc>
              <a:spcPct val="90000"/>
            </a:lnSpc>
            <a:spcBef>
              <a:spcPct val="0"/>
            </a:spcBef>
            <a:spcAft>
              <a:spcPct val="35000"/>
            </a:spcAft>
          </a:pPr>
          <a:r>
            <a:rPr lang="en-US" sz="1300" kern="1200" dirty="0"/>
            <a:t>Component Design</a:t>
          </a:r>
        </a:p>
      </dsp:txBody>
      <dsp:txXfrm>
        <a:off x="462810" y="119209"/>
        <a:ext cx="6179605" cy="346292"/>
      </dsp:txXfrm>
    </dsp:sp>
    <dsp:sp modelId="{47107CBD-A8BE-468A-A7E0-6A45BD8DC4B1}">
      <dsp:nvSpPr>
        <dsp:cNvPr id="0" name=""/>
        <dsp:cNvSpPr/>
      </dsp:nvSpPr>
      <dsp:spPr>
        <a:xfrm>
          <a:off x="0" y="2151485"/>
          <a:ext cx="8881533" cy="11261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06" tIns="270764" rIns="68930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Define the interactions between the application components</a:t>
          </a:r>
        </a:p>
        <a:p>
          <a:pPr marL="114300" lvl="1" indent="-114300" algn="l" defTabSz="577850">
            <a:lnSpc>
              <a:spcPct val="90000"/>
            </a:lnSpc>
            <a:spcBef>
              <a:spcPct val="0"/>
            </a:spcBef>
            <a:spcAft>
              <a:spcPct val="15000"/>
            </a:spcAft>
            <a:buChar char="••"/>
          </a:pPr>
          <a:r>
            <a:rPr lang="en-US" sz="1300" kern="1200" dirty="0"/>
            <a:t>Guidelines for loosely coupled and stateless designs - use messaging queues (for asynchronous communication), functional interfaces (such as REST for loose coupling) and external status database (for stateless design)</a:t>
          </a:r>
        </a:p>
      </dsp:txBody>
      <dsp:txXfrm>
        <a:off x="0" y="2151485"/>
        <a:ext cx="8881533" cy="1126125"/>
      </dsp:txXfrm>
    </dsp:sp>
    <dsp:sp modelId="{45787097-6575-4925-A246-F3FFE77473D0}">
      <dsp:nvSpPr>
        <dsp:cNvPr id="0" name=""/>
        <dsp:cNvSpPr/>
      </dsp:nvSpPr>
      <dsp:spPr>
        <a:xfrm>
          <a:off x="444076" y="1959605"/>
          <a:ext cx="6217073"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91" tIns="0" rIns="234991" bIns="0" numCol="1" spcCol="1270" anchor="ctr" anchorCtr="0">
          <a:noAutofit/>
        </a:bodyPr>
        <a:lstStyle/>
        <a:p>
          <a:pPr lvl="0" algn="l" defTabSz="577850">
            <a:lnSpc>
              <a:spcPct val="90000"/>
            </a:lnSpc>
            <a:spcBef>
              <a:spcPct val="0"/>
            </a:spcBef>
            <a:spcAft>
              <a:spcPct val="35000"/>
            </a:spcAft>
          </a:pPr>
          <a:r>
            <a:rPr lang="en-US" sz="1300" kern="1200" dirty="0"/>
            <a:t>Architecture Design</a:t>
          </a:r>
        </a:p>
      </dsp:txBody>
      <dsp:txXfrm>
        <a:off x="462810" y="1978339"/>
        <a:ext cx="6179605" cy="346292"/>
      </dsp:txXfrm>
    </dsp:sp>
    <dsp:sp modelId="{D4E60B7D-FD40-4C0F-92ED-C169F03C3D3A}">
      <dsp:nvSpPr>
        <dsp:cNvPr id="0" name=""/>
        <dsp:cNvSpPr/>
      </dsp:nvSpPr>
      <dsp:spPr>
        <a:xfrm>
          <a:off x="0" y="3539690"/>
          <a:ext cx="8881533" cy="7371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06" tIns="270764" rIns="68930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Map the application components to specific cloud resources (such as web servers, application servers, database servers, etc.)</a:t>
          </a:r>
        </a:p>
      </dsp:txBody>
      <dsp:txXfrm>
        <a:off x="0" y="3539690"/>
        <a:ext cx="8881533" cy="737100"/>
      </dsp:txXfrm>
    </dsp:sp>
    <dsp:sp modelId="{3F346D6F-927D-475A-9853-BAC68F1B8A43}">
      <dsp:nvSpPr>
        <dsp:cNvPr id="0" name=""/>
        <dsp:cNvSpPr/>
      </dsp:nvSpPr>
      <dsp:spPr>
        <a:xfrm>
          <a:off x="444076" y="3347810"/>
          <a:ext cx="6217073"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91" tIns="0" rIns="234991" bIns="0" numCol="1" spcCol="1270" anchor="ctr" anchorCtr="0">
          <a:noAutofit/>
        </a:bodyPr>
        <a:lstStyle/>
        <a:p>
          <a:pPr lvl="0" algn="l" defTabSz="577850">
            <a:lnSpc>
              <a:spcPct val="90000"/>
            </a:lnSpc>
            <a:spcBef>
              <a:spcPct val="0"/>
            </a:spcBef>
            <a:spcAft>
              <a:spcPct val="35000"/>
            </a:spcAft>
          </a:pPr>
          <a:r>
            <a:rPr lang="en-US" sz="1300" kern="1200" dirty="0"/>
            <a:t>Deployment Design</a:t>
          </a:r>
        </a:p>
      </dsp:txBody>
      <dsp:txXfrm>
        <a:off x="462810" y="3366544"/>
        <a:ext cx="6179605"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13/12/2023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12/13/2023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7A0E9-4491-41B4-AB20-D835C7C86100}" type="slidenum">
              <a:rPr lang="en-US" smtClean="0"/>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A13D66-163F-44AC-9E7C-288C45DCFC41}"/>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a16="http://schemas.microsoft.com/office/drawing/2014/main" xmlns=""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B1B0D-7BB1-4E78-AD53-15520DE87041}"/>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a16="http://schemas.microsoft.com/office/drawing/2014/main" xmlns=""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48C6FF-7F91-4CDE-95B6-82CD5089D2A0}"/>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a16="http://schemas.microsoft.com/office/drawing/2014/main" xmlns=""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5702ED-6F7F-4497-9059-B93C8F382FC7}"/>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a16="http://schemas.microsoft.com/office/drawing/2014/main" xmlns=""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FE76022-E15C-4FC6-85EE-406E479892B6}"/>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a16="http://schemas.microsoft.com/office/drawing/2014/main" xmlns=""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880A4B-B757-4DB9-B76F-9C884BC349C1}"/>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6" name="Footer Placeholder 5">
            <a:extLst>
              <a:ext uri="{FF2B5EF4-FFF2-40B4-BE49-F238E27FC236}">
                <a16:creationId xmlns:a16="http://schemas.microsoft.com/office/drawing/2014/main" xmlns=""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7D2297-CA0A-4D7C-88D0-B7E630DD7FD4}"/>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8" name="Footer Placeholder 7">
            <a:extLst>
              <a:ext uri="{FF2B5EF4-FFF2-40B4-BE49-F238E27FC236}">
                <a16:creationId xmlns:a16="http://schemas.microsoft.com/office/drawing/2014/main" xmlns=""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D0080E-8BB7-4A2B-9E1E-A1884EAB7C8B}"/>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4" name="Footer Placeholder 3">
            <a:extLst>
              <a:ext uri="{FF2B5EF4-FFF2-40B4-BE49-F238E27FC236}">
                <a16:creationId xmlns:a16="http://schemas.microsoft.com/office/drawing/2014/main" xmlns=""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2F588C-0B58-4656-A1BF-EEBC5FAFC90E}"/>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3" name="Footer Placeholder 2">
            <a:extLst>
              <a:ext uri="{FF2B5EF4-FFF2-40B4-BE49-F238E27FC236}">
                <a16:creationId xmlns:a16="http://schemas.microsoft.com/office/drawing/2014/main" xmlns=""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D922F2-9898-4FAD-84C3-E54D1A2B9486}"/>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6" name="Footer Placeholder 5">
            <a:extLst>
              <a:ext uri="{FF2B5EF4-FFF2-40B4-BE49-F238E27FC236}">
                <a16:creationId xmlns:a16="http://schemas.microsoft.com/office/drawing/2014/main" xmlns=""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A68593-5F9E-4E5A-BFEB-7B311DCF793B}"/>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6" name="Footer Placeholder 5">
            <a:extLst>
              <a:ext uri="{FF2B5EF4-FFF2-40B4-BE49-F238E27FC236}">
                <a16:creationId xmlns:a16="http://schemas.microsoft.com/office/drawing/2014/main" xmlns=""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12/13/2023</a:t>
            </a:fld>
            <a:endParaRPr lang="en-US"/>
          </a:p>
        </p:txBody>
      </p:sp>
      <p:sp>
        <p:nvSpPr>
          <p:cNvPr id="5" name="Footer Placeholder 4">
            <a:extLst>
              <a:ext uri="{FF2B5EF4-FFF2-40B4-BE49-F238E27FC236}">
                <a16:creationId xmlns:a16="http://schemas.microsoft.com/office/drawing/2014/main" xmlns=""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3423038"/>
            <a:ext cx="10515600" cy="1687581"/>
          </a:xfrm>
        </p:spPr>
        <p:txBody>
          <a:bodyPr>
            <a:normAutofit/>
          </a:bodyPr>
          <a:lstStyle/>
          <a:p>
            <a:pPr algn="ctr"/>
            <a:r>
              <a:rPr lang="en-GB" dirty="0"/>
              <a:t>Cloud Application Development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2" y="3977"/>
            <a:ext cx="5223565" cy="3419061"/>
          </a:xfrm>
          <a:prstGeom prst="rect">
            <a:avLst/>
          </a:prstGeom>
        </p:spPr>
      </p:pic>
    </p:spTree>
    <p:extLst>
      <p:ext uri="{BB962C8B-B14F-4D97-AF65-F5344CB8AC3E}">
        <p14:creationId xmlns:p14="http://schemas.microsoft.com/office/powerpoint/2010/main" val="60767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Business Systems</a:t>
            </a:r>
          </a:p>
          <a:p>
            <a:pPr lvl="1"/>
            <a:r>
              <a:rPr lang="en-US" sz="3200" dirty="0">
                <a:latin typeface="Arial" panose="020B0604020202020204" pitchFamily="34" charset="0"/>
                <a:cs typeface="Arial" panose="020B0604020202020204" pitchFamily="34" charset="0"/>
              </a:rPr>
              <a:t>This layer consists of custom built applications and legacy systems such as Enterprise Resource Planning (ERP), Customer Relationship Management (CRM), Supply Chain Management (SCM), etc.</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134697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Service Components </a:t>
            </a:r>
          </a:p>
          <a:p>
            <a:pPr lvl="1"/>
            <a:r>
              <a:rPr lang="en-US" sz="3200" dirty="0">
                <a:latin typeface="Arial" panose="020B0604020202020204" pitchFamily="34" charset="0"/>
                <a:cs typeface="Arial" panose="020B0604020202020204" pitchFamily="34" charset="0"/>
              </a:rPr>
              <a:t>The service components allow the layers above to interact with the business systems. The service components are responsible for realizing the functionality of the services exposed.</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71286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Composite Services</a:t>
            </a:r>
          </a:p>
          <a:p>
            <a:pPr lvl="1"/>
            <a:r>
              <a:rPr lang="en-US" sz="3200" dirty="0">
                <a:latin typeface="Arial" panose="020B0604020202020204" pitchFamily="34" charset="0"/>
                <a:cs typeface="Arial" panose="020B0604020202020204" pitchFamily="34" charset="0"/>
              </a:rPr>
              <a:t>These are coarse-grained services which are composed of two or more service components. Composite services can be used to create enterprise scale components or business-unit specific components.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263048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dirty="0">
                <a:latin typeface="Arial" panose="020B0604020202020204" pitchFamily="34" charset="0"/>
                <a:cs typeface="Arial" panose="020B0604020202020204" pitchFamily="34" charset="0"/>
              </a:rPr>
              <a:t>Orchestrated Business Processes</a:t>
            </a:r>
          </a:p>
          <a:p>
            <a:pPr lvl="1"/>
            <a:r>
              <a:rPr lang="en-US" sz="2800" dirty="0">
                <a:latin typeface="Arial" panose="020B0604020202020204" pitchFamily="34" charset="0"/>
                <a:cs typeface="Arial" panose="020B0604020202020204" pitchFamily="34" charset="0"/>
              </a:rPr>
              <a:t>Composite services can be orchestrated to create higher level business processes.  In this layers the compositions and orchestrations of the composite services are defined to create business processes.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395795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Presentation Services</a:t>
            </a:r>
          </a:p>
          <a:p>
            <a:pPr lvl="1"/>
            <a:r>
              <a:rPr lang="en-US" sz="3200" dirty="0">
                <a:latin typeface="Arial" panose="020B0604020202020204" pitchFamily="34" charset="0"/>
                <a:cs typeface="Arial" panose="020B0604020202020204" pitchFamily="34" charset="0"/>
              </a:rPr>
              <a:t>This is the topmost layer that includes user interfaces that exposes the services and the orchestrated business processes to the users.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239143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600" dirty="0">
                <a:latin typeface="Arial" panose="020B0604020202020204" pitchFamily="34" charset="0"/>
                <a:cs typeface="Arial" panose="020B0604020202020204" pitchFamily="34" charset="0"/>
              </a:rPr>
              <a:t>Enterprise Service Bus</a:t>
            </a:r>
          </a:p>
          <a:p>
            <a:pPr lvl="1"/>
            <a:r>
              <a:rPr lang="en-US" sz="3600" dirty="0">
                <a:latin typeface="Arial" panose="020B0604020202020204" pitchFamily="34" charset="0"/>
                <a:cs typeface="Arial" panose="020B0604020202020204" pitchFamily="34" charset="0"/>
              </a:rPr>
              <a:t>This layer integrates the services through adapters, routing, transformation and messaging mechanisms.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342081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pPr lvl="1"/>
            <a:r>
              <a:rPr lang="en-US" sz="3200" dirty="0"/>
              <a:t>Model</a:t>
            </a:r>
          </a:p>
          <a:p>
            <a:pPr lvl="1"/>
            <a:r>
              <a:rPr lang="en-US" sz="3200" dirty="0"/>
              <a:t>View</a:t>
            </a:r>
          </a:p>
          <a:p>
            <a:pPr lvl="1"/>
            <a:r>
              <a:rPr lang="en-US" sz="3200" dirty="0"/>
              <a:t>Controller</a:t>
            </a:r>
          </a:p>
        </p:txBody>
      </p:sp>
      <p:pic>
        <p:nvPicPr>
          <p:cNvPr id="9" name="Picture 8"/>
          <p:cNvPicPr>
            <a:picLocks noChangeAspect="1"/>
          </p:cNvPicPr>
          <p:nvPr/>
        </p:nvPicPr>
        <p:blipFill>
          <a:blip r:embed="rId2"/>
          <a:stretch>
            <a:fillRect/>
          </a:stretch>
        </p:blipFill>
        <p:spPr>
          <a:xfrm>
            <a:off x="4721874" y="4573211"/>
            <a:ext cx="3186401" cy="1603752"/>
          </a:xfrm>
          <a:prstGeom prst="rect">
            <a:avLst/>
          </a:prstGeom>
        </p:spPr>
      </p:pic>
    </p:spTree>
    <p:extLst>
      <p:ext uri="{BB962C8B-B14F-4D97-AF65-F5344CB8AC3E}">
        <p14:creationId xmlns:p14="http://schemas.microsoft.com/office/powerpoint/2010/main" val="320774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r>
              <a:rPr lang="en-US" sz="4000" dirty="0"/>
              <a:t>Model</a:t>
            </a:r>
          </a:p>
          <a:p>
            <a:pPr lvl="1"/>
            <a:r>
              <a:rPr lang="en-US" sz="2000" dirty="0"/>
              <a:t>Model manages the data and the behavior of the applications.   Model processes events sent by the controller. Model has no information about the views and controllers. Model responds to the requests for  information about its state (from the view) and responds to the instructions to change state (from controller).</a:t>
            </a:r>
          </a:p>
        </p:txBody>
      </p:sp>
      <p:pic>
        <p:nvPicPr>
          <p:cNvPr id="9" name="Picture 8"/>
          <p:cNvPicPr>
            <a:picLocks noChangeAspect="1"/>
          </p:cNvPicPr>
          <p:nvPr/>
        </p:nvPicPr>
        <p:blipFill>
          <a:blip r:embed="rId2"/>
          <a:stretch>
            <a:fillRect/>
          </a:stretch>
        </p:blipFill>
        <p:spPr>
          <a:xfrm>
            <a:off x="5602871" y="4911413"/>
            <a:ext cx="3186401" cy="1603752"/>
          </a:xfrm>
          <a:prstGeom prst="rect">
            <a:avLst/>
          </a:prstGeom>
        </p:spPr>
      </p:pic>
    </p:spTree>
    <p:extLst>
      <p:ext uri="{BB962C8B-B14F-4D97-AF65-F5344CB8AC3E}">
        <p14:creationId xmlns:p14="http://schemas.microsoft.com/office/powerpoint/2010/main" val="271568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r>
              <a:rPr lang="en-US" sz="4000" dirty="0"/>
              <a:t>View</a:t>
            </a:r>
          </a:p>
          <a:p>
            <a:pPr lvl="1"/>
            <a:r>
              <a:rPr lang="en-US" sz="2000" dirty="0"/>
              <a:t>View prepares the interface which is shown to the user. Users interact with the application through views. Views present the information that the model or controller tell the view to present to the user and also handle user requests and sends them to the controller.</a:t>
            </a:r>
          </a:p>
        </p:txBody>
      </p:sp>
      <p:pic>
        <p:nvPicPr>
          <p:cNvPr id="9" name="Picture 8"/>
          <p:cNvPicPr>
            <a:picLocks noChangeAspect="1"/>
          </p:cNvPicPr>
          <p:nvPr/>
        </p:nvPicPr>
        <p:blipFill>
          <a:blip r:embed="rId2"/>
          <a:stretch>
            <a:fillRect/>
          </a:stretch>
        </p:blipFill>
        <p:spPr>
          <a:xfrm>
            <a:off x="4721874" y="4573211"/>
            <a:ext cx="3186401" cy="1603752"/>
          </a:xfrm>
          <a:prstGeom prst="rect">
            <a:avLst/>
          </a:prstGeom>
        </p:spPr>
      </p:pic>
    </p:spTree>
    <p:extLst>
      <p:ext uri="{BB962C8B-B14F-4D97-AF65-F5344CB8AC3E}">
        <p14:creationId xmlns:p14="http://schemas.microsoft.com/office/powerpoint/2010/main" val="184745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r>
              <a:rPr lang="en-US" sz="4000" dirty="0"/>
              <a:t>Controller</a:t>
            </a:r>
          </a:p>
          <a:p>
            <a:pPr lvl="1"/>
            <a:r>
              <a:rPr lang="en-US" sz="2000" dirty="0"/>
              <a:t>Controller glues the model to the view. Controller processes user requests and updates the model when the user manipulates the view. Controller also updates the view when the model changes.</a:t>
            </a:r>
          </a:p>
        </p:txBody>
      </p:sp>
      <p:pic>
        <p:nvPicPr>
          <p:cNvPr id="9" name="Picture 8"/>
          <p:cNvPicPr>
            <a:picLocks noChangeAspect="1"/>
          </p:cNvPicPr>
          <p:nvPr/>
        </p:nvPicPr>
        <p:blipFill>
          <a:blip r:embed="rId2"/>
          <a:stretch>
            <a:fillRect/>
          </a:stretch>
        </p:blipFill>
        <p:spPr>
          <a:xfrm>
            <a:off x="4721874" y="4573211"/>
            <a:ext cx="3186401" cy="1603752"/>
          </a:xfrm>
          <a:prstGeom prst="rect">
            <a:avLst/>
          </a:prstGeom>
        </p:spPr>
      </p:pic>
    </p:spTree>
    <p:extLst>
      <p:ext uri="{BB962C8B-B14F-4D97-AF65-F5344CB8AC3E}">
        <p14:creationId xmlns:p14="http://schemas.microsoft.com/office/powerpoint/2010/main" val="362011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Outline</a:t>
            </a:r>
          </a:p>
        </p:txBody>
      </p:sp>
      <p:sp>
        <p:nvSpPr>
          <p:cNvPr id="3" name="Content Placeholder 2"/>
          <p:cNvSpPr>
            <a:spLocks noGrp="1"/>
          </p:cNvSpPr>
          <p:nvPr>
            <p:ph idx="1"/>
          </p:nvPr>
        </p:nvSpPr>
        <p:spPr/>
        <p:txBody>
          <a:bodyPr>
            <a:normAutofit/>
          </a:bodyPr>
          <a:lstStyle/>
          <a:p>
            <a:r>
              <a:rPr lang="en-US" dirty="0"/>
              <a:t>Design Considerations for Cloud Applications</a:t>
            </a:r>
          </a:p>
          <a:p>
            <a:r>
              <a:rPr lang="en-US" dirty="0"/>
              <a:t>Cloud Application Design Methodologies</a:t>
            </a:r>
          </a:p>
          <a:p>
            <a:r>
              <a:rPr lang="en-US" dirty="0"/>
              <a:t>Reference Architectures for Cloud Applications</a:t>
            </a:r>
          </a:p>
          <a:p>
            <a:r>
              <a:rPr lang="en-US" dirty="0"/>
              <a:t>Python Web Application Framework - Django</a:t>
            </a:r>
          </a:p>
        </p:txBody>
      </p:sp>
    </p:spTree>
    <p:extLst>
      <p:ext uri="{BB962C8B-B14F-4D97-AF65-F5344CB8AC3E}">
        <p14:creationId xmlns:p14="http://schemas.microsoft.com/office/powerpoint/2010/main" val="2297631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err="1">
                <a:latin typeface="+mn-lt"/>
              </a:rPr>
              <a:t>RESTful</a:t>
            </a:r>
            <a:r>
              <a:rPr lang="en-US" dirty="0">
                <a:latin typeface="+mn-lt"/>
              </a:rPr>
              <a:t> Web Services</a:t>
            </a:r>
          </a:p>
        </p:txBody>
      </p:sp>
      <p:sp>
        <p:nvSpPr>
          <p:cNvPr id="3" name="Content Placeholder 2"/>
          <p:cNvSpPr>
            <a:spLocks noGrp="1"/>
          </p:cNvSpPr>
          <p:nvPr>
            <p:ph idx="1"/>
          </p:nvPr>
        </p:nvSpPr>
        <p:spPr>
          <a:xfrm>
            <a:off x="838200" y="1825625"/>
            <a:ext cx="10687050" cy="4351338"/>
          </a:xfrm>
        </p:spPr>
        <p:txBody>
          <a:bodyPr>
            <a:noAutofit/>
          </a:bodyPr>
          <a:lstStyle/>
          <a:p>
            <a:r>
              <a:rPr lang="en-US" sz="2000" dirty="0"/>
              <a:t>A RESTful web service is a web API implemented using HTTP and REST principles.</a:t>
            </a:r>
          </a:p>
          <a:p>
            <a:r>
              <a:rPr lang="en-US" sz="2000" dirty="0"/>
              <a:t>Representational State Transfer (REST) is a set of architectural principles by which you can design web services and web APIs that focus on a system’s resources and how resource states are addressed and transferred. </a:t>
            </a:r>
          </a:p>
          <a:p>
            <a:r>
              <a:rPr lang="en-US" sz="2000" dirty="0"/>
              <a:t>The REST architectural constraints apply to the components, connectors, and data elements, within a distributed hypermedia system.</a:t>
            </a:r>
          </a:p>
          <a:p>
            <a:r>
              <a:rPr lang="en-US" sz="2000" dirty="0"/>
              <a:t>The REST architectural constraints are as follows:</a:t>
            </a:r>
          </a:p>
          <a:p>
            <a:pPr lvl="1"/>
            <a:r>
              <a:rPr lang="en-US" sz="1600" dirty="0"/>
              <a:t>Client-Server</a:t>
            </a:r>
          </a:p>
          <a:p>
            <a:pPr lvl="1"/>
            <a:r>
              <a:rPr lang="en-US" sz="1600" dirty="0"/>
              <a:t>Stateless</a:t>
            </a:r>
          </a:p>
          <a:p>
            <a:pPr lvl="1"/>
            <a:r>
              <a:rPr lang="en-US" sz="1600" dirty="0"/>
              <a:t>Cacheable</a:t>
            </a:r>
          </a:p>
          <a:p>
            <a:pPr lvl="1"/>
            <a:r>
              <a:rPr lang="en-US" sz="1600" dirty="0"/>
              <a:t>Layered System</a:t>
            </a:r>
          </a:p>
          <a:p>
            <a:pPr lvl="1"/>
            <a:r>
              <a:rPr lang="en-US" sz="1600" dirty="0"/>
              <a:t>Uniform Interface</a:t>
            </a:r>
          </a:p>
          <a:p>
            <a:pPr lvl="1"/>
            <a:r>
              <a:rPr lang="en-US" sz="1600" dirty="0"/>
              <a:t>Code on demand</a:t>
            </a:r>
          </a:p>
        </p:txBody>
      </p:sp>
    </p:spTree>
    <p:extLst>
      <p:ext uri="{BB962C8B-B14F-4D97-AF65-F5344CB8AC3E}">
        <p14:creationId xmlns:p14="http://schemas.microsoft.com/office/powerpoint/2010/main" val="256117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 Architectures for Cloud Applications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47647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6301636" cy="1082675"/>
          </a:xfrm>
        </p:spPr>
        <p:txBody>
          <a:bodyPr>
            <a:normAutofit fontScale="90000"/>
          </a:bodyPr>
          <a:lstStyle/>
          <a:p>
            <a:r>
              <a:rPr lang="en-US" dirty="0">
                <a:latin typeface="+mn-lt"/>
              </a:rPr>
              <a:t>Reference Architectures – </a:t>
            </a:r>
            <a:br>
              <a:rPr lang="en-US" dirty="0">
                <a:latin typeface="+mn-lt"/>
              </a:rPr>
            </a:br>
            <a:r>
              <a:rPr lang="en-US" sz="3300" dirty="0">
                <a:latin typeface="+mn-lt"/>
              </a:rPr>
              <a:t>e-Commerce, Business-to-Business, Banking and Financial apps</a:t>
            </a:r>
          </a:p>
        </p:txBody>
      </p:sp>
      <p:sp>
        <p:nvSpPr>
          <p:cNvPr id="3" name="Content Placeholder 2"/>
          <p:cNvSpPr>
            <a:spLocks noGrp="1"/>
          </p:cNvSpPr>
          <p:nvPr>
            <p:ph idx="1"/>
          </p:nvPr>
        </p:nvSpPr>
        <p:spPr>
          <a:xfrm>
            <a:off x="838199" y="1825625"/>
            <a:ext cx="6696075" cy="4351338"/>
          </a:xfrm>
        </p:spPr>
        <p:txBody>
          <a:bodyPr>
            <a:normAutofit lnSpcReduction="10000"/>
          </a:bodyPr>
          <a:lstStyle/>
          <a:p>
            <a:r>
              <a:rPr lang="en-US" sz="2000" dirty="0"/>
              <a:t>Load Balancing Tier</a:t>
            </a:r>
          </a:p>
          <a:p>
            <a:pPr lvl="1"/>
            <a:r>
              <a:rPr lang="en-US" sz="1800" dirty="0"/>
              <a:t>Load balancing tier consists of one or more load balancers.</a:t>
            </a:r>
          </a:p>
          <a:p>
            <a:r>
              <a:rPr lang="en-US" sz="2000" dirty="0"/>
              <a:t>Application Tier</a:t>
            </a:r>
          </a:p>
          <a:p>
            <a:pPr lvl="1"/>
            <a:r>
              <a:rPr lang="en-US" sz="1800" dirty="0"/>
              <a:t>For this tier, it is  recommended to configure auto scaling. </a:t>
            </a:r>
          </a:p>
          <a:p>
            <a:pPr lvl="1"/>
            <a:r>
              <a:rPr lang="en-US" sz="1800" dirty="0"/>
              <a:t>Auto scaling can be triggered when the recorded values for any of the specified metrics such as CPU usage, memory usage, etc. goes above defined thresholds. </a:t>
            </a:r>
          </a:p>
          <a:p>
            <a:r>
              <a:rPr lang="en-US" sz="2000" dirty="0"/>
              <a:t>Database Tier</a:t>
            </a:r>
          </a:p>
          <a:p>
            <a:pPr lvl="1"/>
            <a:r>
              <a:rPr lang="en-US" sz="1800" dirty="0"/>
              <a:t>The database tier includes a primary database instance and multiple replica instances.  </a:t>
            </a:r>
          </a:p>
          <a:p>
            <a:pPr lvl="1"/>
            <a:r>
              <a:rPr lang="en-US" sz="1800" dirty="0"/>
              <a:t>The primary node serves all the write requests and the read requests are served from the replica nodes. </a:t>
            </a:r>
          </a:p>
          <a:p>
            <a:pPr lvl="1"/>
            <a:r>
              <a:rPr lang="en-US" sz="1800" dirty="0"/>
              <a:t>This improves the throughput for the database tier since most applications have a higher number of read requests than write requests.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109" y="-104384"/>
            <a:ext cx="4800208" cy="7089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83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fontScale="90000"/>
          </a:bodyPr>
          <a:lstStyle/>
          <a:p>
            <a:r>
              <a:rPr lang="en-US" dirty="0">
                <a:latin typeface="+mn-lt"/>
              </a:rPr>
              <a:t>Reference Architectures – </a:t>
            </a:r>
            <a:br>
              <a:rPr lang="en-US" dirty="0">
                <a:latin typeface="+mn-lt"/>
              </a:rPr>
            </a:br>
            <a:r>
              <a:rPr lang="en-US" sz="3300" dirty="0">
                <a:latin typeface="+mn-lt"/>
              </a:rPr>
              <a:t>Content delivery apps</a:t>
            </a:r>
          </a:p>
        </p:txBody>
      </p:sp>
      <p:sp>
        <p:nvSpPr>
          <p:cNvPr id="3" name="Content Placeholder 2"/>
          <p:cNvSpPr>
            <a:spLocks noGrp="1"/>
          </p:cNvSpPr>
          <p:nvPr>
            <p:ph idx="1"/>
          </p:nvPr>
        </p:nvSpPr>
        <p:spPr>
          <a:xfrm>
            <a:off x="838200" y="1825625"/>
            <a:ext cx="6180552" cy="4351338"/>
          </a:xfrm>
        </p:spPr>
        <p:txBody>
          <a:bodyPr>
            <a:normAutofit/>
          </a:bodyPr>
          <a:lstStyle/>
          <a:p>
            <a:r>
              <a:rPr lang="en-US" sz="2400" dirty="0"/>
              <a:t>A typical deployment architecture for content delivery applications such as online photo albums, video webcasting, etc. </a:t>
            </a:r>
          </a:p>
          <a:p>
            <a:r>
              <a:rPr lang="en-US" sz="2400" dirty="0"/>
              <a:t>Both </a:t>
            </a:r>
            <a:r>
              <a:rPr lang="en-US" sz="2400" dirty="0">
                <a:solidFill>
                  <a:srgbClr val="FF0000"/>
                </a:solidFill>
              </a:rPr>
              <a:t>relational and non-relational data stores </a:t>
            </a:r>
            <a:r>
              <a:rPr lang="en-US" sz="2400" dirty="0"/>
              <a:t>are shown in this deployment. </a:t>
            </a:r>
          </a:p>
          <a:p>
            <a:r>
              <a:rPr lang="en-US" sz="2400" dirty="0">
                <a:solidFill>
                  <a:srgbClr val="FF0000"/>
                </a:solidFill>
              </a:rPr>
              <a:t>A content delivery network </a:t>
            </a:r>
            <a:r>
              <a:rPr lang="en-US" sz="2400" dirty="0"/>
              <a:t>(CDN) which consists of a global network of edge locations is used for media delivery. </a:t>
            </a:r>
          </a:p>
          <a:p>
            <a:r>
              <a:rPr lang="en-US" sz="2400" dirty="0"/>
              <a:t>CDN is used to speed up the delivery of static content such as images and videos.</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985" y="150312"/>
            <a:ext cx="5407697" cy="577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797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fontScale="90000"/>
          </a:bodyPr>
          <a:lstStyle/>
          <a:p>
            <a:r>
              <a:rPr lang="en-US" dirty="0">
                <a:latin typeface="+mn-lt"/>
              </a:rPr>
              <a:t>Reference Architectures – </a:t>
            </a:r>
            <a:br>
              <a:rPr lang="en-US" dirty="0">
                <a:latin typeface="+mn-lt"/>
              </a:rPr>
            </a:br>
            <a:r>
              <a:rPr lang="en-US" sz="3300" dirty="0">
                <a:latin typeface="+mn-lt"/>
              </a:rPr>
              <a:t>Analytics apps</a:t>
            </a:r>
          </a:p>
        </p:txBody>
      </p:sp>
      <p:sp>
        <p:nvSpPr>
          <p:cNvPr id="3" name="Content Placeholder 2"/>
          <p:cNvSpPr>
            <a:spLocks noGrp="1"/>
          </p:cNvSpPr>
          <p:nvPr>
            <p:ph idx="1"/>
          </p:nvPr>
        </p:nvSpPr>
        <p:spPr>
          <a:xfrm>
            <a:off x="838199" y="1825625"/>
            <a:ext cx="6696075" cy="4351338"/>
          </a:xfrm>
        </p:spPr>
        <p:txBody>
          <a:bodyPr>
            <a:normAutofit/>
          </a:bodyPr>
          <a:lstStyle/>
          <a:p>
            <a:r>
              <a:rPr lang="en-US" sz="2000" dirty="0"/>
              <a:t>A typical deployment architecture for compute intensive applications such as Data Analytics, Media Transcoding, etc. </a:t>
            </a:r>
          </a:p>
          <a:p>
            <a:r>
              <a:rPr lang="en-US" sz="2000" dirty="0"/>
              <a:t>Comprises of web, application, storage, computing/analytics and database tiers. </a:t>
            </a:r>
          </a:p>
          <a:p>
            <a:r>
              <a:rPr lang="en-US" sz="2000" dirty="0"/>
              <a:t>The analytics tier consists of </a:t>
            </a:r>
            <a:r>
              <a:rPr lang="en-US" sz="2000" dirty="0">
                <a:solidFill>
                  <a:srgbClr val="FF0000"/>
                </a:solidFill>
              </a:rPr>
              <a:t>cloud-based distributed batch processing frameworks</a:t>
            </a:r>
            <a:r>
              <a:rPr lang="en-US" sz="2000" dirty="0"/>
              <a:t> such as </a:t>
            </a:r>
            <a:r>
              <a:rPr lang="en-US" sz="2000" dirty="0" err="1"/>
              <a:t>Hadoop</a:t>
            </a:r>
            <a:r>
              <a:rPr lang="en-US" sz="2000" dirty="0"/>
              <a:t> which are suitable for analyzing big data. </a:t>
            </a:r>
          </a:p>
          <a:p>
            <a:r>
              <a:rPr lang="en-US" sz="2000" dirty="0"/>
              <a:t>Data analysis jobs (such as </a:t>
            </a:r>
            <a:r>
              <a:rPr lang="en-US" sz="2000" dirty="0" err="1"/>
              <a:t>MapReduce</a:t>
            </a:r>
            <a:r>
              <a:rPr lang="en-US" sz="2000" dirty="0"/>
              <a:t>) jobs are submitted to the analytics tier from the application servers. </a:t>
            </a:r>
          </a:p>
          <a:p>
            <a:r>
              <a:rPr lang="en-US" sz="2000" dirty="0"/>
              <a:t>The jobs are queued for execution and upon completion the analyzed data is presented from the application servers.</a:t>
            </a:r>
          </a:p>
        </p:txBody>
      </p:sp>
      <p:pic>
        <p:nvPicPr>
          <p:cNvPr id="9" name="Picture 8"/>
          <p:cNvPicPr>
            <a:picLocks noChangeAspect="1"/>
          </p:cNvPicPr>
          <p:nvPr/>
        </p:nvPicPr>
        <p:blipFill>
          <a:blip r:embed="rId3"/>
          <a:stretch>
            <a:fillRect/>
          </a:stretch>
        </p:blipFill>
        <p:spPr>
          <a:xfrm>
            <a:off x="7732734" y="12587"/>
            <a:ext cx="3698712" cy="6888181"/>
          </a:xfrm>
          <a:prstGeom prst="rect">
            <a:avLst/>
          </a:prstGeom>
        </p:spPr>
      </p:pic>
    </p:spTree>
    <p:extLst>
      <p:ext uri="{BB962C8B-B14F-4D97-AF65-F5344CB8AC3E}">
        <p14:creationId xmlns:p14="http://schemas.microsoft.com/office/powerpoint/2010/main" val="3789560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Developing web applications in Python</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948067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fontScale="90000"/>
          </a:bodyPr>
          <a:lstStyle/>
          <a:p>
            <a:r>
              <a:rPr lang="en-US" dirty="0">
                <a:latin typeface="+mn-lt"/>
              </a:rPr>
              <a:t> Python Web Application Framework - </a:t>
            </a:r>
            <a:r>
              <a:rPr lang="en-US" dirty="0" err="1">
                <a:latin typeface="+mn-lt"/>
              </a:rPr>
              <a:t>Django</a:t>
            </a:r>
            <a:endParaRPr lang="en-US" dirty="0">
              <a:latin typeface="+mn-lt"/>
            </a:endParaRPr>
          </a:p>
        </p:txBody>
      </p:sp>
      <p:sp>
        <p:nvSpPr>
          <p:cNvPr id="10" name="Content Placeholder 9"/>
          <p:cNvSpPr>
            <a:spLocks noGrp="1"/>
          </p:cNvSpPr>
          <p:nvPr>
            <p:ph idx="1"/>
          </p:nvPr>
        </p:nvSpPr>
        <p:spPr>
          <a:xfrm>
            <a:off x="838200" y="1825625"/>
            <a:ext cx="10701867" cy="4422775"/>
          </a:xfrm>
        </p:spPr>
        <p:txBody>
          <a:bodyPr>
            <a:normAutofit/>
          </a:bodyPr>
          <a:lstStyle/>
          <a:p>
            <a:r>
              <a:rPr lang="en-US" sz="3600" dirty="0" err="1"/>
              <a:t>Django</a:t>
            </a:r>
            <a:r>
              <a:rPr lang="en-US" sz="3600" dirty="0"/>
              <a:t> is an open source </a:t>
            </a:r>
            <a:r>
              <a:rPr lang="en-US" sz="3600" dirty="0">
                <a:solidFill>
                  <a:srgbClr val="FF0000"/>
                </a:solidFill>
              </a:rPr>
              <a:t>web application framework </a:t>
            </a:r>
            <a:r>
              <a:rPr lang="en-US" sz="3600" dirty="0"/>
              <a:t>for developing web applications in Python. </a:t>
            </a:r>
          </a:p>
          <a:p>
            <a:r>
              <a:rPr lang="en-US" sz="3600" dirty="0"/>
              <a:t>A web application framework in general is a collection of solutions, packages and best practices that allows development of web applications and dynamic websites. </a:t>
            </a:r>
          </a:p>
        </p:txBody>
      </p:sp>
    </p:spTree>
    <p:extLst>
      <p:ext uri="{BB962C8B-B14F-4D97-AF65-F5344CB8AC3E}">
        <p14:creationId xmlns:p14="http://schemas.microsoft.com/office/powerpoint/2010/main" val="76308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fontScale="90000"/>
          </a:bodyPr>
          <a:lstStyle/>
          <a:p>
            <a:r>
              <a:rPr lang="en-US" dirty="0">
                <a:latin typeface="+mn-lt"/>
              </a:rPr>
              <a:t> Python Web Application Framework - </a:t>
            </a:r>
            <a:r>
              <a:rPr lang="en-US" dirty="0" err="1">
                <a:latin typeface="+mn-lt"/>
              </a:rPr>
              <a:t>Django</a:t>
            </a:r>
            <a:endParaRPr lang="en-US" dirty="0">
              <a:latin typeface="+mn-lt"/>
            </a:endParaRPr>
          </a:p>
        </p:txBody>
      </p:sp>
      <p:sp>
        <p:nvSpPr>
          <p:cNvPr id="10" name="Content Placeholder 9"/>
          <p:cNvSpPr>
            <a:spLocks noGrp="1"/>
          </p:cNvSpPr>
          <p:nvPr>
            <p:ph idx="1"/>
          </p:nvPr>
        </p:nvSpPr>
        <p:spPr>
          <a:xfrm>
            <a:off x="838200" y="1825625"/>
            <a:ext cx="10701867" cy="4422775"/>
          </a:xfrm>
        </p:spPr>
        <p:txBody>
          <a:bodyPr>
            <a:normAutofit/>
          </a:bodyPr>
          <a:lstStyle/>
          <a:p>
            <a:r>
              <a:rPr lang="en-US" sz="3200" dirty="0" smtClean="0"/>
              <a:t>Django </a:t>
            </a:r>
            <a:r>
              <a:rPr lang="en-US" sz="3200" dirty="0"/>
              <a:t>provides a unified API to a database backend. </a:t>
            </a:r>
          </a:p>
          <a:p>
            <a:r>
              <a:rPr lang="en-US" sz="3200" dirty="0"/>
              <a:t>Thus web applications built with </a:t>
            </a:r>
            <a:r>
              <a:rPr lang="en-US" sz="3200" dirty="0" err="1"/>
              <a:t>Django</a:t>
            </a:r>
            <a:r>
              <a:rPr lang="en-US" sz="3200" dirty="0"/>
              <a:t> can work with different databases without requiring any code changes. </a:t>
            </a:r>
          </a:p>
          <a:p>
            <a:r>
              <a:rPr lang="en-US" sz="3200" dirty="0"/>
              <a:t>With this flexibility in web application design combined with the powerful capabilities of the Python language and the Python ecosystem, Django is best suited for cloud applications. </a:t>
            </a:r>
          </a:p>
        </p:txBody>
      </p:sp>
    </p:spTree>
    <p:extLst>
      <p:ext uri="{BB962C8B-B14F-4D97-AF65-F5344CB8AC3E}">
        <p14:creationId xmlns:p14="http://schemas.microsoft.com/office/powerpoint/2010/main" val="2856768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fontScale="90000"/>
          </a:bodyPr>
          <a:lstStyle/>
          <a:p>
            <a:r>
              <a:rPr lang="en-US" dirty="0">
                <a:latin typeface="+mn-lt"/>
              </a:rPr>
              <a:t> Python Web Application Framework - </a:t>
            </a:r>
            <a:r>
              <a:rPr lang="en-US" dirty="0" err="1">
                <a:latin typeface="+mn-lt"/>
              </a:rPr>
              <a:t>Django</a:t>
            </a:r>
            <a:endParaRPr lang="en-US" dirty="0">
              <a:latin typeface="+mn-lt"/>
            </a:endParaRPr>
          </a:p>
        </p:txBody>
      </p:sp>
      <p:sp>
        <p:nvSpPr>
          <p:cNvPr id="10" name="Content Placeholder 9"/>
          <p:cNvSpPr>
            <a:spLocks noGrp="1"/>
          </p:cNvSpPr>
          <p:nvPr>
            <p:ph idx="1"/>
          </p:nvPr>
        </p:nvSpPr>
        <p:spPr>
          <a:xfrm>
            <a:off x="838200" y="1825625"/>
            <a:ext cx="10701867" cy="4422775"/>
          </a:xfrm>
        </p:spPr>
        <p:txBody>
          <a:bodyPr>
            <a:normAutofit/>
          </a:bodyPr>
          <a:lstStyle/>
          <a:p>
            <a:r>
              <a:rPr lang="en-US" sz="3600" dirty="0" smtClean="0"/>
              <a:t>Django </a:t>
            </a:r>
            <a:r>
              <a:rPr lang="en-US" sz="3600" dirty="0"/>
              <a:t>is based on the Model-Template-View architecture and provides a separation of the data model from the business rules and the user interface. </a:t>
            </a:r>
          </a:p>
        </p:txBody>
      </p:sp>
    </p:spTree>
    <p:extLst>
      <p:ext uri="{BB962C8B-B14F-4D97-AF65-F5344CB8AC3E}">
        <p14:creationId xmlns:p14="http://schemas.microsoft.com/office/powerpoint/2010/main" val="2179571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a:bodyPr>
          <a:lstStyle/>
          <a:p>
            <a:r>
              <a:rPr lang="en-US" dirty="0" err="1">
                <a:latin typeface="+mn-lt"/>
              </a:rPr>
              <a:t>Django</a:t>
            </a:r>
            <a:r>
              <a:rPr lang="en-US" dirty="0">
                <a:latin typeface="+mn-lt"/>
              </a:rPr>
              <a:t> Architecture</a:t>
            </a:r>
          </a:p>
        </p:txBody>
      </p:sp>
      <p:sp>
        <p:nvSpPr>
          <p:cNvPr id="10" name="Content Placeholder 9"/>
          <p:cNvSpPr>
            <a:spLocks noGrp="1"/>
          </p:cNvSpPr>
          <p:nvPr>
            <p:ph idx="1"/>
          </p:nvPr>
        </p:nvSpPr>
        <p:spPr>
          <a:xfrm>
            <a:off x="838200" y="1825625"/>
            <a:ext cx="10701867" cy="4422775"/>
          </a:xfrm>
        </p:spPr>
        <p:txBody>
          <a:bodyPr>
            <a:normAutofit/>
          </a:bodyPr>
          <a:lstStyle/>
          <a:p>
            <a:r>
              <a:rPr lang="en-US" sz="3200" dirty="0" err="1"/>
              <a:t>Django</a:t>
            </a:r>
            <a:r>
              <a:rPr lang="en-US" sz="3200" dirty="0"/>
              <a:t> is Model-Template-View (MTV) framework. </a:t>
            </a:r>
          </a:p>
          <a:p>
            <a:pPr lvl="1"/>
            <a:r>
              <a:rPr lang="en-US" dirty="0" smtClean="0"/>
              <a:t>Model</a:t>
            </a:r>
            <a:endParaRPr lang="en-US" dirty="0"/>
          </a:p>
          <a:p>
            <a:pPr lvl="2"/>
            <a:r>
              <a:rPr lang="en-US" sz="1800" dirty="0"/>
              <a:t>The model acts as a definition of some stored data and handles the interactions with the database. In a web application, the data can be stored in a relational database, non-relational database, an XML file, etc. A </a:t>
            </a:r>
            <a:r>
              <a:rPr lang="en-US" sz="1800" dirty="0" err="1"/>
              <a:t>Django</a:t>
            </a:r>
            <a:r>
              <a:rPr lang="en-US" sz="1800" dirty="0"/>
              <a:t> model is a Python class that outlines the variables and methods for a particular type of data.</a:t>
            </a:r>
          </a:p>
          <a:p>
            <a:pPr lvl="1"/>
            <a:r>
              <a:rPr lang="en-US" dirty="0"/>
              <a:t>Template</a:t>
            </a:r>
          </a:p>
          <a:p>
            <a:pPr lvl="2"/>
            <a:r>
              <a:rPr lang="en-US" sz="1800" dirty="0"/>
              <a:t>In a typical </a:t>
            </a:r>
            <a:r>
              <a:rPr lang="en-US" sz="1800" dirty="0" err="1"/>
              <a:t>Django</a:t>
            </a:r>
            <a:r>
              <a:rPr lang="en-US" sz="1800" dirty="0"/>
              <a:t> web application, the template is simply an HTML page with a few extra placeholders. </a:t>
            </a:r>
            <a:r>
              <a:rPr lang="en-US" sz="1800" dirty="0" err="1"/>
              <a:t>Django’s</a:t>
            </a:r>
            <a:r>
              <a:rPr lang="en-US" sz="1800" dirty="0"/>
              <a:t> template language can be used to create various forms of text files (XML, email, CSS, </a:t>
            </a:r>
            <a:r>
              <a:rPr lang="en-US" sz="1800" dirty="0" err="1"/>
              <a:t>Javascript</a:t>
            </a:r>
            <a:r>
              <a:rPr lang="en-US" sz="1800" dirty="0"/>
              <a:t>, CSV, etc.)</a:t>
            </a:r>
          </a:p>
          <a:p>
            <a:pPr lvl="1"/>
            <a:r>
              <a:rPr lang="en-US" dirty="0"/>
              <a:t>View</a:t>
            </a:r>
          </a:p>
          <a:p>
            <a:pPr lvl="2"/>
            <a:r>
              <a:rPr lang="en-US" sz="1800" dirty="0"/>
              <a:t>The view ties the model to the template. The view is where you write the code that actually generates the web pages. View determines what data is to be displayed, retrieves the data from the database and passes the data to the template.</a:t>
            </a:r>
            <a:endParaRPr lang="en-US" sz="900" dirty="0"/>
          </a:p>
        </p:txBody>
      </p:sp>
    </p:spTree>
    <p:extLst>
      <p:ext uri="{BB962C8B-B14F-4D97-AF65-F5344CB8AC3E}">
        <p14:creationId xmlns:p14="http://schemas.microsoft.com/office/powerpoint/2010/main" val="383343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3600" dirty="0"/>
              <a:t>Scalability</a:t>
            </a:r>
          </a:p>
          <a:p>
            <a:r>
              <a:rPr lang="en-US" sz="3600" dirty="0"/>
              <a:t>Reliability &amp; Availability</a:t>
            </a:r>
          </a:p>
          <a:p>
            <a:r>
              <a:rPr lang="en-US" sz="3600" dirty="0"/>
              <a:t>Security</a:t>
            </a:r>
          </a:p>
          <a:p>
            <a:r>
              <a:rPr lang="en-US" sz="3600" dirty="0"/>
              <a:t>Maintenance &amp; Upgradation</a:t>
            </a:r>
          </a:p>
          <a:p>
            <a:r>
              <a:rPr lang="en-US" sz="3600" dirty="0"/>
              <a:t>Performance</a:t>
            </a:r>
          </a:p>
        </p:txBody>
      </p:sp>
    </p:spTree>
    <p:extLst>
      <p:ext uri="{BB962C8B-B14F-4D97-AF65-F5344CB8AC3E}">
        <p14:creationId xmlns:p14="http://schemas.microsoft.com/office/powerpoint/2010/main" val="2108451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Design methodology for </a:t>
            </a:r>
            <a:r>
              <a:rPr lang="en-US" sz="4000" dirty="0" err="1">
                <a:latin typeface="+mn-lt"/>
              </a:rPr>
              <a:t>IaaS</a:t>
            </a:r>
            <a:r>
              <a:rPr lang="en-US" sz="4000" dirty="0">
                <a:latin typeface="+mn-lt"/>
              </a:rPr>
              <a:t> service model</a:t>
            </a:r>
          </a:p>
        </p:txBody>
      </p:sp>
      <p:graphicFrame>
        <p:nvGraphicFramePr>
          <p:cNvPr id="10" name="Diagram 9"/>
          <p:cNvGraphicFramePr/>
          <p:nvPr>
            <p:extLst>
              <p:ext uri="{D42A27DB-BD31-4B8C-83A1-F6EECF244321}">
                <p14:modId xmlns:p14="http://schemas.microsoft.com/office/powerpoint/2010/main" val="194640257"/>
              </p:ext>
            </p:extLst>
          </p:nvPr>
        </p:nvGraphicFramePr>
        <p:xfrm>
          <a:off x="1777999" y="1761067"/>
          <a:ext cx="8881533" cy="4377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68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Design methodology for </a:t>
            </a:r>
            <a:r>
              <a:rPr lang="en-US" sz="4000" dirty="0" err="1">
                <a:latin typeface="+mn-lt"/>
              </a:rPr>
              <a:t>PaaS</a:t>
            </a:r>
            <a:r>
              <a:rPr lang="en-US" sz="4000" dirty="0">
                <a:latin typeface="+mn-lt"/>
              </a:rPr>
              <a:t> service model</a:t>
            </a:r>
          </a:p>
        </p:txBody>
      </p:sp>
      <p:sp>
        <p:nvSpPr>
          <p:cNvPr id="3" name="Content Placeholder 2"/>
          <p:cNvSpPr>
            <a:spLocks noGrp="1"/>
          </p:cNvSpPr>
          <p:nvPr>
            <p:ph idx="1"/>
          </p:nvPr>
        </p:nvSpPr>
        <p:spPr/>
        <p:txBody>
          <a:bodyPr>
            <a:noAutofit/>
          </a:bodyPr>
          <a:lstStyle/>
          <a:p>
            <a:r>
              <a:rPr lang="en-US" sz="3200" dirty="0"/>
              <a:t>For applications that use the Platform-as-a-service (</a:t>
            </a:r>
            <a:r>
              <a:rPr lang="en-US" sz="3200" dirty="0" err="1"/>
              <a:t>PaaS</a:t>
            </a:r>
            <a:r>
              <a:rPr lang="en-US" sz="3200" dirty="0"/>
              <a:t>) cloud service model, </a:t>
            </a:r>
            <a:r>
              <a:rPr lang="en-US" sz="3200" dirty="0">
                <a:solidFill>
                  <a:srgbClr val="FF0000"/>
                </a:solidFill>
              </a:rPr>
              <a:t>the architecture and deployment design steps are not required</a:t>
            </a:r>
            <a:r>
              <a:rPr lang="en-US" sz="3200" dirty="0"/>
              <a:t> since the platform takes care of the architecture and deployment. </a:t>
            </a:r>
          </a:p>
          <a:p>
            <a:r>
              <a:rPr lang="en-US" sz="3200" dirty="0"/>
              <a:t>Component Design</a:t>
            </a:r>
          </a:p>
          <a:p>
            <a:pPr lvl="1"/>
            <a:r>
              <a:rPr lang="en-US" dirty="0"/>
              <a:t>In the component design step, the developers have to take into consideration the platform specific features.  </a:t>
            </a:r>
          </a:p>
        </p:txBody>
      </p:sp>
    </p:spTree>
    <p:extLst>
      <p:ext uri="{BB962C8B-B14F-4D97-AF65-F5344CB8AC3E}">
        <p14:creationId xmlns:p14="http://schemas.microsoft.com/office/powerpoint/2010/main" val="1943252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Design methodology for </a:t>
            </a:r>
            <a:r>
              <a:rPr lang="en-US" sz="4000" dirty="0" err="1">
                <a:latin typeface="+mn-lt"/>
              </a:rPr>
              <a:t>PaaS</a:t>
            </a:r>
            <a:r>
              <a:rPr lang="en-US" sz="4000" dirty="0">
                <a:latin typeface="+mn-lt"/>
              </a:rPr>
              <a:t> service model</a:t>
            </a:r>
          </a:p>
        </p:txBody>
      </p:sp>
      <p:sp>
        <p:nvSpPr>
          <p:cNvPr id="3" name="Content Placeholder 2"/>
          <p:cNvSpPr>
            <a:spLocks noGrp="1"/>
          </p:cNvSpPr>
          <p:nvPr>
            <p:ph idx="1"/>
          </p:nvPr>
        </p:nvSpPr>
        <p:spPr/>
        <p:txBody>
          <a:bodyPr>
            <a:noAutofit/>
          </a:bodyPr>
          <a:lstStyle/>
          <a:p>
            <a:r>
              <a:rPr lang="en-US" sz="2400" dirty="0" smtClean="0"/>
              <a:t>Platform </a:t>
            </a:r>
            <a:r>
              <a:rPr lang="en-US" sz="2400" dirty="0"/>
              <a:t>Specific Software</a:t>
            </a:r>
          </a:p>
          <a:p>
            <a:pPr lvl="1"/>
            <a:r>
              <a:rPr lang="en-US" sz="1800" dirty="0"/>
              <a:t>Different </a:t>
            </a:r>
            <a:r>
              <a:rPr lang="en-US" sz="1800" dirty="0" err="1"/>
              <a:t>PaaS</a:t>
            </a:r>
            <a:r>
              <a:rPr lang="en-US" sz="1800" dirty="0"/>
              <a:t> offerings such as Google App Engine, Windows Azure Web Sites, etc., provide platform specific software development kits (SDKs) for developing cloud applications. </a:t>
            </a:r>
          </a:p>
          <a:p>
            <a:r>
              <a:rPr lang="en-US" sz="2400" dirty="0"/>
              <a:t>Sandbox Environments</a:t>
            </a:r>
          </a:p>
          <a:p>
            <a:pPr lvl="1"/>
            <a:r>
              <a:rPr lang="en-US" sz="1800" dirty="0"/>
              <a:t>Applications designed for specific </a:t>
            </a:r>
            <a:r>
              <a:rPr lang="en-US" sz="1800" dirty="0" err="1"/>
              <a:t>PaaS</a:t>
            </a:r>
            <a:r>
              <a:rPr lang="en-US" sz="1800" dirty="0"/>
              <a:t> offerings run in sandbox environments and are allowed to perform only those actions that do not interfere with the performance of other applications. </a:t>
            </a:r>
          </a:p>
          <a:p>
            <a:r>
              <a:rPr lang="en-US" sz="2400" dirty="0"/>
              <a:t>Deployment &amp; Scaling</a:t>
            </a:r>
          </a:p>
          <a:p>
            <a:pPr lvl="1"/>
            <a:r>
              <a:rPr lang="en-US" sz="1800" dirty="0"/>
              <a:t>The deployment and scaling is handled by the platform while the developers focus on the application development using the platform-specific SDKs. </a:t>
            </a:r>
          </a:p>
          <a:p>
            <a:r>
              <a:rPr lang="en-US" sz="2400" dirty="0"/>
              <a:t>Portability</a:t>
            </a:r>
          </a:p>
          <a:p>
            <a:pPr lvl="1"/>
            <a:r>
              <a:rPr lang="en-US" sz="1800" dirty="0"/>
              <a:t>Portability is a major constraint for PaaS based applications as it is difficult to move the application to another environment </a:t>
            </a:r>
          </a:p>
        </p:txBody>
      </p:sp>
    </p:spTree>
    <p:extLst>
      <p:ext uri="{BB962C8B-B14F-4D97-AF65-F5344CB8AC3E}">
        <p14:creationId xmlns:p14="http://schemas.microsoft.com/office/powerpoint/2010/main" val="2826001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apps design - examples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1964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Processing App Design</a:t>
            </a:r>
          </a:p>
        </p:txBody>
      </p:sp>
      <p:sp>
        <p:nvSpPr>
          <p:cNvPr id="3" name="Content Placeholder 2"/>
          <p:cNvSpPr>
            <a:spLocks noGrp="1"/>
          </p:cNvSpPr>
          <p:nvPr>
            <p:ph idx="1"/>
          </p:nvPr>
        </p:nvSpPr>
        <p:spPr/>
        <p:txBody>
          <a:bodyPr>
            <a:normAutofit/>
          </a:bodyPr>
          <a:lstStyle/>
          <a:p>
            <a:r>
              <a:rPr lang="en-US" sz="3600" dirty="0"/>
              <a:t> Functionality:</a:t>
            </a:r>
          </a:p>
          <a:p>
            <a:pPr lvl="1"/>
            <a:r>
              <a:rPr lang="en-US" sz="3200" dirty="0"/>
              <a:t>A cloud-based Image Processing application.</a:t>
            </a:r>
          </a:p>
          <a:p>
            <a:pPr lvl="1"/>
            <a:r>
              <a:rPr lang="en-US" sz="3200" dirty="0"/>
              <a:t>This application provides online image ﬁltering capability. </a:t>
            </a:r>
          </a:p>
          <a:p>
            <a:pPr lvl="1"/>
            <a:r>
              <a:rPr lang="en-US" sz="3200" dirty="0"/>
              <a:t>Users can upload image ﬁles and choose the ﬁlters to apply. </a:t>
            </a:r>
          </a:p>
          <a:p>
            <a:pPr lvl="1"/>
            <a:r>
              <a:rPr lang="en-US" sz="3200" dirty="0"/>
              <a:t>The selected ﬁlters are applied to the image and the processed image can then be downloaded.</a:t>
            </a:r>
          </a:p>
          <a:p>
            <a:endParaRPr lang="en-GB" sz="4800" dirty="0"/>
          </a:p>
        </p:txBody>
      </p:sp>
    </p:spTree>
    <p:extLst>
      <p:ext uri="{BB962C8B-B14F-4D97-AF65-F5344CB8AC3E}">
        <p14:creationId xmlns:p14="http://schemas.microsoft.com/office/powerpoint/2010/main" val="3812131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Image Processing App – Component Design</a:t>
            </a:r>
          </a:p>
        </p:txBody>
      </p:sp>
      <p:sp>
        <p:nvSpPr>
          <p:cNvPr id="3" name="Content Placeholder 2"/>
          <p:cNvSpPr>
            <a:spLocks noGrp="1"/>
          </p:cNvSpPr>
          <p:nvPr>
            <p:ph idx="1"/>
          </p:nvPr>
        </p:nvSpPr>
        <p:spPr>
          <a:xfrm>
            <a:off x="838199" y="1825625"/>
            <a:ext cx="6290498" cy="4351338"/>
          </a:xfrm>
        </p:spPr>
        <p:txBody>
          <a:bodyPr>
            <a:normAutofit/>
          </a:bodyPr>
          <a:lstStyle/>
          <a:p>
            <a:r>
              <a:rPr lang="en-US" dirty="0"/>
              <a:t>Component Design</a:t>
            </a:r>
          </a:p>
          <a:p>
            <a:pPr lvl="1"/>
            <a:r>
              <a:rPr lang="en-US" b="1" dirty="0"/>
              <a:t>Web Tier:</a:t>
            </a:r>
            <a:r>
              <a:rPr lang="en-US" dirty="0"/>
              <a:t> The web tier for the image processing app has front ends for image submission and displaying processed images. </a:t>
            </a:r>
          </a:p>
          <a:p>
            <a:pPr lvl="1"/>
            <a:r>
              <a:rPr lang="en-US" b="1" dirty="0"/>
              <a:t>Application Tier:</a:t>
            </a:r>
            <a:r>
              <a:rPr lang="en-US" dirty="0"/>
              <a:t> The application tier has components for processing the image submission requests, processing the submitted image and processing requests for displaying the results. </a:t>
            </a:r>
          </a:p>
          <a:p>
            <a:pPr lvl="1"/>
            <a:r>
              <a:rPr lang="en-US" b="1" dirty="0"/>
              <a:t>Storage Tier:</a:t>
            </a:r>
            <a:r>
              <a:rPr lang="en-US" dirty="0"/>
              <a:t> The storage tier comprises of the storage for processed images.</a:t>
            </a:r>
          </a:p>
        </p:txBody>
      </p:sp>
      <p:pic>
        <p:nvPicPr>
          <p:cNvPr id="9" name="Picture 8"/>
          <p:cNvPicPr>
            <a:picLocks noChangeAspect="1"/>
          </p:cNvPicPr>
          <p:nvPr/>
        </p:nvPicPr>
        <p:blipFill>
          <a:blip r:embed="rId3"/>
          <a:stretch>
            <a:fillRect/>
          </a:stretch>
        </p:blipFill>
        <p:spPr>
          <a:xfrm>
            <a:off x="7343190" y="1819192"/>
            <a:ext cx="4108661" cy="3219615"/>
          </a:xfrm>
          <a:prstGeom prst="rect">
            <a:avLst/>
          </a:prstGeom>
        </p:spPr>
      </p:pic>
      <p:sp>
        <p:nvSpPr>
          <p:cNvPr id="10" name="Rectangle 9"/>
          <p:cNvSpPr/>
          <p:nvPr/>
        </p:nvSpPr>
        <p:spPr>
          <a:xfrm>
            <a:off x="7776396" y="5164773"/>
            <a:ext cx="3577404" cy="276999"/>
          </a:xfrm>
          <a:prstGeom prst="rect">
            <a:avLst/>
          </a:prstGeom>
        </p:spPr>
        <p:txBody>
          <a:bodyPr wrap="square">
            <a:spAutoFit/>
          </a:bodyPr>
          <a:lstStyle/>
          <a:p>
            <a:pPr algn="ctr"/>
            <a:r>
              <a:rPr lang="en-US" sz="1200" dirty="0"/>
              <a:t> Component design for Image Processing App</a:t>
            </a:r>
          </a:p>
        </p:txBody>
      </p:sp>
    </p:spTree>
    <p:extLst>
      <p:ext uri="{BB962C8B-B14F-4D97-AF65-F5344CB8AC3E}">
        <p14:creationId xmlns:p14="http://schemas.microsoft.com/office/powerpoint/2010/main" val="2238368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Image Processing App – Architecture Design</a:t>
            </a:r>
          </a:p>
        </p:txBody>
      </p:sp>
      <p:sp>
        <p:nvSpPr>
          <p:cNvPr id="3" name="Content Placeholder 2"/>
          <p:cNvSpPr>
            <a:spLocks noGrp="1"/>
          </p:cNvSpPr>
          <p:nvPr>
            <p:ph idx="1"/>
          </p:nvPr>
        </p:nvSpPr>
        <p:spPr>
          <a:xfrm>
            <a:off x="838199" y="1825625"/>
            <a:ext cx="6290498" cy="4351338"/>
          </a:xfrm>
        </p:spPr>
        <p:txBody>
          <a:bodyPr>
            <a:normAutofit/>
          </a:bodyPr>
          <a:lstStyle/>
          <a:p>
            <a:r>
              <a:rPr lang="en-US" dirty="0"/>
              <a:t>Architecture design step which deﬁnes the interactions between the application components. </a:t>
            </a:r>
          </a:p>
          <a:p>
            <a:r>
              <a:rPr lang="en-US" dirty="0"/>
              <a:t>This application uses the </a:t>
            </a:r>
            <a:r>
              <a:rPr lang="en-US" dirty="0" err="1">
                <a:solidFill>
                  <a:srgbClr val="FF0000"/>
                </a:solidFill>
              </a:rPr>
              <a:t>Django</a:t>
            </a:r>
            <a:r>
              <a:rPr lang="en-US" dirty="0">
                <a:solidFill>
                  <a:srgbClr val="FF0000"/>
                </a:solidFill>
              </a:rPr>
              <a:t>  framework,</a:t>
            </a:r>
            <a:r>
              <a:rPr lang="en-US" dirty="0"/>
              <a:t> therefore, the web tier components map to the </a:t>
            </a:r>
            <a:r>
              <a:rPr lang="en-US" dirty="0" err="1">
                <a:solidFill>
                  <a:srgbClr val="FF0000"/>
                </a:solidFill>
              </a:rPr>
              <a:t>Django</a:t>
            </a:r>
            <a:r>
              <a:rPr lang="en-US" dirty="0">
                <a:solidFill>
                  <a:srgbClr val="FF0000"/>
                </a:solidFill>
              </a:rPr>
              <a:t> templates</a:t>
            </a:r>
            <a:r>
              <a:rPr lang="en-US" dirty="0"/>
              <a:t> and the application tier components map to the </a:t>
            </a:r>
            <a:r>
              <a:rPr lang="en-US" dirty="0" err="1">
                <a:solidFill>
                  <a:srgbClr val="FF0000"/>
                </a:solidFill>
              </a:rPr>
              <a:t>Django</a:t>
            </a:r>
            <a:r>
              <a:rPr lang="en-US" dirty="0">
                <a:solidFill>
                  <a:srgbClr val="FF0000"/>
                </a:solidFill>
              </a:rPr>
              <a:t> views.  </a:t>
            </a:r>
          </a:p>
          <a:p>
            <a:r>
              <a:rPr lang="en-US" dirty="0"/>
              <a:t>A cloud storage is used for the storage tier. </a:t>
            </a:r>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dirty="0"/>
              <a:t> Architecture design for Image Processing App</a:t>
            </a:r>
          </a:p>
        </p:txBody>
      </p:sp>
      <p:pic>
        <p:nvPicPr>
          <p:cNvPr id="8" name="Picture 7"/>
          <p:cNvPicPr>
            <a:picLocks noChangeAspect="1"/>
          </p:cNvPicPr>
          <p:nvPr/>
        </p:nvPicPr>
        <p:blipFill>
          <a:blip r:embed="rId3"/>
          <a:stretch>
            <a:fillRect/>
          </a:stretch>
        </p:blipFill>
        <p:spPr>
          <a:xfrm>
            <a:off x="7128697" y="1679485"/>
            <a:ext cx="4515082" cy="3499030"/>
          </a:xfrm>
          <a:prstGeom prst="rect">
            <a:avLst/>
          </a:prstGeom>
        </p:spPr>
      </p:pic>
    </p:spTree>
    <p:extLst>
      <p:ext uri="{BB962C8B-B14F-4D97-AF65-F5344CB8AC3E}">
        <p14:creationId xmlns:p14="http://schemas.microsoft.com/office/powerpoint/2010/main" val="3928192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Image Processing App – Deployment Design</a:t>
            </a:r>
          </a:p>
        </p:txBody>
      </p:sp>
      <p:sp>
        <p:nvSpPr>
          <p:cNvPr id="3" name="Content Placeholder 2"/>
          <p:cNvSpPr>
            <a:spLocks noGrp="1"/>
          </p:cNvSpPr>
          <p:nvPr>
            <p:ph idx="1"/>
          </p:nvPr>
        </p:nvSpPr>
        <p:spPr>
          <a:xfrm>
            <a:off x="838199" y="1825625"/>
            <a:ext cx="6290498" cy="4351338"/>
          </a:xfrm>
        </p:spPr>
        <p:txBody>
          <a:bodyPr>
            <a:normAutofit fontScale="85000" lnSpcReduction="10000"/>
          </a:bodyPr>
          <a:lstStyle/>
          <a:p>
            <a:r>
              <a:rPr lang="en-US" sz="4000" dirty="0"/>
              <a:t>Deployment for the app is a multi-tier architecture comprising of load balancer, application servers and a cloud storage for processed images. </a:t>
            </a:r>
            <a:endParaRPr lang="en-US" sz="4000" dirty="0" smtClean="0"/>
          </a:p>
          <a:p>
            <a:r>
              <a:rPr lang="en-US" sz="4000" dirty="0"/>
              <a:t>For each resource in the deployment </a:t>
            </a:r>
            <a:r>
              <a:rPr lang="en-US" sz="4000" dirty="0">
                <a:solidFill>
                  <a:srgbClr val="FF0000"/>
                </a:solidFill>
              </a:rPr>
              <a:t>the corresponding Amazon Web Services (AWS) cloud service</a:t>
            </a:r>
            <a:r>
              <a:rPr lang="en-US" sz="4000" dirty="0"/>
              <a:t> is mentioned.</a:t>
            </a:r>
          </a:p>
          <a:p>
            <a:endParaRPr lang="en-US" sz="4000" dirty="0"/>
          </a:p>
        </p:txBody>
      </p:sp>
      <p:sp>
        <p:nvSpPr>
          <p:cNvPr id="10" name="Rectangle 9"/>
          <p:cNvSpPr/>
          <p:nvPr/>
        </p:nvSpPr>
        <p:spPr>
          <a:xfrm>
            <a:off x="7894929" y="5963103"/>
            <a:ext cx="3577404" cy="276999"/>
          </a:xfrm>
          <a:prstGeom prst="rect">
            <a:avLst/>
          </a:prstGeom>
        </p:spPr>
        <p:txBody>
          <a:bodyPr wrap="square">
            <a:spAutoFit/>
          </a:bodyPr>
          <a:lstStyle/>
          <a:p>
            <a:pPr algn="ctr"/>
            <a:r>
              <a:rPr lang="en-US" sz="1200" dirty="0"/>
              <a:t> Deployment design for Image Processing App</a:t>
            </a:r>
          </a:p>
        </p:txBody>
      </p:sp>
      <p:pic>
        <p:nvPicPr>
          <p:cNvPr id="9" name="Picture 8"/>
          <p:cNvPicPr>
            <a:picLocks noChangeAspect="1"/>
          </p:cNvPicPr>
          <p:nvPr/>
        </p:nvPicPr>
        <p:blipFill>
          <a:blip r:embed="rId3"/>
          <a:stretch>
            <a:fillRect/>
          </a:stretch>
        </p:blipFill>
        <p:spPr>
          <a:xfrm>
            <a:off x="8830733" y="1734389"/>
            <a:ext cx="1975952" cy="4190510"/>
          </a:xfrm>
          <a:prstGeom prst="rect">
            <a:avLst/>
          </a:prstGeom>
        </p:spPr>
      </p:pic>
    </p:spTree>
    <p:extLst>
      <p:ext uri="{BB962C8B-B14F-4D97-AF65-F5344CB8AC3E}">
        <p14:creationId xmlns:p14="http://schemas.microsoft.com/office/powerpoint/2010/main" val="394665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Drive App Design</a:t>
            </a:r>
            <a:endParaRPr lang="en-GB" dirty="0"/>
          </a:p>
        </p:txBody>
      </p:sp>
      <p:sp>
        <p:nvSpPr>
          <p:cNvPr id="3" name="Content Placeholder 2"/>
          <p:cNvSpPr>
            <a:spLocks noGrp="1"/>
          </p:cNvSpPr>
          <p:nvPr>
            <p:ph idx="1"/>
          </p:nvPr>
        </p:nvSpPr>
        <p:spPr/>
        <p:txBody>
          <a:bodyPr>
            <a:normAutofit/>
          </a:bodyPr>
          <a:lstStyle/>
          <a:p>
            <a:r>
              <a:rPr lang="en-US" sz="3600" dirty="0"/>
              <a:t> Functionality:</a:t>
            </a:r>
          </a:p>
          <a:p>
            <a:pPr lvl="1"/>
            <a:r>
              <a:rPr lang="en-US" sz="3200" dirty="0"/>
              <a:t>A cloud-based document storage (Cloud Drive) application. </a:t>
            </a:r>
          </a:p>
          <a:p>
            <a:pPr lvl="1"/>
            <a:r>
              <a:rPr lang="en-US" sz="3200" dirty="0"/>
              <a:t>This application allows users to store documents on a cloud-based storage.</a:t>
            </a:r>
          </a:p>
          <a:p>
            <a:endParaRPr lang="en-GB" sz="4800" dirty="0"/>
          </a:p>
        </p:txBody>
      </p:sp>
    </p:spTree>
    <p:extLst>
      <p:ext uri="{BB962C8B-B14F-4D97-AF65-F5344CB8AC3E}">
        <p14:creationId xmlns:p14="http://schemas.microsoft.com/office/powerpoint/2010/main" val="797475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Cloud Drive App – Component Design</a:t>
            </a:r>
          </a:p>
        </p:txBody>
      </p:sp>
      <p:sp>
        <p:nvSpPr>
          <p:cNvPr id="3" name="Content Placeholder 2"/>
          <p:cNvSpPr>
            <a:spLocks noGrp="1"/>
          </p:cNvSpPr>
          <p:nvPr>
            <p:ph idx="1"/>
          </p:nvPr>
        </p:nvSpPr>
        <p:spPr>
          <a:xfrm>
            <a:off x="838199" y="1825625"/>
            <a:ext cx="6290498" cy="4351338"/>
          </a:xfrm>
        </p:spPr>
        <p:txBody>
          <a:bodyPr>
            <a:normAutofit/>
          </a:bodyPr>
          <a:lstStyle/>
          <a:p>
            <a:r>
              <a:rPr lang="en-US" sz="2400" dirty="0"/>
              <a:t>Component Design</a:t>
            </a:r>
          </a:p>
          <a:p>
            <a:pPr lvl="1"/>
            <a:r>
              <a:rPr lang="en-US" sz="2000" b="1" dirty="0"/>
              <a:t>Web Tier:</a:t>
            </a:r>
            <a:r>
              <a:rPr lang="en-US" sz="2000" dirty="0"/>
              <a:t>  The web tier for the Cloud Drive app has front ends for uploading ﬁles, viewing/deleting ﬁles and user proﬁle. </a:t>
            </a:r>
          </a:p>
          <a:p>
            <a:pPr lvl="1"/>
            <a:r>
              <a:rPr lang="en-US" sz="2000" b="1" dirty="0"/>
              <a:t>Application Tier:</a:t>
            </a:r>
            <a:r>
              <a:rPr lang="en-US" sz="2000" dirty="0"/>
              <a:t> The application tier has components for processing requests for uploading ﬁles, processing requests for viewing/deleting ﬁles and the component that handles the registration, proﬁle and login functions. </a:t>
            </a:r>
          </a:p>
          <a:p>
            <a:pPr lvl="1"/>
            <a:r>
              <a:rPr lang="en-US" sz="2000" b="1" dirty="0"/>
              <a:t>Database Tier: </a:t>
            </a:r>
            <a:r>
              <a:rPr lang="en-US" sz="2000" dirty="0"/>
              <a:t>The database tier comprises of a </a:t>
            </a:r>
            <a:r>
              <a:rPr lang="en-US" sz="2000" dirty="0">
                <a:solidFill>
                  <a:srgbClr val="FF0000"/>
                </a:solidFill>
              </a:rPr>
              <a:t>user credentials database. </a:t>
            </a:r>
          </a:p>
          <a:p>
            <a:pPr lvl="1"/>
            <a:r>
              <a:rPr lang="en-US" sz="2000" b="1" dirty="0"/>
              <a:t>Storage Tier:</a:t>
            </a:r>
            <a:r>
              <a:rPr lang="en-US" sz="2000" dirty="0"/>
              <a:t> The storage tier comprises of the </a:t>
            </a:r>
            <a:r>
              <a:rPr lang="en-US" sz="2000" dirty="0">
                <a:solidFill>
                  <a:srgbClr val="FF0000"/>
                </a:solidFill>
              </a:rPr>
              <a:t>storage for ﬁles</a:t>
            </a:r>
            <a:r>
              <a:rPr lang="en-US" sz="2000" dirty="0"/>
              <a:t>.</a:t>
            </a:r>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dirty="0"/>
              <a:t> Component design for Cloud Drive App</a:t>
            </a:r>
          </a:p>
        </p:txBody>
      </p:sp>
      <p:pic>
        <p:nvPicPr>
          <p:cNvPr id="8" name="Picture 7"/>
          <p:cNvPicPr>
            <a:picLocks noChangeAspect="1"/>
          </p:cNvPicPr>
          <p:nvPr/>
        </p:nvPicPr>
        <p:blipFill>
          <a:blip r:embed="rId3"/>
          <a:stretch>
            <a:fillRect/>
          </a:stretch>
        </p:blipFill>
        <p:spPr>
          <a:xfrm>
            <a:off x="7162568" y="2272246"/>
            <a:ext cx="4508732" cy="2743341"/>
          </a:xfrm>
          <a:prstGeom prst="rect">
            <a:avLst/>
          </a:prstGeom>
        </p:spPr>
      </p:pic>
    </p:spTree>
    <p:extLst>
      <p:ext uri="{BB962C8B-B14F-4D97-AF65-F5344CB8AC3E}">
        <p14:creationId xmlns:p14="http://schemas.microsoft.com/office/powerpoint/2010/main" val="181371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application design methodologies</a:t>
            </a:r>
          </a:p>
        </p:txBody>
      </p:sp>
      <p:sp>
        <p:nvSpPr>
          <p:cNvPr id="3" name="Content Placeholder 2"/>
          <p:cNvSpPr>
            <a:spLocks noGrp="1"/>
          </p:cNvSpPr>
          <p:nvPr>
            <p:ph idx="1"/>
          </p:nvPr>
        </p:nvSpPr>
        <p:spPr/>
        <p:txBody>
          <a:bodyPr>
            <a:normAutofit/>
          </a:bodyPr>
          <a:lstStyle/>
          <a:p>
            <a:r>
              <a:rPr lang="en-GB" sz="3600" dirty="0"/>
              <a:t>SOA </a:t>
            </a:r>
          </a:p>
          <a:p>
            <a:pPr lvl="1"/>
            <a:r>
              <a:rPr lang="en-GB" sz="3200" dirty="0"/>
              <a:t>Service Oriented Architecture</a:t>
            </a:r>
          </a:p>
          <a:p>
            <a:r>
              <a:rPr lang="en-GB" sz="3600" dirty="0"/>
              <a:t>MVC</a:t>
            </a:r>
          </a:p>
          <a:p>
            <a:pPr lvl="1"/>
            <a:r>
              <a:rPr lang="en-GB" sz="3200" dirty="0"/>
              <a:t>Model View Controller</a:t>
            </a:r>
          </a:p>
          <a:p>
            <a:r>
              <a:rPr lang="en-GB" sz="3600" dirty="0"/>
              <a:t>REST</a:t>
            </a:r>
          </a:p>
          <a:p>
            <a:pPr lvl="1"/>
            <a:r>
              <a:rPr lang="en-GB" sz="3200" dirty="0"/>
              <a:t>Representative State Transfer</a:t>
            </a:r>
          </a:p>
          <a:p>
            <a:pPr lvl="1"/>
            <a:r>
              <a:rPr lang="en-GB" sz="3200" dirty="0"/>
              <a:t>RESTful Web Services</a:t>
            </a:r>
          </a:p>
        </p:txBody>
      </p:sp>
    </p:spTree>
    <p:extLst>
      <p:ext uri="{BB962C8B-B14F-4D97-AF65-F5344CB8AC3E}">
        <p14:creationId xmlns:p14="http://schemas.microsoft.com/office/powerpoint/2010/main" val="4257535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Cloud Drive App – Architecture Design</a:t>
            </a:r>
          </a:p>
        </p:txBody>
      </p:sp>
      <p:sp>
        <p:nvSpPr>
          <p:cNvPr id="3" name="Content Placeholder 2"/>
          <p:cNvSpPr>
            <a:spLocks noGrp="1"/>
          </p:cNvSpPr>
          <p:nvPr>
            <p:ph idx="1"/>
          </p:nvPr>
        </p:nvSpPr>
        <p:spPr>
          <a:xfrm>
            <a:off x="838199" y="1825625"/>
            <a:ext cx="5943601" cy="4351338"/>
          </a:xfrm>
        </p:spPr>
        <p:txBody>
          <a:bodyPr>
            <a:noAutofit/>
          </a:bodyPr>
          <a:lstStyle/>
          <a:p>
            <a:r>
              <a:rPr lang="en-US" sz="2400" dirty="0"/>
              <a:t>Architecture design step which deﬁnes the interactions between the application components. </a:t>
            </a:r>
          </a:p>
          <a:p>
            <a:r>
              <a:rPr lang="en-US" sz="2400" dirty="0" smtClean="0">
                <a:solidFill>
                  <a:srgbClr val="FF0000"/>
                </a:solidFill>
              </a:rPr>
              <a:t>A </a:t>
            </a:r>
            <a:r>
              <a:rPr lang="en-US" sz="2400" dirty="0">
                <a:solidFill>
                  <a:srgbClr val="FF0000"/>
                </a:solidFill>
              </a:rPr>
              <a:t>MySQL database is used for the database tier and a cloud storage is used for the storage tier. </a:t>
            </a:r>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dirty="0"/>
              <a:t> Architecture design for Cloud Drive App</a:t>
            </a:r>
          </a:p>
        </p:txBody>
      </p:sp>
      <p:pic>
        <p:nvPicPr>
          <p:cNvPr id="9" name="Picture 8"/>
          <p:cNvPicPr>
            <a:picLocks noChangeAspect="1"/>
          </p:cNvPicPr>
          <p:nvPr/>
        </p:nvPicPr>
        <p:blipFill>
          <a:blip r:embed="rId3"/>
          <a:stretch>
            <a:fillRect/>
          </a:stretch>
        </p:blipFill>
        <p:spPr>
          <a:xfrm>
            <a:off x="6940629" y="1856345"/>
            <a:ext cx="4913783" cy="3308428"/>
          </a:xfrm>
          <a:prstGeom prst="rect">
            <a:avLst/>
          </a:prstGeom>
        </p:spPr>
      </p:pic>
    </p:spTree>
    <p:extLst>
      <p:ext uri="{BB962C8B-B14F-4D97-AF65-F5344CB8AC3E}">
        <p14:creationId xmlns:p14="http://schemas.microsoft.com/office/powerpoint/2010/main" val="1157193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Cloud Drive App – Deployment Design</a:t>
            </a:r>
          </a:p>
        </p:txBody>
      </p:sp>
      <p:sp>
        <p:nvSpPr>
          <p:cNvPr id="3" name="Content Placeholder 2"/>
          <p:cNvSpPr>
            <a:spLocks noGrp="1"/>
          </p:cNvSpPr>
          <p:nvPr>
            <p:ph idx="1"/>
          </p:nvPr>
        </p:nvSpPr>
        <p:spPr>
          <a:xfrm>
            <a:off x="838199" y="1825625"/>
            <a:ext cx="6290498" cy="4351338"/>
          </a:xfrm>
        </p:spPr>
        <p:txBody>
          <a:bodyPr>
            <a:normAutofit/>
          </a:bodyPr>
          <a:lstStyle/>
          <a:p>
            <a:r>
              <a:rPr lang="en-US" sz="3600" dirty="0"/>
              <a:t>Deployment for the app is a multi-tier architecture comprising of load balancer, application servers, cloud storage for storing documents and a database server for storing user credentials.  </a:t>
            </a:r>
          </a:p>
        </p:txBody>
      </p:sp>
      <p:sp>
        <p:nvSpPr>
          <p:cNvPr id="10" name="Rectangle 9"/>
          <p:cNvSpPr/>
          <p:nvPr/>
        </p:nvSpPr>
        <p:spPr>
          <a:xfrm>
            <a:off x="7894929" y="5963103"/>
            <a:ext cx="3577404" cy="276999"/>
          </a:xfrm>
          <a:prstGeom prst="rect">
            <a:avLst/>
          </a:prstGeom>
        </p:spPr>
        <p:txBody>
          <a:bodyPr wrap="square">
            <a:spAutoFit/>
          </a:bodyPr>
          <a:lstStyle/>
          <a:p>
            <a:pPr algn="ctr"/>
            <a:r>
              <a:rPr lang="en-US" sz="1200" dirty="0"/>
              <a:t> Deployment design for Cloud Drive App</a:t>
            </a:r>
          </a:p>
        </p:txBody>
      </p:sp>
      <p:pic>
        <p:nvPicPr>
          <p:cNvPr id="8" name="Picture 7"/>
          <p:cNvPicPr>
            <a:picLocks noChangeAspect="1"/>
          </p:cNvPicPr>
          <p:nvPr/>
        </p:nvPicPr>
        <p:blipFill>
          <a:blip r:embed="rId3"/>
          <a:stretch>
            <a:fillRect/>
          </a:stretch>
        </p:blipFill>
        <p:spPr>
          <a:xfrm>
            <a:off x="8149676" y="1825625"/>
            <a:ext cx="3068657" cy="3992863"/>
          </a:xfrm>
          <a:prstGeom prst="rect">
            <a:avLst/>
          </a:prstGeom>
        </p:spPr>
      </p:pic>
    </p:spTree>
    <p:extLst>
      <p:ext uri="{BB962C8B-B14F-4D97-AF65-F5344CB8AC3E}">
        <p14:creationId xmlns:p14="http://schemas.microsoft.com/office/powerpoint/2010/main" val="3024967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mn-lt"/>
              </a:rPr>
              <a:t>Social Media Analytics App Design</a:t>
            </a:r>
          </a:p>
        </p:txBody>
      </p:sp>
      <p:sp>
        <p:nvSpPr>
          <p:cNvPr id="3" name="Content Placeholder 2"/>
          <p:cNvSpPr>
            <a:spLocks noGrp="1"/>
          </p:cNvSpPr>
          <p:nvPr>
            <p:ph idx="1"/>
          </p:nvPr>
        </p:nvSpPr>
        <p:spPr>
          <a:xfrm>
            <a:off x="838199" y="1825625"/>
            <a:ext cx="10180530" cy="4351338"/>
          </a:xfrm>
        </p:spPr>
        <p:txBody>
          <a:bodyPr>
            <a:normAutofit/>
          </a:bodyPr>
          <a:lstStyle/>
          <a:p>
            <a:r>
              <a:rPr lang="en-US" sz="4000" dirty="0"/>
              <a:t> Functionality:</a:t>
            </a:r>
          </a:p>
          <a:p>
            <a:pPr lvl="1"/>
            <a:r>
              <a:rPr lang="en-US" sz="3600" dirty="0"/>
              <a:t>A cloud-based Social Media Analytics application. </a:t>
            </a:r>
          </a:p>
          <a:p>
            <a:pPr lvl="1"/>
            <a:r>
              <a:rPr lang="en-US" sz="3600" dirty="0"/>
              <a:t>This application </a:t>
            </a:r>
            <a:r>
              <a:rPr lang="en-US" sz="3600" dirty="0">
                <a:solidFill>
                  <a:srgbClr val="FF0000"/>
                </a:solidFill>
              </a:rPr>
              <a:t>collects the social media feeds </a:t>
            </a:r>
            <a:r>
              <a:rPr lang="en-US" sz="3600" dirty="0"/>
              <a:t>(Twitter tweets) on a speciﬁed keyword </a:t>
            </a:r>
            <a:r>
              <a:rPr lang="en-US" sz="3600" dirty="0">
                <a:solidFill>
                  <a:srgbClr val="FF0000"/>
                </a:solidFill>
              </a:rPr>
              <a:t>in real time </a:t>
            </a:r>
            <a:r>
              <a:rPr lang="en-US" sz="3600" dirty="0"/>
              <a:t>and </a:t>
            </a:r>
            <a:r>
              <a:rPr lang="en-US" sz="3600" dirty="0">
                <a:solidFill>
                  <a:srgbClr val="FF0000"/>
                </a:solidFill>
              </a:rPr>
              <a:t>analyzes</a:t>
            </a:r>
            <a:r>
              <a:rPr lang="en-US" sz="3600" dirty="0"/>
              <a:t> the sentiments of the tweets and provides aggregate results.</a:t>
            </a:r>
          </a:p>
        </p:txBody>
      </p:sp>
    </p:spTree>
    <p:extLst>
      <p:ext uri="{BB962C8B-B14F-4D97-AF65-F5344CB8AC3E}">
        <p14:creationId xmlns:p14="http://schemas.microsoft.com/office/powerpoint/2010/main" val="892813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mn-lt"/>
              </a:rPr>
              <a:t>Social Media Analytics App – Component Design</a:t>
            </a:r>
          </a:p>
        </p:txBody>
      </p:sp>
      <p:sp>
        <p:nvSpPr>
          <p:cNvPr id="3" name="Content Placeholder 2"/>
          <p:cNvSpPr>
            <a:spLocks noGrp="1"/>
          </p:cNvSpPr>
          <p:nvPr>
            <p:ph idx="1"/>
          </p:nvPr>
        </p:nvSpPr>
        <p:spPr>
          <a:xfrm>
            <a:off x="838199" y="1825625"/>
            <a:ext cx="6290498" cy="4351338"/>
          </a:xfrm>
        </p:spPr>
        <p:txBody>
          <a:bodyPr>
            <a:noAutofit/>
          </a:bodyPr>
          <a:lstStyle/>
          <a:p>
            <a:r>
              <a:rPr lang="en-US" dirty="0"/>
              <a:t>Component Design</a:t>
            </a:r>
          </a:p>
          <a:p>
            <a:pPr lvl="1"/>
            <a:r>
              <a:rPr lang="en-US" b="1" dirty="0"/>
              <a:t>Web Tier:</a:t>
            </a:r>
            <a:r>
              <a:rPr lang="en-US" dirty="0"/>
              <a:t> The web tier has a front end for displaying results.</a:t>
            </a:r>
          </a:p>
          <a:p>
            <a:pPr lvl="1"/>
            <a:r>
              <a:rPr lang="en-US" b="1" dirty="0"/>
              <a:t>Application Tier: </a:t>
            </a:r>
            <a:r>
              <a:rPr lang="en-US" dirty="0"/>
              <a:t>The application tier has a </a:t>
            </a:r>
            <a:r>
              <a:rPr lang="en-US" dirty="0">
                <a:solidFill>
                  <a:srgbClr val="FF0000"/>
                </a:solidFill>
              </a:rPr>
              <a:t>listener component </a:t>
            </a:r>
            <a:r>
              <a:rPr lang="en-US" dirty="0"/>
              <a:t>that collects social media feeds, a </a:t>
            </a:r>
            <a:r>
              <a:rPr lang="en-US" dirty="0">
                <a:solidFill>
                  <a:srgbClr val="FF0000"/>
                </a:solidFill>
              </a:rPr>
              <a:t>consumer component </a:t>
            </a:r>
            <a:r>
              <a:rPr lang="en-US" dirty="0"/>
              <a:t>that analyzes tweets and a component for rendering the results in the dashboard.</a:t>
            </a:r>
          </a:p>
          <a:p>
            <a:pPr lvl="1"/>
            <a:r>
              <a:rPr lang="en-US" b="1" dirty="0"/>
              <a:t>Database Tier: </a:t>
            </a:r>
            <a:r>
              <a:rPr lang="en-US" dirty="0"/>
              <a:t>A </a:t>
            </a:r>
            <a:r>
              <a:rPr lang="en-US" dirty="0" err="1"/>
              <a:t>MongoDB</a:t>
            </a:r>
            <a:r>
              <a:rPr lang="en-US" dirty="0"/>
              <a:t> database is used for the database tier and a cloud storage is used for the storage tier. </a:t>
            </a:r>
          </a:p>
          <a:p>
            <a:pPr lvl="1"/>
            <a:r>
              <a:rPr lang="en-US" b="1" dirty="0"/>
              <a:t>Storage Tier:</a:t>
            </a:r>
            <a:r>
              <a:rPr lang="en-US" dirty="0"/>
              <a:t> The storage tier comprises of the storage for ﬁles.</a:t>
            </a:r>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dirty="0"/>
              <a:t> Component design for Social Media Analytics App</a:t>
            </a:r>
          </a:p>
        </p:txBody>
      </p:sp>
      <p:pic>
        <p:nvPicPr>
          <p:cNvPr id="8" name="Picture 7"/>
          <p:cNvPicPr>
            <a:picLocks noChangeAspect="1"/>
          </p:cNvPicPr>
          <p:nvPr/>
        </p:nvPicPr>
        <p:blipFill>
          <a:blip r:embed="rId3"/>
          <a:stretch>
            <a:fillRect/>
          </a:stretch>
        </p:blipFill>
        <p:spPr>
          <a:xfrm>
            <a:off x="7066375" y="2161060"/>
            <a:ext cx="4527783" cy="2800494"/>
          </a:xfrm>
          <a:prstGeom prst="rect">
            <a:avLst/>
          </a:prstGeom>
        </p:spPr>
      </p:pic>
    </p:spTree>
    <p:extLst>
      <p:ext uri="{BB962C8B-B14F-4D97-AF65-F5344CB8AC3E}">
        <p14:creationId xmlns:p14="http://schemas.microsoft.com/office/powerpoint/2010/main" val="1009962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mn-lt"/>
              </a:rPr>
              <a:t>  Social Media Analytics App – Architecture Design</a:t>
            </a:r>
          </a:p>
        </p:txBody>
      </p:sp>
      <p:sp>
        <p:nvSpPr>
          <p:cNvPr id="3" name="Content Placeholder 2"/>
          <p:cNvSpPr>
            <a:spLocks noGrp="1"/>
          </p:cNvSpPr>
          <p:nvPr>
            <p:ph idx="1"/>
          </p:nvPr>
        </p:nvSpPr>
        <p:spPr>
          <a:xfrm>
            <a:off x="838199" y="1825625"/>
            <a:ext cx="5943601" cy="4351338"/>
          </a:xfrm>
        </p:spPr>
        <p:txBody>
          <a:bodyPr>
            <a:normAutofit lnSpcReduction="10000"/>
          </a:bodyPr>
          <a:lstStyle/>
          <a:p>
            <a:r>
              <a:rPr lang="en-US" sz="2000" dirty="0"/>
              <a:t>Architecture design step which deﬁnes the interactions between the application components. </a:t>
            </a:r>
          </a:p>
          <a:p>
            <a:r>
              <a:rPr lang="en-US" sz="2000" dirty="0"/>
              <a:t>To make the application scalable </a:t>
            </a:r>
            <a:r>
              <a:rPr lang="en-US" sz="2000" dirty="0">
                <a:solidFill>
                  <a:srgbClr val="FF0000"/>
                </a:solidFill>
              </a:rPr>
              <a:t>the feeds collection component (Listener) and feeds processing component (Consumer) are separated</a:t>
            </a:r>
            <a:r>
              <a:rPr lang="en-US" sz="2000" dirty="0"/>
              <a:t>. </a:t>
            </a:r>
          </a:p>
          <a:p>
            <a:r>
              <a:rPr lang="en-US" sz="2000" dirty="0"/>
              <a:t>The Listener component uses the Twitter API to get feeds on a speciﬁc keyword (or a list of keywords) and </a:t>
            </a:r>
            <a:r>
              <a:rPr lang="en-US" sz="2000" dirty="0" err="1"/>
              <a:t>enqueues</a:t>
            </a:r>
            <a:r>
              <a:rPr lang="en-US" sz="2000" dirty="0"/>
              <a:t> the feeds to </a:t>
            </a:r>
            <a:r>
              <a:rPr lang="en-US" sz="2000" dirty="0">
                <a:solidFill>
                  <a:srgbClr val="FF0000"/>
                </a:solidFill>
              </a:rPr>
              <a:t>a queue</a:t>
            </a:r>
            <a:r>
              <a:rPr lang="en-US" sz="2000" dirty="0"/>
              <a:t>. </a:t>
            </a:r>
          </a:p>
          <a:p>
            <a:r>
              <a:rPr lang="en-US" sz="2000" dirty="0"/>
              <a:t>The Consumer component (that runs on a separate instance) </a:t>
            </a:r>
            <a:r>
              <a:rPr lang="en-US" sz="2000" dirty="0">
                <a:solidFill>
                  <a:srgbClr val="FF0000"/>
                </a:solidFill>
              </a:rPr>
              <a:t>retrieves the feeds from the queue </a:t>
            </a:r>
            <a:r>
              <a:rPr lang="en-US" sz="2000" dirty="0"/>
              <a:t>and analyzes the feeds and stores the aggregated results in a separate database.</a:t>
            </a:r>
          </a:p>
          <a:p>
            <a:r>
              <a:rPr lang="en-US" sz="2000" dirty="0"/>
              <a:t>The aggregate results are displayed to the users from a </a:t>
            </a:r>
            <a:r>
              <a:rPr lang="en-US" sz="2000" dirty="0" err="1"/>
              <a:t>Django</a:t>
            </a:r>
            <a:r>
              <a:rPr lang="en-US" sz="2000" dirty="0"/>
              <a:t> application.</a:t>
            </a:r>
          </a:p>
        </p:txBody>
      </p:sp>
      <p:sp>
        <p:nvSpPr>
          <p:cNvPr id="10" name="Rectangle 9"/>
          <p:cNvSpPr/>
          <p:nvPr/>
        </p:nvSpPr>
        <p:spPr>
          <a:xfrm>
            <a:off x="7776396" y="5464473"/>
            <a:ext cx="3577404" cy="276999"/>
          </a:xfrm>
          <a:prstGeom prst="rect">
            <a:avLst/>
          </a:prstGeom>
        </p:spPr>
        <p:txBody>
          <a:bodyPr wrap="square">
            <a:spAutoFit/>
          </a:bodyPr>
          <a:lstStyle/>
          <a:p>
            <a:pPr algn="ctr"/>
            <a:r>
              <a:rPr lang="en-US" sz="1200" dirty="0"/>
              <a:t> Architecture design for Social Media Analytics App</a:t>
            </a:r>
          </a:p>
        </p:txBody>
      </p:sp>
      <p:pic>
        <p:nvPicPr>
          <p:cNvPr id="9" name="Picture 8"/>
          <p:cNvPicPr>
            <a:picLocks noChangeAspect="1"/>
          </p:cNvPicPr>
          <p:nvPr/>
        </p:nvPicPr>
        <p:blipFill>
          <a:blip r:embed="rId3"/>
          <a:stretch>
            <a:fillRect/>
          </a:stretch>
        </p:blipFill>
        <p:spPr>
          <a:xfrm>
            <a:off x="6806437" y="1896534"/>
            <a:ext cx="4864863" cy="3504866"/>
          </a:xfrm>
          <a:prstGeom prst="rect">
            <a:avLst/>
          </a:prstGeom>
        </p:spPr>
      </p:pic>
    </p:spTree>
    <p:extLst>
      <p:ext uri="{BB962C8B-B14F-4D97-AF65-F5344CB8AC3E}">
        <p14:creationId xmlns:p14="http://schemas.microsoft.com/office/powerpoint/2010/main" val="1906142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mn-lt"/>
              </a:rPr>
              <a:t>  Social Media Analytics App – Deployment Design</a:t>
            </a:r>
          </a:p>
        </p:txBody>
      </p:sp>
      <p:sp>
        <p:nvSpPr>
          <p:cNvPr id="3" name="Content Placeholder 2"/>
          <p:cNvSpPr>
            <a:spLocks noGrp="1"/>
          </p:cNvSpPr>
          <p:nvPr>
            <p:ph idx="1"/>
          </p:nvPr>
        </p:nvSpPr>
        <p:spPr>
          <a:xfrm>
            <a:off x="838200" y="1825625"/>
            <a:ext cx="5088468" cy="4351338"/>
          </a:xfrm>
        </p:spPr>
        <p:txBody>
          <a:bodyPr>
            <a:noAutofit/>
          </a:bodyPr>
          <a:lstStyle/>
          <a:p>
            <a:r>
              <a:rPr lang="en-US" dirty="0"/>
              <a:t>Deployment for the app is a multi-tier architecture comprising of load balancer, application servers, listener and consumer instances, a cloud storage for storing raw data and a database server for storing aggregated results. </a:t>
            </a:r>
          </a:p>
        </p:txBody>
      </p:sp>
      <p:sp>
        <p:nvSpPr>
          <p:cNvPr id="10" name="Rectangle 9"/>
          <p:cNvSpPr/>
          <p:nvPr/>
        </p:nvSpPr>
        <p:spPr>
          <a:xfrm>
            <a:off x="7378462" y="5166073"/>
            <a:ext cx="3577404" cy="276999"/>
          </a:xfrm>
          <a:prstGeom prst="rect">
            <a:avLst/>
          </a:prstGeom>
        </p:spPr>
        <p:txBody>
          <a:bodyPr wrap="square">
            <a:spAutoFit/>
          </a:bodyPr>
          <a:lstStyle/>
          <a:p>
            <a:pPr algn="ctr"/>
            <a:r>
              <a:rPr lang="en-US" sz="1200" dirty="0"/>
              <a:t> Deployment design for Social Media Analytics App</a:t>
            </a:r>
          </a:p>
        </p:txBody>
      </p:sp>
      <p:pic>
        <p:nvPicPr>
          <p:cNvPr id="8" name="Picture 7"/>
          <p:cNvPicPr>
            <a:picLocks noChangeAspect="1"/>
          </p:cNvPicPr>
          <p:nvPr/>
        </p:nvPicPr>
        <p:blipFill>
          <a:blip r:embed="rId3"/>
          <a:stretch>
            <a:fillRect/>
          </a:stretch>
        </p:blipFill>
        <p:spPr>
          <a:xfrm>
            <a:off x="6019800" y="1910017"/>
            <a:ext cx="5791201" cy="3171664"/>
          </a:xfrm>
          <a:prstGeom prst="rect">
            <a:avLst/>
          </a:prstGeom>
        </p:spPr>
      </p:pic>
    </p:spTree>
    <p:extLst>
      <p:ext uri="{BB962C8B-B14F-4D97-AF65-F5344CB8AC3E}">
        <p14:creationId xmlns:p14="http://schemas.microsoft.com/office/powerpoint/2010/main" val="594408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a:bodyPr>
          <a:lstStyle/>
          <a:p>
            <a:r>
              <a:rPr lang="en-US" dirty="0">
                <a:latin typeface="+mn-lt"/>
              </a:rPr>
              <a:t> Social Media Analytics App – Dashboard</a:t>
            </a:r>
          </a:p>
        </p:txBody>
      </p:sp>
      <p:pic>
        <p:nvPicPr>
          <p:cNvPr id="11" name="Picture 10"/>
          <p:cNvPicPr>
            <a:picLocks noChangeAspect="1"/>
          </p:cNvPicPr>
          <p:nvPr/>
        </p:nvPicPr>
        <p:blipFill>
          <a:blip r:embed="rId3"/>
          <a:stretch>
            <a:fillRect/>
          </a:stretch>
        </p:blipFill>
        <p:spPr>
          <a:xfrm>
            <a:off x="3477565" y="1484792"/>
            <a:ext cx="5454768" cy="4928826"/>
          </a:xfrm>
          <a:prstGeom prst="rect">
            <a:avLst/>
          </a:prstGeom>
        </p:spPr>
      </p:pic>
    </p:spTree>
    <p:extLst>
      <p:ext uri="{BB962C8B-B14F-4D97-AF65-F5344CB8AC3E}">
        <p14:creationId xmlns:p14="http://schemas.microsoft.com/office/powerpoint/2010/main" val="14587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4000" dirty="0"/>
              <a:t>Service Oriented Architecture (SOA) is a well established architectural approach for designing and developing applications in the form services that can be shared and reused. </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89749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4400" dirty="0"/>
              <a:t>SOA is a collection of discrete software modules or services that form a part of an application and collectively provide the functionality of an application. </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162199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4000" dirty="0"/>
              <a:t>SOA services are developed as loosely coupled modules with no hard-wired calls embedded in the services.  </a:t>
            </a:r>
          </a:p>
          <a:p>
            <a:r>
              <a:rPr lang="en-US" sz="4000" dirty="0"/>
              <a:t>The services communicate with each other by passing messages. </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39947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3600" dirty="0"/>
              <a:t>Services are described using the Web Services Description Language (WSDL). </a:t>
            </a:r>
          </a:p>
          <a:p>
            <a:r>
              <a:rPr lang="en-US" sz="3600" dirty="0"/>
              <a:t>WSDL is an XML-based web services description language that is used to create service descriptions containing information on the functions performed by a service and the inputs and outputs of the service.</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377710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Business Systems</a:t>
            </a:r>
          </a:p>
          <a:p>
            <a:r>
              <a:rPr lang="en-US" sz="3200" dirty="0">
                <a:latin typeface="Arial" panose="020B0604020202020204" pitchFamily="34" charset="0"/>
                <a:cs typeface="Arial" panose="020B0604020202020204" pitchFamily="34" charset="0"/>
              </a:rPr>
              <a:t>Service Components </a:t>
            </a:r>
          </a:p>
          <a:p>
            <a:r>
              <a:rPr lang="en-US" sz="3200" dirty="0">
                <a:latin typeface="Arial" panose="020B0604020202020204" pitchFamily="34" charset="0"/>
                <a:cs typeface="Arial" panose="020B0604020202020204" pitchFamily="34" charset="0"/>
              </a:rPr>
              <a:t>Composite Services</a:t>
            </a:r>
          </a:p>
          <a:p>
            <a:r>
              <a:rPr lang="en-US" sz="3200" dirty="0">
                <a:latin typeface="Arial" panose="020B0604020202020204" pitchFamily="34" charset="0"/>
                <a:cs typeface="Arial" panose="020B0604020202020204" pitchFamily="34" charset="0"/>
              </a:rPr>
              <a:t>Orchestrated Business Processes</a:t>
            </a:r>
          </a:p>
          <a:p>
            <a:r>
              <a:rPr lang="en-US" sz="3200" dirty="0">
                <a:latin typeface="Arial" panose="020B0604020202020204" pitchFamily="34" charset="0"/>
                <a:cs typeface="Arial" panose="020B0604020202020204" pitchFamily="34" charset="0"/>
              </a:rPr>
              <a:t>Presentation Services</a:t>
            </a:r>
          </a:p>
          <a:p>
            <a:r>
              <a:rPr lang="en-US" sz="3200" dirty="0">
                <a:latin typeface="Arial" panose="020B0604020202020204" pitchFamily="34" charset="0"/>
                <a:cs typeface="Arial" panose="020B0604020202020204" pitchFamily="34" charset="0"/>
              </a:rPr>
              <a:t>Enterprise Service Bus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247251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6771</TotalTime>
  <Words>2460</Words>
  <Application>Microsoft Office PowerPoint</Application>
  <PresentationFormat>Custom</PresentationFormat>
  <Paragraphs>233</Paragraphs>
  <Slides>46</Slides>
  <Notes>23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Cloud Application Development</vt:lpstr>
      <vt:lpstr>Outline</vt:lpstr>
      <vt:lpstr>Design Considerations for Cloud Applications</vt:lpstr>
      <vt:lpstr>Cloud application design methodologies</vt:lpstr>
      <vt:lpstr> Service Oriented Architecture</vt:lpstr>
      <vt:lpstr> Service Oriented Architecture</vt:lpstr>
      <vt:lpstr> Service Oriented Architecture</vt:lpstr>
      <vt:lpstr> Service Oriented Architecture</vt:lpstr>
      <vt:lpstr>SOA Layers</vt:lpstr>
      <vt:lpstr>SOA Layers</vt:lpstr>
      <vt:lpstr>SOA Layers</vt:lpstr>
      <vt:lpstr>SOA Layers</vt:lpstr>
      <vt:lpstr>SOA Layers</vt:lpstr>
      <vt:lpstr>SOA Layers</vt:lpstr>
      <vt:lpstr>SOA Layers</vt:lpstr>
      <vt:lpstr>Model View Controller</vt:lpstr>
      <vt:lpstr>Model View Controller</vt:lpstr>
      <vt:lpstr>Model View Controller</vt:lpstr>
      <vt:lpstr>Model View Controller</vt:lpstr>
      <vt:lpstr>RESTful Web Services</vt:lpstr>
      <vt:lpstr>Reference Architectures for Cloud Applications</vt:lpstr>
      <vt:lpstr>Reference Architectures –  e-Commerce, Business-to-Business, Banking and Financial apps</vt:lpstr>
      <vt:lpstr>Reference Architectures –  Content delivery apps</vt:lpstr>
      <vt:lpstr>Reference Architectures –  Analytics apps</vt:lpstr>
      <vt:lpstr>Developing web applications in Python</vt:lpstr>
      <vt:lpstr> Python Web Application Framework - Django</vt:lpstr>
      <vt:lpstr> Python Web Application Framework - Django</vt:lpstr>
      <vt:lpstr> Python Web Application Framework - Django</vt:lpstr>
      <vt:lpstr>Django Architecture</vt:lpstr>
      <vt:lpstr>Design methodology for IaaS service model</vt:lpstr>
      <vt:lpstr>Design methodology for PaaS service model</vt:lpstr>
      <vt:lpstr>Design methodology for PaaS service model</vt:lpstr>
      <vt:lpstr>Cloud apps design - examples</vt:lpstr>
      <vt:lpstr>Image Processing App Design</vt:lpstr>
      <vt:lpstr> Image Processing App – Component Design</vt:lpstr>
      <vt:lpstr> Image Processing App – Architecture Design</vt:lpstr>
      <vt:lpstr> Image Processing App – Deployment Design</vt:lpstr>
      <vt:lpstr>Cloud Drive App Design</vt:lpstr>
      <vt:lpstr> Cloud Drive App – Component Design</vt:lpstr>
      <vt:lpstr>  Cloud Drive App – Architecture Design</vt:lpstr>
      <vt:lpstr>  Cloud Drive App – Deployment Design</vt:lpstr>
      <vt:lpstr>Social Media Analytics App Design</vt:lpstr>
      <vt:lpstr>Social Media Analytics App – Component Design</vt:lpstr>
      <vt:lpstr>  Social Media Analytics App – Architecture Design</vt:lpstr>
      <vt:lpstr>  Social Media Analytics App – Deployment Design</vt:lpstr>
      <vt:lpstr> Social Media Analytics App – Dashboard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393</cp:revision>
  <cp:lastPrinted>2023-11-01T03:49:37Z</cp:lastPrinted>
  <dcterms:created xsi:type="dcterms:W3CDTF">2020-03-15T08:11:10Z</dcterms:created>
  <dcterms:modified xsi:type="dcterms:W3CDTF">2023-12-13T09:05:57Z</dcterms:modified>
</cp:coreProperties>
</file>