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961" r:id="rId2"/>
    <p:sldId id="2962" r:id="rId3"/>
    <p:sldId id="2963" r:id="rId4"/>
    <p:sldId id="2964" r:id="rId5"/>
    <p:sldId id="2965" r:id="rId6"/>
    <p:sldId id="2966" r:id="rId7"/>
    <p:sldId id="2967" r:id="rId8"/>
    <p:sldId id="2968" r:id="rId9"/>
    <p:sldId id="2969" r:id="rId10"/>
    <p:sldId id="2970" r:id="rId11"/>
    <p:sldId id="2971" r:id="rId12"/>
    <p:sldId id="2972" r:id="rId13"/>
    <p:sldId id="2973" r:id="rId14"/>
    <p:sldId id="2974" r:id="rId15"/>
    <p:sldId id="2975" r:id="rId16"/>
    <p:sldId id="2976" r:id="rId17"/>
    <p:sldId id="2977" r:id="rId18"/>
    <p:sldId id="2978" r:id="rId19"/>
    <p:sldId id="2979" r:id="rId20"/>
    <p:sldId id="2980" r:id="rId21"/>
    <p:sldId id="2981" r:id="rId22"/>
    <p:sldId id="2983" r:id="rId23"/>
    <p:sldId id="2984" r:id="rId24"/>
    <p:sldId id="2985" r:id="rId25"/>
    <p:sldId id="2986" r:id="rId26"/>
    <p:sldId id="2987" r:id="rId27"/>
    <p:sldId id="2988" r:id="rId28"/>
    <p:sldId id="2989" r:id="rId29"/>
    <p:sldId id="2990" r:id="rId30"/>
    <p:sldId id="2991" r:id="rId31"/>
    <p:sldId id="2992" r:id="rId32"/>
    <p:sldId id="2993" r:id="rId33"/>
    <p:sldId id="2994" r:id="rId34"/>
    <p:sldId id="2995" r:id="rId35"/>
    <p:sldId id="2996" r:id="rId36"/>
    <p:sldId id="2997" r:id="rId37"/>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252"/>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13/12/2023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12/13/2023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12/13/2023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12/13/2023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3423038"/>
            <a:ext cx="10515600" cy="1687581"/>
          </a:xfrm>
        </p:spPr>
        <p:txBody>
          <a:bodyPr>
            <a:normAutofit/>
          </a:bodyPr>
          <a:lstStyle/>
          <a:p>
            <a:pPr algn="ctr"/>
            <a:r>
              <a:rPr lang="en-GB" dirty="0" err="1"/>
              <a:t>Serverless</a:t>
            </a:r>
            <a:r>
              <a:rPr lang="en-GB" dirty="0"/>
              <a:t> Applications</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2" y="3977"/>
            <a:ext cx="5223565" cy="3419061"/>
          </a:xfrm>
          <a:prstGeom prst="rect">
            <a:avLst/>
          </a:prstGeom>
        </p:spPr>
      </p:pic>
    </p:spTree>
    <p:extLst>
      <p:ext uri="{BB962C8B-B14F-4D97-AF65-F5344CB8AC3E}">
        <p14:creationId xmlns:p14="http://schemas.microsoft.com/office/powerpoint/2010/main" val="197729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Cloud Services for Implementing Serverless Applications</a:t>
            </a:r>
          </a:p>
        </p:txBody>
      </p:sp>
      <p:pic>
        <p:nvPicPr>
          <p:cNvPr id="3" name="Picture 2" descr="Screenshot from 2019-08-16 15-01-00"/>
          <p:cNvPicPr>
            <a:picLocks noChangeAspect="1"/>
          </p:cNvPicPr>
          <p:nvPr/>
        </p:nvPicPr>
        <p:blipFill>
          <a:blip r:embed="rId3"/>
          <a:stretch>
            <a:fillRect/>
          </a:stretch>
        </p:blipFill>
        <p:spPr>
          <a:xfrm>
            <a:off x="1910715" y="1419225"/>
            <a:ext cx="8370570" cy="4571365"/>
          </a:xfrm>
          <a:prstGeom prst="rect">
            <a:avLst/>
          </a:prstGeom>
        </p:spPr>
      </p:pic>
      <p:sp>
        <p:nvSpPr>
          <p:cNvPr id="6" name="Text Box 5"/>
          <p:cNvSpPr txBox="1"/>
          <p:nvPr/>
        </p:nvSpPr>
        <p:spPr>
          <a:xfrm>
            <a:off x="1265555" y="5826760"/>
            <a:ext cx="9947910" cy="368300"/>
          </a:xfrm>
          <a:prstGeom prst="rect">
            <a:avLst/>
          </a:prstGeom>
          <a:noFill/>
        </p:spPr>
        <p:txBody>
          <a:bodyPr wrap="square" rtlCol="0" anchor="t">
            <a:spAutoFit/>
          </a:bodyPr>
          <a:lstStyle/>
          <a:p>
            <a:r>
              <a:rPr lang="x-none" altLang="en-US"/>
              <a:t>E</a:t>
            </a:r>
            <a:r>
              <a:rPr lang="en-US"/>
              <a:t>xample of a multi-tier web application implemented with the serverless computing model.</a:t>
            </a:r>
          </a:p>
        </p:txBody>
      </p:sp>
    </p:spTree>
    <p:extLst>
      <p:ext uri="{BB962C8B-B14F-4D97-AF65-F5344CB8AC3E}">
        <p14:creationId xmlns:p14="http://schemas.microsoft.com/office/powerpoint/2010/main" val="420354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Cloud Services for Implementing Serverless Applications</a:t>
            </a:r>
          </a:p>
        </p:txBody>
      </p:sp>
      <p:pic>
        <p:nvPicPr>
          <p:cNvPr id="3" name="Picture 2" descr="Screenshot from 2019-08-16 15-01-00"/>
          <p:cNvPicPr>
            <a:picLocks noChangeAspect="1"/>
          </p:cNvPicPr>
          <p:nvPr/>
        </p:nvPicPr>
        <p:blipFill>
          <a:blip r:embed="rId3"/>
          <a:stretch>
            <a:fillRect/>
          </a:stretch>
        </p:blipFill>
        <p:spPr>
          <a:xfrm>
            <a:off x="7318196" y="3825614"/>
            <a:ext cx="4747747" cy="2592856"/>
          </a:xfrm>
          <a:prstGeom prst="rect">
            <a:avLst/>
          </a:prstGeom>
        </p:spPr>
      </p:pic>
      <p:sp>
        <p:nvSpPr>
          <p:cNvPr id="5" name="Content Placeholder 2"/>
          <p:cNvSpPr>
            <a:spLocks noGrp="1"/>
          </p:cNvSpPr>
          <p:nvPr>
            <p:ph idx="1"/>
          </p:nvPr>
        </p:nvSpPr>
        <p:spPr>
          <a:xfrm>
            <a:off x="838200" y="1825625"/>
            <a:ext cx="10515600" cy="4351338"/>
          </a:xfrm>
        </p:spPr>
        <p:txBody>
          <a:bodyPr>
            <a:normAutofit/>
          </a:bodyPr>
          <a:lstStyle/>
          <a:p>
            <a:r>
              <a:rPr lang="en-GB" sz="3600" dirty="0" smtClean="0"/>
              <a:t>The web application compromises a static front-end implemented in HTML, CSS, and </a:t>
            </a:r>
            <a:r>
              <a:rPr lang="en-GB" sz="3600" dirty="0" err="1" smtClean="0"/>
              <a:t>Javascript</a:t>
            </a:r>
            <a:r>
              <a:rPr lang="en-GB" sz="3600" dirty="0" smtClean="0"/>
              <a:t>.</a:t>
            </a:r>
          </a:p>
          <a:p>
            <a:pPr lvl="1"/>
            <a:r>
              <a:rPr lang="en-GB" sz="3200" dirty="0" smtClean="0"/>
              <a:t>The static files for the front-end are deployed on Amazon S3 cloud storage </a:t>
            </a:r>
          </a:p>
        </p:txBody>
      </p:sp>
    </p:spTree>
    <p:extLst>
      <p:ext uri="{BB962C8B-B14F-4D97-AF65-F5344CB8AC3E}">
        <p14:creationId xmlns:p14="http://schemas.microsoft.com/office/powerpoint/2010/main" val="421029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Cloud Services for Implementing Serverless Applications</a:t>
            </a:r>
          </a:p>
        </p:txBody>
      </p:sp>
      <p:pic>
        <p:nvPicPr>
          <p:cNvPr id="3" name="Picture 2" descr="Screenshot from 2019-08-16 15-01-00"/>
          <p:cNvPicPr>
            <a:picLocks noChangeAspect="1"/>
          </p:cNvPicPr>
          <p:nvPr/>
        </p:nvPicPr>
        <p:blipFill>
          <a:blip r:embed="rId3"/>
          <a:stretch>
            <a:fillRect/>
          </a:stretch>
        </p:blipFill>
        <p:spPr>
          <a:xfrm>
            <a:off x="7224278" y="3831021"/>
            <a:ext cx="4747747" cy="2592856"/>
          </a:xfrm>
          <a:prstGeom prst="rect">
            <a:avLst/>
          </a:prstGeom>
        </p:spPr>
      </p:pic>
      <p:sp>
        <p:nvSpPr>
          <p:cNvPr id="5" name="Content Placeholder 2"/>
          <p:cNvSpPr>
            <a:spLocks noGrp="1"/>
          </p:cNvSpPr>
          <p:nvPr>
            <p:ph idx="1"/>
          </p:nvPr>
        </p:nvSpPr>
        <p:spPr>
          <a:xfrm>
            <a:off x="838200" y="1825625"/>
            <a:ext cx="10515600" cy="4351338"/>
          </a:xfrm>
        </p:spPr>
        <p:txBody>
          <a:bodyPr>
            <a:normAutofit/>
          </a:bodyPr>
          <a:lstStyle/>
          <a:p>
            <a:r>
              <a:rPr lang="en-GB" sz="3600" dirty="0" smtClean="0"/>
              <a:t>The application front-end uses a REST API for interacting with backend.</a:t>
            </a:r>
          </a:p>
          <a:p>
            <a:pPr lvl="1"/>
            <a:r>
              <a:rPr lang="en-GB" sz="3200" dirty="0" smtClean="0"/>
              <a:t>The REST API is implemented using Amazon API Gateway</a:t>
            </a:r>
          </a:p>
        </p:txBody>
      </p:sp>
    </p:spTree>
    <p:extLst>
      <p:ext uri="{BB962C8B-B14F-4D97-AF65-F5344CB8AC3E}">
        <p14:creationId xmlns:p14="http://schemas.microsoft.com/office/powerpoint/2010/main" val="275313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Cloud Services for Implementing Serverless Applications</a:t>
            </a:r>
          </a:p>
        </p:txBody>
      </p:sp>
      <p:pic>
        <p:nvPicPr>
          <p:cNvPr id="3" name="Picture 2" descr="Screenshot from 2019-08-16 15-01-00"/>
          <p:cNvPicPr>
            <a:picLocks noChangeAspect="1"/>
          </p:cNvPicPr>
          <p:nvPr/>
        </p:nvPicPr>
        <p:blipFill>
          <a:blip r:embed="rId3"/>
          <a:stretch>
            <a:fillRect/>
          </a:stretch>
        </p:blipFill>
        <p:spPr>
          <a:xfrm>
            <a:off x="7348928" y="4199055"/>
            <a:ext cx="4747747" cy="2592856"/>
          </a:xfrm>
          <a:prstGeom prst="rect">
            <a:avLst/>
          </a:prstGeom>
        </p:spPr>
      </p:pic>
      <p:sp>
        <p:nvSpPr>
          <p:cNvPr id="5" name="Content Placeholder 2"/>
          <p:cNvSpPr>
            <a:spLocks noGrp="1"/>
          </p:cNvSpPr>
          <p:nvPr>
            <p:ph idx="1"/>
          </p:nvPr>
        </p:nvSpPr>
        <p:spPr>
          <a:xfrm>
            <a:off x="838200" y="1825625"/>
            <a:ext cx="10515600" cy="4351338"/>
          </a:xfrm>
        </p:spPr>
        <p:txBody>
          <a:bodyPr>
            <a:normAutofit/>
          </a:bodyPr>
          <a:lstStyle/>
          <a:p>
            <a:r>
              <a:rPr lang="en-GB" dirty="0" smtClean="0"/>
              <a:t>The application logic is implemented using Lambda functions</a:t>
            </a:r>
          </a:p>
          <a:p>
            <a:pPr lvl="1"/>
            <a:r>
              <a:rPr lang="en-GB" dirty="0"/>
              <a:t>T</a:t>
            </a:r>
            <a:r>
              <a:rPr lang="en-GB" dirty="0" smtClean="0"/>
              <a:t>he </a:t>
            </a:r>
            <a:r>
              <a:rPr lang="en-GB" dirty="0"/>
              <a:t>core functionality of the application is written as separate units of code (Lambda functions) that are executed in a </a:t>
            </a:r>
            <a:r>
              <a:rPr lang="en-GB" dirty="0" err="1"/>
              <a:t>serverless</a:t>
            </a:r>
            <a:r>
              <a:rPr lang="en-GB" dirty="0"/>
              <a:t> computing </a:t>
            </a:r>
            <a:r>
              <a:rPr lang="en-GB" dirty="0" smtClean="0"/>
              <a:t>environment</a:t>
            </a:r>
          </a:p>
          <a:p>
            <a:pPr lvl="2"/>
            <a:r>
              <a:rPr lang="en-GB" dirty="0"/>
              <a:t>E</a:t>
            </a:r>
            <a:r>
              <a:rPr lang="en-GB" dirty="0" smtClean="0"/>
              <a:t>ach </a:t>
            </a:r>
            <a:r>
              <a:rPr lang="en-GB" dirty="0"/>
              <a:t>Lambda function is responsible for specific aspects of the application </a:t>
            </a:r>
            <a:r>
              <a:rPr lang="en-GB" dirty="0" smtClean="0"/>
              <a:t>logic</a:t>
            </a:r>
          </a:p>
          <a:p>
            <a:pPr lvl="2"/>
            <a:r>
              <a:rPr lang="en-GB" dirty="0" smtClean="0"/>
              <a:t>Lambda </a:t>
            </a:r>
            <a:r>
              <a:rPr lang="en-GB" dirty="0"/>
              <a:t>functions are small units of code that can be written in various programming languages (such as Python, Node.js, Java, etc.) and are executed in response to specific events, such as changes to data in an Amazon S3 bucket, updates to a </a:t>
            </a:r>
            <a:r>
              <a:rPr lang="en-GB" dirty="0" err="1"/>
              <a:t>DynamoDB</a:t>
            </a:r>
            <a:r>
              <a:rPr lang="en-GB" dirty="0"/>
              <a:t> table, or an HTTP request through Amazon API Gateway</a:t>
            </a:r>
            <a:r>
              <a:rPr lang="en-GB" dirty="0" smtClean="0"/>
              <a:t>.</a:t>
            </a:r>
          </a:p>
          <a:p>
            <a:endParaRPr lang="en-GB" dirty="0"/>
          </a:p>
        </p:txBody>
      </p:sp>
    </p:spTree>
    <p:extLst>
      <p:ext uri="{BB962C8B-B14F-4D97-AF65-F5344CB8AC3E}">
        <p14:creationId xmlns:p14="http://schemas.microsoft.com/office/powerpoint/2010/main" val="274570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Cloud Services for Implementing Serverless Applications</a:t>
            </a:r>
          </a:p>
        </p:txBody>
      </p:sp>
      <p:pic>
        <p:nvPicPr>
          <p:cNvPr id="3" name="Picture 2" descr="Screenshot from 2019-08-16 15-01-00"/>
          <p:cNvPicPr>
            <a:picLocks noChangeAspect="1"/>
          </p:cNvPicPr>
          <p:nvPr/>
        </p:nvPicPr>
        <p:blipFill>
          <a:blip r:embed="rId3"/>
          <a:stretch>
            <a:fillRect/>
          </a:stretch>
        </p:blipFill>
        <p:spPr>
          <a:xfrm>
            <a:off x="6298468" y="3625374"/>
            <a:ext cx="5798207" cy="3166537"/>
          </a:xfrm>
          <a:prstGeom prst="rect">
            <a:avLst/>
          </a:prstGeom>
        </p:spPr>
      </p:pic>
      <p:sp>
        <p:nvSpPr>
          <p:cNvPr id="5" name="Content Placeholder 2"/>
          <p:cNvSpPr>
            <a:spLocks noGrp="1"/>
          </p:cNvSpPr>
          <p:nvPr>
            <p:ph idx="1"/>
          </p:nvPr>
        </p:nvSpPr>
        <p:spPr>
          <a:xfrm>
            <a:off x="838200" y="1825625"/>
            <a:ext cx="10515600" cy="4351338"/>
          </a:xfrm>
        </p:spPr>
        <p:txBody>
          <a:bodyPr>
            <a:normAutofit/>
          </a:bodyPr>
          <a:lstStyle/>
          <a:p>
            <a:r>
              <a:rPr lang="en-GB" sz="3200" dirty="0" smtClean="0"/>
              <a:t>For the database tier, the </a:t>
            </a:r>
            <a:r>
              <a:rPr lang="en-GB" sz="3200" dirty="0" err="1" smtClean="0"/>
              <a:t>DynamoDB</a:t>
            </a:r>
            <a:r>
              <a:rPr lang="en-GB" sz="3200" dirty="0" smtClean="0"/>
              <a:t> NoSQL database is used.</a:t>
            </a:r>
          </a:p>
          <a:p>
            <a:r>
              <a:rPr lang="en-GB" sz="3200" dirty="0" smtClean="0"/>
              <a:t>For user authentication, the Amazon </a:t>
            </a:r>
            <a:r>
              <a:rPr lang="en-GB" sz="3200" dirty="0" err="1" smtClean="0"/>
              <a:t>Cognito</a:t>
            </a:r>
            <a:r>
              <a:rPr lang="en-GB" sz="3200" dirty="0" smtClean="0"/>
              <a:t> service is used</a:t>
            </a:r>
          </a:p>
          <a:p>
            <a:r>
              <a:rPr lang="en-GB" sz="3200" dirty="0" smtClean="0"/>
              <a:t>Amazon Route 53 is used as the </a:t>
            </a:r>
            <a:r>
              <a:rPr lang="en-GB" sz="3200" dirty="0" err="1" smtClean="0"/>
              <a:t>Domanin</a:t>
            </a:r>
            <a:r>
              <a:rPr lang="en-GB" sz="3200" dirty="0" smtClean="0"/>
              <a:t> name service (DNS)</a:t>
            </a:r>
          </a:p>
          <a:p>
            <a:endParaRPr lang="en-GB" sz="3200" dirty="0"/>
          </a:p>
        </p:txBody>
      </p:sp>
    </p:spTree>
    <p:extLst>
      <p:ext uri="{BB962C8B-B14F-4D97-AF65-F5344CB8AC3E}">
        <p14:creationId xmlns:p14="http://schemas.microsoft.com/office/powerpoint/2010/main" val="410140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Pros and Cons of Serverless</a:t>
            </a:r>
          </a:p>
        </p:txBody>
      </p:sp>
      <p:sp>
        <p:nvSpPr>
          <p:cNvPr id="3" name="Content Placeholder 2"/>
          <p:cNvSpPr>
            <a:spLocks noGrp="1"/>
          </p:cNvSpPr>
          <p:nvPr>
            <p:ph idx="1"/>
          </p:nvPr>
        </p:nvSpPr>
        <p:spPr>
          <a:xfrm>
            <a:off x="838200" y="1825625"/>
            <a:ext cx="8745855" cy="4351655"/>
          </a:xfrm>
        </p:spPr>
        <p:txBody>
          <a:bodyPr>
            <a:noAutofit/>
          </a:bodyPr>
          <a:lstStyle/>
          <a:p>
            <a:r>
              <a:rPr lang="x-none" altLang="en-US" sz="3200" dirty="0">
                <a:latin typeface="Arial" panose="020B0604020202020204" pitchFamily="34" charset="0"/>
                <a:cs typeface="Arial" panose="020B0604020202020204" pitchFamily="34" charset="0"/>
              </a:rPr>
              <a:t>Pros:</a:t>
            </a:r>
            <a:endParaRPr lang="en-US" sz="32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Low Operational Cost</a:t>
            </a:r>
          </a:p>
          <a:p>
            <a:pPr lvl="1"/>
            <a:r>
              <a:rPr lang="en-US" dirty="0">
                <a:latin typeface="Arial" panose="020B0604020202020204" pitchFamily="34" charset="0"/>
                <a:cs typeface="Arial" panose="020B0604020202020204" pitchFamily="34" charset="0"/>
              </a:rPr>
              <a:t>Low Maintenance</a:t>
            </a:r>
          </a:p>
          <a:p>
            <a:pPr lvl="1"/>
            <a:r>
              <a:rPr lang="en-US" dirty="0">
                <a:latin typeface="Arial" panose="020B0604020202020204" pitchFamily="34" charset="0"/>
                <a:cs typeface="Arial" panose="020B0604020202020204" pitchFamily="34" charset="0"/>
              </a:rPr>
              <a:t>Scalability</a:t>
            </a:r>
          </a:p>
          <a:p>
            <a:pPr lvl="1"/>
            <a:r>
              <a:rPr lang="en-US" dirty="0">
                <a:latin typeface="Arial" panose="020B0604020202020204" pitchFamily="34" charset="0"/>
                <a:cs typeface="Arial" panose="020B0604020202020204" pitchFamily="34" charset="0"/>
              </a:rPr>
              <a:t>Availability &amp; Fault Tolerance</a:t>
            </a:r>
          </a:p>
          <a:p>
            <a:pPr lvl="1"/>
            <a:endParaRPr lang="en-US" dirty="0">
              <a:latin typeface="Arial" panose="020B0604020202020204" pitchFamily="34" charset="0"/>
              <a:cs typeface="Arial" panose="020B0604020202020204" pitchFamily="34" charset="0"/>
            </a:endParaRPr>
          </a:p>
          <a:p>
            <a:pPr lvl="0"/>
            <a:r>
              <a:rPr lang="x-none" altLang="en-US" dirty="0">
                <a:latin typeface="Arial" panose="020B0604020202020204" pitchFamily="34" charset="0"/>
                <a:cs typeface="Arial" panose="020B0604020202020204" pitchFamily="34" charset="0"/>
              </a:rPr>
              <a:t>Cons:</a:t>
            </a:r>
          </a:p>
          <a:p>
            <a:pPr lvl="1"/>
            <a:r>
              <a:rPr lang="en-US" dirty="0">
                <a:latin typeface="Arial" panose="020B0604020202020204" pitchFamily="34" charset="0"/>
                <a:cs typeface="Arial" panose="020B0604020202020204" pitchFamily="34" charset="0"/>
              </a:rPr>
              <a:t>No control over the infrastructure</a:t>
            </a:r>
          </a:p>
          <a:p>
            <a:pPr lvl="1"/>
            <a:r>
              <a:rPr lang="en-US" dirty="0">
                <a:latin typeface="Arial" panose="020B0604020202020204" pitchFamily="34" charset="0"/>
                <a:cs typeface="Arial" panose="020B0604020202020204" pitchFamily="34" charset="0"/>
              </a:rPr>
              <a:t>Time limits</a:t>
            </a:r>
          </a:p>
          <a:p>
            <a:pPr lvl="1"/>
            <a:r>
              <a:rPr lang="en-US" dirty="0">
                <a:latin typeface="Arial" panose="020B0604020202020204" pitchFamily="34" charset="0"/>
                <a:cs typeface="Arial" panose="020B0604020202020204" pitchFamily="34" charset="0"/>
              </a:rPr>
              <a:t>Vendor lock-in</a:t>
            </a:r>
          </a:p>
          <a:p>
            <a:pPr lvl="1"/>
            <a:r>
              <a:rPr lang="en-US" dirty="0">
                <a:latin typeface="Arial" panose="020B0604020202020204" pitchFamily="34" charset="0"/>
                <a:cs typeface="Arial" panose="020B0604020202020204" pitchFamily="34" charset="0"/>
              </a:rPr>
              <a:t>Not suitable for all use cases</a:t>
            </a: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60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Serverless</a:t>
            </a:r>
            <a:r>
              <a:rPr lang="en-GB" dirty="0" smtClean="0"/>
              <a:t> Use Cases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73327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Serverless Use Case - Web Application</a:t>
            </a:r>
          </a:p>
        </p:txBody>
      </p:sp>
      <p:sp>
        <p:nvSpPr>
          <p:cNvPr id="6" name="Text Box 5"/>
          <p:cNvSpPr txBox="1"/>
          <p:nvPr/>
        </p:nvSpPr>
        <p:spPr>
          <a:xfrm>
            <a:off x="1265555" y="5925820"/>
            <a:ext cx="9947910" cy="368300"/>
          </a:xfrm>
          <a:prstGeom prst="rect">
            <a:avLst/>
          </a:prstGeom>
          <a:noFill/>
        </p:spPr>
        <p:txBody>
          <a:bodyPr wrap="square" rtlCol="0" anchor="t">
            <a:spAutoFit/>
          </a:bodyPr>
          <a:lstStyle/>
          <a:p>
            <a:pPr algn="ctr"/>
            <a:r>
              <a:t>Using Lambda functions for web application backends</a:t>
            </a:r>
          </a:p>
        </p:txBody>
      </p:sp>
      <p:pic>
        <p:nvPicPr>
          <p:cNvPr id="5" name="Picture 4" descr="Screenshot from 2019-08-16 15-05-30"/>
          <p:cNvPicPr>
            <a:picLocks noChangeAspect="1"/>
          </p:cNvPicPr>
          <p:nvPr/>
        </p:nvPicPr>
        <p:blipFill>
          <a:blip r:embed="rId3"/>
          <a:stretch>
            <a:fillRect/>
          </a:stretch>
        </p:blipFill>
        <p:spPr>
          <a:xfrm>
            <a:off x="2323465" y="1543050"/>
            <a:ext cx="7544435" cy="4422140"/>
          </a:xfrm>
          <a:prstGeom prst="rect">
            <a:avLst/>
          </a:prstGeom>
        </p:spPr>
      </p:pic>
    </p:spTree>
    <p:extLst>
      <p:ext uri="{BB962C8B-B14F-4D97-AF65-F5344CB8AC3E}">
        <p14:creationId xmlns:p14="http://schemas.microsoft.com/office/powerpoint/2010/main" val="128760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Serverless Use Case - Real-time Stream Processing</a:t>
            </a:r>
          </a:p>
        </p:txBody>
      </p:sp>
      <p:sp>
        <p:nvSpPr>
          <p:cNvPr id="6" name="Text Box 5"/>
          <p:cNvSpPr txBox="1"/>
          <p:nvPr/>
        </p:nvSpPr>
        <p:spPr>
          <a:xfrm>
            <a:off x="1307465" y="5222875"/>
            <a:ext cx="9947910" cy="368300"/>
          </a:xfrm>
          <a:prstGeom prst="rect">
            <a:avLst/>
          </a:prstGeom>
          <a:noFill/>
        </p:spPr>
        <p:txBody>
          <a:bodyPr wrap="square" rtlCol="0" anchor="t">
            <a:spAutoFit/>
          </a:bodyPr>
          <a:lstStyle/>
          <a:p>
            <a:pPr algn="ctr"/>
            <a:r>
              <a:t>Using Lambda functions for real-time stream processing</a:t>
            </a:r>
          </a:p>
        </p:txBody>
      </p:sp>
      <p:pic>
        <p:nvPicPr>
          <p:cNvPr id="3" name="Picture 2" descr="Screenshot from 2019-08-16 15-09-52"/>
          <p:cNvPicPr>
            <a:picLocks noChangeAspect="1"/>
          </p:cNvPicPr>
          <p:nvPr/>
        </p:nvPicPr>
        <p:blipFill>
          <a:blip r:embed="rId3"/>
          <a:stretch>
            <a:fillRect/>
          </a:stretch>
        </p:blipFill>
        <p:spPr>
          <a:xfrm>
            <a:off x="1066800" y="2080895"/>
            <a:ext cx="10058400" cy="2696210"/>
          </a:xfrm>
          <a:prstGeom prst="rect">
            <a:avLst/>
          </a:prstGeom>
        </p:spPr>
      </p:pic>
    </p:spTree>
    <p:extLst>
      <p:ext uri="{BB962C8B-B14F-4D97-AF65-F5344CB8AC3E}">
        <p14:creationId xmlns:p14="http://schemas.microsoft.com/office/powerpoint/2010/main" val="66941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Serverless Use Case - Real-time File Processing</a:t>
            </a:r>
          </a:p>
        </p:txBody>
      </p:sp>
      <p:sp>
        <p:nvSpPr>
          <p:cNvPr id="6" name="Text Box 5"/>
          <p:cNvSpPr txBox="1"/>
          <p:nvPr/>
        </p:nvSpPr>
        <p:spPr>
          <a:xfrm>
            <a:off x="1308100" y="5206365"/>
            <a:ext cx="9947910" cy="368300"/>
          </a:xfrm>
          <a:prstGeom prst="rect">
            <a:avLst/>
          </a:prstGeom>
          <a:noFill/>
        </p:spPr>
        <p:txBody>
          <a:bodyPr wrap="square" rtlCol="0" anchor="t">
            <a:spAutoFit/>
          </a:bodyPr>
          <a:lstStyle/>
          <a:p>
            <a:pPr algn="ctr"/>
            <a:r>
              <a:t>Using Lambda functions for real-time file processing</a:t>
            </a:r>
          </a:p>
        </p:txBody>
      </p:sp>
      <p:pic>
        <p:nvPicPr>
          <p:cNvPr id="3" name="Picture 2" descr="Screenshot from 2019-08-16 15-10-38"/>
          <p:cNvPicPr>
            <a:picLocks noChangeAspect="1"/>
          </p:cNvPicPr>
          <p:nvPr/>
        </p:nvPicPr>
        <p:blipFill>
          <a:blip r:embed="rId3"/>
          <a:stretch>
            <a:fillRect/>
          </a:stretch>
        </p:blipFill>
        <p:spPr>
          <a:xfrm>
            <a:off x="1379855" y="2296160"/>
            <a:ext cx="9312910" cy="2752090"/>
          </a:xfrm>
          <a:prstGeom prst="rect">
            <a:avLst/>
          </a:prstGeom>
        </p:spPr>
      </p:pic>
    </p:spTree>
    <p:extLst>
      <p:ext uri="{BB962C8B-B14F-4D97-AF65-F5344CB8AC3E}">
        <p14:creationId xmlns:p14="http://schemas.microsoft.com/office/powerpoint/2010/main" val="241555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Overview</a:t>
            </a:r>
            <a:endParaRPr lang="x-none" altLang="en-US" dirty="0">
              <a:latin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Serverless architectures &amp; use cases</a:t>
            </a:r>
          </a:p>
          <a:p>
            <a:r>
              <a:rPr lang="en-US" sz="2400" dirty="0">
                <a:latin typeface="Arial" panose="020B0604020202020204" pitchFamily="34" charset="0"/>
                <a:cs typeface="Arial" panose="020B0604020202020204" pitchFamily="34" charset="0"/>
              </a:rPr>
              <a:t>Serverless design patterns</a:t>
            </a:r>
          </a:p>
          <a:p>
            <a:r>
              <a:rPr lang="en-US" sz="2400" dirty="0">
                <a:latin typeface="Arial" panose="020B0604020202020204" pitchFamily="34" charset="0"/>
                <a:cs typeface="Arial" panose="020B0604020202020204" pitchFamily="34" charset="0"/>
              </a:rPr>
              <a:t>Serverless concepts</a:t>
            </a:r>
          </a:p>
          <a:p>
            <a:r>
              <a:rPr lang="en-US" sz="2400" dirty="0">
                <a:latin typeface="Arial" panose="020B0604020202020204" pitchFamily="34" charset="0"/>
                <a:cs typeface="Arial" panose="020B0604020202020204" pitchFamily="34" charset="0"/>
              </a:rPr>
              <a:t>AWS Lambda</a:t>
            </a:r>
          </a:p>
        </p:txBody>
      </p:sp>
    </p:spTree>
    <p:extLst>
      <p:ext uri="{BB962C8B-B14F-4D97-AF65-F5344CB8AC3E}">
        <p14:creationId xmlns:p14="http://schemas.microsoft.com/office/powerpoint/2010/main" val="3362748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Serverless Use Case - IoT Backends</a:t>
            </a:r>
          </a:p>
        </p:txBody>
      </p:sp>
      <p:sp>
        <p:nvSpPr>
          <p:cNvPr id="6" name="Text Box 5"/>
          <p:cNvSpPr txBox="1"/>
          <p:nvPr/>
        </p:nvSpPr>
        <p:spPr>
          <a:xfrm>
            <a:off x="1210310" y="5214620"/>
            <a:ext cx="9947910" cy="368300"/>
          </a:xfrm>
          <a:prstGeom prst="rect">
            <a:avLst/>
          </a:prstGeom>
          <a:noFill/>
        </p:spPr>
        <p:txBody>
          <a:bodyPr wrap="square" rtlCol="0" anchor="t">
            <a:spAutoFit/>
          </a:bodyPr>
          <a:lstStyle/>
          <a:p>
            <a:pPr algn="ctr"/>
            <a:r>
              <a:t>Using Lambda functions for IoT backends</a:t>
            </a:r>
          </a:p>
        </p:txBody>
      </p:sp>
      <p:pic>
        <p:nvPicPr>
          <p:cNvPr id="3" name="Picture 2" descr="Screenshot from 2019-08-16 15-11-25"/>
          <p:cNvPicPr>
            <a:picLocks noChangeAspect="1"/>
          </p:cNvPicPr>
          <p:nvPr/>
        </p:nvPicPr>
        <p:blipFill>
          <a:blip r:embed="rId3"/>
          <a:stretch>
            <a:fillRect/>
          </a:stretch>
        </p:blipFill>
        <p:spPr>
          <a:xfrm>
            <a:off x="1155065" y="2360930"/>
            <a:ext cx="10058400" cy="2632075"/>
          </a:xfrm>
          <a:prstGeom prst="rect">
            <a:avLst/>
          </a:prstGeom>
        </p:spPr>
      </p:pic>
    </p:spTree>
    <p:extLst>
      <p:ext uri="{BB962C8B-B14F-4D97-AF65-F5344CB8AC3E}">
        <p14:creationId xmlns:p14="http://schemas.microsoft.com/office/powerpoint/2010/main" val="107124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Serverless Use Case - Mobile Application Backends</a:t>
            </a:r>
          </a:p>
        </p:txBody>
      </p:sp>
      <p:sp>
        <p:nvSpPr>
          <p:cNvPr id="6" name="Text Box 5"/>
          <p:cNvSpPr txBox="1"/>
          <p:nvPr/>
        </p:nvSpPr>
        <p:spPr>
          <a:xfrm>
            <a:off x="1223010" y="5257165"/>
            <a:ext cx="9947910" cy="368300"/>
          </a:xfrm>
          <a:prstGeom prst="rect">
            <a:avLst/>
          </a:prstGeom>
          <a:noFill/>
        </p:spPr>
        <p:txBody>
          <a:bodyPr wrap="square" rtlCol="0" anchor="t">
            <a:spAutoFit/>
          </a:bodyPr>
          <a:lstStyle/>
          <a:p>
            <a:pPr algn="ctr"/>
            <a:r>
              <a:t>Using Lambda functions for mobile application backends</a:t>
            </a:r>
          </a:p>
        </p:txBody>
      </p:sp>
      <p:pic>
        <p:nvPicPr>
          <p:cNvPr id="3" name="Picture 2" descr="Screenshot from 2019-08-16 15-12-11"/>
          <p:cNvPicPr>
            <a:picLocks noChangeAspect="1"/>
          </p:cNvPicPr>
          <p:nvPr/>
        </p:nvPicPr>
        <p:blipFill>
          <a:blip r:embed="rId3"/>
          <a:stretch>
            <a:fillRect/>
          </a:stretch>
        </p:blipFill>
        <p:spPr>
          <a:xfrm>
            <a:off x="1295400" y="2184400"/>
            <a:ext cx="10058400" cy="2827020"/>
          </a:xfrm>
          <a:prstGeom prst="rect">
            <a:avLst/>
          </a:prstGeom>
        </p:spPr>
      </p:pic>
    </p:spTree>
    <p:extLst>
      <p:ext uri="{BB962C8B-B14F-4D97-AF65-F5344CB8AC3E}">
        <p14:creationId xmlns:p14="http://schemas.microsoft.com/office/powerpoint/2010/main" val="391391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shot from 2019-07-18 15-27-26"/>
          <p:cNvPicPr>
            <a:picLocks noChangeAspect="1"/>
          </p:cNvPicPr>
          <p:nvPr/>
        </p:nvPicPr>
        <p:blipFill>
          <a:blip r:embed="rId3"/>
          <a:stretch>
            <a:fillRect/>
          </a:stretch>
        </p:blipFill>
        <p:spPr>
          <a:xfrm>
            <a:off x="1976120" y="2679700"/>
            <a:ext cx="8061325" cy="3841750"/>
          </a:xfrm>
          <a:prstGeom prst="rect">
            <a:avLst/>
          </a:prstGeom>
        </p:spPr>
      </p:pic>
      <p:sp>
        <p:nvSpPr>
          <p:cNvPr id="2" name="Title 1"/>
          <p:cNvSpPr>
            <a:spLocks noGrp="1"/>
          </p:cNvSpPr>
          <p:nvPr>
            <p:ph type="title"/>
          </p:nvPr>
        </p:nvSpPr>
        <p:spPr>
          <a:xfrm>
            <a:off x="838200" y="187325"/>
            <a:ext cx="10515600" cy="1082675"/>
          </a:xfrm>
        </p:spPr>
        <p:txBody>
          <a:bodyPr/>
          <a:lstStyle/>
          <a:p>
            <a:r>
              <a:rPr lang="x-none" altLang="en-US" sz="3600" dirty="0">
                <a:latin typeface="Arial" panose="020B0604020202020204" pitchFamily="34" charset="0"/>
                <a:cs typeface="Arial" panose="020B0604020202020204" pitchFamily="34" charset="0"/>
                <a:sym typeface="+mn-ea"/>
              </a:rPr>
              <a:t>AWS Lambda</a:t>
            </a:r>
          </a:p>
        </p:txBody>
      </p:sp>
      <p:sp>
        <p:nvSpPr>
          <p:cNvPr id="9" name="Content Placeholder 2"/>
          <p:cNvSpPr txBox="1"/>
          <p:nvPr/>
        </p:nvSpPr>
        <p:spPr>
          <a:xfrm>
            <a:off x="674370" y="1419225"/>
            <a:ext cx="10911205" cy="14668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tLang="en-US" sz="1400" dirty="0">
                <a:latin typeface="Arial" panose="020B0604020202020204" pitchFamily="34" charset="0"/>
                <a:cs typeface="Arial" panose="020B0604020202020204" pitchFamily="34" charset="0"/>
                <a:sym typeface="+mn-ea"/>
              </a:rPr>
              <a:t>AWS Lambda is a serverless offering from Amazon Web Services (AWS). Lambda is a compute service that lets you run code without provisioning or managing servers. </a:t>
            </a:r>
          </a:p>
          <a:p>
            <a:pPr marL="285750" indent="-285750" algn="l">
              <a:buFont typeface="Arial" panose="020B0604020202020204" pitchFamily="34" charset="0"/>
              <a:buChar char="•"/>
            </a:pPr>
            <a:r>
              <a:rPr lang="en-US" altLang="en-US" sz="1400" dirty="0">
                <a:latin typeface="Arial" panose="020B0604020202020204" pitchFamily="34" charset="0"/>
                <a:cs typeface="Arial" panose="020B0604020202020204" pitchFamily="34" charset="0"/>
                <a:sym typeface="+mn-ea"/>
              </a:rPr>
              <a:t>Using Lambda, you can deploy your code as Lambda functions which are executed only when needed. </a:t>
            </a:r>
          </a:p>
          <a:p>
            <a:pPr marL="285750" indent="-285750" algn="l">
              <a:buFont typeface="Arial" panose="020B0604020202020204" pitchFamily="34" charset="0"/>
              <a:buChar char="•"/>
            </a:pPr>
            <a:r>
              <a:rPr lang="en-US" altLang="en-US" sz="1400" dirty="0">
                <a:latin typeface="Arial" panose="020B0604020202020204" pitchFamily="34" charset="0"/>
                <a:cs typeface="Arial" panose="020B0604020202020204" pitchFamily="34" charset="0"/>
                <a:sym typeface="+mn-ea"/>
              </a:rPr>
              <a:t>Lambda handles the provisioning and scaling of the compute infrastructure required to execute the functions.</a:t>
            </a:r>
          </a:p>
          <a:p>
            <a:pPr marL="285750" indent="-285750" algn="l">
              <a:buFont typeface="Arial" panose="020B0604020202020204" pitchFamily="34" charset="0"/>
              <a:buChar char="•"/>
            </a:pPr>
            <a:r>
              <a:rPr lang="en-US" altLang="en-US" sz="1400" dirty="0">
                <a:latin typeface="Arial" panose="020B0604020202020204" pitchFamily="34" charset="0"/>
                <a:cs typeface="Arial" panose="020B0604020202020204" pitchFamily="34" charset="0"/>
                <a:sym typeface="+mn-ea"/>
              </a:rPr>
              <a:t>The execution of Lambda functions is triggered in response to events.</a:t>
            </a:r>
          </a:p>
        </p:txBody>
      </p:sp>
    </p:spTree>
    <p:extLst>
      <p:ext uri="{BB962C8B-B14F-4D97-AF65-F5344CB8AC3E}">
        <p14:creationId xmlns:p14="http://schemas.microsoft.com/office/powerpoint/2010/main" val="292236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Serverless Design Patterns</a:t>
            </a:r>
          </a:p>
        </p:txBody>
      </p:sp>
      <p:sp>
        <p:nvSpPr>
          <p:cNvPr id="3" name="Content Placeholder 2"/>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These </a:t>
            </a:r>
            <a:r>
              <a:rPr lang="en-GB" sz="2400" dirty="0" err="1">
                <a:latin typeface="Arial" panose="020B0604020202020204" pitchFamily="34" charset="0"/>
                <a:cs typeface="Arial" panose="020B0604020202020204" pitchFamily="34" charset="0"/>
              </a:rPr>
              <a:t>serverless</a:t>
            </a:r>
            <a:r>
              <a:rPr lang="en-GB" sz="2400" dirty="0">
                <a:latin typeface="Arial" panose="020B0604020202020204" pitchFamily="34" charset="0"/>
                <a:cs typeface="Arial" panose="020B0604020202020204" pitchFamily="34" charset="0"/>
              </a:rPr>
              <a:t> design patterns provide solutions to common challenges when building </a:t>
            </a:r>
            <a:r>
              <a:rPr lang="en-GB" sz="2400" dirty="0" err="1">
                <a:latin typeface="Arial" panose="020B0604020202020204" pitchFamily="34" charset="0"/>
                <a:cs typeface="Arial" panose="020B0604020202020204" pitchFamily="34" charset="0"/>
              </a:rPr>
              <a:t>serverless</a:t>
            </a:r>
            <a:r>
              <a:rPr lang="en-GB" sz="2400" dirty="0">
                <a:latin typeface="Arial" panose="020B0604020202020204" pitchFamily="34" charset="0"/>
                <a:cs typeface="Arial" panose="020B0604020202020204" pitchFamily="34" charset="0"/>
              </a:rPr>
              <a:t> applications. Each pattern is designed to address specific concerns, such as decoupling, scalability, and maintainability, and can be combined to create robust and flexible </a:t>
            </a:r>
            <a:r>
              <a:rPr lang="en-GB" sz="2400" dirty="0" err="1">
                <a:latin typeface="Arial" panose="020B0604020202020204" pitchFamily="34" charset="0"/>
                <a:cs typeface="Arial" panose="020B0604020202020204" pitchFamily="34" charset="0"/>
              </a:rPr>
              <a:t>serverless</a:t>
            </a:r>
            <a:r>
              <a:rPr lang="en-GB" sz="2400" dirty="0">
                <a:latin typeface="Arial" panose="020B0604020202020204" pitchFamily="34" charset="0"/>
                <a:cs typeface="Arial" panose="020B0604020202020204" pitchFamily="34" charset="0"/>
              </a:rPr>
              <a:t> architectures.</a:t>
            </a:r>
          </a:p>
          <a:p>
            <a:pPr lvl="1"/>
            <a:r>
              <a:rPr lang="en-US" sz="2000" dirty="0">
                <a:latin typeface="Arial" panose="020B0604020202020204" pitchFamily="34" charset="0"/>
                <a:cs typeface="Arial" panose="020B0604020202020204" pitchFamily="34" charset="0"/>
              </a:rPr>
              <a:t>Asynchronous Processing with Messaging Queues</a:t>
            </a:r>
          </a:p>
          <a:p>
            <a:pPr lvl="1"/>
            <a:r>
              <a:rPr lang="en-US" sz="2000" dirty="0">
                <a:latin typeface="Arial" panose="020B0604020202020204" pitchFamily="34" charset="0"/>
                <a:cs typeface="Arial" panose="020B0604020202020204" pitchFamily="34" charset="0"/>
              </a:rPr>
              <a:t>Load Balancing with Multiple Consumers</a:t>
            </a:r>
          </a:p>
          <a:p>
            <a:pPr lvl="1"/>
            <a:r>
              <a:rPr lang="en-US" sz="2000" dirty="0">
                <a:latin typeface="Arial" panose="020B0604020202020204" pitchFamily="34" charset="0"/>
                <a:cs typeface="Arial" panose="020B0604020202020204" pitchFamily="34" charset="0"/>
              </a:rPr>
              <a:t>Priority Queues</a:t>
            </a:r>
          </a:p>
          <a:p>
            <a:pPr lvl="1"/>
            <a:r>
              <a:rPr lang="en-US" sz="2000" dirty="0">
                <a:latin typeface="Arial" panose="020B0604020202020204" pitchFamily="34" charset="0"/>
                <a:cs typeface="Arial" panose="020B0604020202020204" pitchFamily="34" charset="0"/>
              </a:rPr>
              <a:t>Command Pattern</a:t>
            </a:r>
          </a:p>
          <a:p>
            <a:pPr lvl="1"/>
            <a:r>
              <a:rPr lang="en-US" sz="2000" dirty="0">
                <a:latin typeface="Arial" panose="020B0604020202020204" pitchFamily="34" charset="0"/>
                <a:cs typeface="Arial" panose="020B0604020202020204" pitchFamily="34" charset="0"/>
              </a:rPr>
              <a:t>Fan-Out Pattern</a:t>
            </a:r>
          </a:p>
          <a:p>
            <a:pPr lvl="1"/>
            <a:r>
              <a:rPr lang="en-US" sz="2000" dirty="0">
                <a:latin typeface="Arial" panose="020B0604020202020204" pitchFamily="34" charset="0"/>
                <a:cs typeface="Arial" panose="020B0604020202020204" pitchFamily="34" charset="0"/>
              </a:rPr>
              <a:t>Pipes and Filters</a:t>
            </a:r>
          </a:p>
        </p:txBody>
      </p:sp>
    </p:spTree>
    <p:extLst>
      <p:ext uri="{BB962C8B-B14F-4D97-AF65-F5344CB8AC3E}">
        <p14:creationId xmlns:p14="http://schemas.microsoft.com/office/powerpoint/2010/main" val="343705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Arial" panose="020B0604020202020204" pitchFamily="34" charset="0"/>
                <a:cs typeface="Arial" panose="020B0604020202020204" pitchFamily="34" charset="0"/>
                <a:sym typeface="+mn-ea"/>
              </a:rPr>
              <a:t>Asynchronous Processing with Messaging Queues</a:t>
            </a:r>
            <a:endParaRPr lang="en-US" altLang="en-US" sz="3600" dirty="0">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25674" y="1654436"/>
            <a:ext cx="10515600" cy="4351338"/>
          </a:xfrm>
        </p:spPr>
        <p:txBody>
          <a:bodyPr>
            <a:normAutofit/>
          </a:bodyPr>
          <a:lstStyle/>
          <a:p>
            <a:r>
              <a:rPr lang="en-GB" sz="1800" dirty="0">
                <a:latin typeface="Arial" panose="020B0604020202020204" pitchFamily="34" charset="0"/>
                <a:cs typeface="Arial" panose="020B0604020202020204" pitchFamily="34" charset="0"/>
              </a:rPr>
              <a:t>Objective: Decouple components by allowing them to communicate asynchronously through a messaging queue.</a:t>
            </a:r>
          </a:p>
          <a:p>
            <a:r>
              <a:rPr lang="en-GB" sz="1800" dirty="0">
                <a:latin typeface="Arial" panose="020B0604020202020204" pitchFamily="34" charset="0"/>
                <a:cs typeface="Arial" panose="020B0604020202020204" pitchFamily="34" charset="0"/>
              </a:rPr>
              <a:t>Implementation: Functions publish messages to a queue, and other functions subscribe to that queue for processing. This ensures that the producer and consumer functions are independent of each other's execution timelines.</a:t>
            </a:r>
          </a:p>
          <a:p>
            <a:r>
              <a:rPr lang="en-GB" sz="1800" dirty="0">
                <a:latin typeface="Arial" panose="020B0604020202020204" pitchFamily="34" charset="0"/>
                <a:cs typeface="Arial" panose="020B0604020202020204" pitchFamily="34" charset="0"/>
              </a:rPr>
              <a:t>Mess</a:t>
            </a:r>
            <a:r>
              <a:rPr lang="en-US" sz="1800" dirty="0">
                <a:latin typeface="Arial" panose="020B0604020202020204" pitchFamily="34" charset="0"/>
                <a:cs typeface="Arial" panose="020B0604020202020204" pitchFamily="34" charset="0"/>
              </a:rPr>
              <a:t>aging queues can be used between the data producers and data consumers for asynchronous processing or load leveling. </a:t>
            </a:r>
          </a:p>
          <a:p>
            <a:r>
              <a:rPr lang="en-US" sz="1800" dirty="0">
                <a:latin typeface="Arial" panose="020B0604020202020204" pitchFamily="34" charset="0"/>
                <a:cs typeface="Arial" panose="020B0604020202020204" pitchFamily="34" charset="0"/>
              </a:rPr>
              <a:t>Queues are useful for push-pull messaging where the producers push data to the queues, and the consumers pull the data from the queues.</a:t>
            </a:r>
          </a:p>
        </p:txBody>
      </p:sp>
      <p:pic>
        <p:nvPicPr>
          <p:cNvPr id="5" name="Picture 4" descr="Screenshot from 2019-08-16 15-14-44"/>
          <p:cNvPicPr>
            <a:picLocks noChangeAspect="1"/>
          </p:cNvPicPr>
          <p:nvPr/>
        </p:nvPicPr>
        <p:blipFill>
          <a:blip r:embed="rId3"/>
          <a:stretch>
            <a:fillRect/>
          </a:stretch>
        </p:blipFill>
        <p:spPr>
          <a:xfrm>
            <a:off x="1667841" y="4317052"/>
            <a:ext cx="10058400" cy="2698750"/>
          </a:xfrm>
          <a:prstGeom prst="rect">
            <a:avLst/>
          </a:prstGeom>
        </p:spPr>
      </p:pic>
    </p:spTree>
    <p:extLst>
      <p:ext uri="{BB962C8B-B14F-4D97-AF65-F5344CB8AC3E}">
        <p14:creationId xmlns:p14="http://schemas.microsoft.com/office/powerpoint/2010/main" val="3548637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100"/>
          </a:xfrm>
        </p:spPr>
        <p:txBody>
          <a:bodyPr/>
          <a:lstStyle/>
          <a:p>
            <a:r>
              <a:rPr lang="en-GB" altLang="en-US">
                <a:sym typeface="+mn-ea"/>
              </a:rPr>
              <a:t>Load Balancing with Multiple Consumers</a:t>
            </a:r>
          </a:p>
        </p:txBody>
      </p:sp>
      <p:sp>
        <p:nvSpPr>
          <p:cNvPr id="6" name="Content Placeholder 2"/>
          <p:cNvSpPr>
            <a:spLocks noGrp="1"/>
          </p:cNvSpPr>
          <p:nvPr/>
        </p:nvSpPr>
        <p:spPr>
          <a:xfrm>
            <a:off x="652145" y="1691640"/>
            <a:ext cx="11083290" cy="321627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altLang="en-US" sz="1600" dirty="0"/>
              <a:t>Objective: Distribute incoming workload among multiple function instances to improve performance and responsiveness.</a:t>
            </a:r>
          </a:p>
          <a:p>
            <a:pPr marL="285750" indent="-285750"/>
            <a:r>
              <a:rPr lang="en-GB" altLang="en-US" sz="1600" dirty="0"/>
              <a:t>Implementation: Use a load balancer to distribute events or requests to multiple instances of the same function. This pattern is especially useful for scenarios where a single function instance might struggle to handle the incoming workload efficiently.</a:t>
            </a:r>
          </a:p>
          <a:p>
            <a:pPr marL="285750" indent="-285750"/>
            <a:r>
              <a:rPr lang="en-GB" altLang="en-US" sz="1600" dirty="0"/>
              <a:t>While messaging queues can be used between data producer and consumer for load </a:t>
            </a:r>
            <a:r>
              <a:rPr lang="en-GB" altLang="en-US" sz="1600" dirty="0" err="1"/>
              <a:t>leveling</a:t>
            </a:r>
            <a:r>
              <a:rPr lang="en-GB" altLang="en-US" sz="1600" dirty="0"/>
              <a:t>, having multiple consumers can help in load balancing and making the system more scalable, reliable, and available. </a:t>
            </a:r>
          </a:p>
          <a:p>
            <a:pPr marL="285750" indent="-285750"/>
            <a:r>
              <a:rPr lang="en-GB" altLang="en-US" sz="1600" dirty="0"/>
              <a:t>Data producers push messages to the queue, and the consumers retrieve and process the messages. </a:t>
            </a:r>
          </a:p>
          <a:p>
            <a:pPr marL="285750" indent="-285750"/>
            <a:r>
              <a:rPr lang="en-GB" altLang="en-US" sz="1600" dirty="0"/>
              <a:t>Multiple consumers can make the system more robust as there is no single point of failure.</a:t>
            </a:r>
          </a:p>
          <a:p>
            <a:pPr marL="285750" indent="-285750"/>
            <a:r>
              <a:rPr lang="en-GB" altLang="en-US" sz="1600" dirty="0"/>
              <a:t>More consumers can be added on-demand if the workload is high. </a:t>
            </a:r>
          </a:p>
          <a:p>
            <a:pPr marL="285750" indent="-285750"/>
            <a:r>
              <a:rPr lang="en-GB" altLang="en-US" sz="1600" dirty="0"/>
              <a:t>Load balancing between consumers improves the system performance as multiple consumers can process messages in parallel.</a:t>
            </a:r>
          </a:p>
        </p:txBody>
      </p:sp>
      <p:pic>
        <p:nvPicPr>
          <p:cNvPr id="9" name="Picture 8" descr="Screenshot from 2019-08-16 15-15-14"/>
          <p:cNvPicPr>
            <a:picLocks noChangeAspect="1"/>
          </p:cNvPicPr>
          <p:nvPr/>
        </p:nvPicPr>
        <p:blipFill>
          <a:blip r:embed="rId2"/>
          <a:stretch>
            <a:fillRect/>
          </a:stretch>
        </p:blipFill>
        <p:spPr>
          <a:xfrm>
            <a:off x="3521235" y="4490085"/>
            <a:ext cx="6943725" cy="2367915"/>
          </a:xfrm>
          <a:prstGeom prst="rect">
            <a:avLst/>
          </a:prstGeom>
        </p:spPr>
      </p:pic>
    </p:spTree>
    <p:extLst>
      <p:ext uri="{BB962C8B-B14F-4D97-AF65-F5344CB8AC3E}">
        <p14:creationId xmlns:p14="http://schemas.microsoft.com/office/powerpoint/2010/main" val="1136683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Arial" panose="020B0604020202020204" pitchFamily="34" charset="0"/>
                <a:cs typeface="Arial" panose="020B0604020202020204" pitchFamily="34" charset="0"/>
                <a:sym typeface="+mn-ea"/>
              </a:rPr>
              <a:t>Priority Queues</a:t>
            </a:r>
            <a:endParaRPr lang="en-US" altLang="en-US" sz="3600" dirty="0">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825625"/>
            <a:ext cx="5530850" cy="4351655"/>
          </a:xfrm>
        </p:spPr>
        <p:txBody>
          <a:bodyPr>
            <a:normAutofit fontScale="92500" lnSpcReduction="10000"/>
          </a:bodyPr>
          <a:lstStyle/>
          <a:p>
            <a:r>
              <a:rPr lang="en-GB" sz="2000" dirty="0">
                <a:latin typeface="Arial" panose="020B0604020202020204" pitchFamily="34" charset="0"/>
                <a:cs typeface="Arial" panose="020B0604020202020204" pitchFamily="34" charset="0"/>
              </a:rPr>
              <a:t>Objective: Prioritize the processing of certain tasks over others based on their importance or urgency.</a:t>
            </a:r>
          </a:p>
          <a:p>
            <a:r>
              <a:rPr lang="en-GB" sz="2000" dirty="0">
                <a:latin typeface="Arial" panose="020B0604020202020204" pitchFamily="34" charset="0"/>
                <a:cs typeface="Arial" panose="020B0604020202020204" pitchFamily="34" charset="0"/>
              </a:rPr>
              <a:t>Implementation: Utilize a priority messaging queue where messages are assigned a priority level. Functions consuming from this queue can process higher-priority messages first, ensuring that critical tasks are handled promptly.</a:t>
            </a:r>
          </a:p>
          <a:p>
            <a:r>
              <a:rPr lang="en-US" sz="2000" dirty="0">
                <a:latin typeface="Arial" panose="020B0604020202020204" pitchFamily="34" charset="0"/>
                <a:cs typeface="Arial" panose="020B0604020202020204" pitchFamily="34" charset="0"/>
              </a:rPr>
              <a:t>Priority Queue pattern is useful when you want to process messages with different priorities to be processed differently.</a:t>
            </a:r>
          </a:p>
          <a:p>
            <a:r>
              <a:rPr lang="en-US" sz="2000" dirty="0">
                <a:latin typeface="Arial" panose="020B0604020202020204" pitchFamily="34" charset="0"/>
                <a:cs typeface="Arial" panose="020B0604020202020204" pitchFamily="34" charset="0"/>
              </a:rPr>
              <a:t>In a priority queue system, different queues are used for messages with different priorities, and each queue has different consumers. </a:t>
            </a:r>
          </a:p>
          <a:p>
            <a:r>
              <a:rPr lang="en-US" sz="2000" dirty="0">
                <a:latin typeface="Arial" panose="020B0604020202020204" pitchFamily="34" charset="0"/>
                <a:cs typeface="Arial" panose="020B0604020202020204" pitchFamily="34" charset="0"/>
              </a:rPr>
              <a:t>Multiple consumers may be used for queues designated for high priority messages.</a:t>
            </a:r>
          </a:p>
        </p:txBody>
      </p:sp>
      <p:pic>
        <p:nvPicPr>
          <p:cNvPr id="5" name="Picture 4" descr="Screenshot from 2019-08-16 15-15-56"/>
          <p:cNvPicPr>
            <a:picLocks noChangeAspect="1"/>
          </p:cNvPicPr>
          <p:nvPr/>
        </p:nvPicPr>
        <p:blipFill>
          <a:blip r:embed="rId3"/>
          <a:stretch>
            <a:fillRect/>
          </a:stretch>
        </p:blipFill>
        <p:spPr>
          <a:xfrm>
            <a:off x="6369685" y="1506855"/>
            <a:ext cx="5712460" cy="4858385"/>
          </a:xfrm>
          <a:prstGeom prst="rect">
            <a:avLst/>
          </a:prstGeom>
        </p:spPr>
      </p:pic>
    </p:spTree>
    <p:extLst>
      <p:ext uri="{BB962C8B-B14F-4D97-AF65-F5344CB8AC3E}">
        <p14:creationId xmlns:p14="http://schemas.microsoft.com/office/powerpoint/2010/main" val="3513794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Arial" panose="020B0604020202020204" pitchFamily="34" charset="0"/>
                <a:cs typeface="Arial" panose="020B0604020202020204" pitchFamily="34" charset="0"/>
                <a:sym typeface="+mn-ea"/>
              </a:rPr>
              <a:t>Command Pattern</a:t>
            </a:r>
            <a:endParaRPr lang="en-US" altLang="en-US" sz="3600" dirty="0">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p:txBody>
          <a:bodyPr>
            <a:normAutofit/>
          </a:bodyPr>
          <a:lstStyle/>
          <a:p>
            <a:r>
              <a:rPr lang="en-GB" sz="2000" dirty="0">
                <a:latin typeface="Arial" panose="020B0604020202020204" pitchFamily="34" charset="0"/>
                <a:cs typeface="Arial" panose="020B0604020202020204" pitchFamily="34" charset="0"/>
              </a:rPr>
              <a:t>Objective: Encapsulate a request as an object, allowing for parameterization, queuing, and the ability to support undo operations.</a:t>
            </a:r>
          </a:p>
          <a:p>
            <a:r>
              <a:rPr lang="en-GB" sz="2000" dirty="0">
                <a:latin typeface="Arial" panose="020B0604020202020204" pitchFamily="34" charset="0"/>
                <a:cs typeface="Arial" panose="020B0604020202020204" pitchFamily="34" charset="0"/>
              </a:rPr>
              <a:t>Implementation: Define commands as </a:t>
            </a:r>
            <a:r>
              <a:rPr lang="en-GB" sz="2000" dirty="0" err="1">
                <a:latin typeface="Arial" panose="020B0604020202020204" pitchFamily="34" charset="0"/>
                <a:cs typeface="Arial" panose="020B0604020202020204" pitchFamily="34" charset="0"/>
              </a:rPr>
              <a:t>serverless</a:t>
            </a:r>
            <a:r>
              <a:rPr lang="en-GB" sz="2000" dirty="0">
                <a:latin typeface="Arial" panose="020B0604020202020204" pitchFamily="34" charset="0"/>
                <a:cs typeface="Arial" panose="020B0604020202020204" pitchFamily="34" charset="0"/>
              </a:rPr>
              <a:t> functions and use a messaging or event-driven approach to invoke these commands. This pattern is useful for maintaining an audit trail, handling retries, and supporting undo or redo operations.</a:t>
            </a:r>
          </a:p>
          <a:p>
            <a:r>
              <a:rPr lang="en-US" sz="2000" dirty="0">
                <a:latin typeface="Arial" panose="020B0604020202020204" pitchFamily="34" charset="0"/>
                <a:cs typeface="Arial" panose="020B0604020202020204" pitchFamily="34" charset="0"/>
              </a:rPr>
              <a:t>Command Pattern is useful when you want to decouple a sender or client who invokes a certain operation from a receiver or worker who performs the operation.</a:t>
            </a:r>
          </a:p>
        </p:txBody>
      </p:sp>
      <p:pic>
        <p:nvPicPr>
          <p:cNvPr id="5" name="Picture 4" descr="Screenshot from 2019-08-16 15-16-33"/>
          <p:cNvPicPr>
            <a:picLocks noChangeAspect="1"/>
          </p:cNvPicPr>
          <p:nvPr/>
        </p:nvPicPr>
        <p:blipFill>
          <a:blip r:embed="rId3"/>
          <a:stretch>
            <a:fillRect/>
          </a:stretch>
        </p:blipFill>
        <p:spPr>
          <a:xfrm>
            <a:off x="4308866" y="4172761"/>
            <a:ext cx="7369567" cy="2526775"/>
          </a:xfrm>
          <a:prstGeom prst="rect">
            <a:avLst/>
          </a:prstGeom>
        </p:spPr>
      </p:pic>
    </p:spTree>
    <p:extLst>
      <p:ext uri="{BB962C8B-B14F-4D97-AF65-F5344CB8AC3E}">
        <p14:creationId xmlns:p14="http://schemas.microsoft.com/office/powerpoint/2010/main" val="315583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Arial" panose="020B0604020202020204" pitchFamily="34" charset="0"/>
                <a:cs typeface="Arial" panose="020B0604020202020204" pitchFamily="34" charset="0"/>
                <a:sym typeface="+mn-ea"/>
              </a:rPr>
              <a:t>Fan-Out Pattern</a:t>
            </a:r>
            <a:endParaRPr lang="en-US" altLang="en-US" sz="3600" dirty="0">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825625"/>
            <a:ext cx="4843780" cy="4351655"/>
          </a:xfrm>
        </p:spPr>
        <p:txBody>
          <a:bodyPr>
            <a:normAutofit fontScale="92500" lnSpcReduction="10000"/>
          </a:bodyPr>
          <a:lstStyle/>
          <a:p>
            <a:r>
              <a:rPr lang="en-GB" sz="1800" dirty="0">
                <a:latin typeface="Arial" panose="020B0604020202020204" pitchFamily="34" charset="0"/>
                <a:cs typeface="Arial" panose="020B0604020202020204" pitchFamily="34" charset="0"/>
              </a:rPr>
              <a:t>Objective: Broadcast an event to multiple functions or services for parallel processing.</a:t>
            </a:r>
          </a:p>
          <a:p>
            <a:r>
              <a:rPr lang="en-GB" sz="1800" dirty="0">
                <a:latin typeface="Arial" panose="020B0604020202020204" pitchFamily="34" charset="0"/>
                <a:cs typeface="Arial" panose="020B0604020202020204" pitchFamily="34" charset="0"/>
              </a:rPr>
              <a:t>Implementation: When an event occurs, publish it to a topic or exchange, and multiple functions subscribe to that topic. Each subscribing function processes the event independently, enabling parallel and distributed processing.</a:t>
            </a:r>
          </a:p>
          <a:p>
            <a:r>
              <a:rPr lang="en-US" sz="1800" dirty="0">
                <a:latin typeface="Arial" panose="020B0604020202020204" pitchFamily="34" charset="0"/>
                <a:cs typeface="Arial" panose="020B0604020202020204" pitchFamily="34" charset="0"/>
              </a:rPr>
              <a:t>The Fan-Out pattern is useful when you want to perform multiple actions or invoke multiple services or functions, while the event source supports only a single target.</a:t>
            </a:r>
          </a:p>
          <a:p>
            <a:r>
              <a:rPr lang="en-US" sz="1800" dirty="0">
                <a:latin typeface="Arial" panose="020B0604020202020204" pitchFamily="34" charset="0"/>
                <a:cs typeface="Arial" panose="020B0604020202020204" pitchFamily="34" charset="0"/>
              </a:rPr>
              <a:t>In such a case, you can use a publish-subscribe messaging or a push notification system as the entry point, where the event source pushes a message to the entry point which invokes all the subscribed services or functions.</a:t>
            </a:r>
          </a:p>
          <a:p>
            <a:endParaRPr lang="en-US" sz="1800" dirty="0">
              <a:latin typeface="Arial" panose="020B0604020202020204" pitchFamily="34" charset="0"/>
              <a:cs typeface="Arial" panose="020B0604020202020204" pitchFamily="34" charset="0"/>
            </a:endParaRPr>
          </a:p>
        </p:txBody>
      </p:sp>
      <p:pic>
        <p:nvPicPr>
          <p:cNvPr id="5" name="Picture 4" descr="Screenshot from 2019-08-16 15-17-01"/>
          <p:cNvPicPr>
            <a:picLocks noChangeAspect="1"/>
          </p:cNvPicPr>
          <p:nvPr/>
        </p:nvPicPr>
        <p:blipFill>
          <a:blip r:embed="rId3"/>
          <a:stretch>
            <a:fillRect/>
          </a:stretch>
        </p:blipFill>
        <p:spPr>
          <a:xfrm>
            <a:off x="5747385" y="1663065"/>
            <a:ext cx="6444615" cy="4647565"/>
          </a:xfrm>
          <a:prstGeom prst="rect">
            <a:avLst/>
          </a:prstGeom>
        </p:spPr>
      </p:pic>
    </p:spTree>
    <p:extLst>
      <p:ext uri="{BB962C8B-B14F-4D97-AF65-F5344CB8AC3E}">
        <p14:creationId xmlns:p14="http://schemas.microsoft.com/office/powerpoint/2010/main" val="1876865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100"/>
          </a:xfrm>
        </p:spPr>
        <p:txBody>
          <a:bodyPr/>
          <a:lstStyle/>
          <a:p>
            <a:r>
              <a:rPr lang="en-GB" altLang="en-US">
                <a:sym typeface="+mn-ea"/>
              </a:rPr>
              <a:t>Pipes &amp; Filters</a:t>
            </a:r>
          </a:p>
        </p:txBody>
      </p:sp>
      <p:sp>
        <p:nvSpPr>
          <p:cNvPr id="6" name="Content Placeholder 2"/>
          <p:cNvSpPr>
            <a:spLocks noGrp="1"/>
          </p:cNvSpPr>
          <p:nvPr/>
        </p:nvSpPr>
        <p:spPr>
          <a:xfrm>
            <a:off x="913765" y="1691640"/>
            <a:ext cx="5031105" cy="446849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altLang="en-US" sz="1800" dirty="0"/>
              <a:t>Objective: Break down a complex task into a series of smaller, independent processing steps.</a:t>
            </a:r>
          </a:p>
          <a:p>
            <a:pPr marL="285750" indent="-285750"/>
            <a:r>
              <a:rPr lang="en-GB" altLang="en-US" sz="1800" dirty="0"/>
              <a:t>Implementation: Chain together multiple functions, each responsible for a specific processing step. The output of one function serves as the input to the next function in the pipeline. This pattern is useful for modularizing and reusing components.</a:t>
            </a:r>
          </a:p>
          <a:p>
            <a:pPr marL="285750" indent="-285750"/>
            <a:r>
              <a:rPr lang="en-GB" altLang="en-US" sz="1800" dirty="0"/>
              <a:t>In many big data applications, a complex data processing task can be split into a series of distinct tasks to improve the system performance, scalability, and reliability. </a:t>
            </a:r>
          </a:p>
          <a:p>
            <a:pPr marL="285750" indent="-285750"/>
            <a:r>
              <a:rPr lang="en-GB" altLang="en-US" sz="1800" dirty="0"/>
              <a:t>This pattern of splitting a complex task into a series of distinct tasks is called the Pipes and Filters pattern, where pipes are the connections between the ﬁlters (processing components).</a:t>
            </a:r>
          </a:p>
        </p:txBody>
      </p:sp>
      <p:pic>
        <p:nvPicPr>
          <p:cNvPr id="10" name="Picture 9" descr="Screenshot from 2019-08-16 15-17-42"/>
          <p:cNvPicPr>
            <a:picLocks noChangeAspect="1"/>
          </p:cNvPicPr>
          <p:nvPr/>
        </p:nvPicPr>
        <p:blipFill>
          <a:blip r:embed="rId2"/>
          <a:stretch>
            <a:fillRect/>
          </a:stretch>
        </p:blipFill>
        <p:spPr>
          <a:xfrm>
            <a:off x="6040120" y="365125"/>
            <a:ext cx="6151880" cy="6302375"/>
          </a:xfrm>
          <a:prstGeom prst="rect">
            <a:avLst/>
          </a:prstGeom>
        </p:spPr>
      </p:pic>
    </p:spTree>
    <p:extLst>
      <p:ext uri="{BB962C8B-B14F-4D97-AF65-F5344CB8AC3E}">
        <p14:creationId xmlns:p14="http://schemas.microsoft.com/office/powerpoint/2010/main" val="229280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Serverless Computing</a:t>
            </a:r>
          </a:p>
        </p:txBody>
      </p:sp>
      <p:sp>
        <p:nvSpPr>
          <p:cNvPr id="3" name="Content Placeholder 2"/>
          <p:cNvSpPr>
            <a:spLocks noGrp="1"/>
          </p:cNvSpPr>
          <p:nvPr>
            <p:ph idx="1"/>
          </p:nvPr>
        </p:nvSpPr>
        <p:spPr/>
        <p:txBody>
          <a:bodyPr>
            <a:normAutofit fontScale="95000"/>
          </a:bodyPr>
          <a:lstStyle/>
          <a:p>
            <a:r>
              <a:rPr lang="en-US" sz="4000" dirty="0">
                <a:latin typeface="Arial" panose="020B0604020202020204" pitchFamily="34" charset="0"/>
                <a:cs typeface="Arial" panose="020B0604020202020204" pitchFamily="34" charset="0"/>
              </a:rPr>
              <a:t>Serverless Computing is an execution model for cloud computing environments where the cloud provider executes a piece of code (a function) by dynamically allocating resources </a:t>
            </a:r>
          </a:p>
        </p:txBody>
      </p:sp>
    </p:spTree>
    <p:extLst>
      <p:ext uri="{BB962C8B-B14F-4D97-AF65-F5344CB8AC3E}">
        <p14:creationId xmlns:p14="http://schemas.microsoft.com/office/powerpoint/2010/main" val="3143229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Serverless</a:t>
            </a:r>
            <a:r>
              <a:rPr lang="en-GB" dirty="0" smtClean="0"/>
              <a:t> concepts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90239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sz="3600" dirty="0">
                <a:latin typeface="Arial" panose="020B0604020202020204" pitchFamily="34" charset="0"/>
                <a:cs typeface="Arial" panose="020B0604020202020204" pitchFamily="34" charset="0"/>
                <a:sym typeface="+mn-ea"/>
              </a:rPr>
              <a:t>Push and Pull Models of Invocation</a:t>
            </a:r>
          </a:p>
        </p:txBody>
      </p:sp>
      <p:sp>
        <p:nvSpPr>
          <p:cNvPr id="3" name="Content Placeholder 2"/>
          <p:cNvSpPr>
            <a:spLocks noGrp="1"/>
          </p:cNvSpPr>
          <p:nvPr>
            <p:ph idx="1"/>
          </p:nvPr>
        </p:nvSpPr>
        <p:spPr>
          <a:xfrm>
            <a:off x="838200" y="1825625"/>
            <a:ext cx="6621145" cy="4351655"/>
          </a:xfrm>
        </p:spPr>
        <p:txBody>
          <a:bodyPr/>
          <a:lstStyle/>
          <a:p>
            <a:r>
              <a:rPr lang="en-US" sz="2000" dirty="0">
                <a:latin typeface="Arial" panose="020B0604020202020204" pitchFamily="34" charset="0"/>
                <a:cs typeface="Arial" panose="020B0604020202020204" pitchFamily="34" charset="0"/>
              </a:rPr>
              <a:t>Lambda functions are invoked by event sources which can be an AWS service or a custom application that publishes events. The event-based invocation has two modes: push and pull</a:t>
            </a:r>
            <a:r>
              <a:rPr lang="x-none" alt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the </a:t>
            </a:r>
            <a:r>
              <a:rPr lang="en-US" sz="2000" b="1" dirty="0">
                <a:latin typeface="Arial" panose="020B0604020202020204" pitchFamily="34" charset="0"/>
                <a:cs typeface="Arial" panose="020B0604020202020204" pitchFamily="34" charset="0"/>
              </a:rPr>
              <a:t>push </a:t>
            </a:r>
            <a:r>
              <a:rPr lang="en-US" sz="2000" dirty="0">
                <a:latin typeface="Arial" panose="020B0604020202020204" pitchFamily="34" charset="0"/>
                <a:cs typeface="Arial" panose="020B0604020202020204" pitchFamily="34" charset="0"/>
              </a:rPr>
              <a:t>model, an AWS service (such as S3) publishes events which invoke the lambda functions.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pull model works for poll-based sources (Kinesis, DynamoDB streams, and SQS queues). </a:t>
            </a: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pull </a:t>
            </a:r>
            <a:r>
              <a:rPr lang="en-US" sz="2000" dirty="0">
                <a:latin typeface="Arial" panose="020B0604020202020204" pitchFamily="34" charset="0"/>
                <a:cs typeface="Arial" panose="020B0604020202020204" pitchFamily="34" charset="0"/>
              </a:rPr>
              <a:t>model AWS Lambda polls the source and then invokes the Lambda function when records are detected on that source. </a:t>
            </a:r>
          </a:p>
        </p:txBody>
      </p:sp>
      <p:pic>
        <p:nvPicPr>
          <p:cNvPr id="6" name="Picture 5" descr="Screenshot from 2019-08-16 15-23-59"/>
          <p:cNvPicPr>
            <a:picLocks noChangeAspect="1"/>
          </p:cNvPicPr>
          <p:nvPr/>
        </p:nvPicPr>
        <p:blipFill>
          <a:blip r:embed="rId3"/>
          <a:stretch>
            <a:fillRect/>
          </a:stretch>
        </p:blipFill>
        <p:spPr>
          <a:xfrm>
            <a:off x="7357745" y="1424940"/>
            <a:ext cx="4674870" cy="4931410"/>
          </a:xfrm>
          <a:prstGeom prst="rect">
            <a:avLst/>
          </a:prstGeom>
        </p:spPr>
      </p:pic>
    </p:spTree>
    <p:extLst>
      <p:ext uri="{BB962C8B-B14F-4D97-AF65-F5344CB8AC3E}">
        <p14:creationId xmlns:p14="http://schemas.microsoft.com/office/powerpoint/2010/main" val="395778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Concurrent Execution</a:t>
            </a:r>
          </a:p>
        </p:txBody>
      </p:sp>
      <p:sp>
        <p:nvSpPr>
          <p:cNvPr id="3" name="Content Placeholder 2"/>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Concurrent execution refers to the number of executions of the functions which are happening at the same time. </a:t>
            </a:r>
          </a:p>
          <a:p>
            <a:r>
              <a:rPr lang="en-US" sz="1800" dirty="0">
                <a:latin typeface="Arial" panose="020B0604020202020204" pitchFamily="34" charset="0"/>
                <a:cs typeface="Arial" panose="020B0604020202020204" pitchFamily="34" charset="0"/>
              </a:rPr>
              <a:t>Cloud providers set limits on concurrent executions. </a:t>
            </a:r>
          </a:p>
          <a:p>
            <a:r>
              <a:rPr lang="x-none" altLang="en-US" sz="1800"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n AWS Lambda, you can have at the most 1000 concurrent executions across all the functions in your account, which is the account concurrency limit. </a:t>
            </a:r>
          </a:p>
          <a:p>
            <a:r>
              <a:rPr lang="en-US" sz="1800" dirty="0">
                <a:latin typeface="Arial" panose="020B0604020202020204" pitchFamily="34" charset="0"/>
                <a:cs typeface="Arial" panose="020B0604020202020204" pitchFamily="34" charset="0"/>
              </a:rPr>
              <a:t>You can also optionally set a function concurrency limit and reserve concurrency for a function out of the unreserved account concurrency limit. </a:t>
            </a:r>
          </a:p>
          <a:p>
            <a:r>
              <a:rPr lang="en-US" sz="1800" dirty="0">
                <a:latin typeface="Arial" panose="020B0604020202020204" pitchFamily="34" charset="0"/>
                <a:cs typeface="Arial" panose="020B0604020202020204" pitchFamily="34" charset="0"/>
              </a:rPr>
              <a:t>For event sources that aren’t poll-based, you can use estimate the number of concurrent invocations of your Lambda functions using the formula: </a:t>
            </a:r>
            <a:r>
              <a:rPr lang="en-US" sz="1800" i="1" dirty="0">
                <a:latin typeface="Arial" panose="020B0604020202020204" pitchFamily="34" charset="0"/>
                <a:cs typeface="Arial" panose="020B0604020202020204" pitchFamily="34" charset="0"/>
              </a:rPr>
              <a:t>Events/Requests per second × Function Duration</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For poll-based event sources that are stream based (Kinesis or DynamoDB streams) the concurrency is equal to the number of active shards. </a:t>
            </a:r>
          </a:p>
          <a:p>
            <a:r>
              <a:rPr lang="en-US" sz="1800" dirty="0">
                <a:latin typeface="Arial" panose="020B0604020202020204" pitchFamily="34" charset="0"/>
                <a:cs typeface="Arial" panose="020B0604020202020204" pitchFamily="34" charset="0"/>
              </a:rPr>
              <a:t>For poll-based event sources that are not stream based (SQS queues), each message batch can be considered a single concurrent unit.</a:t>
            </a:r>
          </a:p>
        </p:txBody>
      </p:sp>
    </p:spTree>
    <p:extLst>
      <p:ext uri="{BB962C8B-B14F-4D97-AF65-F5344CB8AC3E}">
        <p14:creationId xmlns:p14="http://schemas.microsoft.com/office/powerpoint/2010/main" val="75690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Execution Duration</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Cloud providers set a timeout limit under which a function execution must complete. </a:t>
            </a:r>
          </a:p>
          <a:p>
            <a:r>
              <a:rPr lang="en-US" dirty="0">
                <a:latin typeface="Arial" panose="020B0604020202020204" pitchFamily="34" charset="0"/>
                <a:cs typeface="Arial" panose="020B0604020202020204" pitchFamily="34" charset="0"/>
              </a:rPr>
              <a:t>For example, AWS Lambda has a timeout limit of 5 minutes. </a:t>
            </a:r>
          </a:p>
          <a:p>
            <a:r>
              <a:rPr lang="en-US" dirty="0">
                <a:latin typeface="Arial" panose="020B0604020202020204" pitchFamily="34" charset="0"/>
                <a:cs typeface="Arial" panose="020B0604020202020204" pitchFamily="34" charset="0"/>
              </a:rPr>
              <a:t>If the function takes a longer time to execute than the timeout limit, the function execution is terminated. </a:t>
            </a:r>
          </a:p>
          <a:p>
            <a:r>
              <a:rPr lang="en-US" dirty="0">
                <a:latin typeface="Arial" panose="020B0604020202020204" pitchFamily="34" charset="0"/>
                <a:cs typeface="Arial" panose="020B0604020202020204" pitchFamily="34" charset="0"/>
              </a:rPr>
              <a:t>This makes the serverless computing model more suitable for real-time or short running operations rather than long-running batch operations.</a:t>
            </a:r>
          </a:p>
        </p:txBody>
      </p:sp>
    </p:spTree>
    <p:extLst>
      <p:ext uri="{BB962C8B-B14F-4D97-AF65-F5344CB8AC3E}">
        <p14:creationId xmlns:p14="http://schemas.microsoft.com/office/powerpoint/2010/main" val="991100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Container Reuse</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Cloud providers typically use containers for executing the functions in their serverless offerings. </a:t>
            </a:r>
          </a:p>
          <a:p>
            <a:r>
              <a:rPr lang="en-US" sz="2000" dirty="0">
                <a:latin typeface="Arial" panose="020B0604020202020204" pitchFamily="34" charset="0"/>
                <a:cs typeface="Arial" panose="020B0604020202020204" pitchFamily="34" charset="0"/>
              </a:rPr>
              <a:t>A container helps in isolating the execution of a function from other functions.</a:t>
            </a:r>
          </a:p>
          <a:p>
            <a:r>
              <a:rPr lang="en-US" sz="2000" dirty="0">
                <a:latin typeface="Arial" panose="020B0604020202020204" pitchFamily="34" charset="0"/>
                <a:cs typeface="Arial" panose="020B0604020202020204" pitchFamily="34" charset="0"/>
              </a:rPr>
              <a:t>When a function is invoked for the first time (or after a long time), a container is created, the execution environment is initialized, and the function code is loaded. </a:t>
            </a:r>
          </a:p>
          <a:p>
            <a:r>
              <a:rPr lang="en-US" sz="2000" dirty="0">
                <a:latin typeface="Arial" panose="020B0604020202020204" pitchFamily="34" charset="0"/>
                <a:cs typeface="Arial" panose="020B0604020202020204" pitchFamily="34" charset="0"/>
              </a:rPr>
              <a:t>The container is reused for subsequent invocations of the same function that happen within a certain period.</a:t>
            </a:r>
          </a:p>
          <a:p>
            <a:r>
              <a:rPr lang="en-US" sz="2000" dirty="0">
                <a:latin typeface="Arial" panose="020B0604020202020204" pitchFamily="34" charset="0"/>
                <a:cs typeface="Arial" panose="020B0604020202020204" pitchFamily="34" charset="0"/>
              </a:rPr>
              <a:t>However, as a developer, you should not assume that a container is reused.</a:t>
            </a:r>
          </a:p>
          <a:p>
            <a:r>
              <a:rPr lang="en-US" sz="2000" dirty="0">
                <a:latin typeface="Arial" panose="020B0604020202020204" pitchFamily="34" charset="0"/>
                <a:cs typeface="Arial" panose="020B0604020202020204" pitchFamily="34" charset="0"/>
              </a:rPr>
              <a:t>The functions should be designed to be stateless, and any application state should be stored in external resources such as a database, cloud storage, or cache.</a:t>
            </a:r>
          </a:p>
        </p:txBody>
      </p:sp>
    </p:spTree>
    <p:extLst>
      <p:ext uri="{BB962C8B-B14F-4D97-AF65-F5344CB8AC3E}">
        <p14:creationId xmlns:p14="http://schemas.microsoft.com/office/powerpoint/2010/main" val="2428069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Cold and Warm Functions</a:t>
            </a:r>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When a function has not been executed for a long time or is being executed for the first time, a new container has to be created, and the execution environment has to be initialized. This is called a </a:t>
            </a:r>
            <a:r>
              <a:rPr lang="en-US" sz="2400" b="1" dirty="0">
                <a:latin typeface="Arial" panose="020B0604020202020204" pitchFamily="34" charset="0"/>
                <a:cs typeface="Arial" panose="020B0604020202020204" pitchFamily="34" charset="0"/>
              </a:rPr>
              <a:t>cold start</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Cold start can result in a higher latency as a new container has to be initialized. </a:t>
            </a:r>
          </a:p>
          <a:p>
            <a:r>
              <a:rPr lang="en-US" sz="2400" dirty="0">
                <a:latin typeface="Arial" panose="020B0604020202020204" pitchFamily="34" charset="0"/>
                <a:cs typeface="Arial" panose="020B0604020202020204" pitchFamily="34" charset="0"/>
              </a:rPr>
              <a:t>The cloud provider may reuse the container for subsequent invocations of the same functions within a short period. </a:t>
            </a:r>
          </a:p>
          <a:p>
            <a:r>
              <a:rPr lang="en-US" sz="2400" dirty="0">
                <a:latin typeface="Arial" panose="020B0604020202020204" pitchFamily="34" charset="0"/>
                <a:cs typeface="Arial" panose="020B0604020202020204" pitchFamily="34" charset="0"/>
              </a:rPr>
              <a:t>In this case, the function is said to be </a:t>
            </a:r>
            <a:r>
              <a:rPr lang="en-US" sz="2400" b="1" dirty="0">
                <a:latin typeface="Arial" panose="020B0604020202020204" pitchFamily="34" charset="0"/>
                <a:cs typeface="Arial" panose="020B0604020202020204" pitchFamily="34" charset="0"/>
              </a:rPr>
              <a:t>warm </a:t>
            </a:r>
            <a:r>
              <a:rPr lang="en-US" sz="2400" dirty="0">
                <a:latin typeface="Arial" panose="020B0604020202020204" pitchFamily="34" charset="0"/>
                <a:cs typeface="Arial" panose="020B0604020202020204" pitchFamily="34" charset="0"/>
              </a:rPr>
              <a:t>and takes much less time to execute than a cold start. </a:t>
            </a:r>
          </a:p>
          <a:p>
            <a:r>
              <a:rPr lang="en-US" sz="2400" dirty="0">
                <a:latin typeface="Arial" panose="020B0604020202020204" pitchFamily="34" charset="0"/>
                <a:cs typeface="Arial" panose="020B0604020202020204" pitchFamily="34" charset="0"/>
              </a:rPr>
              <a:t>To reduce the execution time of functions and avoid cold starts, you can keep the functions warm by invoking them periodically.</a:t>
            </a:r>
          </a:p>
        </p:txBody>
      </p:sp>
    </p:spTree>
    <p:extLst>
      <p:ext uri="{BB962C8B-B14F-4D97-AF65-F5344CB8AC3E}">
        <p14:creationId xmlns:p14="http://schemas.microsoft.com/office/powerpoint/2010/main" val="4053491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from 2019-08-16 15-24-07"/>
          <p:cNvPicPr>
            <a:picLocks noChangeAspect="1"/>
          </p:cNvPicPr>
          <p:nvPr/>
        </p:nvPicPr>
        <p:blipFill>
          <a:blip r:embed="rId3"/>
          <a:stretch>
            <a:fillRect/>
          </a:stretch>
        </p:blipFill>
        <p:spPr>
          <a:xfrm>
            <a:off x="5081270" y="1906905"/>
            <a:ext cx="6964045" cy="4017010"/>
          </a:xfrm>
          <a:prstGeom prst="rect">
            <a:avLst/>
          </a:prstGeom>
        </p:spPr>
      </p:pic>
      <p:sp>
        <p:nvSpPr>
          <p:cNvPr id="2" name="Title 1"/>
          <p:cNvSpPr>
            <a:spLocks noGrp="1"/>
          </p:cNvSpPr>
          <p:nvPr>
            <p:ph type="title"/>
          </p:nvPr>
        </p:nvSpPr>
        <p:spPr>
          <a:xfrm>
            <a:off x="838200" y="187325"/>
            <a:ext cx="10515600" cy="1082675"/>
          </a:xfrm>
        </p:spPr>
        <p:txBody>
          <a:bodyPr/>
          <a:lstStyle/>
          <a:p>
            <a:r>
              <a:rPr lang="en-US" sz="3600" dirty="0">
                <a:latin typeface="Arial" panose="020B0604020202020204" pitchFamily="34" charset="0"/>
                <a:cs typeface="Arial" panose="020B0604020202020204" pitchFamily="34" charset="0"/>
                <a:sym typeface="+mn-ea"/>
              </a:rPr>
              <a:t>Case Study: Serverless Photo Gallery Application</a:t>
            </a:r>
          </a:p>
        </p:txBody>
      </p:sp>
      <p:sp>
        <p:nvSpPr>
          <p:cNvPr id="3" name="Content Placeholder 2"/>
          <p:cNvSpPr>
            <a:spLocks noGrp="1"/>
          </p:cNvSpPr>
          <p:nvPr>
            <p:ph idx="1"/>
          </p:nvPr>
        </p:nvSpPr>
        <p:spPr>
          <a:xfrm>
            <a:off x="838200" y="1829800"/>
            <a:ext cx="4606290" cy="4351655"/>
          </a:xfrm>
        </p:spPr>
        <p:txBody>
          <a:bodyPr>
            <a:noAutofit/>
          </a:bodyPr>
          <a:lstStyle/>
          <a:p>
            <a:r>
              <a:rPr lang="en-US" sz="1800" dirty="0">
                <a:latin typeface="Arial" panose="020B0604020202020204" pitchFamily="34" charset="0"/>
                <a:cs typeface="Arial" panose="020B0604020202020204" pitchFamily="34" charset="0"/>
              </a:rPr>
              <a:t>The application has a static front end implemented in HTML, Javascript, and CSS. </a:t>
            </a:r>
          </a:p>
          <a:p>
            <a:r>
              <a:rPr lang="en-US" sz="1800" dirty="0">
                <a:latin typeface="Arial" panose="020B0604020202020204" pitchFamily="34" charset="0"/>
                <a:cs typeface="Arial" panose="020B0604020202020204" pitchFamily="34" charset="0"/>
              </a:rPr>
              <a:t>The static files of the application are served through an S3 bucket enabled for static website hosting. </a:t>
            </a:r>
          </a:p>
          <a:p>
            <a:r>
              <a:rPr lang="en-US" sz="1800" dirty="0">
                <a:latin typeface="Arial" panose="020B0604020202020204" pitchFamily="34" charset="0"/>
                <a:cs typeface="Arial" panose="020B0604020202020204" pitchFamily="34" charset="0"/>
              </a:rPr>
              <a:t>The application backend has a REST API implemented using Amazon API Gateway and Lambda functions. </a:t>
            </a:r>
          </a:p>
          <a:p>
            <a:r>
              <a:rPr lang="en-US" sz="1800" dirty="0">
                <a:latin typeface="Arial" panose="020B0604020202020204" pitchFamily="34" charset="0"/>
                <a:cs typeface="Arial" panose="020B0604020202020204" pitchFamily="34" charset="0"/>
              </a:rPr>
              <a:t>Amazon Cognito is used for user authentication. </a:t>
            </a:r>
          </a:p>
          <a:p>
            <a:r>
              <a:rPr lang="en-US" sz="1800" dirty="0">
                <a:latin typeface="Arial" panose="020B0604020202020204" pitchFamily="34" charset="0"/>
                <a:cs typeface="Arial" panose="020B0604020202020204" pitchFamily="34" charset="0"/>
              </a:rPr>
              <a:t>Photos uploaded to the application are stored in an Amazon S3 bucket. </a:t>
            </a:r>
          </a:p>
          <a:p>
            <a:r>
              <a:rPr lang="en-US" sz="1800" dirty="0">
                <a:latin typeface="Arial" panose="020B0604020202020204" pitchFamily="34" charset="0"/>
                <a:cs typeface="Arial" panose="020B0604020202020204" pitchFamily="34" charset="0"/>
              </a:rPr>
              <a:t>The records of photos are maintained in a DynamoDB table.</a:t>
            </a:r>
          </a:p>
        </p:txBody>
      </p:sp>
    </p:spTree>
    <p:extLst>
      <p:ext uri="{BB962C8B-B14F-4D97-AF65-F5344CB8AC3E}">
        <p14:creationId xmlns:p14="http://schemas.microsoft.com/office/powerpoint/2010/main" val="238435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rmAutofit fontScale="90000"/>
          </a:bodyPr>
          <a:lstStyle/>
          <a:p>
            <a:r>
              <a:rPr lang="x-none" altLang="en-US">
                <a:latin typeface="Arial" panose="020B0604020202020204" pitchFamily="34" charset="0"/>
                <a:cs typeface="Arial" panose="020B0604020202020204" pitchFamily="34" charset="0"/>
                <a:sym typeface="+mn-ea"/>
              </a:rPr>
              <a:t>Serverless Computing</a:t>
            </a:r>
            <a:r>
              <a:rPr lang="en-GB" altLang="en-US" dirty="0">
                <a:latin typeface="Arial" panose="020B0604020202020204" pitchFamily="34" charset="0"/>
                <a:cs typeface="Arial" panose="020B0604020202020204" pitchFamily="34" charset="0"/>
                <a:sym typeface="+mn-ea"/>
              </a:rPr>
              <a:t> vs </a:t>
            </a:r>
            <a:r>
              <a:rPr lang="en-US" dirty="0">
                <a:latin typeface="Arial" panose="020B0604020202020204" pitchFamily="34" charset="0"/>
                <a:cs typeface="Arial" panose="020B0604020202020204" pitchFamily="34" charset="0"/>
              </a:rPr>
              <a:t>server-based computing </a:t>
            </a:r>
            <a:endParaRPr lang="x-none" altLang="en-US" dirty="0">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p:txBody>
          <a:bodyPr>
            <a:normAutofit fontScale="87500"/>
          </a:bodyPr>
          <a:lstStyle/>
          <a:p>
            <a:r>
              <a:rPr lang="en-US" sz="3600" dirty="0">
                <a:latin typeface="Arial" panose="020B0604020202020204" pitchFamily="34" charset="0"/>
                <a:cs typeface="Arial" panose="020B0604020202020204" pitchFamily="34" charset="0"/>
              </a:rPr>
              <a:t>In server-based computing servers have to be provisioned and run continuously to run the applications</a:t>
            </a:r>
          </a:p>
          <a:p>
            <a:r>
              <a:rPr lang="en-US" sz="3600" dirty="0">
                <a:latin typeface="Arial" panose="020B0604020202020204" pitchFamily="34" charset="0"/>
                <a:cs typeface="Arial" panose="020B0604020202020204" pitchFamily="34" charset="0"/>
              </a:rPr>
              <a:t>In serverless computing, there is no need to provision the resources</a:t>
            </a:r>
          </a:p>
          <a:p>
            <a:pPr lvl="1"/>
            <a:r>
              <a:rPr lang="en-GB" sz="3200" dirty="0">
                <a:latin typeface="Arial" panose="020B0604020202020204" pitchFamily="34" charset="0"/>
                <a:cs typeface="Arial" panose="020B0604020202020204" pitchFamily="34" charset="0"/>
              </a:rPr>
              <a:t>servers (such as physical servers, virtual machines or containers) are still required for execution of code</a:t>
            </a:r>
          </a:p>
          <a:p>
            <a:pPr lvl="2"/>
            <a:r>
              <a:rPr lang="en-GB" sz="2800" dirty="0">
                <a:latin typeface="Arial" panose="020B0604020202020204" pitchFamily="34" charset="0"/>
                <a:cs typeface="Arial" panose="020B0604020202020204" pitchFamily="34" charset="0"/>
              </a:rPr>
              <a:t>a layer of abstraction is added on top of cloud infrastructure</a:t>
            </a:r>
          </a:p>
          <a:p>
            <a:pPr lvl="2"/>
            <a:r>
              <a:rPr lang="en-GB" sz="2800" dirty="0">
                <a:latin typeface="Arial" panose="020B0604020202020204" pitchFamily="34" charset="0"/>
                <a:cs typeface="Arial" panose="020B0604020202020204" pitchFamily="34" charset="0"/>
              </a:rPr>
              <a:t>the application developers do not need to provision and manage the underlying infrastructure required for execution of code</a:t>
            </a:r>
          </a:p>
          <a:p>
            <a:pPr lvl="1"/>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162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Serverless Computing</a:t>
            </a:r>
          </a:p>
        </p:txBody>
      </p:sp>
      <p:sp>
        <p:nvSpPr>
          <p:cNvPr id="3" name="Content Placeholder 2"/>
          <p:cNvSpPr>
            <a:spLocks noGrp="1"/>
          </p:cNvSpPr>
          <p:nvPr>
            <p:ph idx="1"/>
          </p:nvPr>
        </p:nvSpPr>
        <p:spPr/>
        <p:txBody>
          <a:bodyPr>
            <a:normAutofit fontScale="95000"/>
          </a:bodyPr>
          <a:lstStyle/>
          <a:p>
            <a:r>
              <a:rPr lang="en-US" sz="3600" dirty="0">
                <a:latin typeface="Arial" panose="020B0604020202020204" pitchFamily="34" charset="0"/>
                <a:cs typeface="Arial" panose="020B0604020202020204" pitchFamily="34" charset="0"/>
              </a:rPr>
              <a:t>The cloud provider manages the provisioning and scaling of the infrastructure required to run the functions. </a:t>
            </a:r>
          </a:p>
          <a:p>
            <a:r>
              <a:rPr lang="en-US" sz="3600" dirty="0">
                <a:latin typeface="Arial" panose="020B0604020202020204" pitchFamily="34" charset="0"/>
                <a:cs typeface="Arial" panose="020B0604020202020204" pitchFamily="34" charset="0"/>
              </a:rPr>
              <a:t>Cloud providers charge for the amount of resources used to run the code which makes serverless computing much more cost effective than server-based computing where servers have to run continuously.</a:t>
            </a:r>
          </a:p>
        </p:txBody>
      </p:sp>
    </p:spTree>
    <p:extLst>
      <p:ext uri="{BB962C8B-B14F-4D97-AF65-F5344CB8AC3E}">
        <p14:creationId xmlns:p14="http://schemas.microsoft.com/office/powerpoint/2010/main" val="82501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Functions-as-a-Service (FaaS)</a:t>
            </a:r>
          </a:p>
        </p:txBody>
      </p:sp>
      <p:sp>
        <p:nvSpPr>
          <p:cNvPr id="3" name="Content Placeholder 2"/>
          <p:cNvSpPr>
            <a:spLocks noGrp="1"/>
          </p:cNvSpPr>
          <p:nvPr>
            <p:ph idx="1"/>
          </p:nvPr>
        </p:nvSpPr>
        <p:spPr/>
        <p:txBody>
          <a:bodyPr>
            <a:noAutofit/>
          </a:bodyPr>
          <a:lstStyle/>
          <a:p>
            <a:r>
              <a:rPr lang="en-US" sz="3600" dirty="0">
                <a:latin typeface="Arial" panose="020B0604020202020204" pitchFamily="34" charset="0"/>
                <a:cs typeface="Arial" panose="020B0604020202020204" pitchFamily="34" charset="0"/>
              </a:rPr>
              <a:t>Serverless is also referred to as Functions-as-a-Service (FaaS). </a:t>
            </a:r>
          </a:p>
          <a:p>
            <a:pPr lvl="1"/>
            <a:r>
              <a:rPr lang="en-US" sz="2800" dirty="0">
                <a:latin typeface="Arial" panose="020B0604020202020204" pitchFamily="34" charset="0"/>
                <a:cs typeface="Arial" panose="020B0604020202020204" pitchFamily="34" charset="0"/>
              </a:rPr>
              <a:t>In the </a:t>
            </a:r>
            <a:r>
              <a:rPr lang="en-US" sz="2800" dirty="0" err="1">
                <a:latin typeface="Arial" panose="020B0604020202020204" pitchFamily="34" charset="0"/>
                <a:cs typeface="Arial" panose="020B0604020202020204" pitchFamily="34" charset="0"/>
              </a:rPr>
              <a:t>serverless</a:t>
            </a:r>
            <a:r>
              <a:rPr lang="en-US" sz="2800" dirty="0">
                <a:latin typeface="Arial" panose="020B0604020202020204" pitchFamily="34" charset="0"/>
                <a:cs typeface="Arial" panose="020B0604020202020204" pitchFamily="34" charset="0"/>
              </a:rPr>
              <a:t> computing model, the code is structured into </a:t>
            </a:r>
            <a:r>
              <a:rPr lang="en-US" sz="2800" dirty="0">
                <a:solidFill>
                  <a:srgbClr val="FF0000"/>
                </a:solidFill>
                <a:latin typeface="Arial" panose="020B0604020202020204" pitchFamily="34" charset="0"/>
                <a:cs typeface="Arial" panose="020B0604020202020204" pitchFamily="34" charset="0"/>
              </a:rPr>
              <a:t>functions. </a:t>
            </a:r>
          </a:p>
          <a:p>
            <a:pPr lvl="2"/>
            <a:r>
              <a:rPr lang="en-US" dirty="0">
                <a:latin typeface="Arial" panose="020B0604020202020204" pitchFamily="34" charset="0"/>
                <a:cs typeface="Arial" panose="020B0604020202020204" pitchFamily="34" charset="0"/>
              </a:rPr>
              <a:t>The functions are triggered by events such as an HTTP request to an API gateway, a record written to a database, a new file uploaded to cloud storage, a new message inserted into a messaging queue, a monitoring alert, and a scheduled event. </a:t>
            </a:r>
          </a:p>
          <a:p>
            <a:pPr lvl="2"/>
            <a:r>
              <a:rPr lang="en-US" dirty="0">
                <a:solidFill>
                  <a:srgbClr val="FF0000"/>
                </a:solidFill>
                <a:latin typeface="Arial" panose="020B0604020202020204" pitchFamily="34" charset="0"/>
                <a:cs typeface="Arial" panose="020B0604020202020204" pitchFamily="34" charset="0"/>
              </a:rPr>
              <a:t>When a function is triggered by an event, the cloud provider launches a container and executes the function within the container.</a:t>
            </a:r>
          </a:p>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9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smtClean="0">
                <a:latin typeface="Arial" panose="020B0604020202020204" pitchFamily="34" charset="0"/>
                <a:cs typeface="Arial" panose="020B0604020202020204" pitchFamily="34" charset="0"/>
                <a:sym typeface="+mn-ea"/>
              </a:rPr>
              <a:t>FaaS</a:t>
            </a:r>
            <a:r>
              <a:rPr lang="en-GB" altLang="en-US" dirty="0" smtClean="0">
                <a:latin typeface="Arial" panose="020B0604020202020204" pitchFamily="34" charset="0"/>
                <a:cs typeface="Arial" panose="020B0604020202020204" pitchFamily="34" charset="0"/>
                <a:sym typeface="+mn-ea"/>
              </a:rPr>
              <a:t> - </a:t>
            </a:r>
            <a:r>
              <a:rPr lang="en-US" dirty="0">
                <a:latin typeface="Arial" panose="020B0604020202020204" pitchFamily="34" charset="0"/>
                <a:cs typeface="Arial" panose="020B0604020202020204" pitchFamily="34" charset="0"/>
              </a:rPr>
              <a:t>AWS Lambda </a:t>
            </a:r>
            <a:endParaRPr lang="x-none" altLang="en-US" dirty="0">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p:txBody>
          <a:bodyPr>
            <a:noAutofit/>
          </a:bodyPr>
          <a:lstStyle/>
          <a:p>
            <a:r>
              <a:rPr lang="en-US" sz="3200" dirty="0" smtClean="0">
                <a:latin typeface="Arial" panose="020B0604020202020204" pitchFamily="34" charset="0"/>
                <a:cs typeface="Arial" panose="020B0604020202020204" pitchFamily="34" charset="0"/>
              </a:rPr>
              <a:t>AWS </a:t>
            </a:r>
            <a:r>
              <a:rPr lang="en-US" sz="3200" dirty="0">
                <a:latin typeface="Arial" panose="020B0604020202020204" pitchFamily="34" charset="0"/>
                <a:cs typeface="Arial" panose="020B0604020202020204" pitchFamily="34" charset="0"/>
              </a:rPr>
              <a:t>Lambda is a popular </a:t>
            </a:r>
            <a:r>
              <a:rPr lang="en-US" sz="3200" dirty="0" err="1">
                <a:latin typeface="Arial" panose="020B0604020202020204" pitchFamily="34" charset="0"/>
                <a:cs typeface="Arial" panose="020B0604020202020204" pitchFamily="34" charset="0"/>
              </a:rPr>
              <a:t>FaaS</a:t>
            </a:r>
            <a:r>
              <a:rPr lang="en-US" sz="3200" dirty="0">
                <a:latin typeface="Arial" panose="020B0604020202020204" pitchFamily="34" charset="0"/>
                <a:cs typeface="Arial" panose="020B0604020202020204" pitchFamily="34" charset="0"/>
              </a:rPr>
              <a:t> offering from Amazon Web Services. </a:t>
            </a:r>
            <a:endParaRPr lang="en-US" sz="3200" dirty="0" smtClean="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Lambda functions are often used to implement specific functionalities within a larger application. </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Instead </a:t>
            </a:r>
            <a:r>
              <a:rPr lang="en-GB" dirty="0">
                <a:latin typeface="Arial" panose="020B0604020202020204" pitchFamily="34" charset="0"/>
                <a:cs typeface="Arial" panose="020B0604020202020204" pitchFamily="34" charset="0"/>
              </a:rPr>
              <a:t>of running a continuous server, Lambda functions are triggered when needed, allowing for a more efficient and cost-effective use of computing resources. </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This </a:t>
            </a:r>
            <a:r>
              <a:rPr lang="en-GB" dirty="0" err="1">
                <a:latin typeface="Arial" panose="020B0604020202020204" pitchFamily="34" charset="0"/>
                <a:cs typeface="Arial" panose="020B0604020202020204" pitchFamily="34" charset="0"/>
              </a:rPr>
              <a:t>serverless</a:t>
            </a:r>
            <a:r>
              <a:rPr lang="en-GB" dirty="0">
                <a:latin typeface="Arial" panose="020B0604020202020204" pitchFamily="34" charset="0"/>
                <a:cs typeface="Arial" panose="020B0604020202020204" pitchFamily="34" charset="0"/>
              </a:rPr>
              <a:t> approach is designed to abstract away infrastructure management tasks, enabling developers to focus on writing code and implementing business logic without concerning themselves with the underlying servers.</a:t>
            </a:r>
          </a:p>
          <a:p>
            <a:pPr lvl="1"/>
            <a:endParaRPr lang="en-US" sz="28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83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latin typeface="Arial" panose="020B0604020202020204" pitchFamily="34" charset="0"/>
                <a:cs typeface="Arial" panose="020B0604020202020204" pitchFamily="34" charset="0"/>
                <a:sym typeface="+mn-ea"/>
              </a:rPr>
              <a:t>FaaS</a:t>
            </a:r>
            <a:r>
              <a:rPr lang="en-GB" altLang="en-US" dirty="0">
                <a:latin typeface="Arial" panose="020B0604020202020204" pitchFamily="34" charset="0"/>
                <a:cs typeface="Arial" panose="020B0604020202020204" pitchFamily="34" charset="0"/>
                <a:sym typeface="+mn-ea"/>
              </a:rPr>
              <a:t> - </a:t>
            </a:r>
            <a:r>
              <a:rPr lang="en-GB" dirty="0" smtClean="0">
                <a:latin typeface="Arial" panose="020B0604020202020204" pitchFamily="34" charset="0"/>
                <a:cs typeface="Arial" panose="020B0604020202020204" pitchFamily="34" charset="0"/>
              </a:rPr>
              <a:t>Other </a:t>
            </a:r>
            <a:r>
              <a:rPr lang="en-GB" dirty="0" err="1">
                <a:latin typeface="Arial" panose="020B0604020202020204" pitchFamily="34" charset="0"/>
                <a:cs typeface="Arial" panose="020B0604020202020204" pitchFamily="34" charset="0"/>
              </a:rPr>
              <a:t>serverless</a:t>
            </a:r>
            <a:r>
              <a:rPr lang="en-GB" dirty="0">
                <a:latin typeface="Arial" panose="020B0604020202020204" pitchFamily="34" charset="0"/>
                <a:cs typeface="Arial" panose="020B0604020202020204" pitchFamily="34" charset="0"/>
              </a:rPr>
              <a:t> computing services</a:t>
            </a:r>
          </a:p>
        </p:txBody>
      </p:sp>
      <p:sp>
        <p:nvSpPr>
          <p:cNvPr id="3" name="Content Placeholder 2"/>
          <p:cNvSpPr>
            <a:spLocks noGrp="1"/>
          </p:cNvSpPr>
          <p:nvPr>
            <p:ph idx="1"/>
          </p:nvPr>
        </p:nvSpPr>
        <p:spPr/>
        <p:txBody>
          <a:bodyPr/>
          <a:lstStyle/>
          <a:p>
            <a:r>
              <a:rPr lang="en-GB" dirty="0" smtClean="0"/>
              <a:t>Azure </a:t>
            </a:r>
            <a:r>
              <a:rPr lang="en-GB" dirty="0"/>
              <a:t>Functions (Microsoft Azure</a:t>
            </a:r>
            <a:r>
              <a:rPr lang="en-GB" dirty="0" smtClean="0"/>
              <a:t>)</a:t>
            </a:r>
          </a:p>
          <a:p>
            <a:r>
              <a:rPr lang="en-GB" dirty="0"/>
              <a:t>Google Cloud Functions (Google Cloud </a:t>
            </a:r>
            <a:r>
              <a:rPr lang="en-GB" dirty="0" smtClean="0"/>
              <a:t>Platform)</a:t>
            </a:r>
          </a:p>
          <a:p>
            <a:r>
              <a:rPr lang="en-GB" dirty="0"/>
              <a:t>IBM Cloud Functions (IBM Cloud</a:t>
            </a:r>
            <a:r>
              <a:rPr lang="en-GB" dirty="0" smtClean="0"/>
              <a:t>)</a:t>
            </a:r>
          </a:p>
          <a:p>
            <a:r>
              <a:rPr lang="es-ES" dirty="0" err="1"/>
              <a:t>Alibaba</a:t>
            </a:r>
            <a:r>
              <a:rPr lang="es-ES" dirty="0"/>
              <a:t> Cloud </a:t>
            </a:r>
            <a:r>
              <a:rPr lang="es-ES" dirty="0" err="1"/>
              <a:t>Function</a:t>
            </a:r>
            <a:r>
              <a:rPr lang="es-ES" dirty="0"/>
              <a:t> Compute (</a:t>
            </a:r>
            <a:r>
              <a:rPr lang="es-ES" dirty="0" err="1"/>
              <a:t>Alibaba</a:t>
            </a:r>
            <a:r>
              <a:rPr lang="es-ES" dirty="0"/>
              <a:t> Cloud)</a:t>
            </a:r>
            <a:endParaRPr lang="en-GB" dirty="0"/>
          </a:p>
          <a:p>
            <a:endParaRPr lang="en-GB" dirty="0"/>
          </a:p>
        </p:txBody>
      </p:sp>
    </p:spTree>
    <p:extLst>
      <p:ext uri="{BB962C8B-B14F-4D97-AF65-F5344CB8AC3E}">
        <p14:creationId xmlns:p14="http://schemas.microsoft.com/office/powerpoint/2010/main" val="313604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noAutofit/>
          </a:bodyPr>
          <a:lstStyle/>
          <a:p>
            <a:r>
              <a:rPr lang="x-none" altLang="en-US" sz="3200" dirty="0">
                <a:latin typeface="Arial" panose="020B0604020202020204" pitchFamily="34" charset="0"/>
                <a:cs typeface="Arial" panose="020B0604020202020204" pitchFamily="34" charset="0"/>
                <a:sym typeface="+mn-ea"/>
              </a:rPr>
              <a:t>Monolith to Microservices to Serverless applications</a:t>
            </a:r>
          </a:p>
        </p:txBody>
      </p:sp>
      <p:pic>
        <p:nvPicPr>
          <p:cNvPr id="5" name="Picture 4" descr="Screenshot from 2019-08-16 15-00-01"/>
          <p:cNvPicPr>
            <a:picLocks noChangeAspect="1"/>
          </p:cNvPicPr>
          <p:nvPr/>
        </p:nvPicPr>
        <p:blipFill>
          <a:blip r:embed="rId3"/>
          <a:stretch>
            <a:fillRect/>
          </a:stretch>
        </p:blipFill>
        <p:spPr>
          <a:xfrm>
            <a:off x="1614805" y="1419225"/>
            <a:ext cx="9109075" cy="4937760"/>
          </a:xfrm>
          <a:prstGeom prst="rect">
            <a:avLst/>
          </a:prstGeom>
        </p:spPr>
      </p:pic>
    </p:spTree>
    <p:extLst>
      <p:ext uri="{BB962C8B-B14F-4D97-AF65-F5344CB8AC3E}">
        <p14:creationId xmlns:p14="http://schemas.microsoft.com/office/powerpoint/2010/main" val="251456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6771</TotalTime>
  <Words>2298</Words>
  <Application>Microsoft Office PowerPoint</Application>
  <PresentationFormat>Custom</PresentationFormat>
  <Paragraphs>187</Paragraphs>
  <Slides>36</Slides>
  <Notes>30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Serverless Applications</vt:lpstr>
      <vt:lpstr>Overview</vt:lpstr>
      <vt:lpstr>Serverless Computing</vt:lpstr>
      <vt:lpstr>Serverless Computing vs server-based computing </vt:lpstr>
      <vt:lpstr>Serverless Computing</vt:lpstr>
      <vt:lpstr>Functions-as-a-Service (FaaS)</vt:lpstr>
      <vt:lpstr>FaaS - AWS Lambda </vt:lpstr>
      <vt:lpstr>FaaS - Other serverless computing services</vt:lpstr>
      <vt:lpstr>Monolith to Microservices to Serverless applications</vt:lpstr>
      <vt:lpstr>Cloud Services for Implementing Serverless Applications</vt:lpstr>
      <vt:lpstr>Cloud Services for Implementing Serverless Applications</vt:lpstr>
      <vt:lpstr>Cloud Services for Implementing Serverless Applications</vt:lpstr>
      <vt:lpstr>Cloud Services for Implementing Serverless Applications</vt:lpstr>
      <vt:lpstr>Cloud Services for Implementing Serverless Applications</vt:lpstr>
      <vt:lpstr>Pros and Cons of Serverless</vt:lpstr>
      <vt:lpstr>Serverless Use Cases</vt:lpstr>
      <vt:lpstr>Serverless Use Case - Web Application</vt:lpstr>
      <vt:lpstr>Serverless Use Case - Real-time Stream Processing</vt:lpstr>
      <vt:lpstr>Serverless Use Case - Real-time File Processing</vt:lpstr>
      <vt:lpstr>Serverless Use Case - IoT Backends</vt:lpstr>
      <vt:lpstr>Serverless Use Case - Mobile Application Backends</vt:lpstr>
      <vt:lpstr>AWS Lambda</vt:lpstr>
      <vt:lpstr>Serverless Design Patterns</vt:lpstr>
      <vt:lpstr>Asynchronous Processing with Messaging Queues</vt:lpstr>
      <vt:lpstr>Load Balancing with Multiple Consumers</vt:lpstr>
      <vt:lpstr>Priority Queues</vt:lpstr>
      <vt:lpstr>Command Pattern</vt:lpstr>
      <vt:lpstr>Fan-Out Pattern</vt:lpstr>
      <vt:lpstr>Pipes &amp; Filters</vt:lpstr>
      <vt:lpstr>Serverless concepts</vt:lpstr>
      <vt:lpstr>Push and Pull Models of Invocation</vt:lpstr>
      <vt:lpstr>Concurrent Execution</vt:lpstr>
      <vt:lpstr>Execution Duration</vt:lpstr>
      <vt:lpstr>Container Reuse</vt:lpstr>
      <vt:lpstr>Cold and Warm Functions</vt:lpstr>
      <vt:lpstr>Case Study: Serverless Photo Gallery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394</cp:revision>
  <cp:lastPrinted>2023-11-01T03:49:37Z</cp:lastPrinted>
  <dcterms:created xsi:type="dcterms:W3CDTF">2020-03-15T08:11:10Z</dcterms:created>
  <dcterms:modified xsi:type="dcterms:W3CDTF">2023-12-13T09:07:58Z</dcterms:modified>
</cp:coreProperties>
</file>