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3" r:id="rId2"/>
  </p:sldMasterIdLst>
  <p:notesMasterIdLst>
    <p:notesMasterId r:id="rId18"/>
  </p:notesMasterIdLst>
  <p:handoutMasterIdLst>
    <p:handoutMasterId r:id="rId19"/>
  </p:handoutMasterIdLst>
  <p:sldIdLst>
    <p:sldId id="257" r:id="rId3"/>
    <p:sldId id="259" r:id="rId4"/>
    <p:sldId id="260" r:id="rId5"/>
    <p:sldId id="261" r:id="rId6"/>
    <p:sldId id="8941" r:id="rId7"/>
    <p:sldId id="276" r:id="rId8"/>
    <p:sldId id="271" r:id="rId9"/>
    <p:sldId id="8945" r:id="rId10"/>
    <p:sldId id="8947" r:id="rId11"/>
    <p:sldId id="8942" r:id="rId12"/>
    <p:sldId id="264" r:id="rId13"/>
    <p:sldId id="8943" r:id="rId14"/>
    <p:sldId id="265" r:id="rId15"/>
    <p:sldId id="8946" r:id="rId16"/>
    <p:sldId id="894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51" autoAdjust="0"/>
  </p:normalViewPr>
  <p:slideViewPr>
    <p:cSldViewPr snapToGrid="0" showGuides="1">
      <p:cViewPr varScale="1">
        <p:scale>
          <a:sx n="90" d="100"/>
          <a:sy n="90" d="100"/>
        </p:scale>
        <p:origin x="90" y="39"/>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381"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0F8F71A-4B17-DF3D-5255-E2494CBCE5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23F473F-A2CD-4954-A604-631637A470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50E036-96BB-4B9E-893B-966D4979ACE5}" type="datetimeFigureOut">
              <a:rPr lang="zh-CN" altLang="en-US" smtClean="0"/>
              <a:t>2024/4/26</a:t>
            </a:fld>
            <a:endParaRPr lang="zh-CN" altLang="en-US"/>
          </a:p>
        </p:txBody>
      </p:sp>
      <p:sp>
        <p:nvSpPr>
          <p:cNvPr id="4" name="页脚占位符 3">
            <a:extLst>
              <a:ext uri="{FF2B5EF4-FFF2-40B4-BE49-F238E27FC236}">
                <a16:creationId xmlns:a16="http://schemas.microsoft.com/office/drawing/2014/main" id="{28BC5D67-D6B0-3835-157A-66FCA84EF3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35E3DE-7C7C-39E0-B2AA-F302EC1CD8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BC8103-1220-4BE5-85F6-5B1234237EF6}" type="slidenum">
              <a:rPr lang="zh-CN" altLang="en-US" smtClean="0"/>
              <a:t>‹#›</a:t>
            </a:fld>
            <a:endParaRPr lang="zh-CN" altLang="en-US"/>
          </a:p>
        </p:txBody>
      </p:sp>
    </p:spTree>
    <p:extLst>
      <p:ext uri="{BB962C8B-B14F-4D97-AF65-F5344CB8AC3E}">
        <p14:creationId xmlns:p14="http://schemas.microsoft.com/office/powerpoint/2010/main" val="1918661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8D9C4-D23E-4F8A-B160-71C2A93F660B}" type="datetimeFigureOut">
              <a:rPr lang="zh-CN" altLang="en-US" smtClean="0"/>
              <a:t>2024/4/26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8A8BF-5A9C-43EE-A8E3-5562015809E5}" type="slidenum">
              <a:rPr lang="zh-CN" altLang="en-US" smtClean="0"/>
              <a:t>‹#›</a:t>
            </a:fld>
            <a:endParaRPr lang="zh-CN" altLang="en-US"/>
          </a:p>
        </p:txBody>
      </p:sp>
    </p:spTree>
    <p:extLst>
      <p:ext uri="{BB962C8B-B14F-4D97-AF65-F5344CB8AC3E}">
        <p14:creationId xmlns:p14="http://schemas.microsoft.com/office/powerpoint/2010/main" val="696811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模板来自于：第一</a:t>
            </a:r>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https://www.1ppt.com/</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89C8A8BF-5A9C-43EE-A8E3-5562015809E5}" type="slidenum">
              <a:rPr lang="zh-CN" altLang="en-US" smtClean="0"/>
              <a:t>12</a:t>
            </a:fld>
            <a:endParaRPr lang="zh-CN" altLang="en-US"/>
          </a:p>
        </p:txBody>
      </p:sp>
    </p:spTree>
    <p:extLst>
      <p:ext uri="{BB962C8B-B14F-4D97-AF65-F5344CB8AC3E}">
        <p14:creationId xmlns:p14="http://schemas.microsoft.com/office/powerpoint/2010/main" val="54196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3812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0791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5175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27736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2024/4/26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669399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2024/4/26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455338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073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5148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2378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3401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1815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3" name="TextBox 3">
            <a:extLst>
              <a:ext uri="{FF2B5EF4-FFF2-40B4-BE49-F238E27FC236}">
                <a16:creationId xmlns:a16="http://schemas.microsoft.com/office/drawing/2014/main" id="{E6266FF8-111B-1F49-84B4-E15C86941479}"/>
              </a:ext>
            </a:extLst>
          </p:cNvPr>
          <p:cNvSpPr txBox="1"/>
          <p:nvPr userDrawn="1"/>
        </p:nvSpPr>
        <p:spPr>
          <a:xfrm>
            <a:off x="482446" y="5978753"/>
            <a:ext cx="54006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extLst>
      <p:ext uri="{BB962C8B-B14F-4D97-AF65-F5344CB8AC3E}">
        <p14:creationId xmlns:p14="http://schemas.microsoft.com/office/powerpoint/2010/main" val="320605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06308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6417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0378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67346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0026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penxlab.org.cn/datasets/OpenDataLab/CCPM"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6ADF192-5B4F-43BB-B92C-930FB76F8E70}"/>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r="24546"/>
          <a:stretch/>
        </p:blipFill>
        <p:spPr>
          <a:xfrm>
            <a:off x="-1" y="-18224"/>
            <a:ext cx="12192001" cy="6876224"/>
          </a:xfrm>
          <a:prstGeom prst="rect">
            <a:avLst/>
          </a:prstGeom>
        </p:spPr>
      </p:pic>
      <p:sp>
        <p:nvSpPr>
          <p:cNvPr id="63" name="流程图: 接点 62"/>
          <p:cNvSpPr/>
          <p:nvPr/>
        </p:nvSpPr>
        <p:spPr>
          <a:xfrm>
            <a:off x="1129665" y="5445125"/>
            <a:ext cx="1251585" cy="1057275"/>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4" name="流程图: 接点 63"/>
          <p:cNvSpPr/>
          <p:nvPr/>
        </p:nvSpPr>
        <p:spPr>
          <a:xfrm>
            <a:off x="1211580" y="5445125"/>
            <a:ext cx="1152000" cy="1152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7" name="流程图: 接点 56"/>
          <p:cNvSpPr/>
          <p:nvPr/>
        </p:nvSpPr>
        <p:spPr>
          <a:xfrm>
            <a:off x="-285115" y="5257799"/>
            <a:ext cx="1872000" cy="1872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8" name="流程图: 接点 57"/>
          <p:cNvSpPr/>
          <p:nvPr/>
        </p:nvSpPr>
        <p:spPr>
          <a:xfrm>
            <a:off x="-203200" y="5257799"/>
            <a:ext cx="1800000" cy="180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9" name="流程图: 接点 58"/>
          <p:cNvSpPr/>
          <p:nvPr/>
        </p:nvSpPr>
        <p:spPr>
          <a:xfrm flipV="1">
            <a:off x="-81915" y="0"/>
            <a:ext cx="1080000" cy="108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0" name="流程图: 接点 59"/>
          <p:cNvSpPr/>
          <p:nvPr/>
        </p:nvSpPr>
        <p:spPr>
          <a:xfrm flipV="1">
            <a:off x="0" y="0"/>
            <a:ext cx="1080000" cy="108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1" name="流程图: 接点 60"/>
          <p:cNvSpPr/>
          <p:nvPr/>
        </p:nvSpPr>
        <p:spPr>
          <a:xfrm flipV="1">
            <a:off x="426719" y="586740"/>
            <a:ext cx="1260000" cy="1260000"/>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2" name="流程图: 接点 61"/>
          <p:cNvSpPr/>
          <p:nvPr/>
        </p:nvSpPr>
        <p:spPr>
          <a:xfrm flipV="1">
            <a:off x="508634" y="586740"/>
            <a:ext cx="1260000" cy="1260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5" name="流程图: 接点 64"/>
          <p:cNvSpPr/>
          <p:nvPr/>
        </p:nvSpPr>
        <p:spPr>
          <a:xfrm>
            <a:off x="-343535" y="4059555"/>
            <a:ext cx="612000" cy="612000"/>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6" name="流程图: 接点 65"/>
          <p:cNvSpPr/>
          <p:nvPr/>
        </p:nvSpPr>
        <p:spPr>
          <a:xfrm>
            <a:off x="-240030" y="4234179"/>
            <a:ext cx="468000" cy="468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1768634" y="2550251"/>
            <a:ext cx="6718300" cy="1322070"/>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a:ln>
                  <a:noFill/>
                </a:ln>
                <a:solidFill>
                  <a:srgbClr val="5B9BD5">
                    <a:lumMod val="50000"/>
                  </a:srgbClr>
                </a:solidFill>
                <a:effectLst/>
                <a:uLnTx/>
                <a:uFillTx/>
                <a:cs typeface="+mn-ea"/>
                <a:sym typeface="+mn-lt"/>
              </a:rPr>
              <a:t>项目汇报总结</a:t>
            </a:r>
          </a:p>
        </p:txBody>
      </p:sp>
      <p:sp>
        <p:nvSpPr>
          <p:cNvPr id="56" name="流程图: 接点 55"/>
          <p:cNvSpPr/>
          <p:nvPr/>
        </p:nvSpPr>
        <p:spPr>
          <a:xfrm flipV="1">
            <a:off x="1401445" y="318135"/>
            <a:ext cx="900000" cy="90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5" name="流程图: 接点 54"/>
          <p:cNvSpPr/>
          <p:nvPr/>
        </p:nvSpPr>
        <p:spPr>
          <a:xfrm flipV="1">
            <a:off x="1483360" y="318135"/>
            <a:ext cx="900000" cy="90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9" name="TextBox 33"/>
          <p:cNvSpPr txBox="1"/>
          <p:nvPr/>
        </p:nvSpPr>
        <p:spPr>
          <a:xfrm>
            <a:off x="1851445" y="1292742"/>
            <a:ext cx="6871047" cy="923330"/>
          </a:xfrm>
          <a:prstGeom prst="rect">
            <a:avLst/>
          </a:prstGeom>
          <a:noFill/>
          <a:ln w="9525">
            <a:noFill/>
          </a:ln>
        </p:spPr>
        <p:txBody>
          <a:bodyPr wrap="square">
            <a:spAutoFit/>
          </a:bodyPr>
          <a:lstStyle/>
          <a:p>
            <a:pPr>
              <a:defRPr/>
            </a:pPr>
            <a:r>
              <a:rPr lang="zh-CN" altLang="en-US" sz="3600" dirty="0"/>
              <a:t>灵</a:t>
            </a:r>
            <a:r>
              <a:rPr lang="en-US" altLang="zh-CN" sz="3600" dirty="0"/>
              <a:t>”</a:t>
            </a:r>
            <a:r>
              <a:rPr lang="zh-CN" altLang="en-US" sz="3600" dirty="0"/>
              <a:t>墨</a:t>
            </a:r>
            <a:r>
              <a:rPr lang="en-US" altLang="zh-CN" sz="3600" dirty="0"/>
              <a:t>”</a:t>
            </a:r>
            <a:r>
              <a:rPr lang="zh-CN" altLang="en-US" sz="3600" dirty="0"/>
              <a:t>雅韵</a:t>
            </a:r>
            <a:r>
              <a:rPr lang="en-US" altLang="zh-CN" sz="3600" dirty="0"/>
              <a:t>•AI</a:t>
            </a:r>
            <a:r>
              <a:rPr lang="zh-CN" altLang="en-US" sz="3600" dirty="0"/>
              <a:t>古诗词创作助手</a:t>
            </a:r>
            <a:endParaRPr lang="zh-CN" altLang="zh-CN"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300" normalizeH="0" baseline="0" noProof="0" dirty="0">
              <a:ln>
                <a:noFill/>
              </a:ln>
              <a:solidFill>
                <a:srgbClr val="5B9BD5">
                  <a:lumMod val="50000"/>
                </a:srgbClr>
              </a:solidFill>
              <a:effectLst/>
              <a:uLnTx/>
              <a:uFillTx/>
              <a:cs typeface="+mn-ea"/>
              <a:sym typeface="+mn-lt"/>
            </a:endParaRPr>
          </a:p>
        </p:txBody>
      </p:sp>
      <p:sp>
        <p:nvSpPr>
          <p:cNvPr id="70" name="TextBox 33"/>
          <p:cNvSpPr txBox="1"/>
          <p:nvPr/>
        </p:nvSpPr>
        <p:spPr>
          <a:xfrm>
            <a:off x="1755457" y="4552405"/>
            <a:ext cx="3451225" cy="923330"/>
          </a:xfrm>
          <a:prstGeom prst="rect">
            <a:avLst/>
          </a:prstGeom>
          <a:noFill/>
          <a:ln w="9525">
            <a:noFill/>
          </a:ln>
        </p:spPr>
        <p:txBody>
          <a:bodyPr wrap="square">
            <a:spAutoFit/>
          </a:bodyPr>
          <a:lstStyle/>
          <a:p>
            <a:pPr>
              <a:defRPr/>
            </a:pP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指导老师：张艳婷</a:t>
            </a:r>
            <a:endParaRPr kumimoji="0" lang="en-US" altLang="zh-CN" sz="1800" b="0" i="0" u="none" strike="noStrike" kern="1200" cap="none" spc="0" normalizeH="0" baseline="0" noProof="0" dirty="0">
              <a:ln>
                <a:noFill/>
              </a:ln>
              <a:solidFill>
                <a:srgbClr val="E7E6E6">
                  <a:lumMod val="25000"/>
                </a:srgbClr>
              </a:solidFill>
              <a:effectLst/>
              <a:uLnTx/>
              <a:uFillTx/>
              <a:cs typeface="+mn-ea"/>
              <a:sym typeface="+mn-lt"/>
            </a:endParaRPr>
          </a:p>
          <a:p>
            <a:pPr>
              <a:defRPr/>
            </a:pP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汇报人：</a:t>
            </a:r>
            <a:r>
              <a:rPr lang="zh-CN" altLang="zh-CN" dirty="0"/>
              <a:t>李虹宇 </a:t>
            </a:r>
            <a:endParaRPr lang="en-US" altLang="zh-CN" dirty="0"/>
          </a:p>
          <a:p>
            <a:pPr>
              <a:defRPr/>
            </a:pP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时间：</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2024</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年</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4</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月</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26</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日</a:t>
            </a:r>
          </a:p>
        </p:txBody>
      </p:sp>
      <p:pic>
        <p:nvPicPr>
          <p:cNvPr id="5" name="图片 4">
            <a:extLst>
              <a:ext uri="{FF2B5EF4-FFF2-40B4-BE49-F238E27FC236}">
                <a16:creationId xmlns:a16="http://schemas.microsoft.com/office/drawing/2014/main" id="{444FB96F-1396-4F29-B67A-9F33CB09ED0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81102" y="2760235"/>
            <a:ext cx="6096012" cy="40629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097758" y="1493410"/>
            <a:ext cx="1223010" cy="1223010"/>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5" name="矩形 54"/>
          <p:cNvSpPr/>
          <p:nvPr/>
        </p:nvSpPr>
        <p:spPr>
          <a:xfrm rot="16200000" flipV="1">
            <a:off x="3968750" y="997585"/>
            <a:ext cx="984885" cy="8919210"/>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1781716" y="3085153"/>
            <a:ext cx="5571490" cy="1107996"/>
          </a:xfrm>
          <a:prstGeom prst="rect">
            <a:avLst/>
          </a:prstGeom>
          <a:noFill/>
          <a:ln w="9525">
            <a:noFill/>
          </a:ln>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kumimoji="0" sz="6600" b="1" i="0" u="none" strike="noStrike" cap="none" spc="0" normalizeH="0" baseline="0">
                <a:ln>
                  <a:noFill/>
                </a:ln>
                <a:solidFill>
                  <a:srgbClr val="5B9BD5">
                    <a:lumMod val="50000"/>
                  </a:srgbClr>
                </a:solidFill>
                <a:effectLst/>
                <a:uLnTx/>
                <a:uFillTx/>
                <a:cs typeface="+mn-ea"/>
              </a:defRPr>
            </a:lvl1pPr>
          </a:lstStyle>
          <a:p>
            <a:r>
              <a:rPr lang="zh-CN" altLang="en-US" dirty="0">
                <a:sym typeface="+mn-lt"/>
              </a:rPr>
              <a:t>项目成果演示</a:t>
            </a:r>
          </a:p>
        </p:txBody>
      </p:sp>
      <p:sp>
        <p:nvSpPr>
          <p:cNvPr id="5" name="椭圆 4"/>
          <p:cNvSpPr/>
          <p:nvPr/>
        </p:nvSpPr>
        <p:spPr>
          <a:xfrm>
            <a:off x="3153003" y="1537225"/>
            <a:ext cx="1223010" cy="122301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0" name="文本框 49"/>
          <p:cNvSpPr txBox="1"/>
          <p:nvPr/>
        </p:nvSpPr>
        <p:spPr>
          <a:xfrm>
            <a:off x="1740128" y="1687065"/>
            <a:ext cx="2580640" cy="92333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1F4E79"/>
                </a:solidFill>
                <a:effectLst/>
                <a:uLnTx/>
                <a:uFillTx/>
                <a:cs typeface="+mn-ea"/>
                <a:sym typeface="+mn-lt"/>
              </a:rPr>
              <a:t>Part</a:t>
            </a:r>
            <a:r>
              <a:rPr kumimoji="0" lang="en-US" altLang="zh-CN" sz="4400" b="0" i="0" u="none" strike="noStrike" kern="1200" cap="none" spc="0" normalizeH="0" baseline="0" noProof="0" dirty="0">
                <a:ln>
                  <a:noFill/>
                </a:ln>
                <a:solidFill>
                  <a:srgbClr val="E7E6E6">
                    <a:lumMod val="25000"/>
                  </a:srgbClr>
                </a:solidFill>
                <a:effectLst/>
                <a:uLnTx/>
                <a:uFillTx/>
                <a:cs typeface="+mn-ea"/>
                <a:sym typeface="+mn-lt"/>
              </a:rPr>
              <a:t>  </a:t>
            </a:r>
            <a:r>
              <a:rPr kumimoji="0" lang="en-US" altLang="zh-CN" sz="5400" b="1" i="0" u="none" strike="noStrike" kern="1200" cap="none" spc="0" normalizeH="0" baseline="0" noProof="0" dirty="0">
                <a:ln>
                  <a:noFill/>
                </a:ln>
                <a:solidFill>
                  <a:prstClr val="white"/>
                </a:solidFill>
                <a:effectLst/>
                <a:uLnTx/>
                <a:uFillTx/>
                <a:cs typeface="+mn-ea"/>
                <a:sym typeface="+mn-lt"/>
              </a:rPr>
              <a:t>03</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16" name="流程图: 接点 15">
            <a:extLst>
              <a:ext uri="{FF2B5EF4-FFF2-40B4-BE49-F238E27FC236}">
                <a16:creationId xmlns:a16="http://schemas.microsoft.com/office/drawing/2014/main" id="{32F579DA-5CEA-4B9E-8F9E-BAEC9930DDB8}"/>
              </a:ext>
            </a:extLst>
          </p:cNvPr>
          <p:cNvSpPr/>
          <p:nvPr/>
        </p:nvSpPr>
        <p:spPr>
          <a:xfrm flipV="1">
            <a:off x="10265535" y="134657"/>
            <a:ext cx="1080000" cy="108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流程图: 接点 16">
            <a:extLst>
              <a:ext uri="{FF2B5EF4-FFF2-40B4-BE49-F238E27FC236}">
                <a16:creationId xmlns:a16="http://schemas.microsoft.com/office/drawing/2014/main" id="{7947A8B6-3F8F-48C5-9488-FB6D3CAA906F}"/>
              </a:ext>
            </a:extLst>
          </p:cNvPr>
          <p:cNvSpPr/>
          <p:nvPr/>
        </p:nvSpPr>
        <p:spPr>
          <a:xfrm flipV="1">
            <a:off x="10347450" y="134657"/>
            <a:ext cx="1080000" cy="108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流程图: 接点 17">
            <a:extLst>
              <a:ext uri="{FF2B5EF4-FFF2-40B4-BE49-F238E27FC236}">
                <a16:creationId xmlns:a16="http://schemas.microsoft.com/office/drawing/2014/main" id="{B51081BA-FAA9-4B3B-B939-2B8C46174B12}"/>
              </a:ext>
            </a:extLst>
          </p:cNvPr>
          <p:cNvSpPr/>
          <p:nvPr/>
        </p:nvSpPr>
        <p:spPr>
          <a:xfrm flipV="1">
            <a:off x="11263620" y="967065"/>
            <a:ext cx="720000" cy="720000"/>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流程图: 接点 18">
            <a:extLst>
              <a:ext uri="{FF2B5EF4-FFF2-40B4-BE49-F238E27FC236}">
                <a16:creationId xmlns:a16="http://schemas.microsoft.com/office/drawing/2014/main" id="{75D75D4D-520E-468B-8DD2-50245F879338}"/>
              </a:ext>
            </a:extLst>
          </p:cNvPr>
          <p:cNvSpPr/>
          <p:nvPr/>
        </p:nvSpPr>
        <p:spPr>
          <a:xfrm flipV="1">
            <a:off x="11345535" y="967065"/>
            <a:ext cx="720000" cy="720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20" name="图片 19">
            <a:extLst>
              <a:ext uri="{FF2B5EF4-FFF2-40B4-BE49-F238E27FC236}">
                <a16:creationId xmlns:a16="http://schemas.microsoft.com/office/drawing/2014/main" id="{B2E8CD4F-F9E8-44E1-A66C-00308FB5DBE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81102" y="2760235"/>
            <a:ext cx="6096012" cy="4062992"/>
          </a:xfrm>
          <a:prstGeom prst="rect">
            <a:avLst/>
          </a:prstGeom>
        </p:spPr>
      </p:pic>
    </p:spTree>
    <p:extLst>
      <p:ext uri="{BB962C8B-B14F-4D97-AF65-F5344CB8AC3E}">
        <p14:creationId xmlns:p14="http://schemas.microsoft.com/office/powerpoint/2010/main" val="116290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166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tabLst/>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项目成果演示</a:t>
            </a:r>
          </a:p>
        </p:txBody>
      </p:sp>
      <p:sp>
        <p:nvSpPr>
          <p:cNvPr id="39" name="矩形 38"/>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矩形 39"/>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3" name="任意多边形 24">
            <a:extLst>
              <a:ext uri="{FF2B5EF4-FFF2-40B4-BE49-F238E27FC236}">
                <a16:creationId xmlns:a16="http://schemas.microsoft.com/office/drawing/2014/main" id="{DFB310DF-0A71-4D75-A224-CBE905A9CD5D}"/>
              </a:ext>
            </a:extLst>
          </p:cNvPr>
          <p:cNvSpPr/>
          <p:nvPr/>
        </p:nvSpPr>
        <p:spPr>
          <a:xfrm rot="5400000" flipH="1" flipV="1">
            <a:off x="817045" y="704215"/>
            <a:ext cx="432000" cy="432000"/>
          </a:xfrm>
          <a:prstGeom prst="flowChartConnector">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2" name="图片 1">
            <a:extLst>
              <a:ext uri="{FF2B5EF4-FFF2-40B4-BE49-F238E27FC236}">
                <a16:creationId xmlns:a16="http://schemas.microsoft.com/office/drawing/2014/main" id="{53BBF6A7-731A-702C-D832-53F7CE7DC926}"/>
              </a:ext>
            </a:extLst>
          </p:cNvPr>
          <p:cNvPicPr>
            <a:picLocks noChangeAspect="1"/>
          </p:cNvPicPr>
          <p:nvPr/>
        </p:nvPicPr>
        <p:blipFill>
          <a:blip r:embed="rId2"/>
          <a:stretch>
            <a:fillRect/>
          </a:stretch>
        </p:blipFill>
        <p:spPr>
          <a:xfrm>
            <a:off x="2201918" y="1328790"/>
            <a:ext cx="7588468" cy="51712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097758" y="1493410"/>
            <a:ext cx="1223010" cy="1223010"/>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5" name="矩形 54"/>
          <p:cNvSpPr/>
          <p:nvPr/>
        </p:nvSpPr>
        <p:spPr>
          <a:xfrm rot="16200000" flipV="1">
            <a:off x="3968750" y="997585"/>
            <a:ext cx="984885" cy="8919210"/>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1781716" y="3085153"/>
            <a:ext cx="6181666" cy="1107996"/>
          </a:xfrm>
          <a:prstGeom prst="rect">
            <a:avLst/>
          </a:prstGeom>
          <a:noFill/>
          <a:ln w="9525">
            <a:noFill/>
          </a:ln>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kumimoji="0" sz="6600" b="1" i="0" u="none" strike="noStrike" cap="none" spc="0" normalizeH="0" baseline="0">
                <a:ln>
                  <a:noFill/>
                </a:ln>
                <a:solidFill>
                  <a:srgbClr val="5B9BD5">
                    <a:lumMod val="50000"/>
                  </a:srgbClr>
                </a:solidFill>
                <a:effectLst/>
                <a:uLnTx/>
                <a:uFillTx/>
                <a:cs typeface="+mn-ea"/>
              </a:defRPr>
            </a:lvl1pPr>
          </a:lstStyle>
          <a:p>
            <a:r>
              <a:rPr lang="zh-CN" altLang="en-US" dirty="0">
                <a:sym typeface="+mn-lt"/>
              </a:rPr>
              <a:t>项目成员及分工</a:t>
            </a:r>
          </a:p>
        </p:txBody>
      </p:sp>
      <p:sp>
        <p:nvSpPr>
          <p:cNvPr id="5" name="椭圆 4"/>
          <p:cNvSpPr/>
          <p:nvPr/>
        </p:nvSpPr>
        <p:spPr>
          <a:xfrm>
            <a:off x="3153003" y="1537225"/>
            <a:ext cx="1223010" cy="122301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0" name="文本框 49"/>
          <p:cNvSpPr txBox="1"/>
          <p:nvPr/>
        </p:nvSpPr>
        <p:spPr>
          <a:xfrm>
            <a:off x="1740128" y="1687065"/>
            <a:ext cx="2580640" cy="92333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1F4E79"/>
                </a:solidFill>
                <a:effectLst/>
                <a:uLnTx/>
                <a:uFillTx/>
                <a:cs typeface="+mn-ea"/>
                <a:sym typeface="+mn-lt"/>
              </a:rPr>
              <a:t>Part</a:t>
            </a:r>
            <a:r>
              <a:rPr kumimoji="0" lang="en-US" altLang="zh-CN" sz="4400" b="0" i="0" u="none" strike="noStrike" kern="1200" cap="none" spc="0" normalizeH="0" baseline="0" noProof="0" dirty="0">
                <a:ln>
                  <a:noFill/>
                </a:ln>
                <a:solidFill>
                  <a:srgbClr val="E7E6E6">
                    <a:lumMod val="25000"/>
                  </a:srgbClr>
                </a:solidFill>
                <a:effectLst/>
                <a:uLnTx/>
                <a:uFillTx/>
                <a:cs typeface="+mn-ea"/>
                <a:sym typeface="+mn-lt"/>
              </a:rPr>
              <a:t>  </a:t>
            </a:r>
            <a:r>
              <a:rPr kumimoji="0" lang="en-US" altLang="zh-CN" sz="5400" b="1" i="0" u="none" strike="noStrike" kern="1200" cap="none" spc="0" normalizeH="0" baseline="0" noProof="0" dirty="0">
                <a:ln>
                  <a:noFill/>
                </a:ln>
                <a:solidFill>
                  <a:prstClr val="white"/>
                </a:solidFill>
                <a:effectLst/>
                <a:uLnTx/>
                <a:uFillTx/>
                <a:cs typeface="+mn-ea"/>
                <a:sym typeface="+mn-lt"/>
              </a:rPr>
              <a:t>04</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16" name="流程图: 接点 15">
            <a:extLst>
              <a:ext uri="{FF2B5EF4-FFF2-40B4-BE49-F238E27FC236}">
                <a16:creationId xmlns:a16="http://schemas.microsoft.com/office/drawing/2014/main" id="{32F579DA-5CEA-4B9E-8F9E-BAEC9930DDB8}"/>
              </a:ext>
            </a:extLst>
          </p:cNvPr>
          <p:cNvSpPr/>
          <p:nvPr/>
        </p:nvSpPr>
        <p:spPr>
          <a:xfrm flipV="1">
            <a:off x="10265535" y="134657"/>
            <a:ext cx="1080000" cy="108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流程图: 接点 16">
            <a:extLst>
              <a:ext uri="{FF2B5EF4-FFF2-40B4-BE49-F238E27FC236}">
                <a16:creationId xmlns:a16="http://schemas.microsoft.com/office/drawing/2014/main" id="{7947A8B6-3F8F-48C5-9488-FB6D3CAA906F}"/>
              </a:ext>
            </a:extLst>
          </p:cNvPr>
          <p:cNvSpPr/>
          <p:nvPr/>
        </p:nvSpPr>
        <p:spPr>
          <a:xfrm flipV="1">
            <a:off x="10347450" y="134657"/>
            <a:ext cx="1080000" cy="108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流程图: 接点 17">
            <a:extLst>
              <a:ext uri="{FF2B5EF4-FFF2-40B4-BE49-F238E27FC236}">
                <a16:creationId xmlns:a16="http://schemas.microsoft.com/office/drawing/2014/main" id="{B51081BA-FAA9-4B3B-B939-2B8C46174B12}"/>
              </a:ext>
            </a:extLst>
          </p:cNvPr>
          <p:cNvSpPr/>
          <p:nvPr/>
        </p:nvSpPr>
        <p:spPr>
          <a:xfrm flipV="1">
            <a:off x="11263620" y="967065"/>
            <a:ext cx="720000" cy="720000"/>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流程图: 接点 18">
            <a:extLst>
              <a:ext uri="{FF2B5EF4-FFF2-40B4-BE49-F238E27FC236}">
                <a16:creationId xmlns:a16="http://schemas.microsoft.com/office/drawing/2014/main" id="{75D75D4D-520E-468B-8DD2-50245F879338}"/>
              </a:ext>
            </a:extLst>
          </p:cNvPr>
          <p:cNvSpPr/>
          <p:nvPr/>
        </p:nvSpPr>
        <p:spPr>
          <a:xfrm flipV="1">
            <a:off x="11345535" y="967065"/>
            <a:ext cx="720000" cy="720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20" name="图片 19">
            <a:extLst>
              <a:ext uri="{FF2B5EF4-FFF2-40B4-BE49-F238E27FC236}">
                <a16:creationId xmlns:a16="http://schemas.microsoft.com/office/drawing/2014/main" id="{B2E8CD4F-F9E8-44E1-A66C-00308FB5DBE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81102" y="2760235"/>
            <a:ext cx="6096012" cy="4062992"/>
          </a:xfrm>
          <a:prstGeom prst="rect">
            <a:avLst/>
          </a:prstGeom>
        </p:spPr>
      </p:pic>
    </p:spTree>
    <p:extLst>
      <p:ext uri="{BB962C8B-B14F-4D97-AF65-F5344CB8AC3E}">
        <p14:creationId xmlns:p14="http://schemas.microsoft.com/office/powerpoint/2010/main" val="357261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79" y="704215"/>
            <a:ext cx="3130135" cy="46166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tabLst/>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项目成员及分工</a:t>
            </a:r>
          </a:p>
        </p:txBody>
      </p:sp>
      <p:sp>
        <p:nvSpPr>
          <p:cNvPr id="3" name="矩形 2"/>
          <p:cNvSpPr/>
          <p:nvPr/>
        </p:nvSpPr>
        <p:spPr>
          <a:xfrm rot="10800000" flipV="1">
            <a:off x="8115715" y="608562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rot="10800000" flipV="1">
            <a:off x="9976265" y="60792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矩形 5"/>
          <p:cNvSpPr/>
          <p:nvPr/>
        </p:nvSpPr>
        <p:spPr>
          <a:xfrm rot="10800000" flipV="1">
            <a:off x="3213515" y="60792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矩形 6"/>
          <p:cNvSpPr/>
          <p:nvPr/>
        </p:nvSpPr>
        <p:spPr>
          <a:xfrm rot="10800000" flipV="1">
            <a:off x="4470815" y="579352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7"/>
          <p:cNvSpPr/>
          <p:nvPr/>
        </p:nvSpPr>
        <p:spPr>
          <a:xfrm rot="10800000" flipV="1">
            <a:off x="1765715" y="60792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矩形 8"/>
          <p:cNvSpPr/>
          <p:nvPr/>
        </p:nvSpPr>
        <p:spPr>
          <a:xfrm rot="10800000" flipV="1">
            <a:off x="11595515" y="579352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p:cNvSpPr/>
          <p:nvPr/>
        </p:nvSpPr>
        <p:spPr>
          <a:xfrm rot="10800000" flipV="1">
            <a:off x="877350" y="55839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矩形 10"/>
          <p:cNvSpPr/>
          <p:nvPr/>
        </p:nvSpPr>
        <p:spPr>
          <a:xfrm rot="10800000" flipH="1" flipV="1">
            <a:off x="2808385" y="5584190"/>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矩形 11"/>
          <p:cNvSpPr/>
          <p:nvPr/>
        </p:nvSpPr>
        <p:spPr>
          <a:xfrm rot="10800000" flipH="1" flipV="1">
            <a:off x="9259985" y="5793740"/>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3" name="矩形 12"/>
          <p:cNvSpPr/>
          <p:nvPr/>
        </p:nvSpPr>
        <p:spPr>
          <a:xfrm rot="10800000" flipH="1" flipV="1">
            <a:off x="7456585" y="6300470"/>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矩形 13"/>
          <p:cNvSpPr/>
          <p:nvPr/>
        </p:nvSpPr>
        <p:spPr>
          <a:xfrm rot="10800000" flipH="1" flipV="1">
            <a:off x="1358680" y="607885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矩形 14"/>
          <p:cNvSpPr/>
          <p:nvPr/>
        </p:nvSpPr>
        <p:spPr>
          <a:xfrm rot="10800000" flipH="1" flipV="1">
            <a:off x="10669685" y="586930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矩形 16"/>
          <p:cNvSpPr/>
          <p:nvPr/>
        </p:nvSpPr>
        <p:spPr>
          <a:xfrm rot="10800000" flipV="1">
            <a:off x="5664615" y="601513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矩形 17"/>
          <p:cNvSpPr/>
          <p:nvPr/>
        </p:nvSpPr>
        <p:spPr>
          <a:xfrm rot="10800000" flipV="1">
            <a:off x="7525165" y="600878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矩形 18"/>
          <p:cNvSpPr/>
          <p:nvPr/>
        </p:nvSpPr>
        <p:spPr>
          <a:xfrm rot="10800000" flipH="1" flipV="1">
            <a:off x="6808885" y="572325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矩形 19"/>
          <p:cNvSpPr/>
          <p:nvPr/>
        </p:nvSpPr>
        <p:spPr>
          <a:xfrm rot="10800000" flipH="1" flipV="1">
            <a:off x="5005485" y="622998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1979295" y="3242310"/>
            <a:ext cx="1029335" cy="4536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关词</a:t>
            </a:r>
          </a:p>
        </p:txBody>
      </p:sp>
      <p:sp>
        <p:nvSpPr>
          <p:cNvPr id="36" name="文本框 35"/>
          <p:cNvSpPr txBox="1"/>
          <p:nvPr/>
        </p:nvSpPr>
        <p:spPr>
          <a:xfrm>
            <a:off x="4805045" y="2052320"/>
            <a:ext cx="1029335" cy="4536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关键词</a:t>
            </a:r>
          </a:p>
        </p:txBody>
      </p:sp>
      <p:sp>
        <p:nvSpPr>
          <p:cNvPr id="37" name="文本框 36"/>
          <p:cNvSpPr txBox="1"/>
          <p:nvPr/>
        </p:nvSpPr>
        <p:spPr>
          <a:xfrm>
            <a:off x="7628255" y="3902075"/>
            <a:ext cx="1233805" cy="5258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关键词</a:t>
            </a:r>
          </a:p>
        </p:txBody>
      </p:sp>
      <p:sp>
        <p:nvSpPr>
          <p:cNvPr id="38" name="文本框 37"/>
          <p:cNvSpPr txBox="1"/>
          <p:nvPr/>
        </p:nvSpPr>
        <p:spPr>
          <a:xfrm>
            <a:off x="5798185" y="4079240"/>
            <a:ext cx="1029335" cy="4536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关键词</a:t>
            </a:r>
          </a:p>
        </p:txBody>
      </p:sp>
      <p:sp>
        <p:nvSpPr>
          <p:cNvPr id="39" name="文本框 38"/>
          <p:cNvSpPr txBox="1"/>
          <p:nvPr/>
        </p:nvSpPr>
        <p:spPr>
          <a:xfrm>
            <a:off x="7058025" y="2478405"/>
            <a:ext cx="814705" cy="381386"/>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cs typeface="+mn-ea"/>
                <a:sym typeface="+mn-lt"/>
              </a:rPr>
              <a:t>关键词</a:t>
            </a:r>
          </a:p>
        </p:txBody>
      </p:sp>
      <p:sp>
        <p:nvSpPr>
          <p:cNvPr id="40" name="文本框 39"/>
          <p:cNvSpPr txBox="1"/>
          <p:nvPr/>
        </p:nvSpPr>
        <p:spPr>
          <a:xfrm>
            <a:off x="9561195" y="2887345"/>
            <a:ext cx="1029335" cy="4536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关键词</a:t>
            </a:r>
          </a:p>
        </p:txBody>
      </p:sp>
      <p:sp>
        <p:nvSpPr>
          <p:cNvPr id="41" name="文本框 40"/>
          <p:cNvSpPr txBox="1"/>
          <p:nvPr/>
        </p:nvSpPr>
        <p:spPr>
          <a:xfrm>
            <a:off x="3845560" y="4274820"/>
            <a:ext cx="817245" cy="381386"/>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cs typeface="+mn-ea"/>
                <a:sym typeface="+mn-lt"/>
              </a:rPr>
              <a:t>关键词</a:t>
            </a:r>
          </a:p>
        </p:txBody>
      </p:sp>
      <p:sp>
        <p:nvSpPr>
          <p:cNvPr id="42" name="任意多边形 24">
            <a:extLst>
              <a:ext uri="{FF2B5EF4-FFF2-40B4-BE49-F238E27FC236}">
                <a16:creationId xmlns:a16="http://schemas.microsoft.com/office/drawing/2014/main" id="{692D15D3-454F-45DC-9753-4B72693C7F7E}"/>
              </a:ext>
            </a:extLst>
          </p:cNvPr>
          <p:cNvSpPr/>
          <p:nvPr/>
        </p:nvSpPr>
        <p:spPr>
          <a:xfrm rot="5400000" flipH="1" flipV="1">
            <a:off x="817045" y="704215"/>
            <a:ext cx="432000" cy="432000"/>
          </a:xfrm>
          <a:prstGeom prst="flowChartConnector">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 name="TextBox 1"/>
          <p:cNvSpPr txBox="1"/>
          <p:nvPr/>
        </p:nvSpPr>
        <p:spPr>
          <a:xfrm>
            <a:off x="913351" y="1678329"/>
            <a:ext cx="9445991" cy="3754874"/>
          </a:xfrm>
          <a:prstGeom prst="rect">
            <a:avLst/>
          </a:prstGeom>
          <a:noFill/>
        </p:spPr>
        <p:txBody>
          <a:bodyPr wrap="square" rtlCol="0">
            <a:spAutoFit/>
          </a:bodyPr>
          <a:lstStyle/>
          <a:p>
            <a:pPr lvl="1">
              <a:lnSpc>
                <a:spcPct val="150000"/>
              </a:lnSpc>
            </a:pPr>
            <a:r>
              <a:rPr lang="en-US" altLang="zh-CN" sz="2800" dirty="0"/>
              <a:t>  </a:t>
            </a:r>
            <a:r>
              <a:rPr lang="zh-CN" altLang="zh-CN" sz="2800" dirty="0"/>
              <a:t>李虹宇：项目统筹、模型微调、视频录制、数据集</a:t>
            </a:r>
            <a:r>
              <a:rPr lang="zh-CN" altLang="en-US" sz="2800" dirty="0"/>
              <a:t>整理</a:t>
            </a:r>
            <a:endParaRPr lang="zh-CN" altLang="zh-CN" sz="2800" dirty="0"/>
          </a:p>
          <a:p>
            <a:pPr>
              <a:lnSpc>
                <a:spcPct val="150000"/>
              </a:lnSpc>
            </a:pPr>
            <a:r>
              <a:rPr lang="en-US" altLang="zh-CN" sz="2800" dirty="0"/>
              <a:t>       </a:t>
            </a:r>
            <a:r>
              <a:rPr lang="zh-CN" altLang="zh-CN" sz="2800" dirty="0"/>
              <a:t>刘俣哲：</a:t>
            </a:r>
            <a:r>
              <a:rPr lang="en-US" altLang="zh-CN" sz="2800" dirty="0"/>
              <a:t>PPT</a:t>
            </a:r>
            <a:r>
              <a:rPr lang="zh-CN" altLang="en-US" sz="2800" dirty="0"/>
              <a:t>制作</a:t>
            </a:r>
            <a:r>
              <a:rPr lang="zh-CN" altLang="zh-CN" sz="2800" dirty="0"/>
              <a:t>、项目报告书</a:t>
            </a:r>
            <a:r>
              <a:rPr lang="zh-CN" altLang="en-US" sz="2800" dirty="0"/>
              <a:t>撰写</a:t>
            </a:r>
            <a:r>
              <a:rPr lang="zh-CN" altLang="zh-CN" sz="2800" dirty="0"/>
              <a:t>、数据集搜集</a:t>
            </a:r>
          </a:p>
          <a:p>
            <a:pPr>
              <a:lnSpc>
                <a:spcPct val="150000"/>
              </a:lnSpc>
            </a:pPr>
            <a:r>
              <a:rPr lang="en-US" altLang="zh-CN" sz="2800" dirty="0"/>
              <a:t>       </a:t>
            </a:r>
            <a:r>
              <a:rPr lang="zh-CN" altLang="zh-CN" sz="2800" dirty="0"/>
              <a:t>马千瑜：前端布置、</a:t>
            </a:r>
            <a:r>
              <a:rPr lang="en-US" altLang="zh-CN" sz="2800" dirty="0"/>
              <a:t>prompt</a:t>
            </a:r>
            <a:r>
              <a:rPr lang="zh-CN" altLang="en-US" sz="2800" dirty="0"/>
              <a:t>增强、</a:t>
            </a:r>
            <a:r>
              <a:rPr lang="zh-CN" altLang="zh-CN" sz="2800" dirty="0"/>
              <a:t>数据集搜集</a:t>
            </a:r>
          </a:p>
          <a:p>
            <a:pPr>
              <a:lnSpc>
                <a:spcPct val="150000"/>
              </a:lnSpc>
            </a:pPr>
            <a:r>
              <a:rPr lang="en-US" altLang="zh-CN" sz="2800" dirty="0"/>
              <a:t>       </a:t>
            </a:r>
            <a:r>
              <a:rPr lang="zh-CN" altLang="zh-CN" sz="2800" dirty="0"/>
              <a:t>芮畅：</a:t>
            </a:r>
            <a:r>
              <a:rPr lang="en-US" altLang="zh-CN" sz="2800" dirty="0" err="1"/>
              <a:t>Github</a:t>
            </a:r>
            <a:r>
              <a:rPr lang="zh-CN" altLang="zh-CN" sz="2800" dirty="0"/>
              <a:t>文档</a:t>
            </a:r>
            <a:r>
              <a:rPr lang="zh-CN" altLang="en-US" sz="2800" dirty="0"/>
              <a:t>编写</a:t>
            </a:r>
            <a:r>
              <a:rPr lang="zh-CN" altLang="zh-CN" sz="2800" dirty="0"/>
              <a:t>、数据集搜集</a:t>
            </a:r>
          </a:p>
          <a:p>
            <a:pPr>
              <a:lnSpc>
                <a:spcPct val="150000"/>
              </a:lnSpc>
            </a:pPr>
            <a:r>
              <a:rPr lang="en-US" altLang="zh-CN" sz="2800" dirty="0"/>
              <a:t>       </a:t>
            </a:r>
            <a:r>
              <a:rPr lang="zh-CN" altLang="zh-CN" sz="2800" dirty="0"/>
              <a:t>彭杰：</a:t>
            </a:r>
            <a:r>
              <a:rPr lang="en-US" altLang="zh-CN" sz="2800" dirty="0"/>
              <a:t>openxlab</a:t>
            </a:r>
            <a:r>
              <a:rPr lang="zh-CN" altLang="zh-CN" sz="2800" dirty="0"/>
              <a:t>上数据集的处理工作、数据集搜集</a:t>
            </a:r>
          </a:p>
          <a:p>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79" y="704215"/>
            <a:ext cx="3130135" cy="46166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tabLst/>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未来展望</a:t>
            </a:r>
          </a:p>
        </p:txBody>
      </p:sp>
      <p:sp>
        <p:nvSpPr>
          <p:cNvPr id="3" name="矩形 2"/>
          <p:cNvSpPr/>
          <p:nvPr/>
        </p:nvSpPr>
        <p:spPr>
          <a:xfrm rot="10800000" flipV="1">
            <a:off x="8115715" y="608562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rot="10800000" flipV="1">
            <a:off x="9976265" y="60792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矩形 5"/>
          <p:cNvSpPr/>
          <p:nvPr/>
        </p:nvSpPr>
        <p:spPr>
          <a:xfrm rot="10800000" flipV="1">
            <a:off x="3213515" y="60792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矩形 6"/>
          <p:cNvSpPr/>
          <p:nvPr/>
        </p:nvSpPr>
        <p:spPr>
          <a:xfrm rot="10800000" flipV="1">
            <a:off x="4470815" y="579352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7"/>
          <p:cNvSpPr/>
          <p:nvPr/>
        </p:nvSpPr>
        <p:spPr>
          <a:xfrm rot="10800000" flipV="1">
            <a:off x="1765715" y="60792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矩形 8"/>
          <p:cNvSpPr/>
          <p:nvPr/>
        </p:nvSpPr>
        <p:spPr>
          <a:xfrm rot="10800000" flipV="1">
            <a:off x="11595515" y="579352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p:cNvSpPr/>
          <p:nvPr/>
        </p:nvSpPr>
        <p:spPr>
          <a:xfrm rot="10800000" flipV="1">
            <a:off x="877350" y="55839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矩形 10"/>
          <p:cNvSpPr/>
          <p:nvPr/>
        </p:nvSpPr>
        <p:spPr>
          <a:xfrm rot="10800000" flipH="1" flipV="1">
            <a:off x="2808385" y="5584190"/>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矩形 11"/>
          <p:cNvSpPr/>
          <p:nvPr/>
        </p:nvSpPr>
        <p:spPr>
          <a:xfrm rot="10800000" flipH="1" flipV="1">
            <a:off x="9259985" y="5793740"/>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3" name="矩形 12"/>
          <p:cNvSpPr/>
          <p:nvPr/>
        </p:nvSpPr>
        <p:spPr>
          <a:xfrm rot="10800000" flipH="1" flipV="1">
            <a:off x="7456585" y="6300470"/>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矩形 13"/>
          <p:cNvSpPr/>
          <p:nvPr/>
        </p:nvSpPr>
        <p:spPr>
          <a:xfrm rot="10800000" flipH="1" flipV="1">
            <a:off x="1358680" y="607885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矩形 14"/>
          <p:cNvSpPr/>
          <p:nvPr/>
        </p:nvSpPr>
        <p:spPr>
          <a:xfrm rot="10800000" flipH="1" flipV="1">
            <a:off x="10669685" y="586930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矩形 16"/>
          <p:cNvSpPr/>
          <p:nvPr/>
        </p:nvSpPr>
        <p:spPr>
          <a:xfrm rot="10800000" flipV="1">
            <a:off x="5664615" y="601513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矩形 17"/>
          <p:cNvSpPr/>
          <p:nvPr/>
        </p:nvSpPr>
        <p:spPr>
          <a:xfrm rot="10800000" flipV="1">
            <a:off x="7525165" y="600878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矩形 18"/>
          <p:cNvSpPr/>
          <p:nvPr/>
        </p:nvSpPr>
        <p:spPr>
          <a:xfrm rot="10800000" flipH="1" flipV="1">
            <a:off x="6808885" y="572325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矩形 19"/>
          <p:cNvSpPr/>
          <p:nvPr/>
        </p:nvSpPr>
        <p:spPr>
          <a:xfrm rot="10800000" flipH="1" flipV="1">
            <a:off x="5005485" y="622998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1979295" y="3242310"/>
            <a:ext cx="1029335" cy="4536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关词</a:t>
            </a:r>
          </a:p>
        </p:txBody>
      </p:sp>
      <p:sp>
        <p:nvSpPr>
          <p:cNvPr id="36" name="文本框 35"/>
          <p:cNvSpPr txBox="1"/>
          <p:nvPr/>
        </p:nvSpPr>
        <p:spPr>
          <a:xfrm>
            <a:off x="4805045" y="2052320"/>
            <a:ext cx="1029335" cy="4536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关键词</a:t>
            </a:r>
          </a:p>
        </p:txBody>
      </p:sp>
      <p:sp>
        <p:nvSpPr>
          <p:cNvPr id="37" name="文本框 36"/>
          <p:cNvSpPr txBox="1"/>
          <p:nvPr/>
        </p:nvSpPr>
        <p:spPr>
          <a:xfrm>
            <a:off x="7628255" y="3902075"/>
            <a:ext cx="1233805" cy="5258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关键词</a:t>
            </a:r>
          </a:p>
        </p:txBody>
      </p:sp>
      <p:sp>
        <p:nvSpPr>
          <p:cNvPr id="38" name="文本框 37"/>
          <p:cNvSpPr txBox="1"/>
          <p:nvPr/>
        </p:nvSpPr>
        <p:spPr>
          <a:xfrm>
            <a:off x="5798185" y="4079240"/>
            <a:ext cx="1029335" cy="4536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关键词</a:t>
            </a:r>
          </a:p>
        </p:txBody>
      </p:sp>
      <p:sp>
        <p:nvSpPr>
          <p:cNvPr id="39" name="文本框 38"/>
          <p:cNvSpPr txBox="1"/>
          <p:nvPr/>
        </p:nvSpPr>
        <p:spPr>
          <a:xfrm>
            <a:off x="7058025" y="2478405"/>
            <a:ext cx="814705" cy="381386"/>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cs typeface="+mn-ea"/>
                <a:sym typeface="+mn-lt"/>
              </a:rPr>
              <a:t>关键词</a:t>
            </a:r>
          </a:p>
        </p:txBody>
      </p:sp>
      <p:sp>
        <p:nvSpPr>
          <p:cNvPr id="40" name="文本框 39"/>
          <p:cNvSpPr txBox="1"/>
          <p:nvPr/>
        </p:nvSpPr>
        <p:spPr>
          <a:xfrm>
            <a:off x="9561195" y="2887345"/>
            <a:ext cx="1029335" cy="453650"/>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关键词</a:t>
            </a:r>
          </a:p>
        </p:txBody>
      </p:sp>
      <p:sp>
        <p:nvSpPr>
          <p:cNvPr id="41" name="文本框 40"/>
          <p:cNvSpPr txBox="1"/>
          <p:nvPr/>
        </p:nvSpPr>
        <p:spPr>
          <a:xfrm>
            <a:off x="3845560" y="4274820"/>
            <a:ext cx="817245" cy="381386"/>
          </a:xfrm>
          <a:prstGeom prst="rect">
            <a:avLst/>
          </a:prstGeom>
          <a:noFill/>
        </p:spPr>
        <p:txBody>
          <a:bodyPr wrap="square" rtlCol="0" anchor="t">
            <a:spAutoFit/>
          </a:bodyPr>
          <a:lstStyle/>
          <a:p>
            <a:pPr marL="0" marR="0" lvl="0" indent="0" algn="dist"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cs typeface="+mn-ea"/>
                <a:sym typeface="+mn-lt"/>
              </a:rPr>
              <a:t>关键词</a:t>
            </a:r>
          </a:p>
        </p:txBody>
      </p:sp>
      <p:sp>
        <p:nvSpPr>
          <p:cNvPr id="42" name="任意多边形 24">
            <a:extLst>
              <a:ext uri="{FF2B5EF4-FFF2-40B4-BE49-F238E27FC236}">
                <a16:creationId xmlns:a16="http://schemas.microsoft.com/office/drawing/2014/main" id="{692D15D3-454F-45DC-9753-4B72693C7F7E}"/>
              </a:ext>
            </a:extLst>
          </p:cNvPr>
          <p:cNvSpPr/>
          <p:nvPr/>
        </p:nvSpPr>
        <p:spPr>
          <a:xfrm rot="5400000" flipH="1" flipV="1">
            <a:off x="817045" y="704215"/>
            <a:ext cx="432000" cy="432000"/>
          </a:xfrm>
          <a:prstGeom prst="flowChartConnector">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 name="TextBox 1"/>
          <p:cNvSpPr txBox="1"/>
          <p:nvPr/>
        </p:nvSpPr>
        <p:spPr>
          <a:xfrm>
            <a:off x="913351" y="1678329"/>
            <a:ext cx="9445991" cy="523220"/>
          </a:xfrm>
          <a:prstGeom prst="rect">
            <a:avLst/>
          </a:prstGeom>
          <a:noFill/>
        </p:spPr>
        <p:txBody>
          <a:bodyPr wrap="square" rtlCol="0">
            <a:spAutoFit/>
          </a:bodyPr>
          <a:lstStyle/>
          <a:p>
            <a:pPr lvl="1"/>
            <a:r>
              <a:rPr lang="en-US" altLang="zh-CN" sz="2800" dirty="0"/>
              <a:t>  </a:t>
            </a:r>
            <a:endParaRPr lang="zh-CN" altLang="en-US" sz="2800" dirty="0"/>
          </a:p>
        </p:txBody>
      </p:sp>
      <p:sp>
        <p:nvSpPr>
          <p:cNvPr id="5" name="TextBox 4"/>
          <p:cNvSpPr txBox="1"/>
          <p:nvPr/>
        </p:nvSpPr>
        <p:spPr>
          <a:xfrm>
            <a:off x="1033045" y="1515170"/>
            <a:ext cx="9789284" cy="5047536"/>
          </a:xfrm>
          <a:prstGeom prst="rect">
            <a:avLst/>
          </a:prstGeom>
          <a:noFill/>
        </p:spPr>
        <p:txBody>
          <a:bodyPr wrap="square" rtlCol="0">
            <a:spAutoFit/>
          </a:bodyPr>
          <a:lstStyle/>
          <a:p>
            <a:pPr>
              <a:lnSpc>
                <a:spcPct val="150000"/>
              </a:lnSpc>
            </a:pPr>
            <a:r>
              <a:rPr lang="en-US" altLang="zh-CN" sz="2800" dirty="0"/>
              <a:t>	1</a:t>
            </a:r>
            <a:r>
              <a:rPr lang="zh-CN" altLang="zh-CN" sz="2800" dirty="0"/>
              <a:t>）后续在有条件的情况下，可以就生成诗词的质量进行进一步的提升。例如使用</a:t>
            </a:r>
            <a:r>
              <a:rPr lang="en-US" altLang="zh-CN" sz="2800" dirty="0"/>
              <a:t>chatGPT</a:t>
            </a:r>
            <a:r>
              <a:rPr lang="zh-CN" altLang="zh-CN" sz="2800" dirty="0"/>
              <a:t>生成更高质量的数据集进行训练，以及使用</a:t>
            </a:r>
            <a:r>
              <a:rPr lang="en-US" altLang="zh-CN" sz="2800" dirty="0"/>
              <a:t>internlm2-chat-7b</a:t>
            </a:r>
            <a:r>
              <a:rPr lang="zh-CN" altLang="zh-CN" sz="2800" dirty="0"/>
              <a:t>等新版本模型训练。</a:t>
            </a:r>
          </a:p>
          <a:p>
            <a:pPr>
              <a:lnSpc>
                <a:spcPct val="150000"/>
              </a:lnSpc>
            </a:pPr>
            <a:r>
              <a:rPr lang="en-US" altLang="zh-CN" sz="2800" dirty="0"/>
              <a:t>	2</a:t>
            </a:r>
            <a:r>
              <a:rPr lang="zh-CN" altLang="zh-CN" sz="2800" dirty="0"/>
              <a:t>）</a:t>
            </a:r>
            <a:r>
              <a:rPr lang="zh-CN" altLang="en-US" sz="2800" dirty="0"/>
              <a:t>增加项目功能以</a:t>
            </a:r>
            <a:r>
              <a:rPr lang="zh-CN" altLang="zh-CN" sz="2800" dirty="0"/>
              <a:t>扩展</a:t>
            </a:r>
            <a:r>
              <a:rPr lang="zh-CN" altLang="en-US" sz="2800" dirty="0"/>
              <a:t>项目</a:t>
            </a:r>
            <a:r>
              <a:rPr lang="zh-CN" altLang="zh-CN" sz="2800" dirty="0"/>
              <a:t>应用场景，使得此项目能够在不</a:t>
            </a:r>
            <a:r>
              <a:rPr lang="zh-CN" altLang="en-US" sz="2800" dirty="0"/>
              <a:t>同</a:t>
            </a:r>
            <a:r>
              <a:rPr lang="zh-CN" altLang="zh-CN" sz="2800" dirty="0"/>
              <a:t>条件下都能产生一定作用。</a:t>
            </a:r>
          </a:p>
          <a:p>
            <a:pPr>
              <a:lnSpc>
                <a:spcPct val="150000"/>
              </a:lnSpc>
            </a:pPr>
            <a:r>
              <a:rPr lang="en-US" altLang="zh-CN" sz="2800" dirty="0"/>
              <a:t>	3</a:t>
            </a:r>
            <a:r>
              <a:rPr lang="zh-CN" altLang="zh-CN" sz="2800" dirty="0"/>
              <a:t>）使用高水平</a:t>
            </a:r>
            <a:r>
              <a:rPr lang="en-US" altLang="zh-CN" sz="2800" dirty="0"/>
              <a:t>AI</a:t>
            </a:r>
            <a:r>
              <a:rPr lang="zh-CN" altLang="zh-CN" sz="2800" dirty="0"/>
              <a:t>对微调后的模型进行主观评测，从而对模型的训练效果有更直观的了解。</a:t>
            </a:r>
          </a:p>
          <a:p>
            <a:endParaRPr lang="zh-CN" altLang="en-US" sz="2800" dirty="0"/>
          </a:p>
        </p:txBody>
      </p:sp>
    </p:spTree>
    <p:extLst>
      <p:ext uri="{BB962C8B-B14F-4D97-AF65-F5344CB8AC3E}">
        <p14:creationId xmlns:p14="http://schemas.microsoft.com/office/powerpoint/2010/main" val="305875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6ADF192-5B4F-43BB-B92C-930FB76F8E70}"/>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r="24546"/>
          <a:stretch/>
        </p:blipFill>
        <p:spPr>
          <a:xfrm>
            <a:off x="-1" y="-18224"/>
            <a:ext cx="12192001" cy="6876224"/>
          </a:xfrm>
          <a:prstGeom prst="rect">
            <a:avLst/>
          </a:prstGeom>
        </p:spPr>
      </p:pic>
      <p:sp>
        <p:nvSpPr>
          <p:cNvPr id="63" name="流程图: 接点 62"/>
          <p:cNvSpPr/>
          <p:nvPr/>
        </p:nvSpPr>
        <p:spPr>
          <a:xfrm>
            <a:off x="1129665" y="5445125"/>
            <a:ext cx="1251585" cy="1057275"/>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4" name="流程图: 接点 63"/>
          <p:cNvSpPr/>
          <p:nvPr/>
        </p:nvSpPr>
        <p:spPr>
          <a:xfrm>
            <a:off x="1211580" y="5445125"/>
            <a:ext cx="1152000" cy="1152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7" name="流程图: 接点 56"/>
          <p:cNvSpPr/>
          <p:nvPr/>
        </p:nvSpPr>
        <p:spPr>
          <a:xfrm>
            <a:off x="-285115" y="5257799"/>
            <a:ext cx="1872000" cy="1872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8" name="流程图: 接点 57"/>
          <p:cNvSpPr/>
          <p:nvPr/>
        </p:nvSpPr>
        <p:spPr>
          <a:xfrm>
            <a:off x="-203200" y="5257799"/>
            <a:ext cx="1800000" cy="180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9" name="流程图: 接点 58"/>
          <p:cNvSpPr/>
          <p:nvPr/>
        </p:nvSpPr>
        <p:spPr>
          <a:xfrm flipV="1">
            <a:off x="-81915" y="0"/>
            <a:ext cx="1080000" cy="108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0" name="流程图: 接点 59"/>
          <p:cNvSpPr/>
          <p:nvPr/>
        </p:nvSpPr>
        <p:spPr>
          <a:xfrm flipV="1">
            <a:off x="0" y="0"/>
            <a:ext cx="1080000" cy="108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1" name="流程图: 接点 60"/>
          <p:cNvSpPr/>
          <p:nvPr/>
        </p:nvSpPr>
        <p:spPr>
          <a:xfrm flipV="1">
            <a:off x="426719" y="586740"/>
            <a:ext cx="1260000" cy="1260000"/>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2" name="流程图: 接点 61"/>
          <p:cNvSpPr/>
          <p:nvPr/>
        </p:nvSpPr>
        <p:spPr>
          <a:xfrm flipV="1">
            <a:off x="508634" y="586740"/>
            <a:ext cx="1260000" cy="1260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5" name="流程图: 接点 64"/>
          <p:cNvSpPr/>
          <p:nvPr/>
        </p:nvSpPr>
        <p:spPr>
          <a:xfrm>
            <a:off x="-343535" y="4059555"/>
            <a:ext cx="612000" cy="612000"/>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6" name="流程图: 接点 65"/>
          <p:cNvSpPr/>
          <p:nvPr/>
        </p:nvSpPr>
        <p:spPr>
          <a:xfrm>
            <a:off x="-240030" y="4234179"/>
            <a:ext cx="468000" cy="468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1817822" y="2758168"/>
            <a:ext cx="5396441" cy="1323439"/>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a:ln>
                  <a:noFill/>
                </a:ln>
                <a:solidFill>
                  <a:srgbClr val="5B9BD5">
                    <a:lumMod val="50000"/>
                  </a:srgbClr>
                </a:solidFill>
                <a:effectLst/>
                <a:uLnTx/>
                <a:uFillTx/>
                <a:cs typeface="+mn-ea"/>
                <a:sym typeface="+mn-lt"/>
              </a:rPr>
              <a:t>感谢聆听</a:t>
            </a:r>
          </a:p>
        </p:txBody>
      </p:sp>
      <p:sp>
        <p:nvSpPr>
          <p:cNvPr id="56" name="流程图: 接点 55"/>
          <p:cNvSpPr/>
          <p:nvPr/>
        </p:nvSpPr>
        <p:spPr>
          <a:xfrm flipV="1">
            <a:off x="1401445" y="318135"/>
            <a:ext cx="900000" cy="90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5" name="流程图: 接点 54"/>
          <p:cNvSpPr/>
          <p:nvPr/>
        </p:nvSpPr>
        <p:spPr>
          <a:xfrm flipV="1">
            <a:off x="1483360" y="318135"/>
            <a:ext cx="900000" cy="90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5" name="图片 4">
            <a:extLst>
              <a:ext uri="{FF2B5EF4-FFF2-40B4-BE49-F238E27FC236}">
                <a16:creationId xmlns:a16="http://schemas.microsoft.com/office/drawing/2014/main" id="{444FB96F-1396-4F29-B67A-9F33CB09ED0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81102" y="2760235"/>
            <a:ext cx="6096012" cy="4062992"/>
          </a:xfrm>
          <a:prstGeom prst="rect">
            <a:avLst/>
          </a:prstGeom>
        </p:spPr>
      </p:pic>
    </p:spTree>
    <p:extLst>
      <p:ext uri="{BB962C8B-B14F-4D97-AF65-F5344CB8AC3E}">
        <p14:creationId xmlns:p14="http://schemas.microsoft.com/office/powerpoint/2010/main" val="140815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6B3243D0-F24F-74A2-AFF1-7F849E393E9D}"/>
              </a:ext>
            </a:extLst>
          </p:cNvPr>
          <p:cNvSpPr txBox="1"/>
          <p:nvPr/>
        </p:nvSpPr>
        <p:spPr>
          <a:xfrm>
            <a:off x="297888" y="201325"/>
            <a:ext cx="540060"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rPr>
              <a:t>PPT</a:t>
            </a:r>
            <a:r>
              <a:rPr lang="zh-CN" altLang="en-US" sz="100" dirty="0">
                <a:noFill/>
                <a:latin typeface="微软雅黑" panose="020B0503020204020204" pitchFamily="34" charset="-122"/>
              </a:rPr>
              <a:t>模板 </a:t>
            </a:r>
            <a:r>
              <a:rPr lang="en-US" altLang="zh-CN" sz="100" dirty="0">
                <a:noFill/>
                <a:latin typeface="微软雅黑" panose="020B0503020204020204" pitchFamily="34" charset="-122"/>
              </a:rPr>
              <a:t>http://www.1ppt.com/moban/</a:t>
            </a:r>
            <a:r>
              <a:rPr lang="zh-CN" altLang="en-US" sz="100" dirty="0">
                <a:noFill/>
                <a:latin typeface="微软雅黑" panose="020B0503020204020204" pitchFamily="34" charset="-122"/>
              </a:rPr>
              <a:t> </a:t>
            </a:r>
            <a:endParaRPr lang="en-US" altLang="zh-CN" sz="100" dirty="0">
              <a:noFill/>
              <a:latin typeface="微软雅黑" panose="020B0503020204020204" pitchFamily="34" charset="-122"/>
            </a:endParaRPr>
          </a:p>
        </p:txBody>
      </p:sp>
      <p:sp>
        <p:nvSpPr>
          <p:cNvPr id="24" name="流程图: 接点 23"/>
          <p:cNvSpPr/>
          <p:nvPr/>
        </p:nvSpPr>
        <p:spPr>
          <a:xfrm>
            <a:off x="-3043490" y="0"/>
            <a:ext cx="6876000" cy="6876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6" name="组合 5"/>
          <p:cNvGrpSpPr/>
          <p:nvPr/>
        </p:nvGrpSpPr>
        <p:grpSpPr>
          <a:xfrm>
            <a:off x="4241229" y="1466420"/>
            <a:ext cx="3495040" cy="914400"/>
            <a:chOff x="8225" y="3858"/>
            <a:chExt cx="5504" cy="1440"/>
          </a:xfrm>
        </p:grpSpPr>
        <p:sp>
          <p:nvSpPr>
            <p:cNvPr id="55" name="矩形 54"/>
            <p:cNvSpPr/>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4" name="流程图: 接点 3"/>
            <p:cNvSpPr/>
            <p:nvPr/>
          </p:nvSpPr>
          <p:spPr>
            <a:xfrm>
              <a:off x="8225" y="3858"/>
              <a:ext cx="1440" cy="1440"/>
            </a:xfrm>
            <a:prstGeom prst="flowChartConnector">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50" name="文本框 49"/>
            <p:cNvSpPr txBox="1"/>
            <p:nvPr/>
          </p:nvSpPr>
          <p:spPr>
            <a:xfrm>
              <a:off x="9665" y="4168"/>
              <a:ext cx="4064" cy="822"/>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项目背景解析</a:t>
              </a:r>
            </a:p>
          </p:txBody>
        </p:sp>
        <p:sp>
          <p:nvSpPr>
            <p:cNvPr id="5" name="文本框 4"/>
            <p:cNvSpPr txBox="1"/>
            <p:nvPr/>
          </p:nvSpPr>
          <p:spPr>
            <a:xfrm>
              <a:off x="8380" y="4168"/>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01</a:t>
              </a:r>
            </a:p>
          </p:txBody>
        </p:sp>
      </p:grpSp>
      <p:grpSp>
        <p:nvGrpSpPr>
          <p:cNvPr id="7" name="组合 6"/>
          <p:cNvGrpSpPr/>
          <p:nvPr/>
        </p:nvGrpSpPr>
        <p:grpSpPr>
          <a:xfrm>
            <a:off x="4783295" y="2668475"/>
            <a:ext cx="3495040" cy="914400"/>
            <a:chOff x="8225" y="3858"/>
            <a:chExt cx="5504" cy="1440"/>
          </a:xfrm>
        </p:grpSpPr>
        <p:sp>
          <p:nvSpPr>
            <p:cNvPr id="8" name="矩形 7"/>
            <p:cNvSpPr/>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9" name="流程图: 接点 8"/>
            <p:cNvSpPr/>
            <p:nvPr/>
          </p:nvSpPr>
          <p:spPr>
            <a:xfrm>
              <a:off x="8225" y="3858"/>
              <a:ext cx="1440" cy="1440"/>
            </a:xfrm>
            <a:prstGeom prst="flowChartConnector">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0" name="文本框 9"/>
            <p:cNvSpPr txBox="1"/>
            <p:nvPr/>
          </p:nvSpPr>
          <p:spPr>
            <a:xfrm>
              <a:off x="9665" y="4168"/>
              <a:ext cx="4064" cy="822"/>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项目介绍</a:t>
              </a:r>
            </a:p>
          </p:txBody>
        </p:sp>
        <p:sp>
          <p:nvSpPr>
            <p:cNvPr id="11" name="文本框 10"/>
            <p:cNvSpPr txBox="1"/>
            <p:nvPr/>
          </p:nvSpPr>
          <p:spPr>
            <a:xfrm>
              <a:off x="8380" y="4168"/>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02</a:t>
              </a:r>
            </a:p>
          </p:txBody>
        </p:sp>
      </p:grpSp>
      <p:grpSp>
        <p:nvGrpSpPr>
          <p:cNvPr id="12" name="组合 11"/>
          <p:cNvGrpSpPr/>
          <p:nvPr/>
        </p:nvGrpSpPr>
        <p:grpSpPr>
          <a:xfrm>
            <a:off x="4783295" y="3850210"/>
            <a:ext cx="3495040" cy="914400"/>
            <a:chOff x="8225" y="3858"/>
            <a:chExt cx="5504" cy="1440"/>
          </a:xfrm>
        </p:grpSpPr>
        <p:sp>
          <p:nvSpPr>
            <p:cNvPr id="13" name="矩形 12"/>
            <p:cNvSpPr/>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4" name="流程图: 接点 13"/>
            <p:cNvSpPr/>
            <p:nvPr/>
          </p:nvSpPr>
          <p:spPr>
            <a:xfrm>
              <a:off x="8225" y="3858"/>
              <a:ext cx="1440" cy="1440"/>
            </a:xfrm>
            <a:prstGeom prst="flowChartConnector">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9665" y="4168"/>
              <a:ext cx="4064" cy="824"/>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项目成果</a:t>
              </a:r>
              <a:r>
                <a:rPr lang="zh-CN" altLang="en-US" sz="2800" b="1" dirty="0">
                  <a:solidFill>
                    <a:srgbClr val="E7E6E6">
                      <a:lumMod val="25000"/>
                    </a:srgbClr>
                  </a:solidFill>
                  <a:cs typeface="+mn-ea"/>
                  <a:sym typeface="+mn-lt"/>
                </a:rPr>
                <a:t>演示</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16" name="文本框 15"/>
            <p:cNvSpPr txBox="1"/>
            <p:nvPr/>
          </p:nvSpPr>
          <p:spPr>
            <a:xfrm>
              <a:off x="8380" y="4168"/>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03</a:t>
              </a:r>
            </a:p>
          </p:txBody>
        </p:sp>
      </p:grpSp>
      <p:grpSp>
        <p:nvGrpSpPr>
          <p:cNvPr id="17" name="组合 16"/>
          <p:cNvGrpSpPr/>
          <p:nvPr/>
        </p:nvGrpSpPr>
        <p:grpSpPr>
          <a:xfrm>
            <a:off x="4241229" y="5031945"/>
            <a:ext cx="3768725" cy="914400"/>
            <a:chOff x="8225" y="3858"/>
            <a:chExt cx="5935" cy="1440"/>
          </a:xfrm>
        </p:grpSpPr>
        <p:sp>
          <p:nvSpPr>
            <p:cNvPr id="18" name="矩形 17"/>
            <p:cNvSpPr/>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9" name="流程图: 接点 18"/>
            <p:cNvSpPr/>
            <p:nvPr/>
          </p:nvSpPr>
          <p:spPr>
            <a:xfrm>
              <a:off x="8225" y="3858"/>
              <a:ext cx="1440" cy="1440"/>
            </a:xfrm>
            <a:prstGeom prst="flowChartConnector">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9665" y="4168"/>
              <a:ext cx="4495" cy="824"/>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E7E6E6">
                      <a:lumMod val="25000"/>
                    </a:srgbClr>
                  </a:solidFill>
                  <a:cs typeface="+mn-ea"/>
                  <a:sym typeface="+mn-lt"/>
                </a:rPr>
                <a:t>项目成员及分工</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21" name="文本框 20"/>
            <p:cNvSpPr txBox="1"/>
            <p:nvPr/>
          </p:nvSpPr>
          <p:spPr>
            <a:xfrm>
              <a:off x="8380" y="4168"/>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04</a:t>
              </a:r>
            </a:p>
          </p:txBody>
        </p:sp>
      </p:grpSp>
      <p:sp>
        <p:nvSpPr>
          <p:cNvPr id="23" name="流程图: 接点 22"/>
          <p:cNvSpPr/>
          <p:nvPr/>
        </p:nvSpPr>
        <p:spPr>
          <a:xfrm>
            <a:off x="-3275463" y="0"/>
            <a:ext cx="7008058" cy="6876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9" name="文本框 9"/>
          <p:cNvSpPr txBox="1"/>
          <p:nvPr/>
        </p:nvSpPr>
        <p:spPr>
          <a:xfrm>
            <a:off x="837948" y="1612265"/>
            <a:ext cx="209550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prstClr val="white"/>
                </a:solidFill>
                <a:effectLst/>
                <a:uLnTx/>
                <a:uFillTx/>
                <a:cs typeface="+mn-ea"/>
                <a:sym typeface="+mn-lt"/>
              </a:rPr>
              <a:t>目</a:t>
            </a:r>
          </a:p>
        </p:txBody>
      </p:sp>
      <p:sp>
        <p:nvSpPr>
          <p:cNvPr id="30" name="文本框 9"/>
          <p:cNvSpPr txBox="1"/>
          <p:nvPr/>
        </p:nvSpPr>
        <p:spPr>
          <a:xfrm>
            <a:off x="837948" y="3018790"/>
            <a:ext cx="209550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prstClr val="white"/>
                </a:solidFill>
                <a:effectLst/>
                <a:uLnTx/>
                <a:uFillTx/>
                <a:cs typeface="+mn-ea"/>
                <a:sym typeface="+mn-lt"/>
              </a:rPr>
              <a:t>录</a:t>
            </a:r>
          </a:p>
        </p:txBody>
      </p:sp>
      <p:sp>
        <p:nvSpPr>
          <p:cNvPr id="31" name="文本框 9"/>
          <p:cNvSpPr txBox="1"/>
          <p:nvPr/>
        </p:nvSpPr>
        <p:spPr>
          <a:xfrm>
            <a:off x="837948" y="4462780"/>
            <a:ext cx="2095500" cy="58356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cs typeface="+mn-ea"/>
                <a:sym typeface="+mn-lt"/>
              </a:rPr>
              <a:t>contents</a:t>
            </a:r>
          </a:p>
        </p:txBody>
      </p:sp>
      <p:sp>
        <p:nvSpPr>
          <p:cNvPr id="32" name="流程图: 接点 31">
            <a:extLst>
              <a:ext uri="{FF2B5EF4-FFF2-40B4-BE49-F238E27FC236}">
                <a16:creationId xmlns:a16="http://schemas.microsoft.com/office/drawing/2014/main" id="{10571F69-CFFE-46F5-BF83-4A56AE9367D2}"/>
              </a:ext>
            </a:extLst>
          </p:cNvPr>
          <p:cNvSpPr/>
          <p:nvPr/>
        </p:nvSpPr>
        <p:spPr>
          <a:xfrm flipV="1">
            <a:off x="10360660" y="0"/>
            <a:ext cx="1080000" cy="108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流程图: 接点 32">
            <a:extLst>
              <a:ext uri="{FF2B5EF4-FFF2-40B4-BE49-F238E27FC236}">
                <a16:creationId xmlns:a16="http://schemas.microsoft.com/office/drawing/2014/main" id="{4A08360C-83C1-4FFE-9D7C-B9043BD77688}"/>
              </a:ext>
            </a:extLst>
          </p:cNvPr>
          <p:cNvSpPr/>
          <p:nvPr/>
        </p:nvSpPr>
        <p:spPr>
          <a:xfrm flipV="1">
            <a:off x="10442575" y="0"/>
            <a:ext cx="1080000" cy="108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流程图: 接点 33">
            <a:extLst>
              <a:ext uri="{FF2B5EF4-FFF2-40B4-BE49-F238E27FC236}">
                <a16:creationId xmlns:a16="http://schemas.microsoft.com/office/drawing/2014/main" id="{E1EED9D5-9291-49A3-BE70-04B0CFAB94F8}"/>
              </a:ext>
            </a:extLst>
          </p:cNvPr>
          <p:cNvSpPr/>
          <p:nvPr/>
        </p:nvSpPr>
        <p:spPr>
          <a:xfrm flipV="1">
            <a:off x="10869294" y="586740"/>
            <a:ext cx="1260000" cy="1260000"/>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流程图: 接点 34">
            <a:extLst>
              <a:ext uri="{FF2B5EF4-FFF2-40B4-BE49-F238E27FC236}">
                <a16:creationId xmlns:a16="http://schemas.microsoft.com/office/drawing/2014/main" id="{557A3FDE-1594-4121-B82D-F786A8F9709B}"/>
              </a:ext>
            </a:extLst>
          </p:cNvPr>
          <p:cNvSpPr/>
          <p:nvPr/>
        </p:nvSpPr>
        <p:spPr>
          <a:xfrm flipV="1">
            <a:off x="10951209" y="586740"/>
            <a:ext cx="1260000" cy="1260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流程图: 接点 35">
            <a:extLst>
              <a:ext uri="{FF2B5EF4-FFF2-40B4-BE49-F238E27FC236}">
                <a16:creationId xmlns:a16="http://schemas.microsoft.com/office/drawing/2014/main" id="{A1ABA4FF-D4EF-406D-B1DF-1B971CB085A9}"/>
              </a:ext>
            </a:extLst>
          </p:cNvPr>
          <p:cNvSpPr/>
          <p:nvPr/>
        </p:nvSpPr>
        <p:spPr>
          <a:xfrm flipV="1">
            <a:off x="11147379" y="5849620"/>
            <a:ext cx="900000" cy="90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流程图: 接点 36">
            <a:extLst>
              <a:ext uri="{FF2B5EF4-FFF2-40B4-BE49-F238E27FC236}">
                <a16:creationId xmlns:a16="http://schemas.microsoft.com/office/drawing/2014/main" id="{9B3BFB4B-5829-48C3-B1AB-CBE543ABDC46}"/>
              </a:ext>
            </a:extLst>
          </p:cNvPr>
          <p:cNvSpPr/>
          <p:nvPr/>
        </p:nvSpPr>
        <p:spPr>
          <a:xfrm flipV="1">
            <a:off x="11229294" y="5849620"/>
            <a:ext cx="900000" cy="90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097758" y="1493410"/>
            <a:ext cx="1223010" cy="1223010"/>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5" name="矩形 54"/>
          <p:cNvSpPr/>
          <p:nvPr/>
        </p:nvSpPr>
        <p:spPr>
          <a:xfrm rot="16200000" flipV="1">
            <a:off x="3968750" y="997585"/>
            <a:ext cx="984885" cy="8919210"/>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1781716" y="3085153"/>
            <a:ext cx="557149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srgbClr val="5B9BD5">
                    <a:lumMod val="50000"/>
                  </a:srgbClr>
                </a:solidFill>
                <a:effectLst/>
                <a:uLnTx/>
                <a:uFillTx/>
                <a:cs typeface="+mn-ea"/>
                <a:sym typeface="+mn-lt"/>
              </a:rPr>
              <a:t>项目背景分析</a:t>
            </a:r>
          </a:p>
        </p:txBody>
      </p:sp>
      <p:sp>
        <p:nvSpPr>
          <p:cNvPr id="5" name="椭圆 4"/>
          <p:cNvSpPr/>
          <p:nvPr/>
        </p:nvSpPr>
        <p:spPr>
          <a:xfrm>
            <a:off x="3153003" y="1537225"/>
            <a:ext cx="1223010" cy="122301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0" name="文本框 49"/>
          <p:cNvSpPr txBox="1"/>
          <p:nvPr/>
        </p:nvSpPr>
        <p:spPr>
          <a:xfrm>
            <a:off x="1740128" y="1687065"/>
            <a:ext cx="2580640" cy="92333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1F4E79"/>
                </a:solidFill>
                <a:effectLst/>
                <a:uLnTx/>
                <a:uFillTx/>
                <a:cs typeface="+mn-ea"/>
                <a:sym typeface="+mn-lt"/>
              </a:rPr>
              <a:t>Part</a:t>
            </a:r>
            <a:r>
              <a:rPr kumimoji="0" lang="en-US" altLang="zh-CN" sz="4400" b="0" i="0" u="none" strike="noStrike" kern="1200" cap="none" spc="0" normalizeH="0" baseline="0" noProof="0" dirty="0">
                <a:ln>
                  <a:noFill/>
                </a:ln>
                <a:solidFill>
                  <a:srgbClr val="E7E6E6">
                    <a:lumMod val="25000"/>
                  </a:srgbClr>
                </a:solidFill>
                <a:effectLst/>
                <a:uLnTx/>
                <a:uFillTx/>
                <a:cs typeface="+mn-ea"/>
                <a:sym typeface="+mn-lt"/>
              </a:rPr>
              <a:t>  </a:t>
            </a:r>
            <a:r>
              <a:rPr kumimoji="0" lang="en-US" altLang="zh-CN" sz="5400" b="1" i="0" u="none" strike="noStrike" kern="1200" cap="none" spc="0" normalizeH="0" baseline="0" noProof="0" dirty="0">
                <a:ln>
                  <a:noFill/>
                </a:ln>
                <a:solidFill>
                  <a:prstClr val="white"/>
                </a:solidFill>
                <a:effectLst/>
                <a:uLnTx/>
                <a:uFillTx/>
                <a:cs typeface="+mn-ea"/>
                <a:sym typeface="+mn-lt"/>
              </a:rPr>
              <a:t>01</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16" name="流程图: 接点 15">
            <a:extLst>
              <a:ext uri="{FF2B5EF4-FFF2-40B4-BE49-F238E27FC236}">
                <a16:creationId xmlns:a16="http://schemas.microsoft.com/office/drawing/2014/main" id="{32F579DA-5CEA-4B9E-8F9E-BAEC9930DDB8}"/>
              </a:ext>
            </a:extLst>
          </p:cNvPr>
          <p:cNvSpPr/>
          <p:nvPr/>
        </p:nvSpPr>
        <p:spPr>
          <a:xfrm flipV="1">
            <a:off x="10265535" y="134657"/>
            <a:ext cx="1080000" cy="108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流程图: 接点 16">
            <a:extLst>
              <a:ext uri="{FF2B5EF4-FFF2-40B4-BE49-F238E27FC236}">
                <a16:creationId xmlns:a16="http://schemas.microsoft.com/office/drawing/2014/main" id="{7947A8B6-3F8F-48C5-9488-FB6D3CAA906F}"/>
              </a:ext>
            </a:extLst>
          </p:cNvPr>
          <p:cNvSpPr/>
          <p:nvPr/>
        </p:nvSpPr>
        <p:spPr>
          <a:xfrm flipV="1">
            <a:off x="10347450" y="134657"/>
            <a:ext cx="1080000" cy="108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流程图: 接点 17">
            <a:extLst>
              <a:ext uri="{FF2B5EF4-FFF2-40B4-BE49-F238E27FC236}">
                <a16:creationId xmlns:a16="http://schemas.microsoft.com/office/drawing/2014/main" id="{B51081BA-FAA9-4B3B-B939-2B8C46174B12}"/>
              </a:ext>
            </a:extLst>
          </p:cNvPr>
          <p:cNvSpPr/>
          <p:nvPr/>
        </p:nvSpPr>
        <p:spPr>
          <a:xfrm flipV="1">
            <a:off x="11263620" y="967065"/>
            <a:ext cx="720000" cy="720000"/>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流程图: 接点 18">
            <a:extLst>
              <a:ext uri="{FF2B5EF4-FFF2-40B4-BE49-F238E27FC236}">
                <a16:creationId xmlns:a16="http://schemas.microsoft.com/office/drawing/2014/main" id="{75D75D4D-520E-468B-8DD2-50245F879338}"/>
              </a:ext>
            </a:extLst>
          </p:cNvPr>
          <p:cNvSpPr/>
          <p:nvPr/>
        </p:nvSpPr>
        <p:spPr>
          <a:xfrm flipV="1">
            <a:off x="11345535" y="967065"/>
            <a:ext cx="720000" cy="720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20" name="图片 19">
            <a:extLst>
              <a:ext uri="{FF2B5EF4-FFF2-40B4-BE49-F238E27FC236}">
                <a16:creationId xmlns:a16="http://schemas.microsoft.com/office/drawing/2014/main" id="{B2E8CD4F-F9E8-44E1-A66C-00308FB5DBE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81102" y="2760235"/>
            <a:ext cx="6096012" cy="40629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矩形 2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tabLst/>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项目背景解析</a:t>
            </a:r>
          </a:p>
        </p:txBody>
      </p:sp>
      <p:sp>
        <p:nvSpPr>
          <p:cNvPr id="11" name="文本框 10"/>
          <p:cNvSpPr txBox="1"/>
          <p:nvPr/>
        </p:nvSpPr>
        <p:spPr>
          <a:xfrm>
            <a:off x="4670860" y="4618725"/>
            <a:ext cx="2689225" cy="379095"/>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1E223B"/>
              </a:solidFill>
              <a:effectLst/>
              <a:uLnTx/>
              <a:uFillTx/>
              <a:cs typeface="+mn-ea"/>
              <a:sym typeface="+mn-lt"/>
            </a:endParaRPr>
          </a:p>
        </p:txBody>
      </p:sp>
      <p:sp>
        <p:nvSpPr>
          <p:cNvPr id="26" name="任意多边形 24">
            <a:extLst>
              <a:ext uri="{FF2B5EF4-FFF2-40B4-BE49-F238E27FC236}">
                <a16:creationId xmlns:a16="http://schemas.microsoft.com/office/drawing/2014/main" id="{24512342-713A-4E69-87C1-AD365A801BE4}"/>
              </a:ext>
            </a:extLst>
          </p:cNvPr>
          <p:cNvSpPr/>
          <p:nvPr/>
        </p:nvSpPr>
        <p:spPr>
          <a:xfrm rot="5400000" flipH="1" flipV="1">
            <a:off x="817045" y="704215"/>
            <a:ext cx="432000" cy="432000"/>
          </a:xfrm>
          <a:prstGeom prst="flowChartConnector">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16" name="图片 15">
            <a:extLst>
              <a:ext uri="{FF2B5EF4-FFF2-40B4-BE49-F238E27FC236}">
                <a16:creationId xmlns:a16="http://schemas.microsoft.com/office/drawing/2014/main" id="{2A1F6482-8D80-489A-B2B7-42E9BA2593D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tretch>
            <a:fillRect/>
          </a:stretch>
        </p:blipFill>
        <p:spPr>
          <a:xfrm>
            <a:off x="7218357" y="1407471"/>
            <a:ext cx="4942857" cy="4142857"/>
          </a:xfrm>
          <a:prstGeom prst="rect">
            <a:avLst/>
          </a:prstGeom>
        </p:spPr>
      </p:pic>
      <p:sp>
        <p:nvSpPr>
          <p:cNvPr id="4" name="TextBox 3"/>
          <p:cNvSpPr txBox="1"/>
          <p:nvPr/>
        </p:nvSpPr>
        <p:spPr>
          <a:xfrm>
            <a:off x="694481" y="1724628"/>
            <a:ext cx="6748041" cy="4247317"/>
          </a:xfrm>
          <a:prstGeom prst="rect">
            <a:avLst/>
          </a:prstGeom>
          <a:noFill/>
        </p:spPr>
        <p:txBody>
          <a:bodyPr wrap="square" rtlCol="0">
            <a:spAutoFit/>
          </a:bodyPr>
          <a:lstStyle/>
          <a:p>
            <a:r>
              <a:rPr lang="en-US" altLang="zh-CN" sz="2800" dirty="0"/>
              <a:t>     </a:t>
            </a:r>
            <a:r>
              <a:rPr lang="zh-CN" altLang="zh-CN" sz="2800" dirty="0"/>
              <a:t>在过去，人们对古诗词的创作和欣赏需要深厚的文学功底和灵感。然而，随着</a:t>
            </a:r>
            <a:r>
              <a:rPr lang="en-US" altLang="zh-CN" sz="2800" dirty="0"/>
              <a:t>AI</a:t>
            </a:r>
            <a:r>
              <a:rPr lang="zh-CN" altLang="zh-CN" sz="2800" dirty="0"/>
              <a:t>技术的不断进步，</a:t>
            </a:r>
            <a:r>
              <a:rPr lang="en-US" altLang="zh-CN" sz="2800" dirty="0"/>
              <a:t>AI</a:t>
            </a:r>
            <a:r>
              <a:rPr lang="zh-CN" altLang="zh-CN" sz="2800" dirty="0"/>
              <a:t>生成古诗词的技术已经开始在多个领域展现出潜力。这项技术不仅可以用于增强文化传承和教育，还可以应用于创意产业、文学创作辅助、智能文化推广等方面。现在我们就在此背景下制作一个根据输入的意象关键词直接生成原创诗词的</a:t>
            </a:r>
            <a:r>
              <a:rPr lang="zh-CN" altLang="en-US" sz="2800" dirty="0"/>
              <a:t>小助手</a:t>
            </a:r>
            <a:r>
              <a:rPr lang="zh-CN" altLang="zh-CN" sz="2800" dirty="0"/>
              <a:t>。</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097758" y="1493410"/>
            <a:ext cx="1223010" cy="1223010"/>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5" name="矩形 54"/>
          <p:cNvSpPr/>
          <p:nvPr/>
        </p:nvSpPr>
        <p:spPr>
          <a:xfrm rot="16200000" flipV="1">
            <a:off x="3968750" y="997585"/>
            <a:ext cx="984885" cy="8919210"/>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1781716" y="3085153"/>
            <a:ext cx="5571490" cy="1106805"/>
          </a:xfrm>
          <a:prstGeom prst="rect">
            <a:avLst/>
          </a:prstGeom>
          <a:noFill/>
          <a:ln w="9525">
            <a:noFill/>
          </a:ln>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kumimoji="0" sz="6600" b="1" i="0" u="none" strike="noStrike" cap="none" spc="0" normalizeH="0" baseline="0">
                <a:ln>
                  <a:noFill/>
                </a:ln>
                <a:solidFill>
                  <a:srgbClr val="5B9BD5">
                    <a:lumMod val="50000"/>
                  </a:srgbClr>
                </a:solidFill>
                <a:effectLst/>
                <a:uLnTx/>
                <a:uFillTx/>
                <a:cs typeface="+mn-ea"/>
              </a:defRPr>
            </a:lvl1pPr>
          </a:lstStyle>
          <a:p>
            <a:r>
              <a:rPr lang="zh-CN" altLang="en-US" dirty="0">
                <a:sym typeface="+mn-lt"/>
              </a:rPr>
              <a:t>项目介绍</a:t>
            </a:r>
          </a:p>
        </p:txBody>
      </p:sp>
      <p:sp>
        <p:nvSpPr>
          <p:cNvPr id="5" name="椭圆 4"/>
          <p:cNvSpPr/>
          <p:nvPr/>
        </p:nvSpPr>
        <p:spPr>
          <a:xfrm>
            <a:off x="3153003" y="1537225"/>
            <a:ext cx="1223010" cy="122301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0" name="文本框 49"/>
          <p:cNvSpPr txBox="1"/>
          <p:nvPr/>
        </p:nvSpPr>
        <p:spPr>
          <a:xfrm>
            <a:off x="1740128" y="1687065"/>
            <a:ext cx="2580640" cy="92333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1F4E79"/>
                </a:solidFill>
                <a:effectLst/>
                <a:uLnTx/>
                <a:uFillTx/>
                <a:cs typeface="+mn-ea"/>
                <a:sym typeface="+mn-lt"/>
              </a:rPr>
              <a:t>Part</a:t>
            </a:r>
            <a:r>
              <a:rPr kumimoji="0" lang="en-US" altLang="zh-CN" sz="4400" b="0" i="0" u="none" strike="noStrike" kern="1200" cap="none" spc="0" normalizeH="0" baseline="0" noProof="0" dirty="0">
                <a:ln>
                  <a:noFill/>
                </a:ln>
                <a:solidFill>
                  <a:srgbClr val="E7E6E6">
                    <a:lumMod val="25000"/>
                  </a:srgbClr>
                </a:solidFill>
                <a:effectLst/>
                <a:uLnTx/>
                <a:uFillTx/>
                <a:cs typeface="+mn-ea"/>
                <a:sym typeface="+mn-lt"/>
              </a:rPr>
              <a:t>  </a:t>
            </a:r>
            <a:r>
              <a:rPr kumimoji="0" lang="en-US" altLang="zh-CN" sz="5400" b="1" i="0" u="none" strike="noStrike" kern="1200" cap="none" spc="0" normalizeH="0" baseline="0" noProof="0" dirty="0">
                <a:ln>
                  <a:noFill/>
                </a:ln>
                <a:solidFill>
                  <a:prstClr val="white"/>
                </a:solidFill>
                <a:effectLst/>
                <a:uLnTx/>
                <a:uFillTx/>
                <a:cs typeface="+mn-ea"/>
                <a:sym typeface="+mn-lt"/>
              </a:rPr>
              <a:t>02</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16" name="流程图: 接点 15">
            <a:extLst>
              <a:ext uri="{FF2B5EF4-FFF2-40B4-BE49-F238E27FC236}">
                <a16:creationId xmlns:a16="http://schemas.microsoft.com/office/drawing/2014/main" id="{32F579DA-5CEA-4B9E-8F9E-BAEC9930DDB8}"/>
              </a:ext>
            </a:extLst>
          </p:cNvPr>
          <p:cNvSpPr/>
          <p:nvPr/>
        </p:nvSpPr>
        <p:spPr>
          <a:xfrm flipV="1">
            <a:off x="10265535" y="134657"/>
            <a:ext cx="1080000" cy="1080000"/>
          </a:xfrm>
          <a:prstGeom prst="flowChartConnector">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流程图: 接点 16">
            <a:extLst>
              <a:ext uri="{FF2B5EF4-FFF2-40B4-BE49-F238E27FC236}">
                <a16:creationId xmlns:a16="http://schemas.microsoft.com/office/drawing/2014/main" id="{7947A8B6-3F8F-48C5-9488-FB6D3CAA906F}"/>
              </a:ext>
            </a:extLst>
          </p:cNvPr>
          <p:cNvSpPr/>
          <p:nvPr/>
        </p:nvSpPr>
        <p:spPr>
          <a:xfrm flipV="1">
            <a:off x="10347450" y="134657"/>
            <a:ext cx="1080000" cy="1080000"/>
          </a:xfrm>
          <a:prstGeom prst="flowChartConnector">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流程图: 接点 17">
            <a:extLst>
              <a:ext uri="{FF2B5EF4-FFF2-40B4-BE49-F238E27FC236}">
                <a16:creationId xmlns:a16="http://schemas.microsoft.com/office/drawing/2014/main" id="{B51081BA-FAA9-4B3B-B939-2B8C46174B12}"/>
              </a:ext>
            </a:extLst>
          </p:cNvPr>
          <p:cNvSpPr/>
          <p:nvPr/>
        </p:nvSpPr>
        <p:spPr>
          <a:xfrm flipV="1">
            <a:off x="11263620" y="967065"/>
            <a:ext cx="720000" cy="720000"/>
          </a:xfrm>
          <a:prstGeom prst="flowChartConnector">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流程图: 接点 18">
            <a:extLst>
              <a:ext uri="{FF2B5EF4-FFF2-40B4-BE49-F238E27FC236}">
                <a16:creationId xmlns:a16="http://schemas.microsoft.com/office/drawing/2014/main" id="{75D75D4D-520E-468B-8DD2-50245F879338}"/>
              </a:ext>
            </a:extLst>
          </p:cNvPr>
          <p:cNvSpPr/>
          <p:nvPr/>
        </p:nvSpPr>
        <p:spPr>
          <a:xfrm flipV="1">
            <a:off x="11345535" y="967065"/>
            <a:ext cx="720000" cy="720000"/>
          </a:xfrm>
          <a:prstGeom prst="flowChartConnector">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20" name="图片 19">
            <a:extLst>
              <a:ext uri="{FF2B5EF4-FFF2-40B4-BE49-F238E27FC236}">
                <a16:creationId xmlns:a16="http://schemas.microsoft.com/office/drawing/2014/main" id="{B2E8CD4F-F9E8-44E1-A66C-00308FB5DBE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81102" y="2760235"/>
            <a:ext cx="6096012" cy="4062992"/>
          </a:xfrm>
          <a:prstGeom prst="rect">
            <a:avLst/>
          </a:prstGeom>
        </p:spPr>
      </p:pic>
    </p:spTree>
    <p:extLst>
      <p:ext uri="{BB962C8B-B14F-4D97-AF65-F5344CB8AC3E}">
        <p14:creationId xmlns:p14="http://schemas.microsoft.com/office/powerpoint/2010/main" val="345952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tabLst/>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项目介绍</a:t>
            </a:r>
          </a:p>
        </p:txBody>
      </p:sp>
      <p:sp>
        <p:nvSpPr>
          <p:cNvPr id="14" name="任意多边形 24">
            <a:extLst>
              <a:ext uri="{FF2B5EF4-FFF2-40B4-BE49-F238E27FC236}">
                <a16:creationId xmlns:a16="http://schemas.microsoft.com/office/drawing/2014/main" id="{D8461C62-D97E-4C32-A619-65F227FFF735}"/>
              </a:ext>
            </a:extLst>
          </p:cNvPr>
          <p:cNvSpPr/>
          <p:nvPr/>
        </p:nvSpPr>
        <p:spPr>
          <a:xfrm rot="5400000" flipH="1" flipV="1">
            <a:off x="817045" y="704215"/>
            <a:ext cx="432000" cy="432000"/>
          </a:xfrm>
          <a:prstGeom prst="flowChartConnector">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8661124Freeform: Shape 11">
            <a:extLst>
              <a:ext uri="{FF2B5EF4-FFF2-40B4-BE49-F238E27FC236}">
                <a16:creationId xmlns:a16="http://schemas.microsoft.com/office/drawing/2014/main" id="{0F6AD506-47C0-4E36-820D-3A6F59F15A88}"/>
              </a:ext>
            </a:extLst>
          </p:cNvPr>
          <p:cNvSpPr>
            <a:spLocks/>
          </p:cNvSpPr>
          <p:nvPr>
            <p:custDataLst>
              <p:tags r:id="rId1"/>
            </p:custDataLst>
          </p:nvPr>
        </p:nvSpPr>
        <p:spPr bwMode="auto">
          <a:xfrm>
            <a:off x="5981734" y="1844066"/>
            <a:ext cx="74922" cy="73771"/>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grpSp>
        <p:nvGrpSpPr>
          <p:cNvPr id="40" name="组合 39">
            <a:extLst>
              <a:ext uri="{FF2B5EF4-FFF2-40B4-BE49-F238E27FC236}">
                <a16:creationId xmlns:a16="http://schemas.microsoft.com/office/drawing/2014/main" id="{CC7F3F11-7788-4978-BB92-46E04BF7D476}"/>
              </a:ext>
            </a:extLst>
          </p:cNvPr>
          <p:cNvGrpSpPr/>
          <p:nvPr/>
        </p:nvGrpSpPr>
        <p:grpSpPr>
          <a:xfrm>
            <a:off x="5981734" y="1235706"/>
            <a:ext cx="5189370" cy="4135913"/>
            <a:chOff x="1174752" y="2094775"/>
            <a:chExt cx="4294140" cy="3422418"/>
          </a:xfrm>
        </p:grpSpPr>
        <p:pic>
          <p:nvPicPr>
            <p:cNvPr id="41" name="Picture 5">
              <a:extLst>
                <a:ext uri="{FF2B5EF4-FFF2-40B4-BE49-F238E27FC236}">
                  <a16:creationId xmlns:a16="http://schemas.microsoft.com/office/drawing/2014/main" id="{C8AB0661-E301-497A-A3AE-9B1AC8D2EBF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74752" y="2094775"/>
              <a:ext cx="4294140" cy="3422418"/>
            </a:xfrm>
            <a:prstGeom prst="rect">
              <a:avLst/>
            </a:prstGeom>
          </p:spPr>
        </p:pic>
        <p:sp>
          <p:nvSpPr>
            <p:cNvPr id="42" name="矩形 41">
              <a:extLst>
                <a:ext uri="{FF2B5EF4-FFF2-40B4-BE49-F238E27FC236}">
                  <a16:creationId xmlns:a16="http://schemas.microsoft.com/office/drawing/2014/main" id="{18632EF1-D7E6-4C60-8330-25699EE25C68}"/>
                </a:ext>
              </a:extLst>
            </p:cNvPr>
            <p:cNvSpPr/>
            <p:nvPr/>
          </p:nvSpPr>
          <p:spPr>
            <a:xfrm>
              <a:off x="1397399" y="2301989"/>
              <a:ext cx="3842449" cy="2176369"/>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透明">
              <a:extLst>
                <a:ext uri="{FF2B5EF4-FFF2-40B4-BE49-F238E27FC236}">
                  <a16:creationId xmlns:a16="http://schemas.microsoft.com/office/drawing/2014/main" id="{736A5FBD-006F-4ACB-ABEB-47A2FB0A8651}"/>
                </a:ext>
              </a:extLst>
            </p:cNvPr>
            <p:cNvSpPr>
              <a:spLocks/>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3" name="TextBox 2"/>
          <p:cNvSpPr txBox="1"/>
          <p:nvPr/>
        </p:nvSpPr>
        <p:spPr>
          <a:xfrm>
            <a:off x="817045" y="1880951"/>
            <a:ext cx="4970297" cy="2677656"/>
          </a:xfrm>
          <a:prstGeom prst="rect">
            <a:avLst/>
          </a:prstGeom>
          <a:noFill/>
        </p:spPr>
        <p:txBody>
          <a:bodyPr wrap="square" rtlCol="0">
            <a:spAutoFit/>
          </a:bodyPr>
          <a:lstStyle/>
          <a:p>
            <a:r>
              <a:rPr lang="en-US" altLang="zh-CN" sz="2800" dirty="0"/>
              <a:t>   </a:t>
            </a:r>
            <a:r>
              <a:rPr lang="zh-CN" altLang="zh-CN" sz="2800" dirty="0"/>
              <a:t>应用</a:t>
            </a:r>
            <a:r>
              <a:rPr lang="en-US" altLang="zh-CN" sz="2800" dirty="0"/>
              <a:t>xtuner</a:t>
            </a:r>
            <a:r>
              <a:rPr lang="zh-CN" altLang="zh-CN" sz="2800" dirty="0"/>
              <a:t>的</a:t>
            </a:r>
            <a:r>
              <a:rPr lang="en-US" altLang="zh-CN" sz="2800" dirty="0"/>
              <a:t>qlora</a:t>
            </a:r>
            <a:r>
              <a:rPr lang="zh-CN" altLang="zh-CN" sz="2800" dirty="0"/>
              <a:t>方法，对大模型</a:t>
            </a:r>
            <a:r>
              <a:rPr lang="en-US" altLang="zh-CN" sz="2800" dirty="0"/>
              <a:t>internlm-chat-7b</a:t>
            </a:r>
            <a:r>
              <a:rPr lang="zh-CN" altLang="zh-CN" sz="2800" dirty="0"/>
              <a:t>进行微调，使其向古诗创作方向对齐。输入几个关键词即可生成符合意象的古诗。</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ppt_x"/>
                                          </p:val>
                                        </p:tav>
                                        <p:tav tm="100000">
                                          <p:val>
                                            <p:strVal val="#ppt_x"/>
                                          </p:val>
                                        </p:tav>
                                      </p:tavLst>
                                    </p:anim>
                                    <p:anim calcmode="lin" valueType="num">
                                      <p:cBhvr additive="base">
                                        <p:cTn id="1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391285" y="3935730"/>
            <a:ext cx="9694545" cy="0"/>
          </a:xfrm>
          <a:prstGeom prst="line">
            <a:avLst/>
          </a:prstGeom>
          <a:ln w="12700">
            <a:solidFill>
              <a:srgbClr val="1F4E79"/>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76680" y="704215"/>
            <a:ext cx="2213610" cy="46166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tabLst/>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项目整体情况</a:t>
            </a:r>
          </a:p>
        </p:txBody>
      </p:sp>
      <p:grpSp>
        <p:nvGrpSpPr>
          <p:cNvPr id="14" name="组合 13"/>
          <p:cNvGrpSpPr/>
          <p:nvPr/>
        </p:nvGrpSpPr>
        <p:grpSpPr>
          <a:xfrm>
            <a:off x="1720215" y="3674110"/>
            <a:ext cx="1511300" cy="523240"/>
            <a:chOff x="4084" y="4676"/>
            <a:chExt cx="2380" cy="824"/>
          </a:xfrm>
        </p:grpSpPr>
        <p:sp>
          <p:nvSpPr>
            <p:cNvPr id="13" name="平行四边形 12"/>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平行四边形 23"/>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平行四边形 22"/>
            <p:cNvSpPr/>
            <p:nvPr/>
          </p:nvSpPr>
          <p:spPr>
            <a:xfrm>
              <a:off x="4108" y="4676"/>
              <a:ext cx="2356" cy="824"/>
            </a:xfrm>
            <a:prstGeom prst="parallelogram">
              <a:avLst>
                <a:gd name="adj" fmla="val 52851"/>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15" name="组合 14"/>
          <p:cNvGrpSpPr/>
          <p:nvPr/>
        </p:nvGrpSpPr>
        <p:grpSpPr>
          <a:xfrm>
            <a:off x="5518150" y="3674110"/>
            <a:ext cx="1511300" cy="523240"/>
            <a:chOff x="4084" y="4676"/>
            <a:chExt cx="2380" cy="824"/>
          </a:xfrm>
        </p:grpSpPr>
        <p:sp>
          <p:nvSpPr>
            <p:cNvPr id="16" name="平行四边形 15"/>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平行四边形 16"/>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平行四边形 17"/>
            <p:cNvSpPr/>
            <p:nvPr/>
          </p:nvSpPr>
          <p:spPr>
            <a:xfrm>
              <a:off x="4108" y="4676"/>
              <a:ext cx="2356" cy="824"/>
            </a:xfrm>
            <a:prstGeom prst="parallelogram">
              <a:avLst>
                <a:gd name="adj" fmla="val 52851"/>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9" name="组合 18"/>
          <p:cNvGrpSpPr/>
          <p:nvPr/>
        </p:nvGrpSpPr>
        <p:grpSpPr>
          <a:xfrm>
            <a:off x="9316085" y="3674110"/>
            <a:ext cx="1511300" cy="523240"/>
            <a:chOff x="4084" y="4676"/>
            <a:chExt cx="2380" cy="824"/>
          </a:xfrm>
        </p:grpSpPr>
        <p:sp>
          <p:nvSpPr>
            <p:cNvPr id="20" name="平行四边形 19"/>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平行四边形 20"/>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平行四边形 21"/>
            <p:cNvSpPr/>
            <p:nvPr/>
          </p:nvSpPr>
          <p:spPr>
            <a:xfrm>
              <a:off x="4108" y="4676"/>
              <a:ext cx="2356" cy="824"/>
            </a:xfrm>
            <a:prstGeom prst="parallelogram">
              <a:avLst>
                <a:gd name="adj" fmla="val 52851"/>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35" name="组合 34"/>
          <p:cNvGrpSpPr/>
          <p:nvPr/>
        </p:nvGrpSpPr>
        <p:grpSpPr>
          <a:xfrm>
            <a:off x="1506855" y="4603115"/>
            <a:ext cx="2498090" cy="1209040"/>
            <a:chOff x="11723" y="6688"/>
            <a:chExt cx="3934" cy="1904"/>
          </a:xfrm>
        </p:grpSpPr>
        <p:sp>
          <p:nvSpPr>
            <p:cNvPr id="36" name="文本框 35"/>
            <p:cNvSpPr txBox="1"/>
            <p:nvPr/>
          </p:nvSpPr>
          <p:spPr>
            <a:xfrm>
              <a:off x="11723" y="7488"/>
              <a:ext cx="3934" cy="1104"/>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1E223B"/>
                  </a:solidFill>
                  <a:effectLst/>
                  <a:uLnTx/>
                  <a:uFillTx/>
                  <a:cs typeface="+mn-ea"/>
                  <a:sym typeface="+mn-lt"/>
                </a:rPr>
                <a:t>在网络上寻找合适的数据集并格式化后下载到本地</a:t>
              </a:r>
            </a:p>
          </p:txBody>
        </p:sp>
        <p:sp>
          <p:nvSpPr>
            <p:cNvPr id="37" name="文本框 36"/>
            <p:cNvSpPr txBox="1"/>
            <p:nvPr/>
          </p:nvSpPr>
          <p:spPr>
            <a:xfrm>
              <a:off x="11723" y="6688"/>
              <a:ext cx="2692" cy="657"/>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dirty="0">
                  <a:solidFill>
                    <a:srgbClr val="1F4E79"/>
                  </a:solidFill>
                  <a:cs typeface="+mn-ea"/>
                  <a:sym typeface="+mn-lt"/>
                </a:rPr>
                <a:t>加载数据集</a:t>
              </a:r>
              <a:endParaRPr kumimoji="0" lang="zh-CN" altLang="en-US" sz="1800" b="0" i="0" u="none" strike="noStrike" kern="1200" cap="none" spc="0" normalizeH="0" baseline="0" noProof="0" dirty="0">
                <a:ln>
                  <a:noFill/>
                </a:ln>
                <a:solidFill>
                  <a:srgbClr val="1F4E79"/>
                </a:solidFill>
                <a:effectLst/>
                <a:uLnTx/>
                <a:uFillTx/>
                <a:cs typeface="+mn-ea"/>
                <a:sym typeface="+mn-lt"/>
              </a:endParaRPr>
            </a:p>
          </p:txBody>
        </p:sp>
      </p:grpSp>
      <p:grpSp>
        <p:nvGrpSpPr>
          <p:cNvPr id="44" name="组合 43"/>
          <p:cNvGrpSpPr/>
          <p:nvPr/>
        </p:nvGrpSpPr>
        <p:grpSpPr>
          <a:xfrm>
            <a:off x="5292725" y="4603115"/>
            <a:ext cx="2498090" cy="2921000"/>
            <a:chOff x="11723" y="6688"/>
            <a:chExt cx="3934" cy="4600"/>
          </a:xfrm>
        </p:grpSpPr>
        <p:sp>
          <p:nvSpPr>
            <p:cNvPr id="46" name="文本框 45"/>
            <p:cNvSpPr txBox="1"/>
            <p:nvPr/>
          </p:nvSpPr>
          <p:spPr>
            <a:xfrm>
              <a:off x="11723" y="7488"/>
              <a:ext cx="3934" cy="3800"/>
            </a:xfrm>
            <a:prstGeom prst="rect">
              <a:avLst/>
            </a:prstGeom>
            <a:noFill/>
          </p:spPr>
          <p:txBody>
            <a:bodyPr wrap="square" rtlCol="0" anchor="t">
              <a:spAutoFit/>
            </a:bodyPr>
            <a:lstStyle/>
            <a:p>
              <a:pPr>
                <a:lnSpc>
                  <a:spcPct val="130000"/>
                </a:lnSpc>
                <a:defRPr/>
              </a:pPr>
              <a:r>
                <a:rPr kumimoji="0" lang="zh-CN" altLang="en-US" sz="1600" b="0" i="0" u="none" strike="noStrike" kern="1200" cap="none" spc="0" normalizeH="0" baseline="0" noProof="0" dirty="0">
                  <a:ln>
                    <a:noFill/>
                  </a:ln>
                  <a:solidFill>
                    <a:srgbClr val="1E223B"/>
                  </a:solidFill>
                  <a:effectLst/>
                  <a:uLnTx/>
                  <a:uFillTx/>
                  <a:cs typeface="+mn-ea"/>
                  <a:sym typeface="+mn-lt"/>
                </a:rPr>
                <a:t>输入训练指令进行训练，</a:t>
              </a:r>
              <a:r>
                <a:rPr lang="zh-CN" altLang="zh-CN" sz="1600" dirty="0"/>
                <a:t>将得到的</a:t>
              </a:r>
              <a:r>
                <a:rPr lang="en-US" altLang="zh-CN" sz="1600" dirty="0"/>
                <a:t> PTH </a:t>
              </a:r>
              <a:r>
                <a:rPr lang="zh-CN" altLang="zh-CN" sz="1600" dirty="0"/>
                <a:t>模型转换为</a:t>
              </a:r>
              <a:r>
                <a:rPr lang="en-US" altLang="zh-CN" sz="1600" dirty="0"/>
                <a:t> HuggingFace </a:t>
              </a:r>
              <a:r>
                <a:rPr lang="zh-CN" altLang="zh-CN" sz="1600" dirty="0"/>
                <a:t>模型</a:t>
              </a:r>
              <a:r>
                <a:rPr lang="zh-CN" altLang="en-US" sz="1600" dirty="0"/>
                <a:t>并</a:t>
              </a:r>
              <a:r>
                <a:rPr lang="zh-CN" altLang="zh-CN" sz="1600" dirty="0"/>
                <a:t>与原大模型合并。得到</a:t>
              </a:r>
              <a:r>
                <a:rPr lang="en-US" altLang="zh-CN" sz="1600" dirty="0"/>
                <a:t>merged</a:t>
              </a:r>
              <a:r>
                <a:rPr lang="zh-CN" altLang="zh-CN" sz="1600" dirty="0"/>
                <a:t>文件夹</a:t>
              </a:r>
              <a:endParaRPr lang="zh-CN" altLang="en-US" sz="1600" dirty="0"/>
            </a:p>
            <a:p>
              <a:pPr>
                <a:lnSpc>
                  <a:spcPct val="130000"/>
                </a:lnSpc>
                <a:defRPr/>
              </a:pPr>
              <a:endParaRPr lang="zh-CN" altLang="zh-CN" sz="1600" dirty="0"/>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1E223B"/>
                </a:solidFill>
                <a:effectLst/>
                <a:uLnTx/>
                <a:uFillTx/>
                <a:cs typeface="+mn-ea"/>
                <a:sym typeface="+mn-lt"/>
              </a:endParaRPr>
            </a:p>
          </p:txBody>
        </p:sp>
        <p:sp>
          <p:nvSpPr>
            <p:cNvPr id="47" name="文本框 46"/>
            <p:cNvSpPr txBox="1"/>
            <p:nvPr/>
          </p:nvSpPr>
          <p:spPr>
            <a:xfrm>
              <a:off x="11723" y="6688"/>
              <a:ext cx="2031" cy="657"/>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noProof="0" dirty="0">
                  <a:solidFill>
                    <a:srgbClr val="1F4E79"/>
                  </a:solidFill>
                  <a:cs typeface="+mn-ea"/>
                  <a:sym typeface="+mn-lt"/>
                </a:rPr>
                <a:t>开始微调</a:t>
              </a:r>
              <a:endParaRPr kumimoji="0" lang="zh-CN" altLang="en-US" sz="1800" b="0" i="0" u="none" strike="noStrike" kern="1200" cap="none" spc="0" normalizeH="0" baseline="0" noProof="0" dirty="0">
                <a:ln>
                  <a:noFill/>
                </a:ln>
                <a:solidFill>
                  <a:srgbClr val="1F4E79"/>
                </a:solidFill>
                <a:effectLst/>
                <a:uLnTx/>
                <a:uFillTx/>
                <a:cs typeface="+mn-ea"/>
                <a:sym typeface="+mn-lt"/>
              </a:endParaRPr>
            </a:p>
          </p:txBody>
        </p:sp>
      </p:grpSp>
      <p:grpSp>
        <p:nvGrpSpPr>
          <p:cNvPr id="48" name="组合 47"/>
          <p:cNvGrpSpPr/>
          <p:nvPr/>
        </p:nvGrpSpPr>
        <p:grpSpPr>
          <a:xfrm>
            <a:off x="9078595" y="4603115"/>
            <a:ext cx="2498090" cy="1240790"/>
            <a:chOff x="11723" y="6688"/>
            <a:chExt cx="3934" cy="1954"/>
          </a:xfrm>
        </p:grpSpPr>
        <p:sp>
          <p:nvSpPr>
            <p:cNvPr id="49" name="文本框 48"/>
            <p:cNvSpPr txBox="1"/>
            <p:nvPr/>
          </p:nvSpPr>
          <p:spPr>
            <a:xfrm>
              <a:off x="11723" y="7488"/>
              <a:ext cx="3934" cy="1154"/>
            </a:xfrm>
            <a:prstGeom prst="rect">
              <a:avLst/>
            </a:prstGeom>
            <a:noFill/>
          </p:spPr>
          <p:txBody>
            <a:bodyPr wrap="square" rtlCol="0" anchor="t">
              <a:spAutoFit/>
            </a:bodyPr>
            <a:lstStyle/>
            <a:p>
              <a:pPr lvl="0">
                <a:lnSpc>
                  <a:spcPct val="130000"/>
                </a:lnSpc>
                <a:defRPr/>
              </a:pPr>
              <a:r>
                <a:rPr lang="zh-CN" altLang="en-US" sz="1600" dirty="0">
                  <a:solidFill>
                    <a:srgbClr val="1E223B"/>
                  </a:solidFill>
                  <a:cs typeface="+mn-ea"/>
                  <a:sym typeface="+mn-lt"/>
                </a:rPr>
                <a:t>输入合适的意境关键词，观察成果</a:t>
              </a:r>
            </a:p>
          </p:txBody>
        </p:sp>
        <p:sp>
          <p:nvSpPr>
            <p:cNvPr id="51" name="文本框 50"/>
            <p:cNvSpPr txBox="1"/>
            <p:nvPr/>
          </p:nvSpPr>
          <p:spPr>
            <a:xfrm>
              <a:off x="11723" y="6688"/>
              <a:ext cx="2031" cy="657"/>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dirty="0">
                  <a:solidFill>
                    <a:srgbClr val="1F4E79"/>
                  </a:solidFill>
                  <a:cs typeface="+mn-ea"/>
                  <a:sym typeface="+mn-lt"/>
                </a:rPr>
                <a:t>效果测试</a:t>
              </a:r>
              <a:endParaRPr kumimoji="0" lang="zh-CN" altLang="en-US" sz="1800" b="0" i="0" u="none" strike="noStrike" kern="1200" cap="none" spc="0" normalizeH="0" baseline="0" noProof="0" dirty="0">
                <a:ln>
                  <a:noFill/>
                </a:ln>
                <a:solidFill>
                  <a:srgbClr val="1F4E79"/>
                </a:solidFill>
                <a:effectLst/>
                <a:uLnTx/>
                <a:uFillTx/>
                <a:cs typeface="+mn-ea"/>
                <a:sym typeface="+mn-lt"/>
              </a:endParaRPr>
            </a:p>
          </p:txBody>
        </p:sp>
      </p:grpSp>
      <p:grpSp>
        <p:nvGrpSpPr>
          <p:cNvPr id="52" name="组合 51"/>
          <p:cNvGrpSpPr/>
          <p:nvPr/>
        </p:nvGrpSpPr>
        <p:grpSpPr>
          <a:xfrm>
            <a:off x="3399790" y="1581785"/>
            <a:ext cx="2498090" cy="1847215"/>
            <a:chOff x="11723" y="6688"/>
            <a:chExt cx="3934" cy="2909"/>
          </a:xfrm>
        </p:grpSpPr>
        <p:sp>
          <p:nvSpPr>
            <p:cNvPr id="53" name="文本框 52"/>
            <p:cNvSpPr txBox="1"/>
            <p:nvPr/>
          </p:nvSpPr>
          <p:spPr>
            <a:xfrm>
              <a:off x="11723" y="7488"/>
              <a:ext cx="3934" cy="2109"/>
            </a:xfrm>
            <a:prstGeom prst="rect">
              <a:avLst/>
            </a:prstGeom>
            <a:noFill/>
          </p:spPr>
          <p:txBody>
            <a:bodyPr wrap="square" rtlCol="0" anchor="t">
              <a:spAutoFit/>
            </a:bodyPr>
            <a:lstStyle/>
            <a:p>
              <a:pPr>
                <a:lnSpc>
                  <a:spcPct val="130000"/>
                </a:lnSpc>
                <a:defRPr/>
              </a:pPr>
              <a:r>
                <a:rPr lang="zh-CN" altLang="en-US" sz="1600" dirty="0">
                  <a:solidFill>
                    <a:srgbClr val="1E223B"/>
                  </a:solidFill>
                  <a:cs typeface="+mn-ea"/>
                  <a:sym typeface="+mn-lt"/>
                </a:rPr>
                <a:t>参考</a:t>
              </a:r>
              <a:r>
                <a:rPr kumimoji="0" lang="zh-CN" altLang="en-US" sz="1600" b="0" i="0" u="none" strike="noStrike" kern="1200" cap="none" spc="0" normalizeH="0" baseline="0" noProof="0" dirty="0">
                  <a:ln>
                    <a:noFill/>
                  </a:ln>
                  <a:solidFill>
                    <a:srgbClr val="1E223B"/>
                  </a:solidFill>
                  <a:effectLst/>
                  <a:uLnTx/>
                  <a:uFillTx/>
                  <a:cs typeface="+mn-ea"/>
                  <a:sym typeface="+mn-lt"/>
                </a:rPr>
                <a:t>课程文件配置本体的基础环境并</a:t>
              </a:r>
              <a:r>
                <a:rPr lang="zh-CN" altLang="zh-CN" sz="1600" dirty="0"/>
                <a:t>将基座模型软链挂载过来</a:t>
              </a:r>
              <a:endParaRPr lang="zh-CN" altLang="en-US" sz="1600" dirty="0"/>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1E223B"/>
                </a:solidFill>
                <a:effectLst/>
                <a:uLnTx/>
                <a:uFillTx/>
                <a:cs typeface="+mn-ea"/>
                <a:sym typeface="+mn-lt"/>
              </a:endParaRPr>
            </a:p>
          </p:txBody>
        </p:sp>
        <p:sp>
          <p:nvSpPr>
            <p:cNvPr id="54" name="文本框 53"/>
            <p:cNvSpPr txBox="1"/>
            <p:nvPr/>
          </p:nvSpPr>
          <p:spPr>
            <a:xfrm>
              <a:off x="11723" y="6688"/>
              <a:ext cx="3158" cy="712"/>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dirty="0">
                  <a:solidFill>
                    <a:srgbClr val="1F4E79"/>
                  </a:solidFill>
                  <a:cs typeface="+mn-ea"/>
                  <a:sym typeface="+mn-lt"/>
                </a:rPr>
                <a:t>配置基础环境</a:t>
              </a:r>
              <a:endParaRPr kumimoji="0" lang="zh-CN" altLang="en-US" sz="1800" b="0" i="0" u="none" strike="noStrike" kern="1200" cap="none" spc="0" normalizeH="0" baseline="0" noProof="0" dirty="0">
                <a:ln>
                  <a:noFill/>
                </a:ln>
                <a:solidFill>
                  <a:srgbClr val="1F4E79"/>
                </a:solidFill>
                <a:effectLst/>
                <a:uLnTx/>
                <a:uFillTx/>
                <a:cs typeface="+mn-ea"/>
                <a:sym typeface="+mn-lt"/>
              </a:endParaRPr>
            </a:p>
          </p:txBody>
        </p:sp>
      </p:grpSp>
      <p:grpSp>
        <p:nvGrpSpPr>
          <p:cNvPr id="55" name="组合 54"/>
          <p:cNvGrpSpPr/>
          <p:nvPr/>
        </p:nvGrpSpPr>
        <p:grpSpPr>
          <a:xfrm>
            <a:off x="7185660" y="1931035"/>
            <a:ext cx="2498090" cy="1209040"/>
            <a:chOff x="11723" y="6688"/>
            <a:chExt cx="3934" cy="1904"/>
          </a:xfrm>
        </p:grpSpPr>
        <p:sp>
          <p:nvSpPr>
            <p:cNvPr id="56" name="文本框 55"/>
            <p:cNvSpPr txBox="1"/>
            <p:nvPr/>
          </p:nvSpPr>
          <p:spPr>
            <a:xfrm>
              <a:off x="11723" y="7488"/>
              <a:ext cx="3934" cy="1104"/>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600" noProof="0" dirty="0">
                  <a:solidFill>
                    <a:srgbClr val="1E223B"/>
                  </a:solidFill>
                  <a:cs typeface="+mn-ea"/>
                  <a:sym typeface="+mn-lt"/>
                </a:rPr>
                <a:t>制作交互页面，进行</a:t>
              </a:r>
              <a:r>
                <a:rPr lang="en-US" altLang="zh-CN" sz="1600" dirty="0">
                  <a:solidFill>
                    <a:srgbClr val="1E223B"/>
                  </a:solidFill>
                  <a:cs typeface="+mn-ea"/>
                  <a:sym typeface="+mn-lt"/>
                </a:rPr>
                <a:t>ss</a:t>
              </a:r>
              <a:r>
                <a:rPr lang="en-US" altLang="zh-CN" sz="1600" noProof="0" dirty="0">
                  <a:solidFill>
                    <a:srgbClr val="1E223B"/>
                  </a:solidFill>
                  <a:cs typeface="+mn-ea"/>
                  <a:sym typeface="+mn-lt"/>
                </a:rPr>
                <a:t>h</a:t>
              </a:r>
              <a:r>
                <a:rPr lang="zh-CN" altLang="en-US" sz="1600" noProof="0" dirty="0">
                  <a:solidFill>
                    <a:srgbClr val="1E223B"/>
                  </a:solidFill>
                  <a:cs typeface="+mn-ea"/>
                  <a:sym typeface="+mn-lt"/>
                </a:rPr>
                <a:t>链接，在本地端口运行</a:t>
              </a:r>
              <a:endParaRPr kumimoji="0" lang="zh-CN" altLang="en-US" sz="1600" b="0" i="0" u="none" strike="noStrike" kern="1200" cap="none" spc="0" normalizeH="0" baseline="0" noProof="0" dirty="0">
                <a:ln>
                  <a:noFill/>
                </a:ln>
                <a:solidFill>
                  <a:srgbClr val="1E223B"/>
                </a:solidFill>
                <a:effectLst/>
                <a:uLnTx/>
                <a:uFillTx/>
                <a:cs typeface="+mn-ea"/>
                <a:sym typeface="+mn-lt"/>
              </a:endParaRPr>
            </a:p>
          </p:txBody>
        </p:sp>
        <p:sp>
          <p:nvSpPr>
            <p:cNvPr id="57" name="文本框 56"/>
            <p:cNvSpPr txBox="1"/>
            <p:nvPr/>
          </p:nvSpPr>
          <p:spPr>
            <a:xfrm>
              <a:off x="11723" y="6688"/>
              <a:ext cx="2031" cy="657"/>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noProof="0" dirty="0">
                  <a:solidFill>
                    <a:srgbClr val="1F4E79"/>
                  </a:solidFill>
                  <a:cs typeface="+mn-ea"/>
                  <a:sym typeface="+mn-lt"/>
                </a:rPr>
                <a:t>网页运行</a:t>
              </a:r>
              <a:endParaRPr kumimoji="0" lang="zh-CN" altLang="en-US" sz="1800" b="0" i="0" u="none" strike="noStrike" kern="1200" cap="none" spc="0" normalizeH="0" baseline="0" noProof="0" dirty="0">
                <a:ln>
                  <a:noFill/>
                </a:ln>
                <a:solidFill>
                  <a:srgbClr val="1F4E79"/>
                </a:solidFill>
                <a:effectLst/>
                <a:uLnTx/>
                <a:uFillTx/>
                <a:cs typeface="+mn-ea"/>
                <a:sym typeface="+mn-lt"/>
              </a:endParaRPr>
            </a:p>
          </p:txBody>
        </p:sp>
      </p:grpSp>
      <p:cxnSp>
        <p:nvCxnSpPr>
          <p:cNvPr id="58" name="直接连接符 57"/>
          <p:cNvCxnSpPr/>
          <p:nvPr/>
        </p:nvCxnSpPr>
        <p:spPr>
          <a:xfrm flipV="1">
            <a:off x="8182610" y="3276600"/>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4499610" y="3230245"/>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9928860" y="4205605"/>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096000" y="4205605"/>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98700" y="4205605"/>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823085" y="3710305"/>
            <a:ext cx="1289685" cy="414985"/>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cs typeface="+mn-ea"/>
                <a:sym typeface="+mn-lt"/>
              </a:rPr>
              <a:t>第一步</a:t>
            </a:r>
            <a:endParaRPr kumimoji="0" lang="en-US" altLang="zh-CN" sz="1800" b="0" i="0" u="none" strike="noStrike" kern="1200" cap="none" spc="0" normalizeH="0" baseline="0" noProof="0" dirty="0">
              <a:ln>
                <a:noFill/>
              </a:ln>
              <a:solidFill>
                <a:prstClr val="white"/>
              </a:solidFill>
              <a:effectLst/>
              <a:uLnTx/>
              <a:uFillTx/>
              <a:cs typeface="+mn-ea"/>
              <a:sym typeface="+mn-lt"/>
            </a:endParaRPr>
          </a:p>
        </p:txBody>
      </p:sp>
      <p:sp>
        <p:nvSpPr>
          <p:cNvPr id="64" name="文本框 63"/>
          <p:cNvSpPr txBox="1"/>
          <p:nvPr/>
        </p:nvSpPr>
        <p:spPr>
          <a:xfrm>
            <a:off x="5621655" y="3674110"/>
            <a:ext cx="1289685" cy="414985"/>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dirty="0">
                <a:solidFill>
                  <a:prstClr val="white"/>
                </a:solidFill>
                <a:cs typeface="+mn-ea"/>
                <a:sym typeface="+mn-lt"/>
              </a:rPr>
              <a:t>第三步</a:t>
            </a:r>
            <a:endParaRPr kumimoji="0" lang="en-US" altLang="zh-CN" sz="1800" b="0" i="0" u="none" strike="noStrike" kern="1200" cap="none" spc="0" normalizeH="0" baseline="0" noProof="0" dirty="0">
              <a:ln>
                <a:noFill/>
              </a:ln>
              <a:solidFill>
                <a:prstClr val="white"/>
              </a:solidFill>
              <a:effectLst/>
              <a:uLnTx/>
              <a:uFillTx/>
              <a:cs typeface="+mn-ea"/>
              <a:sym typeface="+mn-lt"/>
            </a:endParaRPr>
          </a:p>
        </p:txBody>
      </p:sp>
      <p:sp>
        <p:nvSpPr>
          <p:cNvPr id="67" name="文本框 66"/>
          <p:cNvSpPr txBox="1"/>
          <p:nvPr/>
        </p:nvSpPr>
        <p:spPr>
          <a:xfrm>
            <a:off x="9434830" y="3674110"/>
            <a:ext cx="1289685" cy="414985"/>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dirty="0">
                <a:solidFill>
                  <a:prstClr val="white"/>
                </a:solidFill>
                <a:cs typeface="+mn-ea"/>
                <a:sym typeface="+mn-lt"/>
              </a:rPr>
              <a:t>第五步</a:t>
            </a:r>
            <a:endParaRPr kumimoji="0" lang="en-US" altLang="zh-CN" sz="1800" b="0" i="0" u="none" strike="noStrike" kern="1200" cap="none" spc="0" normalizeH="0" baseline="0" noProof="0" dirty="0">
              <a:ln>
                <a:noFill/>
              </a:ln>
              <a:solidFill>
                <a:prstClr val="white"/>
              </a:solidFill>
              <a:effectLst/>
              <a:uLnTx/>
              <a:uFillTx/>
              <a:cs typeface="+mn-ea"/>
              <a:sym typeface="+mn-lt"/>
            </a:endParaRPr>
          </a:p>
        </p:txBody>
      </p:sp>
      <p:sp>
        <p:nvSpPr>
          <p:cNvPr id="69" name="文本框 68"/>
          <p:cNvSpPr txBox="1"/>
          <p:nvPr/>
        </p:nvSpPr>
        <p:spPr>
          <a:xfrm>
            <a:off x="7538085" y="3710305"/>
            <a:ext cx="1289685" cy="416909"/>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noProof="0" dirty="0">
                <a:solidFill>
                  <a:prstClr val="white"/>
                </a:solidFill>
                <a:cs typeface="+mn-ea"/>
                <a:sym typeface="+mn-lt"/>
              </a:rPr>
              <a:t>第四步</a:t>
            </a:r>
            <a:endParaRPr kumimoji="0" lang="en-US" altLang="zh-CN" sz="1800" b="0" i="0" u="none" strike="noStrike" kern="1200" cap="none" spc="0" normalizeH="0" baseline="0" noProof="0" dirty="0">
              <a:ln>
                <a:noFill/>
              </a:ln>
              <a:solidFill>
                <a:prstClr val="white"/>
              </a:solidFill>
              <a:effectLst/>
              <a:uLnTx/>
              <a:uFillTx/>
              <a:cs typeface="+mn-ea"/>
              <a:sym typeface="+mn-lt"/>
            </a:endParaRPr>
          </a:p>
        </p:txBody>
      </p:sp>
      <p:sp>
        <p:nvSpPr>
          <p:cNvPr id="70" name="矩形 69"/>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1" name="矩形 70"/>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5" name="任意多边形 24">
            <a:extLst>
              <a:ext uri="{FF2B5EF4-FFF2-40B4-BE49-F238E27FC236}">
                <a16:creationId xmlns:a16="http://schemas.microsoft.com/office/drawing/2014/main" id="{9F644AC6-1048-4883-8A5A-59895A113020}"/>
              </a:ext>
            </a:extLst>
          </p:cNvPr>
          <p:cNvSpPr/>
          <p:nvPr/>
        </p:nvSpPr>
        <p:spPr>
          <a:xfrm rot="5400000" flipH="1" flipV="1">
            <a:off x="817045" y="704215"/>
            <a:ext cx="432000" cy="432000"/>
          </a:xfrm>
          <a:prstGeom prst="flowChartConnector">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75" name="组合 74"/>
          <p:cNvGrpSpPr/>
          <p:nvPr/>
        </p:nvGrpSpPr>
        <p:grpSpPr>
          <a:xfrm>
            <a:off x="3572864" y="3674110"/>
            <a:ext cx="1511300" cy="523240"/>
            <a:chOff x="4084" y="4676"/>
            <a:chExt cx="2380" cy="824"/>
          </a:xfrm>
        </p:grpSpPr>
        <p:sp>
          <p:nvSpPr>
            <p:cNvPr id="76" name="平行四边形 75"/>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7" name="平行四边形 76"/>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8" name="平行四边形 77"/>
            <p:cNvSpPr/>
            <p:nvPr/>
          </p:nvSpPr>
          <p:spPr>
            <a:xfrm>
              <a:off x="4108" y="4676"/>
              <a:ext cx="2356" cy="824"/>
            </a:xfrm>
            <a:prstGeom prst="parallelogram">
              <a:avLst>
                <a:gd name="adj" fmla="val 52851"/>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prstClr val="white"/>
                  </a:solidFill>
                  <a:cs typeface="+mn-ea"/>
                  <a:sym typeface="+mn-lt"/>
                </a:rPr>
                <a:t>第二步</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79" name="组合 78"/>
          <p:cNvGrpSpPr/>
          <p:nvPr/>
        </p:nvGrpSpPr>
        <p:grpSpPr>
          <a:xfrm>
            <a:off x="7426960" y="3682365"/>
            <a:ext cx="1511300" cy="523240"/>
            <a:chOff x="4084" y="4676"/>
            <a:chExt cx="2380" cy="824"/>
          </a:xfrm>
        </p:grpSpPr>
        <p:sp>
          <p:nvSpPr>
            <p:cNvPr id="80" name="平行四边形 79"/>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平行四边形 80"/>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平行四边形 81"/>
            <p:cNvSpPr/>
            <p:nvPr/>
          </p:nvSpPr>
          <p:spPr>
            <a:xfrm>
              <a:off x="4108" y="4676"/>
              <a:ext cx="2356" cy="824"/>
            </a:xfrm>
            <a:prstGeom prst="parallelogram">
              <a:avLst>
                <a:gd name="adj" fmla="val 52851"/>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cs typeface="+mn-ea"/>
                  <a:sym typeface="+mn-lt"/>
                </a:rPr>
                <a:t>第四步</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166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tabLst/>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项目参考网址</a:t>
            </a:r>
          </a:p>
        </p:txBody>
      </p:sp>
      <p:sp>
        <p:nvSpPr>
          <p:cNvPr id="14" name="任意多边形 24">
            <a:extLst>
              <a:ext uri="{FF2B5EF4-FFF2-40B4-BE49-F238E27FC236}">
                <a16:creationId xmlns:a16="http://schemas.microsoft.com/office/drawing/2014/main" id="{D8461C62-D97E-4C32-A619-65F227FFF735}"/>
              </a:ext>
            </a:extLst>
          </p:cNvPr>
          <p:cNvSpPr/>
          <p:nvPr/>
        </p:nvSpPr>
        <p:spPr>
          <a:xfrm rot="5400000" flipH="1" flipV="1">
            <a:off x="817045" y="704215"/>
            <a:ext cx="432000" cy="432000"/>
          </a:xfrm>
          <a:prstGeom prst="flowChartConnector">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8661124Freeform: Shape 11">
            <a:extLst>
              <a:ext uri="{FF2B5EF4-FFF2-40B4-BE49-F238E27FC236}">
                <a16:creationId xmlns:a16="http://schemas.microsoft.com/office/drawing/2014/main" id="{0F6AD506-47C0-4E36-820D-3A6F59F15A88}"/>
              </a:ext>
            </a:extLst>
          </p:cNvPr>
          <p:cNvSpPr>
            <a:spLocks/>
          </p:cNvSpPr>
          <p:nvPr>
            <p:custDataLst>
              <p:tags r:id="rId1"/>
            </p:custDataLst>
          </p:nvPr>
        </p:nvSpPr>
        <p:spPr bwMode="auto">
          <a:xfrm>
            <a:off x="5981734" y="1844066"/>
            <a:ext cx="74922" cy="73771"/>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 name="TextBox 2"/>
          <p:cNvSpPr txBox="1"/>
          <p:nvPr/>
        </p:nvSpPr>
        <p:spPr>
          <a:xfrm>
            <a:off x="817045" y="1917837"/>
            <a:ext cx="9357102" cy="954107"/>
          </a:xfrm>
          <a:prstGeom prst="rect">
            <a:avLst/>
          </a:prstGeom>
          <a:noFill/>
        </p:spPr>
        <p:txBody>
          <a:bodyPr wrap="square" rtlCol="0">
            <a:spAutoFit/>
          </a:bodyPr>
          <a:lstStyle/>
          <a:p>
            <a:r>
              <a:rPr lang="zh-CN" altLang="en-US" sz="2800"/>
              <a:t>数据集参考</a:t>
            </a:r>
            <a:r>
              <a:rPr lang="zh-CN" altLang="en-US" sz="2800" dirty="0"/>
              <a:t>网址：</a:t>
            </a:r>
            <a:r>
              <a:rPr lang="en-US" altLang="zh-CN" sz="2800" u="sng" dirty="0">
                <a:hlinkClick r:id="rId3"/>
              </a:rPr>
              <a:t>https://openxlab.org.cn/datasets/OpenDataLab/CCPM</a:t>
            </a:r>
            <a:endParaRPr lang="zh-CN" altLang="en-US" sz="2800" dirty="0"/>
          </a:p>
        </p:txBody>
      </p:sp>
      <p:sp>
        <p:nvSpPr>
          <p:cNvPr id="2" name="TextBox 1"/>
          <p:cNvSpPr txBox="1"/>
          <p:nvPr/>
        </p:nvSpPr>
        <p:spPr>
          <a:xfrm>
            <a:off x="817042" y="3402956"/>
            <a:ext cx="9843239" cy="954107"/>
          </a:xfrm>
          <a:prstGeom prst="rect">
            <a:avLst/>
          </a:prstGeom>
          <a:noFill/>
        </p:spPr>
        <p:txBody>
          <a:bodyPr wrap="square" rtlCol="0">
            <a:spAutoFit/>
          </a:bodyPr>
          <a:lstStyle/>
          <a:p>
            <a:r>
              <a:rPr lang="zh-CN" altLang="en-US" sz="2800" dirty="0"/>
              <a:t>环境配置参考网址：</a:t>
            </a:r>
            <a:endParaRPr lang="en-US" altLang="zh-CN" sz="2800" dirty="0"/>
          </a:p>
          <a:p>
            <a:r>
              <a:rPr lang="en-US" altLang="zh-CN" sz="2800" dirty="0">
                <a:solidFill>
                  <a:srgbClr val="0065B3"/>
                </a:solidFill>
              </a:rPr>
              <a:t>https://github.com/InternLM/Tutorial</a:t>
            </a:r>
            <a:endParaRPr lang="zh-CN" altLang="en-US" sz="2800" dirty="0">
              <a:solidFill>
                <a:srgbClr val="0065B3"/>
              </a:solidFill>
            </a:endParaRPr>
          </a:p>
        </p:txBody>
      </p:sp>
    </p:spTree>
    <p:extLst>
      <p:ext uri="{BB962C8B-B14F-4D97-AF65-F5344CB8AC3E}">
        <p14:creationId xmlns:p14="http://schemas.microsoft.com/office/powerpoint/2010/main" val="248713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79" y="704215"/>
            <a:ext cx="2498887" cy="46166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tabLst/>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项目训练数据集</a:t>
            </a:r>
          </a:p>
        </p:txBody>
      </p:sp>
      <p:sp>
        <p:nvSpPr>
          <p:cNvPr id="14" name="任意多边形 24">
            <a:extLst>
              <a:ext uri="{FF2B5EF4-FFF2-40B4-BE49-F238E27FC236}">
                <a16:creationId xmlns:a16="http://schemas.microsoft.com/office/drawing/2014/main" id="{D8461C62-D97E-4C32-A619-65F227FFF735}"/>
              </a:ext>
            </a:extLst>
          </p:cNvPr>
          <p:cNvSpPr/>
          <p:nvPr/>
        </p:nvSpPr>
        <p:spPr>
          <a:xfrm rot="5400000" flipH="1" flipV="1">
            <a:off x="817045" y="704215"/>
            <a:ext cx="432000" cy="432000"/>
          </a:xfrm>
          <a:prstGeom prst="flowChartConnector">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8661124Freeform: Shape 11">
            <a:extLst>
              <a:ext uri="{FF2B5EF4-FFF2-40B4-BE49-F238E27FC236}">
                <a16:creationId xmlns:a16="http://schemas.microsoft.com/office/drawing/2014/main" id="{0F6AD506-47C0-4E36-820D-3A6F59F15A88}"/>
              </a:ext>
            </a:extLst>
          </p:cNvPr>
          <p:cNvSpPr>
            <a:spLocks/>
          </p:cNvSpPr>
          <p:nvPr>
            <p:custDataLst>
              <p:tags r:id="rId1"/>
            </p:custDataLst>
          </p:nvPr>
        </p:nvSpPr>
        <p:spPr bwMode="auto">
          <a:xfrm>
            <a:off x="5981734" y="1844066"/>
            <a:ext cx="74922" cy="73771"/>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pic>
        <p:nvPicPr>
          <p:cNvPr id="5" name="图片 4">
            <a:extLst>
              <a:ext uri="{FF2B5EF4-FFF2-40B4-BE49-F238E27FC236}">
                <a16:creationId xmlns:a16="http://schemas.microsoft.com/office/drawing/2014/main" id="{8E996F8E-9160-7F36-9370-BD557FC1966B}"/>
              </a:ext>
            </a:extLst>
          </p:cNvPr>
          <p:cNvPicPr>
            <a:picLocks noChangeAspect="1"/>
          </p:cNvPicPr>
          <p:nvPr/>
        </p:nvPicPr>
        <p:blipFill>
          <a:blip r:embed="rId3"/>
          <a:stretch>
            <a:fillRect/>
          </a:stretch>
        </p:blipFill>
        <p:spPr>
          <a:xfrm>
            <a:off x="1563897" y="1731536"/>
            <a:ext cx="9064205" cy="4351685"/>
          </a:xfrm>
          <a:prstGeom prst="rect">
            <a:avLst/>
          </a:prstGeom>
        </p:spPr>
      </p:pic>
    </p:spTree>
    <p:extLst>
      <p:ext uri="{BB962C8B-B14F-4D97-AF65-F5344CB8AC3E}">
        <p14:creationId xmlns:p14="http://schemas.microsoft.com/office/powerpoint/2010/main" val="376067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2f2mjq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567</Words>
  <Application>Microsoft Office PowerPoint</Application>
  <PresentationFormat>宽屏</PresentationFormat>
  <Paragraphs>80</Paragraphs>
  <Slides>15</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15</vt:i4>
      </vt:variant>
    </vt:vector>
  </HeadingPairs>
  <TitlesOfParts>
    <vt:vector size="21" baseType="lpstr">
      <vt:lpstr>等线</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项目汇报</dc:title>
  <dc:creator>第一PPT</dc:creator>
  <cp:keywords>www.1ppt.com</cp:keywords>
  <dc:description>www.1ppt.com</dc:description>
  <cp:lastModifiedBy>shrining Green</cp:lastModifiedBy>
  <cp:revision>32</cp:revision>
  <dcterms:created xsi:type="dcterms:W3CDTF">2021-09-01T09:00:32Z</dcterms:created>
  <dcterms:modified xsi:type="dcterms:W3CDTF">2024-04-26T01:10:21Z</dcterms:modified>
</cp:coreProperties>
</file>