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tags/tag7.xml" ContentType="application/vnd.openxmlformats-officedocument.presentationml.tags+xml"/>
  <Override PartName="/ppt/notesSlides/notesSlide6.xml" ContentType="application/vnd.openxmlformats-officedocument.presentationml.notesSlide+xml"/>
  <Override PartName="/ppt/tags/tag8.xml" ContentType="application/vnd.openxmlformats-officedocument.presentationml.tags+xml"/>
  <Override PartName="/ppt/notesSlides/notesSlide7.xml" ContentType="application/vnd.openxmlformats-officedocument.presentationml.notesSlide+xml"/>
  <Override PartName="/ppt/tags/tag9.xml" ContentType="application/vnd.openxmlformats-officedocument.presentationml.tags+xml"/>
  <Override PartName="/ppt/notesSlides/notesSlide8.xml" ContentType="application/vnd.openxmlformats-officedocument.presentationml.notesSlide+xml"/>
  <Override PartName="/ppt/tags/tag10.xml" ContentType="application/vnd.openxmlformats-officedocument.presentationml.tags+xml"/>
  <Override PartName="/ppt/notesSlides/notesSlide9.xml" ContentType="application/vnd.openxmlformats-officedocument.presentationml.notesSlide+xml"/>
  <Override PartName="/ppt/tags/tag11.xml" ContentType="application/vnd.openxmlformats-officedocument.presentationml.tags+xml"/>
  <Override PartName="/ppt/notesSlides/notesSlide10.xml" ContentType="application/vnd.openxmlformats-officedocument.presentationml.notesSlide+xml"/>
  <Override PartName="/ppt/tags/tag12.xml" ContentType="application/vnd.openxmlformats-officedocument.presentationml.tags+xml"/>
  <Override PartName="/ppt/notesSlides/notesSlide11.xml" ContentType="application/vnd.openxmlformats-officedocument.presentationml.notesSlide+xml"/>
  <Override PartName="/ppt/tags/tag13.xml" ContentType="application/vnd.openxmlformats-officedocument.presentationml.tags+xml"/>
  <Override PartName="/ppt/notesSlides/notesSlide12.xml" ContentType="application/vnd.openxmlformats-officedocument.presentationml.notesSlide+xml"/>
  <Override PartName="/ppt/tags/tag14.xml" ContentType="application/vnd.openxmlformats-officedocument.presentationml.tags+xml"/>
  <Override PartName="/ppt/notesSlides/notesSlide13.xml" ContentType="application/vnd.openxmlformats-officedocument.presentationml.notesSlide+xml"/>
  <Override PartName="/ppt/tags/tag15.xml" ContentType="application/vnd.openxmlformats-officedocument.presentationml.tags+xml"/>
  <Override PartName="/ppt/notesSlides/notesSlide14.xml" ContentType="application/vnd.openxmlformats-officedocument.presentationml.notesSlide+xml"/>
  <Override PartName="/ppt/tags/tag16.xml" ContentType="application/vnd.openxmlformats-officedocument.presentationml.tags+xml"/>
  <Override PartName="/ppt/notesSlides/notesSlide15.xml" ContentType="application/vnd.openxmlformats-officedocument.presentationml.notesSlide+xml"/>
  <Override PartName="/ppt/tags/tag17.xml" ContentType="application/vnd.openxmlformats-officedocument.presentationml.tags+xml"/>
  <Override PartName="/ppt/notesSlides/notesSlide16.xml" ContentType="application/vnd.openxmlformats-officedocument.presentationml.notesSlide+xml"/>
  <Override PartName="/ppt/tags/tag18.xml" ContentType="application/vnd.openxmlformats-officedocument.presentationml.tags+xml"/>
  <Override PartName="/ppt/notesSlides/notesSlide17.xml" ContentType="application/vnd.openxmlformats-officedocument.presentationml.notesSlide+xml"/>
  <Override PartName="/ppt/tags/tag19.xml" ContentType="application/vnd.openxmlformats-officedocument.presentationml.tags+xml"/>
  <Override PartName="/ppt/notesSlides/notesSlide18.xml" ContentType="application/vnd.openxmlformats-officedocument.presentationml.notesSlide+xml"/>
  <Override PartName="/ppt/tags/tag20.xml" ContentType="application/vnd.openxmlformats-officedocument.presentationml.tags+xml"/>
  <Override PartName="/ppt/notesSlides/notesSlide19.xml" ContentType="application/vnd.openxmlformats-officedocument.presentationml.notesSlide+xml"/>
  <Override PartName="/ppt/tags/tag21.xml" ContentType="application/vnd.openxmlformats-officedocument.presentationml.tags+xml"/>
  <Override PartName="/ppt/notesSlides/notesSlide20.xml" ContentType="application/vnd.openxmlformats-officedocument.presentationml.notesSlide+xml"/>
  <Override PartName="/ppt/tags/tag22.xml" ContentType="application/vnd.openxmlformats-officedocument.presentationml.tags+xml"/>
  <Override PartName="/ppt/notesSlides/notesSlide21.xml" ContentType="application/vnd.openxmlformats-officedocument.presentationml.notesSlide+xml"/>
  <Override PartName="/ppt/tags/tag23.xml" ContentType="application/vnd.openxmlformats-officedocument.presentationml.tags+xml"/>
  <Override PartName="/ppt/notesSlides/notesSlide2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notesMasterIdLst>
    <p:notesMasterId r:id="rId25"/>
  </p:notesMasterIdLst>
  <p:sldIdLst>
    <p:sldId id="256" r:id="rId3"/>
    <p:sldId id="260" r:id="rId4"/>
    <p:sldId id="616" r:id="rId5"/>
    <p:sldId id="617" r:id="rId6"/>
    <p:sldId id="626" r:id="rId7"/>
    <p:sldId id="627" r:id="rId8"/>
    <p:sldId id="628" r:id="rId9"/>
    <p:sldId id="644" r:id="rId10"/>
    <p:sldId id="629" r:id="rId11"/>
    <p:sldId id="631" r:id="rId12"/>
    <p:sldId id="632" r:id="rId13"/>
    <p:sldId id="633" r:id="rId14"/>
    <p:sldId id="634" r:id="rId15"/>
    <p:sldId id="635" r:id="rId16"/>
    <p:sldId id="636" r:id="rId17"/>
    <p:sldId id="637" r:id="rId18"/>
    <p:sldId id="639" r:id="rId19"/>
    <p:sldId id="640" r:id="rId20"/>
    <p:sldId id="641" r:id="rId21"/>
    <p:sldId id="642" r:id="rId22"/>
    <p:sldId id="643" r:id="rId23"/>
    <p:sldId id="615" r:id="rId24"/>
  </p:sldIdLst>
  <p:sldSz cx="12192000" cy="6858000"/>
  <p:notesSz cx="6858000" cy="9144000"/>
  <p:custDataLst>
    <p:tags r:id="rId2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72" userDrawn="1">
          <p15:clr>
            <a:srgbClr val="A4A3A4"/>
          </p15:clr>
        </p15:guide>
        <p15:guide id="2" pos="240" userDrawn="1">
          <p15:clr>
            <a:srgbClr val="A4A3A4"/>
          </p15:clr>
        </p15:guide>
        <p15:guide id="3" orient="horz" pos="86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39BFF"/>
    <a:srgbClr val="484F9E"/>
    <a:srgbClr val="CDE0FF"/>
    <a:srgbClr val="0066FF"/>
    <a:srgbClr val="F3F8FF"/>
    <a:srgbClr val="E7F0FF"/>
    <a:srgbClr val="F9B334"/>
    <a:srgbClr val="BEBFD3"/>
    <a:srgbClr val="ACCBFF"/>
    <a:srgbClr val="8035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B10DAF-5C14-EDF5-A023-4EC6ACACECB6}" v="1" dt="2025-05-12T06:28:29.44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405" autoAdjust="0"/>
  </p:normalViewPr>
  <p:slideViewPr>
    <p:cSldViewPr snapToGrid="0" showGuides="1">
      <p:cViewPr varScale="1">
        <p:scale>
          <a:sx n="71" d="100"/>
          <a:sy n="71" d="100"/>
        </p:scale>
        <p:origin x="1109" y="58"/>
      </p:cViewPr>
      <p:guideLst>
        <p:guide orient="horz" pos="672"/>
        <p:guide pos="240"/>
        <p:guide orient="horz" pos="86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gs" Target="tags/tag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microsoft.com/office/2016/11/relationships/changesInfo" Target="changesInfos/changesInfo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umya Kishore Kumar" userId="S::skkumar@edunetfoundation.org::5f2f68ba-dd81-42fc-a1d8-f402ec62bd7e" providerId="AD" clId="Web-{48B10DAF-5C14-EDF5-A023-4EC6ACACECB6}"/>
    <pc:docChg chg="modSld">
      <pc:chgData name="Soumya Kishore Kumar" userId="S::skkumar@edunetfoundation.org::5f2f68ba-dd81-42fc-a1d8-f402ec62bd7e" providerId="AD" clId="Web-{48B10DAF-5C14-EDF5-A023-4EC6ACACECB6}" dt="2025-05-12T06:28:29.443" v="0"/>
      <pc:docMkLst>
        <pc:docMk/>
      </pc:docMkLst>
      <pc:sldChg chg="delSp">
        <pc:chgData name="Soumya Kishore Kumar" userId="S::skkumar@edunetfoundation.org::5f2f68ba-dd81-42fc-a1d8-f402ec62bd7e" providerId="AD" clId="Web-{48B10DAF-5C14-EDF5-A023-4EC6ACACECB6}" dt="2025-05-12T06:28:29.443" v="0"/>
        <pc:sldMkLst>
          <pc:docMk/>
          <pc:sldMk cId="2310333463" sldId="256"/>
        </pc:sldMkLst>
        <pc:spChg chg="del">
          <ac:chgData name="Soumya Kishore Kumar" userId="S::skkumar@edunetfoundation.org::5f2f68ba-dd81-42fc-a1d8-f402ec62bd7e" providerId="AD" clId="Web-{48B10DAF-5C14-EDF5-A023-4EC6ACACECB6}" dt="2025-05-12T06:28:29.443" v="0"/>
          <ac:spMkLst>
            <pc:docMk/>
            <pc:sldMk cId="2310333463" sldId="256"/>
            <ac:spMk id="4" creationId="{5C76C62A-33A1-91DD-5D04-F6E2B642E22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D2A6AE-FFF4-47F3-AE92-1E0198308707}" type="datetimeFigureOut">
              <a:rPr lang="en-IN" smtClean="0"/>
              <a:t>16-05-2025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0BF86C-B987-4B3F-B98B-85B1137819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45276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0BF86C-B987-4B3F-B98B-85B113781943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48551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D5F642-DFB3-EBE7-A141-3A58AC7D5C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60DBE21-7692-79EA-97C6-90F2F20BEB2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0E1BEF8-2BC7-3569-4C4C-9C7B74E3FF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IN" b="1" i="0" dirty="0"/>
              <a:t>Need to discuss about 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Clear goals of the project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What you aim to achieve with AI/ML/DL</a:t>
            </a:r>
          </a:p>
          <a:p>
            <a:pPr>
              <a:buNone/>
            </a:pPr>
            <a:endParaRPr lang="en-IN" b="0" i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D07D5B-3E97-10E9-AEB9-A844D9FBC3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0BF86C-B987-4B3F-B98B-85B113781943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2158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D6FB70-D0A9-A71B-E82A-781E83E629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07E4DFF-53A3-A261-4554-14AAF09481E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AF567EA-518D-4C02-BCCE-57627E3CA7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IN" b="1" i="0" dirty="0"/>
              <a:t>Need to discuss about 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Clear goals of the project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What you aim to achieve with AI/ML/DL</a:t>
            </a:r>
          </a:p>
          <a:p>
            <a:pPr>
              <a:buNone/>
            </a:pPr>
            <a:endParaRPr lang="en-IN" b="0" i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6CD0B8-684B-1C86-AA69-48F5523E82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0BF86C-B987-4B3F-B98B-85B113781943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88855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9F2CC8-E846-8DEA-47BC-574402DE23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7322B58-2544-3E64-695D-9E9FF5C4938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C1F1F46-6A64-A2EB-4CED-9BF706301E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IN" b="1" i="0" dirty="0"/>
              <a:t>Need to discuss about 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Clear goals of the project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What you aim to achieve with AI/ML/DL</a:t>
            </a:r>
          </a:p>
          <a:p>
            <a:pPr>
              <a:buNone/>
            </a:pPr>
            <a:endParaRPr lang="en-IN" b="0" i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479084-B5E5-347A-090A-FBADCD5718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0BF86C-B987-4B3F-B98B-85B113781943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04514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A8A924-BF1D-BB6F-3270-266DFB8BB2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7D041FB-14C8-9649-CCFB-F628B9A187B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9306D57-DCAA-F56D-CB79-D627A4B432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IN" b="1" i="0" dirty="0"/>
              <a:t>Need to discuss about 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Clear goals of the project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What you aim to achieve with AI/ML/DL</a:t>
            </a:r>
          </a:p>
          <a:p>
            <a:pPr>
              <a:buNone/>
            </a:pPr>
            <a:endParaRPr lang="en-IN" b="0" i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35D5B0-C74D-BB23-EBD3-658B42B958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0BF86C-B987-4B3F-B98B-85B113781943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32440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DB4B60-0C7F-6894-839B-8F1000B038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74CBCF3-1ECE-9B68-1DA6-F27C7540DCF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5345464-92B8-2C05-4E32-E594001B32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IN" b="1" i="0" dirty="0"/>
              <a:t>Need to discuss about 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Clear goals of the project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What you aim to achieve with AI/ML/DL</a:t>
            </a:r>
          </a:p>
          <a:p>
            <a:pPr>
              <a:buNone/>
            </a:pPr>
            <a:endParaRPr lang="en-IN" b="0" i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96AC2-69A8-D3E3-E3C2-4090C45D9F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0BF86C-B987-4B3F-B98B-85B113781943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41172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0D4015-6734-55B2-F9F5-FBDE67B200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4564DBC-B358-D149-E431-24028C465A0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10A0695-717C-49FE-83EA-F57FFE4232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IN" b="1" i="0" dirty="0"/>
              <a:t>Need to discuss about 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Clear goals of the project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What you aim to achieve with AI/ML/DL</a:t>
            </a:r>
          </a:p>
          <a:p>
            <a:pPr>
              <a:buNone/>
            </a:pPr>
            <a:endParaRPr lang="en-IN" b="0" i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1071BE-7F76-0755-534A-E286FC0B5A2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0BF86C-B987-4B3F-B98B-85B113781943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1580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ED0E3B-02BB-EB23-B2EB-55AD711854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E2E8A30-2137-85F0-8AEF-2349E8C083A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CCC8440-C657-2600-0EA6-B89FE5E002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IN" b="1" i="0" dirty="0"/>
              <a:t>Need to discuss about 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Clear goals of the project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What you aim to achieve with AI/ML/DL</a:t>
            </a:r>
          </a:p>
          <a:p>
            <a:pPr>
              <a:buNone/>
            </a:pPr>
            <a:endParaRPr lang="en-IN" b="0" i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004846-4766-6F70-8986-B9D45903BA7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0BF86C-B987-4B3F-B98B-85B113781943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25109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F818AD-0706-7926-468D-7FCAFE3131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B449A0B-CDFC-B79E-1D74-3CD17D04C7D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CA62FC7-5C38-B760-C8C7-31A266200D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IN" b="1" i="0" dirty="0"/>
              <a:t>Need to discuss about 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Clear goals of the project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What you aim to achieve with AI/ML/DL</a:t>
            </a:r>
          </a:p>
          <a:p>
            <a:pPr>
              <a:buNone/>
            </a:pPr>
            <a:endParaRPr lang="en-IN" b="0" i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F5A273-EDBD-3D92-12BF-CE007B9BE9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0BF86C-B987-4B3F-B98B-85B113781943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82603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0F8F47-4583-1053-7DED-6F5E69242B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4CCFCAF-6C09-FA17-26E9-F9DEF99B826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F8287FF-D643-0F21-B4EF-97A3BB223F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IN" b="1" i="0" dirty="0"/>
              <a:t>Need to discuss about 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Clear goals of the project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What you aim to achieve with AI/ML/DL</a:t>
            </a:r>
          </a:p>
          <a:p>
            <a:pPr>
              <a:buNone/>
            </a:pPr>
            <a:endParaRPr lang="en-IN" b="0" i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C11787-A4C8-B8E3-AF5C-91FCC7F8EE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0BF86C-B987-4B3F-B98B-85B113781943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66936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BD5FB7-A6ED-739A-ECD8-F1CC2C3A05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D38F5AA-70BF-D1B3-6347-AB5DCCB126C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1EE2C66-218C-3079-D49E-57F748F558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IN" b="1" i="0" dirty="0"/>
              <a:t>Need to discuss about 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Clear goals of the project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What you aim to achieve with AI/ML/DL</a:t>
            </a:r>
          </a:p>
          <a:p>
            <a:pPr>
              <a:buNone/>
            </a:pPr>
            <a:endParaRPr lang="en-IN" b="0" i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7E6009-024B-334C-A9D9-126F7C559E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0BF86C-B987-4B3F-B98B-85B113781943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58760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Here we are going to learn,  </a:t>
            </a:r>
          </a:p>
          <a:p>
            <a:pPr>
              <a:buNone/>
            </a:pPr>
            <a:r>
              <a:rPr lang="en-US" dirty="0"/>
              <a:t>Text classification involves assigning categories to text, commonly applied in spam detection.</a:t>
            </a:r>
            <a:br>
              <a:rPr lang="en-US" dirty="0"/>
            </a:br>
            <a:r>
              <a:rPr lang="en-US" dirty="0"/>
              <a:t>It requires preprocessing (tokenization, </a:t>
            </a:r>
            <a:r>
              <a:rPr lang="en-US" dirty="0" err="1"/>
              <a:t>stopword</a:t>
            </a:r>
            <a:r>
              <a:rPr lang="en-US" dirty="0"/>
              <a:t> removal) and vectorization (e.g., TF-IDF).</a:t>
            </a:r>
            <a:br>
              <a:rPr lang="en-US" dirty="0"/>
            </a:br>
            <a:r>
              <a:rPr lang="en-US" dirty="0"/>
              <a:t>Models like Naive Bayes or Logistic Regression are trained and evaluated using metrics like accuracy and F1-score. </a:t>
            </a:r>
            <a:endParaRPr lang="en-IN" b="0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0BF86C-B987-4B3F-B98B-85B113781943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953708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F383B3-B3AF-F5CA-E230-148620CE90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C69F634-2326-70CA-F3ED-C700D3F1699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956B02F-B80C-794C-CA9C-BD0A707DD9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IN" b="1" i="0" dirty="0"/>
              <a:t>Need to discuss about 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Clear goals of the project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What you aim to achieve with AI/ML/DL</a:t>
            </a:r>
          </a:p>
          <a:p>
            <a:pPr>
              <a:buNone/>
            </a:pPr>
            <a:endParaRPr lang="en-IN" b="0" i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9E8961-7949-0866-62C7-CBD3EA3421F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0BF86C-B987-4B3F-B98B-85B113781943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492668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2F0B9A-FB28-7B75-3CC3-9BF97E546E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C6E06AE-9F09-1310-38C6-8ABE95C7C7F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7F821F4-2862-4E08-D4E6-562B299591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IN" b="1" i="0" dirty="0"/>
              <a:t>Need to discuss about 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Clear goals of the project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What you aim to achieve with AI/ML/DL</a:t>
            </a:r>
          </a:p>
          <a:p>
            <a:pPr>
              <a:buNone/>
            </a:pPr>
            <a:endParaRPr lang="en-IN" b="0" i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928F1A-6888-0D20-40DB-D5C9C177F0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0BF86C-B987-4B3F-B98B-85B113781943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309020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D11461-0CF0-7F10-58BC-DA5D186485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0F0EF3B-E545-F79A-4E1D-3D7BFC0E6FF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A92BE2C-410D-F90A-EABE-20E0C21C65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en-IN" b="0" i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084B7B-F80C-827D-AFDD-80B224BDF5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0BF86C-B987-4B3F-B98B-85B113781943}" type="slidenum">
              <a:rPr lang="en-IN" smtClean="0"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95196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DA3206-196A-C17F-965F-3B414557EF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1DA19A0-FB7B-B0E9-0D9F-B0A2EC5CB71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1F74841-D891-20DF-1F6E-53A0718A53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IN" b="1" i="0" dirty="0"/>
              <a:t>Need to discuss about </a:t>
            </a:r>
            <a:r>
              <a:rPr lang="en-IN" b="0" i="0" dirty="0"/>
              <a:t>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What problem are you solving?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Why is it important?</a:t>
            </a:r>
          </a:p>
          <a:p>
            <a:pPr>
              <a:buNone/>
            </a:pPr>
            <a:endParaRPr lang="en-IN" b="0" i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70F207-2A2F-B3DA-6420-E51A3389EDF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0BF86C-B987-4B3F-B98B-85B113781943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71114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8FF8CA-A36B-2C46-9A18-E1ABF25523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E56D04A-E254-B5DE-7E8F-6B693C220FE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C7CCBA5-9695-52DA-F459-E051A0456B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IN" b="1" i="0" dirty="0"/>
              <a:t>Need to discuss about 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Clear goals of the project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What you aim to achieve with AI/ML/DL</a:t>
            </a:r>
          </a:p>
          <a:p>
            <a:pPr>
              <a:buNone/>
            </a:pPr>
            <a:endParaRPr lang="en-IN" b="0" i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E1BA1B-3215-E678-F6E4-51A65DCBAD7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0BF86C-B987-4B3F-B98B-85B113781943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85163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609E09-B75F-F914-CFD3-38C1E8836C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CE5F0FE-1A4D-D802-A570-87F79FAB445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346C52A-E1C6-4FAD-8117-89E99FE866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IN" b="1" i="0" dirty="0"/>
              <a:t>Need to discuss about 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Clear goals of the project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What you aim to achieve with AI/ML/DL</a:t>
            </a:r>
          </a:p>
          <a:p>
            <a:pPr>
              <a:buNone/>
            </a:pPr>
            <a:endParaRPr lang="en-IN" b="0" i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5A825B-F5E2-D512-5750-62013E5C0D8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0BF86C-B987-4B3F-B98B-85B113781943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86646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32B3D4-C366-26A4-F19C-501C5FC137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FB492E2-52B3-761B-874B-D08A6460B40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6AAF285-8CB4-F464-1369-692ABB84E6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IN" b="1" i="0" dirty="0"/>
              <a:t>Need to discuss about 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Clear goals of the project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What you aim to achieve with AI/ML/DL</a:t>
            </a:r>
          </a:p>
          <a:p>
            <a:pPr>
              <a:buNone/>
            </a:pPr>
            <a:endParaRPr lang="en-IN" b="0" i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65467E-7705-1115-8B03-2267B7F9B42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0BF86C-B987-4B3F-B98B-85B113781943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69618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8C81F4-DE8C-D1C0-52F2-BB6FD32398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4FCD2C8-38E1-738E-7A77-D5CBEBFCDB1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49789A2-37BD-8203-722A-6C089590F8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IN" b="1" i="0" dirty="0"/>
              <a:t>Need to discuss about 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Clear goals of the project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What you aim to achieve with AI/ML/DL</a:t>
            </a:r>
          </a:p>
          <a:p>
            <a:pPr>
              <a:buNone/>
            </a:pPr>
            <a:endParaRPr lang="en-IN" b="0" i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E6845C-4274-15BD-4AB1-69B0A813050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0BF86C-B987-4B3F-B98B-85B113781943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04632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34B67A-798C-BEC6-5066-99BCE4347B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4C62FCF-56DD-BE05-AD7B-0CC6DEBF977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19D6BD9-8A7B-920A-E406-4E5C0A7D0C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IN" b="1" i="0" dirty="0"/>
              <a:t>Need to discuss about 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Clear goals of the project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What you aim to achieve with AI/ML/DL</a:t>
            </a:r>
          </a:p>
          <a:p>
            <a:pPr>
              <a:buNone/>
            </a:pPr>
            <a:endParaRPr lang="en-IN" b="0" i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A9779D-4FC2-7EF6-3687-E6A1639521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0BF86C-B987-4B3F-B98B-85B113781943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30917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49D2C4-49C4-2DB6-B3FF-D17CC25428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64E119B-D66F-EB30-0EBA-CC6610E782B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3AB04EE-1BE3-81DD-DDAC-518C7C12AA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IN" b="1" i="0" dirty="0"/>
              <a:t>Need to discuss about 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Clear goals of the project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What you aim to achieve with AI/ML/DL</a:t>
            </a:r>
          </a:p>
          <a:p>
            <a:pPr>
              <a:buNone/>
            </a:pPr>
            <a:endParaRPr lang="en-IN" b="0" i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8F1698-FFC6-7446-1987-2DCFD915E24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0BF86C-B987-4B3F-B98B-85B113781943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76669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4805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26846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5B750CB-F068-50AE-8BEB-20EC7515F40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8" name="Picture 4" descr="Abstract White Background Images, HD Pictures and Wallpaper For Free  Download | Pngtree">
            <a:extLst>
              <a:ext uri="{FF2B5EF4-FFF2-40B4-BE49-F238E27FC236}">
                <a16:creationId xmlns:a16="http://schemas.microsoft.com/office/drawing/2014/main" id="{381F3695-8937-0C68-4FAE-266CC82C509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>
            <a:alphaModFix amt="3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59" b="9928"/>
          <a:stretch/>
        </p:blipFill>
        <p:spPr bwMode="auto">
          <a:xfrm>
            <a:off x="0" y="-583659"/>
            <a:ext cx="12192000" cy="7672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8CE64B5-8CA9-AB49-495F-F84E749DD62E}"/>
              </a:ext>
            </a:extLst>
          </p:cNvPr>
          <p:cNvSpPr/>
          <p:nvPr userDrawn="1"/>
        </p:nvSpPr>
        <p:spPr>
          <a:xfrm>
            <a:off x="0" y="0"/>
            <a:ext cx="12192000" cy="16335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4A4984A-C18C-FA39-6432-26DDB420AA97}"/>
              </a:ext>
            </a:extLst>
          </p:cNvPr>
          <p:cNvSpPr/>
          <p:nvPr userDrawn="1"/>
        </p:nvSpPr>
        <p:spPr>
          <a:xfrm>
            <a:off x="0" y="6705600"/>
            <a:ext cx="12192000" cy="1524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5043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BE36FD2-5CF9-42B6-267C-75A9A8826A1C}"/>
              </a:ext>
            </a:extLst>
          </p:cNvPr>
          <p:cNvSpPr/>
          <p:nvPr userDrawn="1"/>
        </p:nvSpPr>
        <p:spPr>
          <a:xfrm>
            <a:off x="0" y="0"/>
            <a:ext cx="12192000" cy="6604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" name="Picture 1" descr="A close up of a logo&#10;&#10;Description automatically generated">
            <a:extLst>
              <a:ext uri="{FF2B5EF4-FFF2-40B4-BE49-F238E27FC236}">
                <a16:creationId xmlns:a16="http://schemas.microsoft.com/office/drawing/2014/main" id="{77B327EF-A91F-6208-15F1-3A28C481366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6994" y="113975"/>
            <a:ext cx="1290128" cy="419605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85F6CF07-40A9-24A4-F336-0BDA8D93267D}"/>
              </a:ext>
            </a:extLst>
          </p:cNvPr>
          <p:cNvSpPr/>
          <p:nvPr userDrawn="1"/>
        </p:nvSpPr>
        <p:spPr>
          <a:xfrm>
            <a:off x="0" y="6692900"/>
            <a:ext cx="12192000" cy="1651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16963FB-547E-5667-24B3-92F894162D45}"/>
              </a:ext>
            </a:extLst>
          </p:cNvPr>
          <p:cNvSpPr/>
          <p:nvPr userDrawn="1"/>
        </p:nvSpPr>
        <p:spPr>
          <a:xfrm>
            <a:off x="10146320" y="0"/>
            <a:ext cx="252046" cy="656492"/>
          </a:xfrm>
          <a:prstGeom prst="rect">
            <a:avLst/>
          </a:prstGeom>
          <a:solidFill>
            <a:srgbClr val="841910"/>
          </a:solidFill>
          <a:ln>
            <a:solidFill>
              <a:srgbClr val="84191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839DA6E-34C0-C57A-CE75-B0AF3E0E58EE}"/>
              </a:ext>
            </a:extLst>
          </p:cNvPr>
          <p:cNvSpPr/>
          <p:nvPr userDrawn="1"/>
        </p:nvSpPr>
        <p:spPr>
          <a:xfrm>
            <a:off x="10017373" y="0"/>
            <a:ext cx="76203" cy="656492"/>
          </a:xfrm>
          <a:prstGeom prst="rect">
            <a:avLst/>
          </a:prstGeom>
          <a:solidFill>
            <a:srgbClr val="213163"/>
          </a:solidFill>
          <a:ln>
            <a:solidFill>
              <a:srgbClr val="2131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C2D52CC-658B-257A-3CD2-8C2648661B86}"/>
              </a:ext>
            </a:extLst>
          </p:cNvPr>
          <p:cNvGrpSpPr/>
          <p:nvPr userDrawn="1"/>
        </p:nvGrpSpPr>
        <p:grpSpPr>
          <a:xfrm>
            <a:off x="1251611" y="6699504"/>
            <a:ext cx="380993" cy="158496"/>
            <a:chOff x="8868512" y="1301262"/>
            <a:chExt cx="380993" cy="656492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6D89557-AFC8-50C6-235D-44F87890117E}"/>
                </a:ext>
              </a:extLst>
            </p:cNvPr>
            <p:cNvSpPr/>
            <p:nvPr userDrawn="1"/>
          </p:nvSpPr>
          <p:spPr>
            <a:xfrm>
              <a:off x="8997459" y="1301262"/>
              <a:ext cx="252046" cy="656492"/>
            </a:xfrm>
            <a:prstGeom prst="rect">
              <a:avLst/>
            </a:prstGeom>
            <a:solidFill>
              <a:srgbClr val="841910"/>
            </a:solidFill>
            <a:ln>
              <a:solidFill>
                <a:srgbClr val="84191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BDAAA11-1FD3-C2BC-ABCE-4F0589F9118E}"/>
                </a:ext>
              </a:extLst>
            </p:cNvPr>
            <p:cNvSpPr/>
            <p:nvPr userDrawn="1"/>
          </p:nvSpPr>
          <p:spPr>
            <a:xfrm>
              <a:off x="8868512" y="1301262"/>
              <a:ext cx="76203" cy="656492"/>
            </a:xfrm>
            <a:prstGeom prst="rect">
              <a:avLst/>
            </a:prstGeom>
            <a:solidFill>
              <a:srgbClr val="213163"/>
            </a:solidFill>
            <a:ln>
              <a:solidFill>
                <a:srgbClr val="21316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3" name="Freeform 2">
            <a:extLst>
              <a:ext uri="{FF2B5EF4-FFF2-40B4-BE49-F238E27FC236}">
                <a16:creationId xmlns:a16="http://schemas.microsoft.com/office/drawing/2014/main" id="{B8985A92-5B74-7983-45DA-B81B724DDA69}"/>
              </a:ext>
            </a:extLst>
          </p:cNvPr>
          <p:cNvSpPr/>
          <p:nvPr userDrawn="1"/>
        </p:nvSpPr>
        <p:spPr>
          <a:xfrm>
            <a:off x="0" y="656492"/>
            <a:ext cx="12192000" cy="60325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5000"/>
            </a:blip>
            <a:stretch>
              <a:fillRect t="-29847" b="-21877"/>
            </a:stretch>
          </a:blipFill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975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5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9AB0D4E-853E-6882-BB79-0AB135C573F7}"/>
              </a:ext>
            </a:extLst>
          </p:cNvPr>
          <p:cNvSpPr txBox="1"/>
          <p:nvPr/>
        </p:nvSpPr>
        <p:spPr>
          <a:xfrm>
            <a:off x="2424052" y="2712941"/>
            <a:ext cx="73438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>
                <a:solidFill>
                  <a:prstClr val="black"/>
                </a:solidFill>
                <a:latin typeface="Arial"/>
                <a:cs typeface="Arial"/>
              </a:rPr>
              <a:t>ICBP 2.0 </a:t>
            </a:r>
            <a:endParaRPr lang="en-US" sz="4000" b="1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3141075-E958-A7E3-71D9-421A839DF018}"/>
              </a:ext>
            </a:extLst>
          </p:cNvPr>
          <p:cNvSpPr/>
          <p:nvPr/>
        </p:nvSpPr>
        <p:spPr>
          <a:xfrm>
            <a:off x="2424052" y="3655146"/>
            <a:ext cx="7343895" cy="45719"/>
          </a:xfrm>
          <a:prstGeom prst="rect">
            <a:avLst/>
          </a:prstGeom>
          <a:solidFill>
            <a:srgbClr val="223266"/>
          </a:solidFill>
          <a:ln>
            <a:solidFill>
              <a:srgbClr val="2232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9458" name="Picture 2" descr="About Us - Edunet Foundation">
            <a:extLst>
              <a:ext uri="{FF2B5EF4-FFF2-40B4-BE49-F238E27FC236}">
                <a16:creationId xmlns:a16="http://schemas.microsoft.com/office/drawing/2014/main" id="{D6065CB0-7681-2017-8596-D8965C0374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9619" y="487221"/>
            <a:ext cx="3331703" cy="1083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CD08DB9-B86C-25C2-5E08-F49C0030AE8A}"/>
              </a:ext>
            </a:extLst>
          </p:cNvPr>
          <p:cNvSpPr txBox="1"/>
          <p:nvPr/>
        </p:nvSpPr>
        <p:spPr>
          <a:xfrm>
            <a:off x="1473798" y="3836950"/>
            <a:ext cx="93914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>
                <a:latin typeface="Arial" panose="020B0604020202020204" pitchFamily="34" charset="0"/>
                <a:cs typeface="Arial" panose="020B0604020202020204" pitchFamily="34" charset="0"/>
              </a:rPr>
              <a:t>The Smartest AI Nutrition Assistant</a:t>
            </a:r>
            <a:endParaRPr lang="en-US" sz="40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BCDB44-0D2B-042C-F071-B16976FF1721}"/>
              </a:ext>
            </a:extLst>
          </p:cNvPr>
          <p:cNvSpPr txBox="1"/>
          <p:nvPr/>
        </p:nvSpPr>
        <p:spPr>
          <a:xfrm>
            <a:off x="2240280" y="5253323"/>
            <a:ext cx="60942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Your Name : Hiren J. Modha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8FB92D-5FAD-3DAA-92F2-312096C63EE4}"/>
              </a:ext>
            </a:extLst>
          </p:cNvPr>
          <p:cNvSpPr txBox="1"/>
          <p:nvPr/>
        </p:nvSpPr>
        <p:spPr>
          <a:xfrm>
            <a:off x="2240280" y="5622655"/>
            <a:ext cx="96396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Project GitHub Link: https://github.com/Hiren-Modha/Smart_AI_Nutrition_Assistant_Hiren.git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103334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67197D-B581-3AE5-E9CC-D26AA64849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3">
            <a:extLst>
              <a:ext uri="{FF2B5EF4-FFF2-40B4-BE49-F238E27FC236}">
                <a16:creationId xmlns:a16="http://schemas.microsoft.com/office/drawing/2014/main" id="{FAC5DFD7-76CE-A660-02FE-A8C039664427}"/>
              </a:ext>
            </a:extLst>
          </p:cNvPr>
          <p:cNvSpPr txBox="1">
            <a:spLocks/>
          </p:cNvSpPr>
          <p:nvPr/>
        </p:nvSpPr>
        <p:spPr>
          <a:xfrm>
            <a:off x="208214" y="115018"/>
            <a:ext cx="11775571" cy="393600"/>
          </a:xfrm>
          <a:prstGeom prst="rect">
            <a:avLst/>
          </a:prstGeom>
        </p:spPr>
        <p:txBody>
          <a:bodyPr/>
          <a:lstStyle>
            <a:lvl1pPr algn="ctr" defTabSz="609630" rtl="0" eaLnBrk="1" latinLnBrk="0" hangingPunct="1">
              <a:spcBef>
                <a:spcPct val="0"/>
              </a:spcBef>
              <a:buNone/>
              <a:defRPr sz="2933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Objective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AE9BD1-2963-653F-AA03-98791B3550CE}"/>
              </a:ext>
            </a:extLst>
          </p:cNvPr>
          <p:cNvSpPr txBox="1"/>
          <p:nvPr/>
        </p:nvSpPr>
        <p:spPr>
          <a:xfrm>
            <a:off x="208214" y="841823"/>
            <a:ext cx="9118666" cy="9269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4000" b="1" dirty="0"/>
              <a:t>Agents and Modules</a:t>
            </a:r>
            <a:endParaRPr lang="en-US" sz="40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5BA86E-E69B-2222-03AA-4C4AA7AD2AF6}"/>
              </a:ext>
            </a:extLst>
          </p:cNvPr>
          <p:cNvSpPr txBox="1"/>
          <p:nvPr/>
        </p:nvSpPr>
        <p:spPr>
          <a:xfrm>
            <a:off x="360614" y="1833322"/>
            <a:ext cx="6094206" cy="42509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IN" dirty="0"/>
              <a:t>User Input Handler – Accepts image/text + preferences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IN" dirty="0"/>
              <a:t>Meal Planning Agent – Builds diet plans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IN" dirty="0"/>
              <a:t>Nutrition Analyzer – Calculates macros &amp; calories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IN" dirty="0"/>
              <a:t>Feedback Agent – Adapts based on user </a:t>
            </a:r>
            <a:r>
              <a:rPr lang="en-IN" dirty="0" err="1"/>
              <a:t>behavior</a:t>
            </a:r>
            <a:endParaRPr lang="en-IN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IN" dirty="0"/>
              <a:t>Smart Suggestion Agent – Offers alternatives (Gemini)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lnSpc>
                <a:spcPct val="150000"/>
              </a:lnSpc>
            </a:pPr>
            <a:endParaRPr lang="en-US" sz="40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48696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5CD82C-0D59-1CBA-1CB8-51A3E56771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3">
            <a:extLst>
              <a:ext uri="{FF2B5EF4-FFF2-40B4-BE49-F238E27FC236}">
                <a16:creationId xmlns:a16="http://schemas.microsoft.com/office/drawing/2014/main" id="{694AABFB-54AA-A0C0-6FF5-FE16BDE4F063}"/>
              </a:ext>
            </a:extLst>
          </p:cNvPr>
          <p:cNvSpPr txBox="1">
            <a:spLocks/>
          </p:cNvSpPr>
          <p:nvPr/>
        </p:nvSpPr>
        <p:spPr>
          <a:xfrm>
            <a:off x="208214" y="115018"/>
            <a:ext cx="11775571" cy="393600"/>
          </a:xfrm>
          <a:prstGeom prst="rect">
            <a:avLst/>
          </a:prstGeom>
        </p:spPr>
        <p:txBody>
          <a:bodyPr/>
          <a:lstStyle>
            <a:lvl1pPr algn="ctr" defTabSz="609630" rtl="0" eaLnBrk="1" latinLnBrk="0" hangingPunct="1">
              <a:spcBef>
                <a:spcPct val="0"/>
              </a:spcBef>
              <a:buNone/>
              <a:defRPr sz="2933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Objective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CA8286-FC76-2217-36BC-3488EFA4E696}"/>
              </a:ext>
            </a:extLst>
          </p:cNvPr>
          <p:cNvSpPr txBox="1"/>
          <p:nvPr/>
        </p:nvSpPr>
        <p:spPr>
          <a:xfrm>
            <a:off x="208214" y="841823"/>
            <a:ext cx="9118666" cy="9269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000" b="1" dirty="0"/>
              <a:t>Smart Suggestions with Gemini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A8794C0-D727-973A-35B8-57DD0F429CE2}"/>
              </a:ext>
            </a:extLst>
          </p:cNvPr>
          <p:cNvSpPr txBox="1"/>
          <p:nvPr/>
        </p:nvSpPr>
        <p:spPr>
          <a:xfrm>
            <a:off x="360614" y="1833322"/>
            <a:ext cx="6094206" cy="42509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/>
              <a:t>LLM-based personalized advice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/>
              <a:t>Recommends healthier swaps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/>
              <a:t>Explains meal quality and decisions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/>
              <a:t>Learns and adapts to user feedback over time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IN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lnSpc>
                <a:spcPct val="150000"/>
              </a:lnSpc>
            </a:pPr>
            <a:endParaRPr lang="en-US" sz="40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001705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214D4B-91B9-84FA-89FA-BD52190B26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3">
            <a:extLst>
              <a:ext uri="{FF2B5EF4-FFF2-40B4-BE49-F238E27FC236}">
                <a16:creationId xmlns:a16="http://schemas.microsoft.com/office/drawing/2014/main" id="{C5566D37-EE76-308B-4855-BD300C7CE2AA}"/>
              </a:ext>
            </a:extLst>
          </p:cNvPr>
          <p:cNvSpPr txBox="1">
            <a:spLocks/>
          </p:cNvSpPr>
          <p:nvPr/>
        </p:nvSpPr>
        <p:spPr>
          <a:xfrm>
            <a:off x="208214" y="115018"/>
            <a:ext cx="11775571" cy="393600"/>
          </a:xfrm>
          <a:prstGeom prst="rect">
            <a:avLst/>
          </a:prstGeom>
        </p:spPr>
        <p:txBody>
          <a:bodyPr/>
          <a:lstStyle>
            <a:lvl1pPr algn="ctr" defTabSz="609630" rtl="0" eaLnBrk="1" latinLnBrk="0" hangingPunct="1">
              <a:spcBef>
                <a:spcPct val="0"/>
              </a:spcBef>
              <a:buNone/>
              <a:defRPr sz="2933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Objective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A1EBE2-EB42-212D-E0EB-EC8F59463B49}"/>
              </a:ext>
            </a:extLst>
          </p:cNvPr>
          <p:cNvSpPr txBox="1"/>
          <p:nvPr/>
        </p:nvSpPr>
        <p:spPr>
          <a:xfrm>
            <a:off x="208214" y="841823"/>
            <a:ext cx="9118666" cy="9269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000" b="1" dirty="0"/>
              <a:t>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8CC982-CE73-0A5A-7548-CCA5CCD6F2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214" y="2101948"/>
            <a:ext cx="7933461" cy="39142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122A82E-970D-70A8-7A48-D299D573C4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9906" y="2087638"/>
            <a:ext cx="2904003" cy="395102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2470606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8F6DC9-1C2D-6434-2B62-B60D72AAAE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3">
            <a:extLst>
              <a:ext uri="{FF2B5EF4-FFF2-40B4-BE49-F238E27FC236}">
                <a16:creationId xmlns:a16="http://schemas.microsoft.com/office/drawing/2014/main" id="{81A77DBD-A5C9-5FE5-CB43-85BCDDC19FD3}"/>
              </a:ext>
            </a:extLst>
          </p:cNvPr>
          <p:cNvSpPr txBox="1">
            <a:spLocks/>
          </p:cNvSpPr>
          <p:nvPr/>
        </p:nvSpPr>
        <p:spPr>
          <a:xfrm>
            <a:off x="208214" y="115018"/>
            <a:ext cx="11775571" cy="393600"/>
          </a:xfrm>
          <a:prstGeom prst="rect">
            <a:avLst/>
          </a:prstGeom>
        </p:spPr>
        <p:txBody>
          <a:bodyPr/>
          <a:lstStyle>
            <a:lvl1pPr algn="ctr" defTabSz="609630" rtl="0" eaLnBrk="1" latinLnBrk="0" hangingPunct="1">
              <a:spcBef>
                <a:spcPct val="0"/>
              </a:spcBef>
              <a:buNone/>
              <a:defRPr sz="2933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Objective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8CE6C5-B399-450A-926E-2EE0EDD7561A}"/>
              </a:ext>
            </a:extLst>
          </p:cNvPr>
          <p:cNvSpPr txBox="1"/>
          <p:nvPr/>
        </p:nvSpPr>
        <p:spPr>
          <a:xfrm>
            <a:off x="208214" y="841823"/>
            <a:ext cx="9118666" cy="9269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000" b="1" dirty="0"/>
              <a:t>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CE8C49-6651-FCBF-4A7D-04E7C25EA8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0928" y="1631725"/>
            <a:ext cx="7751843" cy="486589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996156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764C0D-5AD1-ECF9-354D-ACA92D4630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3">
            <a:extLst>
              <a:ext uri="{FF2B5EF4-FFF2-40B4-BE49-F238E27FC236}">
                <a16:creationId xmlns:a16="http://schemas.microsoft.com/office/drawing/2014/main" id="{F7539763-3ACB-583A-134A-E7A399288E55}"/>
              </a:ext>
            </a:extLst>
          </p:cNvPr>
          <p:cNvSpPr txBox="1">
            <a:spLocks/>
          </p:cNvSpPr>
          <p:nvPr/>
        </p:nvSpPr>
        <p:spPr>
          <a:xfrm>
            <a:off x="208214" y="115018"/>
            <a:ext cx="11775571" cy="393600"/>
          </a:xfrm>
          <a:prstGeom prst="rect">
            <a:avLst/>
          </a:prstGeom>
        </p:spPr>
        <p:txBody>
          <a:bodyPr/>
          <a:lstStyle>
            <a:lvl1pPr algn="ctr" defTabSz="609630" rtl="0" eaLnBrk="1" latinLnBrk="0" hangingPunct="1">
              <a:spcBef>
                <a:spcPct val="0"/>
              </a:spcBef>
              <a:buNone/>
              <a:defRPr sz="2933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Objective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69C8F2-5C38-76BF-D25F-8797F343B58B}"/>
              </a:ext>
            </a:extLst>
          </p:cNvPr>
          <p:cNvSpPr txBox="1"/>
          <p:nvPr/>
        </p:nvSpPr>
        <p:spPr>
          <a:xfrm>
            <a:off x="208214" y="841823"/>
            <a:ext cx="9118666" cy="9269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000" b="1" dirty="0"/>
              <a:t>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76E505-7235-6EF3-0457-4D1C381411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2593" y="1436361"/>
            <a:ext cx="7670207" cy="506663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445012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733856-FFC8-8145-F90F-FCF409062B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3">
            <a:extLst>
              <a:ext uri="{FF2B5EF4-FFF2-40B4-BE49-F238E27FC236}">
                <a16:creationId xmlns:a16="http://schemas.microsoft.com/office/drawing/2014/main" id="{E8C02120-1E4E-9882-D136-DA72E2B81A76}"/>
              </a:ext>
            </a:extLst>
          </p:cNvPr>
          <p:cNvSpPr txBox="1">
            <a:spLocks/>
          </p:cNvSpPr>
          <p:nvPr/>
        </p:nvSpPr>
        <p:spPr>
          <a:xfrm>
            <a:off x="208214" y="115018"/>
            <a:ext cx="11775571" cy="393600"/>
          </a:xfrm>
          <a:prstGeom prst="rect">
            <a:avLst/>
          </a:prstGeom>
        </p:spPr>
        <p:txBody>
          <a:bodyPr/>
          <a:lstStyle>
            <a:lvl1pPr algn="ctr" defTabSz="609630" rtl="0" eaLnBrk="1" latinLnBrk="0" hangingPunct="1">
              <a:spcBef>
                <a:spcPct val="0"/>
              </a:spcBef>
              <a:buNone/>
              <a:defRPr sz="2933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Objective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56ADC9-1DFD-4038-36C4-2FE6F7BA326C}"/>
              </a:ext>
            </a:extLst>
          </p:cNvPr>
          <p:cNvSpPr txBox="1"/>
          <p:nvPr/>
        </p:nvSpPr>
        <p:spPr>
          <a:xfrm>
            <a:off x="208214" y="841823"/>
            <a:ext cx="9118666" cy="9269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000" b="1" dirty="0"/>
              <a:t>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3FB493-E0EA-DA90-F05C-05377E414F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6835" y="1572045"/>
            <a:ext cx="7853080" cy="497820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8089199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6D7393-EEE6-DE5E-CE78-F827C0E0BE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3">
            <a:extLst>
              <a:ext uri="{FF2B5EF4-FFF2-40B4-BE49-F238E27FC236}">
                <a16:creationId xmlns:a16="http://schemas.microsoft.com/office/drawing/2014/main" id="{80A2E7B0-502F-A55D-1BE7-C7D3A10311F1}"/>
              </a:ext>
            </a:extLst>
          </p:cNvPr>
          <p:cNvSpPr txBox="1">
            <a:spLocks/>
          </p:cNvSpPr>
          <p:nvPr/>
        </p:nvSpPr>
        <p:spPr>
          <a:xfrm>
            <a:off x="208214" y="115018"/>
            <a:ext cx="11775571" cy="393600"/>
          </a:xfrm>
          <a:prstGeom prst="rect">
            <a:avLst/>
          </a:prstGeom>
        </p:spPr>
        <p:txBody>
          <a:bodyPr/>
          <a:lstStyle>
            <a:lvl1pPr algn="ctr" defTabSz="609630" rtl="0" eaLnBrk="1" latinLnBrk="0" hangingPunct="1">
              <a:spcBef>
                <a:spcPct val="0"/>
              </a:spcBef>
              <a:buNone/>
              <a:defRPr sz="2933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Objective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60A158-0798-5277-64F4-6FA87E17DDFB}"/>
              </a:ext>
            </a:extLst>
          </p:cNvPr>
          <p:cNvSpPr txBox="1"/>
          <p:nvPr/>
        </p:nvSpPr>
        <p:spPr>
          <a:xfrm>
            <a:off x="208214" y="841823"/>
            <a:ext cx="9118666" cy="9269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000" b="1" dirty="0"/>
              <a:t>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CD3D99-0426-4FBD-0DD7-96422F7CAB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7289" y="1589786"/>
            <a:ext cx="7767021" cy="499087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129240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A1BA1A-FE22-416E-3506-55205479EC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3">
            <a:extLst>
              <a:ext uri="{FF2B5EF4-FFF2-40B4-BE49-F238E27FC236}">
                <a16:creationId xmlns:a16="http://schemas.microsoft.com/office/drawing/2014/main" id="{4F0FF5D6-F8FD-E0C0-3E5C-5C06A4AB5DF6}"/>
              </a:ext>
            </a:extLst>
          </p:cNvPr>
          <p:cNvSpPr txBox="1">
            <a:spLocks/>
          </p:cNvSpPr>
          <p:nvPr/>
        </p:nvSpPr>
        <p:spPr>
          <a:xfrm>
            <a:off x="208214" y="115018"/>
            <a:ext cx="11775571" cy="393600"/>
          </a:xfrm>
          <a:prstGeom prst="rect">
            <a:avLst/>
          </a:prstGeom>
        </p:spPr>
        <p:txBody>
          <a:bodyPr/>
          <a:lstStyle>
            <a:lvl1pPr algn="ctr" defTabSz="609630" rtl="0" eaLnBrk="1" latinLnBrk="0" hangingPunct="1">
              <a:spcBef>
                <a:spcPct val="0"/>
              </a:spcBef>
              <a:buNone/>
              <a:defRPr sz="2933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Objective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DA6311-9771-3C22-08CA-2EB49B5BF60F}"/>
              </a:ext>
            </a:extLst>
          </p:cNvPr>
          <p:cNvSpPr txBox="1"/>
          <p:nvPr/>
        </p:nvSpPr>
        <p:spPr>
          <a:xfrm>
            <a:off x="208214" y="841823"/>
            <a:ext cx="9118666" cy="9269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000" b="1" dirty="0"/>
              <a:t>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079240-ED86-6D75-27B6-84CC3F002D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5521" y="1738076"/>
            <a:ext cx="7872578" cy="475954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5517679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3FD3C6-F44D-7093-0ED2-7238A17A51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3">
            <a:extLst>
              <a:ext uri="{FF2B5EF4-FFF2-40B4-BE49-F238E27FC236}">
                <a16:creationId xmlns:a16="http://schemas.microsoft.com/office/drawing/2014/main" id="{0D7A1EBE-3176-7F7F-33A3-5BEB46FBA140}"/>
              </a:ext>
            </a:extLst>
          </p:cNvPr>
          <p:cNvSpPr txBox="1">
            <a:spLocks/>
          </p:cNvSpPr>
          <p:nvPr/>
        </p:nvSpPr>
        <p:spPr>
          <a:xfrm>
            <a:off x="208214" y="115018"/>
            <a:ext cx="11775571" cy="393600"/>
          </a:xfrm>
          <a:prstGeom prst="rect">
            <a:avLst/>
          </a:prstGeom>
        </p:spPr>
        <p:txBody>
          <a:bodyPr/>
          <a:lstStyle>
            <a:lvl1pPr algn="ctr" defTabSz="609630" rtl="0" eaLnBrk="1" latinLnBrk="0" hangingPunct="1">
              <a:spcBef>
                <a:spcPct val="0"/>
              </a:spcBef>
              <a:buNone/>
              <a:defRPr sz="2933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Objective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EFB6DC-4399-4970-8E42-1D50E14FE7C4}"/>
              </a:ext>
            </a:extLst>
          </p:cNvPr>
          <p:cNvSpPr txBox="1"/>
          <p:nvPr/>
        </p:nvSpPr>
        <p:spPr>
          <a:xfrm>
            <a:off x="208214" y="841823"/>
            <a:ext cx="9118666" cy="9269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000" b="1" dirty="0"/>
              <a:t>Conclusion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790DCD-2C6C-E90F-95D0-18B490B54578}"/>
              </a:ext>
            </a:extLst>
          </p:cNvPr>
          <p:cNvSpPr txBox="1"/>
          <p:nvPr/>
        </p:nvSpPr>
        <p:spPr>
          <a:xfrm>
            <a:off x="328340" y="1532108"/>
            <a:ext cx="9118666" cy="9269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sz="4000" b="1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B13396E6-8E84-CC9C-6AEA-A1484EF4DF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340" y="1630244"/>
            <a:ext cx="11397495" cy="535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Smart AI Nutrition Assistant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integrates cutting-edge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generative AI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offer a personalized nutrition management solution.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 uses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Google Gemini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process:</a:t>
            </a:r>
          </a:p>
          <a:p>
            <a:pPr marL="457200" marR="0" lvl="1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Text inputs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(e.g., health goals, preferences)</a:t>
            </a:r>
          </a:p>
          <a:p>
            <a:pPr marL="457200" marR="0" lvl="1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Image inputs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(e.g., food photos, grocery labels)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functionalities include:</a:t>
            </a:r>
          </a:p>
          <a:p>
            <a:pPr marL="457200" marR="0" lvl="1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Identifying food items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from images</a:t>
            </a:r>
          </a:p>
          <a:p>
            <a:pPr marL="457200" marR="0" lvl="1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Calculating calorie content and Providing nutritional breakdown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Generating weekly meal plans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based on user goals and medical conditions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D6E53D3-8DA5-8A50-8FAF-111269CAFC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73949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D9FA77-0A27-2DFE-0E4D-D5F2D521DA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3">
            <a:extLst>
              <a:ext uri="{FF2B5EF4-FFF2-40B4-BE49-F238E27FC236}">
                <a16:creationId xmlns:a16="http://schemas.microsoft.com/office/drawing/2014/main" id="{54C774BE-9003-D60B-1F26-FE3F31629732}"/>
              </a:ext>
            </a:extLst>
          </p:cNvPr>
          <p:cNvSpPr txBox="1">
            <a:spLocks/>
          </p:cNvSpPr>
          <p:nvPr/>
        </p:nvSpPr>
        <p:spPr>
          <a:xfrm>
            <a:off x="208214" y="115018"/>
            <a:ext cx="11775571" cy="393600"/>
          </a:xfrm>
          <a:prstGeom prst="rect">
            <a:avLst/>
          </a:prstGeom>
        </p:spPr>
        <p:txBody>
          <a:bodyPr/>
          <a:lstStyle>
            <a:lvl1pPr algn="ctr" defTabSz="609630" rtl="0" eaLnBrk="1" latinLnBrk="0" hangingPunct="1">
              <a:spcBef>
                <a:spcPct val="0"/>
              </a:spcBef>
              <a:buNone/>
              <a:defRPr sz="2933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Objective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65A5BF-F6BB-ABFD-A071-C5D7DA315D4A}"/>
              </a:ext>
            </a:extLst>
          </p:cNvPr>
          <p:cNvSpPr txBox="1"/>
          <p:nvPr/>
        </p:nvSpPr>
        <p:spPr>
          <a:xfrm>
            <a:off x="208214" y="841823"/>
            <a:ext cx="9118666" cy="9269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000" b="1" dirty="0"/>
              <a:t>Conclusion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AACC853-3923-F710-9296-11BC24274793}"/>
              </a:ext>
            </a:extLst>
          </p:cNvPr>
          <p:cNvSpPr txBox="1"/>
          <p:nvPr/>
        </p:nvSpPr>
        <p:spPr>
          <a:xfrm>
            <a:off x="328340" y="1532108"/>
            <a:ext cx="9118666" cy="9269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sz="4000" b="1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4AB888D3-0D7C-17AA-2225-FDE5199336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214" y="1875509"/>
            <a:ext cx="11246888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system uses a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modular, agent-based architecture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scalability and maintainability.</a:t>
            </a:r>
          </a:p>
          <a:p>
            <a:pPr marL="457200" marR="0" lvl="1" indent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Includes specialized agents like: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meal_planner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calorie_calculator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feedback_agent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Streamlit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-based user interface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ensures a simple, interactive experience for all users.</a:t>
            </a:r>
          </a:p>
          <a:p>
            <a:pPr marL="0" marR="0" lvl="0" indent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assistant supports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adaptive learning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allowing it to refine its recommendations continuously based on user feedback.</a:t>
            </a:r>
          </a:p>
          <a:p>
            <a:pPr marL="0" marR="0" lvl="0" indent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Overall, it serves as a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dynamic and intelligent health companion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combining AI-powered analysis with real-time personalization.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D1EDA4A0-A35B-4F2D-47D9-3FB384446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80153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3">
            <a:extLst>
              <a:ext uri="{FF2B5EF4-FFF2-40B4-BE49-F238E27FC236}">
                <a16:creationId xmlns:a16="http://schemas.microsoft.com/office/drawing/2014/main" id="{5BA32B3C-D9C8-65B6-1442-8DF6B935E489}"/>
              </a:ext>
            </a:extLst>
          </p:cNvPr>
          <p:cNvSpPr txBox="1">
            <a:spLocks/>
          </p:cNvSpPr>
          <p:nvPr/>
        </p:nvSpPr>
        <p:spPr>
          <a:xfrm>
            <a:off x="208214" y="115018"/>
            <a:ext cx="11775571" cy="393600"/>
          </a:xfrm>
          <a:prstGeom prst="rect">
            <a:avLst/>
          </a:prstGeom>
        </p:spPr>
        <p:txBody>
          <a:bodyPr/>
          <a:lstStyle>
            <a:lvl1pPr algn="ctr" defTabSz="609630" rtl="0" eaLnBrk="1" latinLnBrk="0" hangingPunct="1">
              <a:spcBef>
                <a:spcPct val="0"/>
              </a:spcBef>
              <a:buNone/>
              <a:defRPr sz="2933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 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B4730C9-E826-00F8-FDE6-BFF9213D8F2F}"/>
              </a:ext>
            </a:extLst>
          </p:cNvPr>
          <p:cNvSpPr txBox="1"/>
          <p:nvPr/>
        </p:nvSpPr>
        <p:spPr>
          <a:xfrm>
            <a:off x="1158888" y="1404720"/>
            <a:ext cx="5885108" cy="4622869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Problem Statement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Objectives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Key Technologies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Core Features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Architecture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Agents and Modules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Gemini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Results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Conclusion &amp; Future Work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References </a:t>
            </a:r>
          </a:p>
          <a:p>
            <a:pPr>
              <a:lnSpc>
                <a:spcPct val="150000"/>
              </a:lnSpc>
            </a:pPr>
            <a:endParaRPr lang="en-I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473508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A87404-E6AA-EA49-6940-6BA9D4D349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3">
            <a:extLst>
              <a:ext uri="{FF2B5EF4-FFF2-40B4-BE49-F238E27FC236}">
                <a16:creationId xmlns:a16="http://schemas.microsoft.com/office/drawing/2014/main" id="{EC16786F-F882-4885-6267-9139AEAAE0F7}"/>
              </a:ext>
            </a:extLst>
          </p:cNvPr>
          <p:cNvSpPr txBox="1">
            <a:spLocks/>
          </p:cNvSpPr>
          <p:nvPr/>
        </p:nvSpPr>
        <p:spPr>
          <a:xfrm>
            <a:off x="208214" y="115018"/>
            <a:ext cx="11775571" cy="393600"/>
          </a:xfrm>
          <a:prstGeom prst="rect">
            <a:avLst/>
          </a:prstGeom>
        </p:spPr>
        <p:txBody>
          <a:bodyPr/>
          <a:lstStyle>
            <a:lvl1pPr algn="ctr" defTabSz="609630" rtl="0" eaLnBrk="1" latinLnBrk="0" hangingPunct="1">
              <a:spcBef>
                <a:spcPct val="0"/>
              </a:spcBef>
              <a:buNone/>
              <a:defRPr sz="2933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Objective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3D8D50-D545-C64A-46BD-533704B88DD3}"/>
              </a:ext>
            </a:extLst>
          </p:cNvPr>
          <p:cNvSpPr txBox="1"/>
          <p:nvPr/>
        </p:nvSpPr>
        <p:spPr>
          <a:xfrm>
            <a:off x="208214" y="841823"/>
            <a:ext cx="9118666" cy="9269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000" b="1" dirty="0"/>
              <a:t>Future work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E8E9D6-2A2F-628C-94E3-58B09A8CBDA8}"/>
              </a:ext>
            </a:extLst>
          </p:cNvPr>
          <p:cNvSpPr txBox="1"/>
          <p:nvPr/>
        </p:nvSpPr>
        <p:spPr>
          <a:xfrm>
            <a:off x="328340" y="1532108"/>
            <a:ext cx="9118666" cy="9269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sz="4000" b="1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005DD5C3-43CF-A5C7-0038-CFDCFC4B0D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214" y="1532108"/>
            <a:ext cx="11246888" cy="535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lang="en-US" b="1" dirty="0"/>
              <a:t>Integration with Wearables &amp; Fitness Trackers:</a:t>
            </a:r>
            <a:endParaRPr lang="en-US" dirty="0"/>
          </a:p>
          <a:p>
            <a:pPr marL="742950" lvl="1" indent="-28575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Sync with devices like Fitbit, Apple Health, or Google Fit for real-time activity and calorie tracking.</a:t>
            </a:r>
          </a:p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lang="en-US" b="1" dirty="0"/>
              <a:t>Voice Input and Conversational AI:</a:t>
            </a:r>
            <a:endParaRPr lang="en-US" dirty="0"/>
          </a:p>
          <a:p>
            <a:pPr marL="742950" lvl="1" indent="-28575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Allow users to interact via voice using a chatbot interface with real-time feedback and Q&amp;A.</a:t>
            </a:r>
          </a:p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lang="en-US" b="1" dirty="0"/>
              <a:t>Real-time Food Recognition:</a:t>
            </a:r>
            <a:endParaRPr lang="en-US" dirty="0"/>
          </a:p>
          <a:p>
            <a:pPr marL="742950" lvl="1" indent="-28575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Improve image processing by incorporating deep learning-based object detection (e.g., using YOLO or </a:t>
            </a:r>
            <a:r>
              <a:rPr lang="en-US" dirty="0" err="1"/>
              <a:t>MobileNet</a:t>
            </a:r>
            <a:r>
              <a:rPr lang="en-US" dirty="0"/>
              <a:t>) for more accurate food identification.</a:t>
            </a:r>
          </a:p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lang="en-US" b="1" dirty="0"/>
              <a:t>Dietary Restriction Filters:</a:t>
            </a:r>
            <a:endParaRPr lang="en-US" dirty="0"/>
          </a:p>
          <a:p>
            <a:pPr marL="742950" lvl="1" indent="-28575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Add advanced filters (e.g., vegan, keto, gluten-free, allergies) to personalize meal plans more precisely.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79A57E2-D86D-89C0-8652-A7BF5CCAAB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824113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27E18B-8C61-3D02-CA24-B8A5EFB7CF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3">
            <a:extLst>
              <a:ext uri="{FF2B5EF4-FFF2-40B4-BE49-F238E27FC236}">
                <a16:creationId xmlns:a16="http://schemas.microsoft.com/office/drawing/2014/main" id="{B0589883-0845-1994-F8B6-DB17A91320F8}"/>
              </a:ext>
            </a:extLst>
          </p:cNvPr>
          <p:cNvSpPr txBox="1">
            <a:spLocks/>
          </p:cNvSpPr>
          <p:nvPr/>
        </p:nvSpPr>
        <p:spPr>
          <a:xfrm>
            <a:off x="208214" y="115018"/>
            <a:ext cx="11775571" cy="393600"/>
          </a:xfrm>
          <a:prstGeom prst="rect">
            <a:avLst/>
          </a:prstGeom>
        </p:spPr>
        <p:txBody>
          <a:bodyPr/>
          <a:lstStyle>
            <a:lvl1pPr algn="ctr" defTabSz="609630" rtl="0" eaLnBrk="1" latinLnBrk="0" hangingPunct="1">
              <a:spcBef>
                <a:spcPct val="0"/>
              </a:spcBef>
              <a:buNone/>
              <a:defRPr sz="2933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Objective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60F962-8ABC-08A3-7E79-7840844BB54E}"/>
              </a:ext>
            </a:extLst>
          </p:cNvPr>
          <p:cNvSpPr txBox="1"/>
          <p:nvPr/>
        </p:nvSpPr>
        <p:spPr>
          <a:xfrm>
            <a:off x="208214" y="841823"/>
            <a:ext cx="9118666" cy="9269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000" b="1" dirty="0"/>
              <a:t>Future work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F69228-DA39-4B9A-E7BF-4CA873E9CCAD}"/>
              </a:ext>
            </a:extLst>
          </p:cNvPr>
          <p:cNvSpPr txBox="1"/>
          <p:nvPr/>
        </p:nvSpPr>
        <p:spPr>
          <a:xfrm>
            <a:off x="328340" y="1532108"/>
            <a:ext cx="9118666" cy="9269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sz="4000" b="1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2DCA5BF1-BE29-640E-6C8E-1BEA18BC81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215" y="1660356"/>
            <a:ext cx="11775570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200000"/>
              </a:lnSpc>
            </a:pPr>
            <a:r>
              <a:rPr lang="en-US" b="1" dirty="0"/>
              <a:t>5.Database and Cloud Integration:</a:t>
            </a:r>
            <a:endParaRPr lang="en-US" dirty="0"/>
          </a:p>
          <a:p>
            <a:pPr marL="742950" lvl="1" indent="-28575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Store user preferences and history securely using Firebase or </a:t>
            </a:r>
            <a:r>
              <a:rPr lang="en-US" dirty="0" err="1"/>
              <a:t>Supabase</a:t>
            </a:r>
            <a:r>
              <a:rPr lang="en-US" dirty="0"/>
              <a:t> for a seamless experience across devices.</a:t>
            </a:r>
          </a:p>
          <a:p>
            <a:pPr>
              <a:lnSpc>
                <a:spcPct val="200000"/>
              </a:lnSpc>
            </a:pPr>
            <a:r>
              <a:rPr lang="en-US" b="1" dirty="0"/>
              <a:t>6.Multilingual Support:</a:t>
            </a:r>
            <a:endParaRPr lang="en-US" dirty="0"/>
          </a:p>
          <a:p>
            <a:pPr marL="742950" lvl="1" indent="-28575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Expand the assistant’s accessibility by supporting multiple languages.</a:t>
            </a:r>
          </a:p>
          <a:p>
            <a:pPr>
              <a:lnSpc>
                <a:spcPct val="200000"/>
              </a:lnSpc>
            </a:pPr>
            <a:r>
              <a:rPr lang="en-US" b="1" dirty="0"/>
              <a:t>7.Gamification and Habit Tracking:</a:t>
            </a:r>
            <a:endParaRPr lang="en-US" dirty="0"/>
          </a:p>
          <a:p>
            <a:pPr marL="742950" lvl="1" indent="-28575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Incorporate progress tracking, rewards, and goal setting to enhance long-term engagement.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4BD0135-37BF-49FA-9A68-0B84BE5874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312688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1C0FD1-1F2F-95E3-1173-07AFA391BD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3">
            <a:extLst>
              <a:ext uri="{FF2B5EF4-FFF2-40B4-BE49-F238E27FC236}">
                <a16:creationId xmlns:a16="http://schemas.microsoft.com/office/drawing/2014/main" id="{BDC97ABE-4F10-84E0-5CFF-D91FE86E71B0}"/>
              </a:ext>
            </a:extLst>
          </p:cNvPr>
          <p:cNvSpPr txBox="1">
            <a:spLocks/>
          </p:cNvSpPr>
          <p:nvPr/>
        </p:nvSpPr>
        <p:spPr>
          <a:xfrm>
            <a:off x="208214" y="115018"/>
            <a:ext cx="11775571" cy="393600"/>
          </a:xfrm>
          <a:prstGeom prst="rect">
            <a:avLst/>
          </a:prstGeom>
        </p:spPr>
        <p:txBody>
          <a:bodyPr/>
          <a:lstStyle>
            <a:lvl1pPr algn="ctr" defTabSz="609630" rtl="0" eaLnBrk="1" latinLnBrk="0" hangingPunct="1">
              <a:spcBef>
                <a:spcPct val="0"/>
              </a:spcBef>
              <a:buNone/>
              <a:defRPr sz="2933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itle 3">
            <a:extLst>
              <a:ext uri="{FF2B5EF4-FFF2-40B4-BE49-F238E27FC236}">
                <a16:creationId xmlns:a16="http://schemas.microsoft.com/office/drawing/2014/main" id="{0E178734-7E1D-0740-E039-E64D8B06102C}"/>
              </a:ext>
            </a:extLst>
          </p:cNvPr>
          <p:cNvSpPr txBox="1">
            <a:spLocks/>
          </p:cNvSpPr>
          <p:nvPr/>
        </p:nvSpPr>
        <p:spPr>
          <a:xfrm>
            <a:off x="1153371" y="2820339"/>
            <a:ext cx="3770942" cy="990600"/>
          </a:xfrm>
          <a:prstGeom prst="rect">
            <a:avLst/>
          </a:prstGeom>
        </p:spPr>
        <p:txBody>
          <a:bodyPr/>
          <a:lstStyle>
            <a:lvl1pPr algn="ctr" defTabSz="609630" rtl="0" eaLnBrk="1" latinLnBrk="0" hangingPunct="1">
              <a:spcBef>
                <a:spcPct val="0"/>
              </a:spcBef>
              <a:buNone/>
              <a:defRPr sz="2933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09721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25C9E9-EF07-FD4E-D4B3-5063685A57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3">
            <a:extLst>
              <a:ext uri="{FF2B5EF4-FFF2-40B4-BE49-F238E27FC236}">
                <a16:creationId xmlns:a16="http://schemas.microsoft.com/office/drawing/2014/main" id="{08EE8B6A-3B33-645D-FCAC-A9DD97DC5100}"/>
              </a:ext>
            </a:extLst>
          </p:cNvPr>
          <p:cNvSpPr txBox="1">
            <a:spLocks/>
          </p:cNvSpPr>
          <p:nvPr/>
        </p:nvSpPr>
        <p:spPr>
          <a:xfrm>
            <a:off x="208214" y="115018"/>
            <a:ext cx="11775571" cy="393600"/>
          </a:xfrm>
          <a:prstGeom prst="rect">
            <a:avLst/>
          </a:prstGeom>
        </p:spPr>
        <p:txBody>
          <a:bodyPr/>
          <a:lstStyle>
            <a:lvl1pPr algn="ctr" defTabSz="609630" rtl="0" eaLnBrk="1" latinLnBrk="0" hangingPunct="1">
              <a:spcBef>
                <a:spcPct val="0"/>
              </a:spcBef>
              <a:buNone/>
              <a:defRPr sz="2933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018022A-23B3-30D3-B772-26937424A6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1075" y="773597"/>
            <a:ext cx="7164593" cy="584409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166764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AFCA75-E848-7EA0-8C29-D959C3978A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3">
            <a:extLst>
              <a:ext uri="{FF2B5EF4-FFF2-40B4-BE49-F238E27FC236}">
                <a16:creationId xmlns:a16="http://schemas.microsoft.com/office/drawing/2014/main" id="{9FBF3BDC-3FE4-7626-8713-5E704068B138}"/>
              </a:ext>
            </a:extLst>
          </p:cNvPr>
          <p:cNvSpPr txBox="1">
            <a:spLocks/>
          </p:cNvSpPr>
          <p:nvPr/>
        </p:nvSpPr>
        <p:spPr>
          <a:xfrm>
            <a:off x="208214" y="115018"/>
            <a:ext cx="11775571" cy="393600"/>
          </a:xfrm>
          <a:prstGeom prst="rect">
            <a:avLst/>
          </a:prstGeom>
        </p:spPr>
        <p:txBody>
          <a:bodyPr/>
          <a:lstStyle>
            <a:lvl1pPr algn="ctr" defTabSz="609630" rtl="0" eaLnBrk="1" latinLnBrk="0" hangingPunct="1">
              <a:spcBef>
                <a:spcPct val="0"/>
              </a:spcBef>
              <a:buNone/>
              <a:defRPr sz="2933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Objective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5CE842-9139-FC25-76DD-9BBC330D4F62}"/>
              </a:ext>
            </a:extLst>
          </p:cNvPr>
          <p:cNvSpPr txBox="1"/>
          <p:nvPr/>
        </p:nvSpPr>
        <p:spPr>
          <a:xfrm>
            <a:off x="208214" y="841823"/>
            <a:ext cx="6094206" cy="9269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000" b="1" dirty="0"/>
              <a:t>Objectives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2B74F7-DDEF-A1F5-B960-E10AE369F408}"/>
              </a:ext>
            </a:extLst>
          </p:cNvPr>
          <p:cNvSpPr txBox="1"/>
          <p:nvPr/>
        </p:nvSpPr>
        <p:spPr>
          <a:xfrm>
            <a:off x="328340" y="1768743"/>
            <a:ext cx="11775571" cy="48049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/>
              <a:t>To build an intelligent, interactive nutrition assistant using </a:t>
            </a:r>
            <a:r>
              <a:rPr lang="en-US" b="1" dirty="0"/>
              <a:t>generative AI</a:t>
            </a:r>
            <a:r>
              <a:rPr lang="en-US" dirty="0"/>
              <a:t> that provides: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/>
              <a:t>Personalized meal planning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/>
              <a:t>Nutrition and calorie analysis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/>
              <a:t>Smart suggestions based on goals/preferences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/>
              <a:t>Dynamic feedback and contextual explanations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/>
              <a:t>Support for both </a:t>
            </a:r>
            <a:r>
              <a:rPr lang="en-US" b="1" dirty="0"/>
              <a:t>text and image input</a:t>
            </a:r>
            <a:endParaRPr lang="en-US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/>
              <a:t>Clean, interactive </a:t>
            </a:r>
            <a:r>
              <a:rPr lang="en-US" b="1" dirty="0" err="1"/>
              <a:t>Streamlit</a:t>
            </a:r>
            <a:r>
              <a:rPr lang="en-US" b="1" dirty="0"/>
              <a:t> GUI</a:t>
            </a:r>
            <a:endParaRPr lang="en-US" dirty="0"/>
          </a:p>
          <a:p>
            <a:pPr>
              <a:lnSpc>
                <a:spcPct val="150000"/>
              </a:lnSpc>
            </a:pPr>
            <a:endParaRPr lang="en-US" sz="40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57058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B0451C-78D9-0A6E-45DB-BA252F2ACB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3">
            <a:extLst>
              <a:ext uri="{FF2B5EF4-FFF2-40B4-BE49-F238E27FC236}">
                <a16:creationId xmlns:a16="http://schemas.microsoft.com/office/drawing/2014/main" id="{257D0BBF-BD13-56ED-C3E4-4D8B1B16FA39}"/>
              </a:ext>
            </a:extLst>
          </p:cNvPr>
          <p:cNvSpPr txBox="1">
            <a:spLocks/>
          </p:cNvSpPr>
          <p:nvPr/>
        </p:nvSpPr>
        <p:spPr>
          <a:xfrm>
            <a:off x="208214" y="115018"/>
            <a:ext cx="11775571" cy="393600"/>
          </a:xfrm>
          <a:prstGeom prst="rect">
            <a:avLst/>
          </a:prstGeom>
        </p:spPr>
        <p:txBody>
          <a:bodyPr/>
          <a:lstStyle>
            <a:lvl1pPr algn="ctr" defTabSz="609630" rtl="0" eaLnBrk="1" latinLnBrk="0" hangingPunct="1">
              <a:spcBef>
                <a:spcPct val="0"/>
              </a:spcBef>
              <a:buNone/>
              <a:defRPr sz="2933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Objective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8EA666-E81E-13FB-AF78-A84AD151FA28}"/>
              </a:ext>
            </a:extLst>
          </p:cNvPr>
          <p:cNvSpPr txBox="1"/>
          <p:nvPr/>
        </p:nvSpPr>
        <p:spPr>
          <a:xfrm>
            <a:off x="208214" y="841823"/>
            <a:ext cx="6094206" cy="9269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000" b="1" dirty="0"/>
              <a:t>Key Technologies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80C5AED-898E-8101-60F4-FEB595288E27}"/>
              </a:ext>
            </a:extLst>
          </p:cNvPr>
          <p:cNvSpPr txBox="1"/>
          <p:nvPr/>
        </p:nvSpPr>
        <p:spPr>
          <a:xfrm>
            <a:off x="360614" y="1833322"/>
            <a:ext cx="6094206" cy="31429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/>
              <a:t>Python + </a:t>
            </a:r>
            <a:r>
              <a:rPr lang="en-US" dirty="0" err="1"/>
              <a:t>Streamlit</a:t>
            </a:r>
            <a:endParaRPr lang="en-US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/>
              <a:t>Google Gemini (LLM)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/>
              <a:t>Agent-Based Architecture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/>
              <a:t>Image &amp; Text Processing</a:t>
            </a:r>
          </a:p>
          <a:p>
            <a:pPr>
              <a:lnSpc>
                <a:spcPct val="150000"/>
              </a:lnSpc>
            </a:pPr>
            <a:endParaRPr lang="en-US" sz="40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27556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D9A932-79AA-DFF1-1A77-54033C1781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3">
            <a:extLst>
              <a:ext uri="{FF2B5EF4-FFF2-40B4-BE49-F238E27FC236}">
                <a16:creationId xmlns:a16="http://schemas.microsoft.com/office/drawing/2014/main" id="{446A095B-B42C-E5E6-8A8E-CBC3FE5C94B9}"/>
              </a:ext>
            </a:extLst>
          </p:cNvPr>
          <p:cNvSpPr txBox="1">
            <a:spLocks/>
          </p:cNvSpPr>
          <p:nvPr/>
        </p:nvSpPr>
        <p:spPr>
          <a:xfrm>
            <a:off x="208214" y="115018"/>
            <a:ext cx="11775571" cy="393600"/>
          </a:xfrm>
          <a:prstGeom prst="rect">
            <a:avLst/>
          </a:prstGeom>
        </p:spPr>
        <p:txBody>
          <a:bodyPr/>
          <a:lstStyle>
            <a:lvl1pPr algn="ctr" defTabSz="609630" rtl="0" eaLnBrk="1" latinLnBrk="0" hangingPunct="1">
              <a:spcBef>
                <a:spcPct val="0"/>
              </a:spcBef>
              <a:buNone/>
              <a:defRPr sz="2933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Objective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17747F-CA9F-3D5F-A616-5B79C46E7D0E}"/>
              </a:ext>
            </a:extLst>
          </p:cNvPr>
          <p:cNvSpPr txBox="1"/>
          <p:nvPr/>
        </p:nvSpPr>
        <p:spPr>
          <a:xfrm>
            <a:off x="208214" y="841823"/>
            <a:ext cx="9118666" cy="9269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4000" b="1" dirty="0"/>
              <a:t>Core Features</a:t>
            </a:r>
            <a:endParaRPr lang="en-US" sz="40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EDA30F-BD2A-3F17-9119-CEFB3485F511}"/>
              </a:ext>
            </a:extLst>
          </p:cNvPr>
          <p:cNvSpPr txBox="1"/>
          <p:nvPr/>
        </p:nvSpPr>
        <p:spPr>
          <a:xfrm>
            <a:off x="360614" y="1833322"/>
            <a:ext cx="6094206" cy="38957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IN" dirty="0"/>
              <a:t>✅ Personalized Meal Planning</a:t>
            </a:r>
          </a:p>
          <a:p>
            <a:pPr>
              <a:lnSpc>
                <a:spcPct val="200000"/>
              </a:lnSpc>
            </a:pPr>
            <a:r>
              <a:rPr lang="en-IN" dirty="0"/>
              <a:t>🍎 Nutrition &amp; Calorie Analysis</a:t>
            </a:r>
          </a:p>
          <a:p>
            <a:pPr>
              <a:lnSpc>
                <a:spcPct val="200000"/>
              </a:lnSpc>
            </a:pPr>
            <a:r>
              <a:rPr lang="en-IN" dirty="0"/>
              <a:t>🤖 Smart Suggestions (via Gemini)</a:t>
            </a:r>
          </a:p>
          <a:p>
            <a:pPr>
              <a:lnSpc>
                <a:spcPct val="200000"/>
              </a:lnSpc>
            </a:pPr>
            <a:r>
              <a:rPr lang="en-IN" dirty="0"/>
              <a:t>🧠 Contextual Feedback Engine</a:t>
            </a:r>
          </a:p>
          <a:p>
            <a:pPr>
              <a:lnSpc>
                <a:spcPct val="200000"/>
              </a:lnSpc>
            </a:pPr>
            <a:r>
              <a:rPr lang="en-IN" dirty="0"/>
              <a:t>📷 Image &amp; Text Input Support</a:t>
            </a:r>
          </a:p>
          <a:p>
            <a:pPr>
              <a:lnSpc>
                <a:spcPct val="200000"/>
              </a:lnSpc>
            </a:pPr>
            <a:r>
              <a:rPr lang="en-IN" dirty="0"/>
              <a:t>🖥️ Clean, Interactive </a:t>
            </a:r>
            <a:r>
              <a:rPr lang="en-IN" dirty="0" err="1"/>
              <a:t>Streamlit</a:t>
            </a:r>
            <a:r>
              <a:rPr lang="en-IN" dirty="0"/>
              <a:t> UI</a:t>
            </a:r>
          </a:p>
          <a:p>
            <a:pPr>
              <a:lnSpc>
                <a:spcPct val="200000"/>
              </a:lnSpc>
            </a:pPr>
            <a:endParaRPr lang="en-US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35348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5BB88E-65FF-CDC9-85FE-2842A9C654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3">
            <a:extLst>
              <a:ext uri="{FF2B5EF4-FFF2-40B4-BE49-F238E27FC236}">
                <a16:creationId xmlns:a16="http://schemas.microsoft.com/office/drawing/2014/main" id="{66EF95EC-AB29-0279-516B-D62935B3EB9C}"/>
              </a:ext>
            </a:extLst>
          </p:cNvPr>
          <p:cNvSpPr txBox="1">
            <a:spLocks/>
          </p:cNvSpPr>
          <p:nvPr/>
        </p:nvSpPr>
        <p:spPr>
          <a:xfrm>
            <a:off x="208214" y="115018"/>
            <a:ext cx="11775571" cy="393600"/>
          </a:xfrm>
          <a:prstGeom prst="rect">
            <a:avLst/>
          </a:prstGeom>
        </p:spPr>
        <p:txBody>
          <a:bodyPr/>
          <a:lstStyle>
            <a:lvl1pPr algn="ctr" defTabSz="609630" rtl="0" eaLnBrk="1" latinLnBrk="0" hangingPunct="1">
              <a:spcBef>
                <a:spcPct val="0"/>
              </a:spcBef>
              <a:buNone/>
              <a:defRPr sz="2933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Objective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FE18D4-B50F-B35B-75F3-3530055EBA74}"/>
              </a:ext>
            </a:extLst>
          </p:cNvPr>
          <p:cNvSpPr txBox="1"/>
          <p:nvPr/>
        </p:nvSpPr>
        <p:spPr>
          <a:xfrm>
            <a:off x="208214" y="841823"/>
            <a:ext cx="9118666" cy="9269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4000" b="1" dirty="0"/>
              <a:t>Architecture</a:t>
            </a:r>
            <a:endParaRPr lang="en-US" sz="4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77DDCF-60FE-01DE-EA1A-2BDDD8089235}"/>
              </a:ext>
            </a:extLst>
          </p:cNvPr>
          <p:cNvSpPr txBox="1"/>
          <p:nvPr/>
        </p:nvSpPr>
        <p:spPr>
          <a:xfrm>
            <a:off x="2228626" y="1581373"/>
            <a:ext cx="7734747" cy="50383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dirty="0" err="1"/>
              <a:t>smart_ai_nutrition_assistant</a:t>
            </a:r>
            <a:r>
              <a:rPr lang="en-IN" dirty="0"/>
              <a:t>/</a:t>
            </a:r>
          </a:p>
          <a:p>
            <a:pPr>
              <a:lnSpc>
                <a:spcPct val="150000"/>
              </a:lnSpc>
            </a:pPr>
            <a:r>
              <a:rPr lang="en-IN" dirty="0"/>
              <a:t>├── agents/</a:t>
            </a:r>
          </a:p>
          <a:p>
            <a:pPr>
              <a:lnSpc>
                <a:spcPct val="150000"/>
              </a:lnSpc>
            </a:pPr>
            <a:r>
              <a:rPr lang="en-IN" dirty="0"/>
              <a:t>│   ├── calorie_calculator.py</a:t>
            </a:r>
          </a:p>
          <a:p>
            <a:pPr>
              <a:lnSpc>
                <a:spcPct val="150000"/>
              </a:lnSpc>
            </a:pPr>
            <a:r>
              <a:rPr lang="en-IN" dirty="0"/>
              <a:t>│   ├── feedback_agent.py</a:t>
            </a:r>
          </a:p>
          <a:p>
            <a:pPr>
              <a:lnSpc>
                <a:spcPct val="150000"/>
              </a:lnSpc>
            </a:pPr>
            <a:r>
              <a:rPr lang="en-IN" dirty="0"/>
              <a:t>│   └── meal_planner.py</a:t>
            </a:r>
          </a:p>
          <a:p>
            <a:pPr>
              <a:lnSpc>
                <a:spcPct val="150000"/>
              </a:lnSpc>
            </a:pPr>
            <a:r>
              <a:rPr lang="en-IN" dirty="0"/>
              <a:t>├── models/</a:t>
            </a:r>
          </a:p>
          <a:p>
            <a:pPr>
              <a:lnSpc>
                <a:spcPct val="150000"/>
              </a:lnSpc>
            </a:pPr>
            <a:r>
              <a:rPr lang="en-IN" dirty="0"/>
              <a:t>│   └── gemini_api.py</a:t>
            </a:r>
          </a:p>
          <a:p>
            <a:pPr>
              <a:lnSpc>
                <a:spcPct val="150000"/>
              </a:lnSpc>
            </a:pPr>
            <a:r>
              <a:rPr lang="en-IN" dirty="0"/>
              <a:t>├── </a:t>
            </a:r>
            <a:r>
              <a:rPr lang="en-IN" dirty="0" err="1"/>
              <a:t>ui</a:t>
            </a:r>
            <a:r>
              <a:rPr lang="en-IN" dirty="0"/>
              <a:t>/</a:t>
            </a:r>
          </a:p>
          <a:p>
            <a:pPr>
              <a:lnSpc>
                <a:spcPct val="150000"/>
              </a:lnSpc>
            </a:pPr>
            <a:r>
              <a:rPr lang="en-IN" dirty="0"/>
              <a:t>│   └── app.py</a:t>
            </a:r>
          </a:p>
          <a:p>
            <a:pPr>
              <a:lnSpc>
                <a:spcPct val="150000"/>
              </a:lnSpc>
            </a:pPr>
            <a:r>
              <a:rPr lang="en-IN" dirty="0"/>
              <a:t>├── .env</a:t>
            </a:r>
          </a:p>
          <a:p>
            <a:pPr>
              <a:lnSpc>
                <a:spcPct val="150000"/>
              </a:lnSpc>
            </a:pPr>
            <a:r>
              <a:rPr lang="en-IN" dirty="0"/>
              <a:t>├── requirements.txt</a:t>
            </a:r>
          </a:p>
          <a:p>
            <a:pPr>
              <a:lnSpc>
                <a:spcPct val="150000"/>
              </a:lnSpc>
            </a:pPr>
            <a:r>
              <a:rPr lang="en-IN" dirty="0"/>
              <a:t>└── run_app.py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35900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8020E9-1ACE-BFB8-1D74-513876392C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3">
            <a:extLst>
              <a:ext uri="{FF2B5EF4-FFF2-40B4-BE49-F238E27FC236}">
                <a16:creationId xmlns:a16="http://schemas.microsoft.com/office/drawing/2014/main" id="{F70C25E1-F091-9F2B-B89C-7A93C6A887F2}"/>
              </a:ext>
            </a:extLst>
          </p:cNvPr>
          <p:cNvSpPr txBox="1">
            <a:spLocks/>
          </p:cNvSpPr>
          <p:nvPr/>
        </p:nvSpPr>
        <p:spPr>
          <a:xfrm>
            <a:off x="208214" y="115018"/>
            <a:ext cx="11775571" cy="393600"/>
          </a:xfrm>
          <a:prstGeom prst="rect">
            <a:avLst/>
          </a:prstGeom>
        </p:spPr>
        <p:txBody>
          <a:bodyPr/>
          <a:lstStyle>
            <a:lvl1pPr algn="ctr" defTabSz="609630" rtl="0" eaLnBrk="1" latinLnBrk="0" hangingPunct="1">
              <a:spcBef>
                <a:spcPct val="0"/>
              </a:spcBef>
              <a:buNone/>
              <a:defRPr sz="2933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Objective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0604AC-873E-805B-2768-BDEC35E6AC18}"/>
              </a:ext>
            </a:extLst>
          </p:cNvPr>
          <p:cNvSpPr txBox="1"/>
          <p:nvPr/>
        </p:nvSpPr>
        <p:spPr>
          <a:xfrm>
            <a:off x="208214" y="841823"/>
            <a:ext cx="9118666" cy="9269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4000" b="1" dirty="0"/>
              <a:t>Architecture</a:t>
            </a:r>
            <a:endParaRPr lang="en-US" sz="4000" b="1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A1B6696-B660-49A5-C68F-9985876096C1}"/>
              </a:ext>
            </a:extLst>
          </p:cNvPr>
          <p:cNvSpPr/>
          <p:nvPr/>
        </p:nvSpPr>
        <p:spPr>
          <a:xfrm>
            <a:off x="107576" y="2140772"/>
            <a:ext cx="11973030" cy="66697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SMART AI Nutrition Assistant</a:t>
            </a:r>
            <a:endParaRPr lang="en-IN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70046E8-1FD5-D991-7784-EDFF55828631}"/>
              </a:ext>
            </a:extLst>
          </p:cNvPr>
          <p:cNvSpPr/>
          <p:nvPr/>
        </p:nvSpPr>
        <p:spPr>
          <a:xfrm>
            <a:off x="3411001" y="3689875"/>
            <a:ext cx="1029158" cy="88212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Agents</a:t>
            </a:r>
            <a:endParaRPr lang="en-IN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CC46E5A-0AD5-7848-F5DC-3C691406669A}"/>
              </a:ext>
            </a:extLst>
          </p:cNvPr>
          <p:cNvSpPr/>
          <p:nvPr/>
        </p:nvSpPr>
        <p:spPr>
          <a:xfrm>
            <a:off x="7791935" y="3732901"/>
            <a:ext cx="1059609" cy="88212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Models</a:t>
            </a:r>
            <a:endParaRPr lang="en-IN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CB31E8F-0689-4CFB-EDB8-A216835BFD96}"/>
              </a:ext>
            </a:extLst>
          </p:cNvPr>
          <p:cNvSpPr/>
          <p:nvPr/>
        </p:nvSpPr>
        <p:spPr>
          <a:xfrm>
            <a:off x="10050159" y="3732901"/>
            <a:ext cx="1194116" cy="88212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Interface</a:t>
            </a:r>
            <a:endParaRPr lang="en-IN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6D871ED-391F-F19D-F117-24EA4EFBBC58}"/>
              </a:ext>
            </a:extLst>
          </p:cNvPr>
          <p:cNvSpPr/>
          <p:nvPr/>
        </p:nvSpPr>
        <p:spPr>
          <a:xfrm>
            <a:off x="1277871" y="3689873"/>
            <a:ext cx="1925618" cy="88212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requirements.txt</a:t>
            </a:r>
            <a:endParaRPr lang="en-IN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6AEFFF2-BF78-6973-2A6B-AAE6173C7223}"/>
              </a:ext>
            </a:extLst>
          </p:cNvPr>
          <p:cNvSpPr/>
          <p:nvPr/>
        </p:nvSpPr>
        <p:spPr>
          <a:xfrm>
            <a:off x="379613" y="3689873"/>
            <a:ext cx="660695" cy="88212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.env</a:t>
            </a:r>
            <a:endParaRPr lang="en-IN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702B4DC-9E4D-81AD-D44A-A0C4CA94FB4E}"/>
              </a:ext>
            </a:extLst>
          </p:cNvPr>
          <p:cNvSpPr/>
          <p:nvPr/>
        </p:nvSpPr>
        <p:spPr>
          <a:xfrm>
            <a:off x="5120964" y="3679113"/>
            <a:ext cx="1925618" cy="88212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Run_app.py</a:t>
            </a:r>
            <a:endParaRPr lang="en-IN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E2661D8-972A-AF92-2D36-31FB82CE6C18}"/>
              </a:ext>
            </a:extLst>
          </p:cNvPr>
          <p:cNvSpPr/>
          <p:nvPr/>
        </p:nvSpPr>
        <p:spPr>
          <a:xfrm>
            <a:off x="647245" y="5369865"/>
            <a:ext cx="1925618" cy="88212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calorie_</a:t>
            </a:r>
            <a:br>
              <a:rPr lang="en-IN" dirty="0"/>
            </a:br>
            <a:r>
              <a:rPr lang="en-IN" dirty="0"/>
              <a:t>calculator.py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0A3A1EA-D034-1758-1FDC-526326F594A7}"/>
              </a:ext>
            </a:extLst>
          </p:cNvPr>
          <p:cNvSpPr/>
          <p:nvPr/>
        </p:nvSpPr>
        <p:spPr>
          <a:xfrm>
            <a:off x="2715828" y="5369863"/>
            <a:ext cx="1983006" cy="88212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feedback_</a:t>
            </a:r>
            <a:br>
              <a:rPr lang="en-IN" dirty="0"/>
            </a:br>
            <a:r>
              <a:rPr lang="en-IN" dirty="0"/>
              <a:t>agent.py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AB60AA0-3810-7240-55BC-B1EDFA84E08F}"/>
              </a:ext>
            </a:extLst>
          </p:cNvPr>
          <p:cNvSpPr/>
          <p:nvPr/>
        </p:nvSpPr>
        <p:spPr>
          <a:xfrm>
            <a:off x="4945776" y="5369862"/>
            <a:ext cx="1925618" cy="88212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meal_planner.py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B230B74-B02E-776F-4CEF-83B7D8C6F3E9}"/>
              </a:ext>
            </a:extLst>
          </p:cNvPr>
          <p:cNvSpPr/>
          <p:nvPr/>
        </p:nvSpPr>
        <p:spPr>
          <a:xfrm>
            <a:off x="9690586" y="5369861"/>
            <a:ext cx="1925618" cy="88212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app.py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B92D481-3AF9-010A-6BAC-4FFDAA2E59FA}"/>
              </a:ext>
            </a:extLst>
          </p:cNvPr>
          <p:cNvSpPr/>
          <p:nvPr/>
        </p:nvSpPr>
        <p:spPr>
          <a:xfrm>
            <a:off x="7368865" y="5369862"/>
            <a:ext cx="1925618" cy="88212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gemini_api.py</a:t>
            </a:r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71D5A09E-BDE1-9603-68CA-A3D503DD9987}"/>
              </a:ext>
            </a:extLst>
          </p:cNvPr>
          <p:cNvCxnSpPr>
            <a:cxnSpLocks/>
            <a:stCxn id="2" idx="2"/>
            <a:endCxn id="4" idx="0"/>
          </p:cNvCxnSpPr>
          <p:nvPr/>
        </p:nvCxnSpPr>
        <p:spPr>
          <a:xfrm rot="5400000">
            <a:off x="4568772" y="2164555"/>
            <a:ext cx="882129" cy="2168511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4C62ADA6-936B-EAF7-30A3-A89B734C0086}"/>
              </a:ext>
            </a:extLst>
          </p:cNvPr>
          <p:cNvCxnSpPr>
            <a:cxnSpLocks/>
            <a:stCxn id="2" idx="2"/>
            <a:endCxn id="6" idx="0"/>
          </p:cNvCxnSpPr>
          <p:nvPr/>
        </p:nvCxnSpPr>
        <p:spPr>
          <a:xfrm rot="16200000" flipH="1">
            <a:off x="6745338" y="2156498"/>
            <a:ext cx="925155" cy="2227649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B851536A-7351-E835-0D47-78EF78C9406C}"/>
              </a:ext>
            </a:extLst>
          </p:cNvPr>
          <p:cNvCxnSpPr>
            <a:cxnSpLocks/>
            <a:stCxn id="2" idx="2"/>
            <a:endCxn id="7" idx="0"/>
          </p:cNvCxnSpPr>
          <p:nvPr/>
        </p:nvCxnSpPr>
        <p:spPr>
          <a:xfrm rot="16200000" flipH="1">
            <a:off x="7908077" y="993760"/>
            <a:ext cx="925155" cy="4553126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280425AE-E480-19F9-2FF9-7D55D3744526}"/>
              </a:ext>
            </a:extLst>
          </p:cNvPr>
          <p:cNvCxnSpPr>
            <a:cxnSpLocks/>
            <a:stCxn id="2" idx="2"/>
            <a:endCxn id="10" idx="0"/>
          </p:cNvCxnSpPr>
          <p:nvPr/>
        </p:nvCxnSpPr>
        <p:spPr>
          <a:xfrm rot="5400000">
            <a:off x="2960963" y="556744"/>
            <a:ext cx="882127" cy="538413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3AD4B061-B1D3-66FD-6070-2A325F438AA7}"/>
              </a:ext>
            </a:extLst>
          </p:cNvPr>
          <p:cNvCxnSpPr>
            <a:stCxn id="2" idx="2"/>
            <a:endCxn id="9" idx="0"/>
          </p:cNvCxnSpPr>
          <p:nvPr/>
        </p:nvCxnSpPr>
        <p:spPr>
          <a:xfrm rot="5400000">
            <a:off x="3726323" y="1322104"/>
            <a:ext cx="882127" cy="3853411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0205296B-F51A-4A4F-B527-5D668FD1B70D}"/>
              </a:ext>
            </a:extLst>
          </p:cNvPr>
          <p:cNvCxnSpPr>
            <a:stCxn id="2" idx="2"/>
            <a:endCxn id="11" idx="0"/>
          </p:cNvCxnSpPr>
          <p:nvPr/>
        </p:nvCxnSpPr>
        <p:spPr>
          <a:xfrm rot="5400000">
            <a:off x="5653249" y="3238270"/>
            <a:ext cx="871367" cy="10318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BF567256-F7F8-F65D-9E85-F3CD2A419637}"/>
              </a:ext>
            </a:extLst>
          </p:cNvPr>
          <p:cNvCxnSpPr>
            <a:cxnSpLocks/>
            <a:stCxn id="4" idx="2"/>
            <a:endCxn id="15" idx="0"/>
          </p:cNvCxnSpPr>
          <p:nvPr/>
        </p:nvCxnSpPr>
        <p:spPr>
          <a:xfrm rot="16200000" flipH="1">
            <a:off x="4518152" y="3979429"/>
            <a:ext cx="797860" cy="1983005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8DC6579D-3D44-E47C-1628-708BC543417E}"/>
              </a:ext>
            </a:extLst>
          </p:cNvPr>
          <p:cNvCxnSpPr>
            <a:stCxn id="4" idx="2"/>
            <a:endCxn id="13" idx="0"/>
          </p:cNvCxnSpPr>
          <p:nvPr/>
        </p:nvCxnSpPr>
        <p:spPr>
          <a:xfrm rot="5400000">
            <a:off x="2368886" y="3813170"/>
            <a:ext cx="797863" cy="2315526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21B83DAB-049C-3B51-C13F-75D69F742B7D}"/>
              </a:ext>
            </a:extLst>
          </p:cNvPr>
          <p:cNvCxnSpPr>
            <a:stCxn id="6" idx="2"/>
            <a:endCxn id="17" idx="0"/>
          </p:cNvCxnSpPr>
          <p:nvPr/>
        </p:nvCxnSpPr>
        <p:spPr>
          <a:xfrm>
            <a:off x="8321740" y="4615028"/>
            <a:ext cx="9934" cy="7548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401C808A-07CD-35B7-F3F5-31A6421C88A6}"/>
              </a:ext>
            </a:extLst>
          </p:cNvPr>
          <p:cNvCxnSpPr>
            <a:stCxn id="7" idx="2"/>
            <a:endCxn id="16" idx="0"/>
          </p:cNvCxnSpPr>
          <p:nvPr/>
        </p:nvCxnSpPr>
        <p:spPr>
          <a:xfrm>
            <a:off x="10647217" y="4615028"/>
            <a:ext cx="6178" cy="7548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Connector: Elbow 97">
            <a:extLst>
              <a:ext uri="{FF2B5EF4-FFF2-40B4-BE49-F238E27FC236}">
                <a16:creationId xmlns:a16="http://schemas.microsoft.com/office/drawing/2014/main" id="{5FCD744B-7DF0-DF5C-154B-4961EEB039A7}"/>
              </a:ext>
            </a:extLst>
          </p:cNvPr>
          <p:cNvCxnSpPr>
            <a:cxnSpLocks/>
            <a:stCxn id="4" idx="2"/>
            <a:endCxn id="14" idx="0"/>
          </p:cNvCxnSpPr>
          <p:nvPr/>
        </p:nvCxnSpPr>
        <p:spPr>
          <a:xfrm rot="5400000">
            <a:off x="3417526" y="4861808"/>
            <a:ext cx="797861" cy="218249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7844577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652A5C-6B1F-7F97-6A42-E3A291E21C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3">
            <a:extLst>
              <a:ext uri="{FF2B5EF4-FFF2-40B4-BE49-F238E27FC236}">
                <a16:creationId xmlns:a16="http://schemas.microsoft.com/office/drawing/2014/main" id="{1C557F4A-C3B4-B83D-9540-A066DD7267F5}"/>
              </a:ext>
            </a:extLst>
          </p:cNvPr>
          <p:cNvSpPr txBox="1">
            <a:spLocks/>
          </p:cNvSpPr>
          <p:nvPr/>
        </p:nvSpPr>
        <p:spPr>
          <a:xfrm>
            <a:off x="208214" y="115018"/>
            <a:ext cx="11775571" cy="393600"/>
          </a:xfrm>
          <a:prstGeom prst="rect">
            <a:avLst/>
          </a:prstGeom>
        </p:spPr>
        <p:txBody>
          <a:bodyPr/>
          <a:lstStyle>
            <a:lvl1pPr algn="ctr" defTabSz="609630" rtl="0" eaLnBrk="1" latinLnBrk="0" hangingPunct="1">
              <a:spcBef>
                <a:spcPct val="0"/>
              </a:spcBef>
              <a:buNone/>
              <a:defRPr sz="2933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Objective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AB23C7-DCCF-5A24-61CF-6CED81355336}"/>
              </a:ext>
            </a:extLst>
          </p:cNvPr>
          <p:cNvSpPr txBox="1"/>
          <p:nvPr/>
        </p:nvSpPr>
        <p:spPr>
          <a:xfrm>
            <a:off x="208214" y="841823"/>
            <a:ext cx="9118666" cy="9269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4000" b="1" dirty="0"/>
              <a:t>Agents and Modules</a:t>
            </a:r>
            <a:endParaRPr lang="en-US" sz="40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F47A0B-9C41-86C7-E7C9-240B1538F698}"/>
              </a:ext>
            </a:extLst>
          </p:cNvPr>
          <p:cNvSpPr txBox="1"/>
          <p:nvPr/>
        </p:nvSpPr>
        <p:spPr>
          <a:xfrm>
            <a:off x="360614" y="1833322"/>
            <a:ext cx="6094206" cy="42509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IN" dirty="0"/>
              <a:t>User Input Handler – Accepts image/text + preferences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IN" dirty="0"/>
              <a:t>Meal Planning Agent – Builds diet plans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IN" dirty="0"/>
              <a:t>Nutrition Analyzer – Calculates macros &amp; calories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IN" dirty="0"/>
              <a:t>Feedback Agent – Adapts based on user </a:t>
            </a:r>
            <a:r>
              <a:rPr lang="en-IN" dirty="0" err="1"/>
              <a:t>behavior</a:t>
            </a:r>
            <a:endParaRPr lang="en-IN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IN" dirty="0"/>
              <a:t>Smart Suggestion Agent – Offers alternatives (Gemini)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lnSpc>
                <a:spcPct val="150000"/>
              </a:lnSpc>
            </a:pPr>
            <a:endParaRPr lang="en-US" sz="40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1057135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9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3955</TotalTime>
  <Words>1201</Words>
  <Application>Microsoft Office PowerPoint</Application>
  <PresentationFormat>Widescreen</PresentationFormat>
  <Paragraphs>217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Aptos</vt:lpstr>
      <vt:lpstr>Arial</vt:lpstr>
      <vt:lpstr>Arial Unicode MS</vt:lpstr>
      <vt:lpstr>Calibri</vt:lpstr>
      <vt:lpstr>Wingdings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Vikrant Nath Nagar</dc:creator>
  <cp:lastModifiedBy>Hiren Modha</cp:lastModifiedBy>
  <cp:revision>47</cp:revision>
  <dcterms:created xsi:type="dcterms:W3CDTF">2024-05-21T11:55:07Z</dcterms:created>
  <dcterms:modified xsi:type="dcterms:W3CDTF">2025-05-16T05:56:53Z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9C66A616-42E4-4EAC-B385-AC0C45CFC5CC</vt:lpwstr>
  </property>
  <property fmtid="{D5CDD505-2E9C-101B-9397-08002B2CF9AE}" pid="3" name="ArticulatePath">
    <vt:lpwstr>https://edunetfoundationorg-my.sharepoint.com/personal/kaisar_edunetfoundation_org/Documents/Beutified ppt/MSITI/Micro Degree/Template/microdigree-Template</vt:lpwstr>
  </property>
</Properties>
</file>