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F9C892-45AB-4202-8E7C-2ABD694368A6}">
          <p14:sldIdLst>
            <p14:sldId id="256"/>
            <p14:sldId id="257"/>
            <p14:sldId id="258"/>
            <p14:sldId id="261"/>
            <p14:sldId id="263"/>
            <p14:sldId id="264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3B4F-D5BC-42A6-8EDA-206DBD742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Free RTOS</a:t>
            </a:r>
            <a:br>
              <a:rPr lang="en-US" dirty="0"/>
            </a:br>
            <a:r>
              <a:rPr lang="en-US" dirty="0"/>
              <a:t>Practical Implementation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A9909-38A8-4E49-A8C7-24C250E12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Real Time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60649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6C99-6535-46DA-AF09-E2767DC0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973668"/>
            <a:ext cx="11296649" cy="706964"/>
          </a:xfrm>
        </p:spPr>
        <p:txBody>
          <a:bodyPr/>
          <a:lstStyle/>
          <a:p>
            <a:pPr algn="ctr"/>
            <a:r>
              <a:rPr lang="en-US" dirty="0"/>
              <a:t>Building Blocks of Free 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E6DF-52C7-4881-9F13-EAD774DAB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40" y="2684477"/>
            <a:ext cx="11296649" cy="3372374"/>
          </a:xfrm>
        </p:spPr>
        <p:txBody>
          <a:bodyPr>
            <a:normAutofit/>
          </a:bodyPr>
          <a:lstStyle/>
          <a:p>
            <a:r>
              <a:rPr lang="en-US" dirty="0"/>
              <a:t>Scheduler 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Mutex/Semaphores</a:t>
            </a:r>
            <a:endParaRPr lang="en-US" sz="1200" dirty="0"/>
          </a:p>
          <a:p>
            <a:r>
              <a:rPr lang="en-US" dirty="0"/>
              <a:t>Queues</a:t>
            </a:r>
          </a:p>
          <a:p>
            <a:r>
              <a:rPr lang="en-US" dirty="0"/>
              <a:t>ISRs</a:t>
            </a:r>
          </a:p>
        </p:txBody>
      </p:sp>
    </p:spTree>
    <p:extLst>
      <p:ext uri="{BB962C8B-B14F-4D97-AF65-F5344CB8AC3E}">
        <p14:creationId xmlns:p14="http://schemas.microsoft.com/office/powerpoint/2010/main" val="21160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C4FE-3052-4543-A543-1228F8A3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Creation </a:t>
            </a:r>
            <a:br>
              <a:rPr lang="en-US" dirty="0"/>
            </a:br>
            <a:r>
              <a:rPr lang="en-US" sz="1800" dirty="0"/>
              <a:t>Define required Resources for the Task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78A7-FC3C-4066-A70F-2377FDFE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1" y="2603500"/>
            <a:ext cx="11713829" cy="3696632"/>
          </a:xfrm>
        </p:spPr>
        <p:txBody>
          <a:bodyPr>
            <a:normAutofit/>
          </a:bodyPr>
          <a:lstStyle/>
          <a:p>
            <a:r>
              <a:rPr lang="en-US" dirty="0"/>
              <a:t>Task Control Block </a:t>
            </a:r>
          </a:p>
          <a:p>
            <a:pPr lvl="4"/>
            <a:r>
              <a:rPr lang="en-US" dirty="0" err="1"/>
              <a:t>StaticTask_t</a:t>
            </a:r>
            <a:r>
              <a:rPr lang="en-US" dirty="0"/>
              <a:t> </a:t>
            </a:r>
            <a:r>
              <a:rPr lang="en-US" dirty="0" err="1"/>
              <a:t>xLoggerTaskBuffer</a:t>
            </a:r>
            <a:r>
              <a:rPr lang="en-US" dirty="0"/>
              <a:t>;</a:t>
            </a:r>
          </a:p>
          <a:p>
            <a:r>
              <a:rPr lang="en-US" dirty="0"/>
              <a:t>Task Pointer </a:t>
            </a:r>
            <a:r>
              <a:rPr lang="en-US" sz="1200" dirty="0"/>
              <a:t>(void *)</a:t>
            </a:r>
          </a:p>
          <a:p>
            <a:pPr lvl="4"/>
            <a:r>
              <a:rPr lang="en-US" dirty="0" err="1"/>
              <a:t>TaskHandle_t</a:t>
            </a:r>
            <a:r>
              <a:rPr lang="en-US" dirty="0"/>
              <a:t> </a:t>
            </a:r>
            <a:r>
              <a:rPr lang="en-US" dirty="0" err="1"/>
              <a:t>loggerTaskHandle</a:t>
            </a:r>
            <a:r>
              <a:rPr lang="en-US" dirty="0"/>
              <a:t>;</a:t>
            </a:r>
          </a:p>
          <a:p>
            <a:r>
              <a:rPr lang="en-US" dirty="0"/>
              <a:t>Task Stack </a:t>
            </a:r>
          </a:p>
          <a:p>
            <a:pPr lvl="4"/>
            <a:r>
              <a:rPr lang="en-US" dirty="0" err="1"/>
              <a:t>StackType_t</a:t>
            </a:r>
            <a:r>
              <a:rPr lang="en-US" dirty="0"/>
              <a:t> </a:t>
            </a:r>
            <a:r>
              <a:rPr lang="en-US" dirty="0" err="1"/>
              <a:t>xLoggerStack</a:t>
            </a:r>
            <a:r>
              <a:rPr lang="en-US" dirty="0"/>
              <a:t>[MAJOR_STACK_SIZE]</a:t>
            </a:r>
          </a:p>
          <a:p>
            <a:r>
              <a:rPr lang="en-US" dirty="0"/>
              <a:t>Task Creation </a:t>
            </a:r>
          </a:p>
          <a:p>
            <a:pPr lvl="4"/>
            <a:r>
              <a:rPr lang="en-US" b="1" dirty="0"/>
              <a:t> </a:t>
            </a:r>
            <a:r>
              <a:rPr lang="en-US" dirty="0" err="1"/>
              <a:t>loggerTaskHandle</a:t>
            </a:r>
            <a:r>
              <a:rPr lang="en-US" dirty="0"/>
              <a:t> = </a:t>
            </a:r>
          </a:p>
          <a:p>
            <a:pPr marL="1828800" lvl="4" indent="0">
              <a:buNone/>
            </a:pPr>
            <a:r>
              <a:rPr lang="en-US" dirty="0"/>
              <a:t>      </a:t>
            </a:r>
            <a:r>
              <a:rPr lang="en-US" dirty="0" err="1"/>
              <a:t>xTaskCreateStatic</a:t>
            </a:r>
            <a:r>
              <a:rPr lang="en-US" dirty="0"/>
              <a:t>(</a:t>
            </a:r>
            <a:r>
              <a:rPr lang="en-US" dirty="0" err="1"/>
              <a:t>st_LoggerTask</a:t>
            </a:r>
            <a:r>
              <a:rPr lang="en-US" dirty="0"/>
              <a:t>, "LG", MAJOR_STACK_SIZE, NULL, G3_TASK_PRIORITY, </a:t>
            </a:r>
            <a:r>
              <a:rPr lang="en-US" dirty="0" err="1"/>
              <a:t>xLoggerStack</a:t>
            </a:r>
            <a:r>
              <a:rPr lang="en-US" dirty="0"/>
              <a:t>, &amp;</a:t>
            </a:r>
            <a:r>
              <a:rPr lang="en-US" dirty="0" err="1"/>
              <a:t>xLoggerTaskBuffer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196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C4FE-3052-4543-A543-1228F8A3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Queue Creation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BB037F-F74E-4A1F-92ED-3FDD14796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2603500"/>
            <a:ext cx="11627141" cy="3416300"/>
          </a:xfrm>
        </p:spPr>
        <p:txBody>
          <a:bodyPr/>
          <a:lstStyle/>
          <a:p>
            <a:r>
              <a:rPr lang="en-US" dirty="0"/>
              <a:t>Queue Memory Block  </a:t>
            </a:r>
          </a:p>
          <a:p>
            <a:pPr lvl="4"/>
            <a:r>
              <a:rPr lang="en-US" dirty="0"/>
              <a:t>uint8_t </a:t>
            </a:r>
            <a:r>
              <a:rPr lang="en-US" dirty="0" err="1"/>
              <a:t>loggerQueueStorageArea</a:t>
            </a:r>
            <a:r>
              <a:rPr lang="en-US" dirty="0"/>
              <a:t>[</a:t>
            </a:r>
            <a:r>
              <a:rPr lang="en-US" dirty="0" err="1"/>
              <a:t>mainQUEUE_LENGTH</a:t>
            </a:r>
            <a:r>
              <a:rPr lang="en-US" dirty="0"/>
              <a:t> * QUE_MSG_SIZE]</a:t>
            </a:r>
          </a:p>
          <a:p>
            <a:r>
              <a:rPr lang="en-US" dirty="0"/>
              <a:t>Queue Handle</a:t>
            </a:r>
            <a:endParaRPr lang="en-US" sz="1200" dirty="0"/>
          </a:p>
          <a:p>
            <a:pPr lvl="4"/>
            <a:r>
              <a:rPr lang="en-US" dirty="0" err="1"/>
              <a:t>QueueHandle_t</a:t>
            </a:r>
            <a:r>
              <a:rPr lang="en-US" dirty="0"/>
              <a:t> </a:t>
            </a:r>
            <a:r>
              <a:rPr lang="en-US" dirty="0" err="1"/>
              <a:t>LoggerQueue</a:t>
            </a:r>
            <a:endParaRPr lang="en-US" dirty="0"/>
          </a:p>
          <a:p>
            <a:r>
              <a:rPr lang="en-US" dirty="0"/>
              <a:t>Queue Control Structure  </a:t>
            </a:r>
          </a:p>
          <a:p>
            <a:pPr lvl="4"/>
            <a:r>
              <a:rPr lang="en-US" dirty="0" err="1"/>
              <a:t>StaticQueue_t</a:t>
            </a:r>
            <a:r>
              <a:rPr lang="en-US" dirty="0"/>
              <a:t> </a:t>
            </a:r>
            <a:r>
              <a:rPr lang="en-US" dirty="0" err="1"/>
              <a:t>xloggerQueueOHead</a:t>
            </a:r>
            <a:endParaRPr lang="en-US" dirty="0"/>
          </a:p>
          <a:p>
            <a:r>
              <a:rPr lang="en-US" dirty="0"/>
              <a:t>Queue Creation </a:t>
            </a:r>
          </a:p>
          <a:p>
            <a:pPr lvl="4"/>
            <a:r>
              <a:rPr lang="en-US" dirty="0" err="1"/>
              <a:t>LoggerQueue</a:t>
            </a:r>
            <a:r>
              <a:rPr lang="en-US" dirty="0"/>
              <a:t> = </a:t>
            </a:r>
            <a:r>
              <a:rPr lang="en-US" dirty="0" err="1"/>
              <a:t>xQueueCreateStatic</a:t>
            </a:r>
            <a:r>
              <a:rPr lang="en-US" dirty="0"/>
              <a:t>(</a:t>
            </a:r>
            <a:r>
              <a:rPr lang="en-US" dirty="0" err="1"/>
              <a:t>mainQUEUE_LENGTH</a:t>
            </a:r>
            <a:r>
              <a:rPr lang="en-US" dirty="0"/>
              <a:t>, QUE_MSG_SIZE, </a:t>
            </a:r>
            <a:r>
              <a:rPr lang="en-US" dirty="0" err="1"/>
              <a:t>loggerQueueStorageArea</a:t>
            </a:r>
            <a:r>
              <a:rPr lang="en-US" dirty="0"/>
              <a:t>, &amp;</a:t>
            </a:r>
            <a:r>
              <a:rPr lang="en-US" dirty="0" err="1"/>
              <a:t>xloggerQueueOHead</a:t>
            </a:r>
            <a:r>
              <a:rPr lang="en-US" dirty="0"/>
              <a:t>);</a:t>
            </a:r>
          </a:p>
          <a:p>
            <a:pPr lvl="4"/>
            <a:r>
              <a:rPr lang="en-US" dirty="0" err="1"/>
              <a:t>vQueueAddToRegistry</a:t>
            </a:r>
            <a:r>
              <a:rPr lang="en-US" dirty="0"/>
              <a:t>(</a:t>
            </a:r>
            <a:r>
              <a:rPr lang="en-US" dirty="0" err="1"/>
              <a:t>LoggerQueue</a:t>
            </a:r>
            <a:r>
              <a:rPr lang="en-US" dirty="0"/>
              <a:t>, "Logger Queue");</a:t>
            </a:r>
          </a:p>
        </p:txBody>
      </p:sp>
    </p:spTree>
    <p:extLst>
      <p:ext uri="{BB962C8B-B14F-4D97-AF65-F5344CB8AC3E}">
        <p14:creationId xmlns:p14="http://schemas.microsoft.com/office/powerpoint/2010/main" val="20998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3F60-5D8E-49BF-BA2F-9AA5A1D2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Semaphores &amp;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2C76-0773-45B9-BFFB-7605C00F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Semaphore Memory Block  </a:t>
            </a:r>
          </a:p>
          <a:p>
            <a:pPr lvl="4"/>
            <a:r>
              <a:rPr lang="en-US" dirty="0" err="1"/>
              <a:t>StaticSemaphore_t</a:t>
            </a:r>
            <a:r>
              <a:rPr lang="en-US" dirty="0"/>
              <a:t> </a:t>
            </a:r>
            <a:r>
              <a:rPr lang="en-US" dirty="0" err="1"/>
              <a:t>xTimeMutexBuffer</a:t>
            </a:r>
            <a:r>
              <a:rPr lang="en-US" dirty="0"/>
              <a:t>;</a:t>
            </a:r>
          </a:p>
          <a:p>
            <a:r>
              <a:rPr lang="en-US" dirty="0"/>
              <a:t>Semaphore Handle</a:t>
            </a:r>
          </a:p>
          <a:p>
            <a:pPr lvl="4"/>
            <a:r>
              <a:rPr lang="en-US" dirty="0" err="1"/>
              <a:t>SemaphoreHandle</a:t>
            </a:r>
            <a:r>
              <a:rPr lang="en-US" dirty="0"/>
              <a:t> </a:t>
            </a:r>
            <a:r>
              <a:rPr lang="en-US" dirty="0" err="1"/>
              <a:t>timeMutex</a:t>
            </a:r>
            <a:endParaRPr lang="en-US" dirty="0"/>
          </a:p>
          <a:p>
            <a:pPr lvl="4"/>
            <a:endParaRPr lang="en-US" sz="600" dirty="0"/>
          </a:p>
          <a:p>
            <a:r>
              <a:rPr lang="en-US" dirty="0"/>
              <a:t>Semaphore Creation </a:t>
            </a:r>
          </a:p>
          <a:p>
            <a:pPr lvl="4"/>
            <a:r>
              <a:rPr lang="en-US" dirty="0" err="1"/>
              <a:t>uiMutex</a:t>
            </a:r>
            <a:r>
              <a:rPr lang="en-US" dirty="0"/>
              <a:t> = </a:t>
            </a:r>
            <a:r>
              <a:rPr lang="en-US" dirty="0" err="1"/>
              <a:t>xSemaphoreCreateBinaryStatic</a:t>
            </a:r>
            <a:r>
              <a:rPr lang="en-US" dirty="0"/>
              <a:t>( &amp;</a:t>
            </a:r>
            <a:r>
              <a:rPr lang="en-US" dirty="0" err="1"/>
              <a:t>xUiMutexBuffer</a:t>
            </a:r>
            <a:r>
              <a:rPr lang="en-US" dirty="0"/>
              <a:t> )</a:t>
            </a:r>
          </a:p>
          <a:p>
            <a:pPr lvl="4"/>
            <a:r>
              <a:rPr lang="en-US" dirty="0" err="1"/>
              <a:t>xSemaphoreGive</a:t>
            </a:r>
            <a:r>
              <a:rPr lang="en-US" dirty="0"/>
              <a:t>(</a:t>
            </a:r>
            <a:r>
              <a:rPr lang="en-US" dirty="0" err="1"/>
              <a:t>uiMutex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366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3F60-5D8E-49BF-BA2F-9AA5A1D2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Starting a Free </a:t>
            </a:r>
            <a:r>
              <a:rPr lang="en-US" dirty="0" err="1"/>
              <a:t>Rtose</a:t>
            </a:r>
            <a:r>
              <a:rPr lang="en-US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2C76-0773-45B9-BFFB-7605C00F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base hardware and HAL resources </a:t>
            </a:r>
          </a:p>
          <a:p>
            <a:r>
              <a:rPr lang="en-US" dirty="0"/>
              <a:t>Prepare all ISR resources</a:t>
            </a:r>
          </a:p>
          <a:p>
            <a:r>
              <a:rPr lang="en-US" dirty="0"/>
              <a:t>Call for the start of the scheduler</a:t>
            </a:r>
          </a:p>
          <a:p>
            <a:r>
              <a:rPr lang="en-US" dirty="0"/>
              <a:t>Scheduler will call </a:t>
            </a:r>
            <a:r>
              <a:rPr lang="en-US" dirty="0" err="1"/>
              <a:t>freertose.c</a:t>
            </a:r>
            <a:r>
              <a:rPr lang="en-US" dirty="0"/>
              <a:t> which will have all the tasks and their resources  </a:t>
            </a:r>
          </a:p>
          <a:p>
            <a:r>
              <a:rPr lang="en-US" dirty="0"/>
              <a:t>Once all the tasks and resources are created the </a:t>
            </a:r>
            <a:r>
              <a:rPr lang="en-US" dirty="0" err="1"/>
              <a:t>rtose</a:t>
            </a:r>
            <a:r>
              <a:rPr lang="en-US" dirty="0"/>
              <a:t> will start running all tasks as designed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3F60-5D8E-49BF-BA2F-9AA5A1D2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vTask</a:t>
            </a:r>
            <a:r>
              <a:rPr lang="en-US" dirty="0"/>
              <a:t>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2C76-0773-45B9-BFFB-7605C00F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Task function delay to wait on resources or create a periodic execution</a:t>
            </a:r>
          </a:p>
          <a:p>
            <a:r>
              <a:rPr lang="en-US" dirty="0"/>
              <a:t>Allows the Scheduler to do a context switch to allow other tasks to run</a:t>
            </a:r>
          </a:p>
          <a:p>
            <a:r>
              <a:rPr lang="en-US" dirty="0"/>
              <a:t>Managed by OS so if 10 msec is requested a minimum of 10 msec delay will be given.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27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3F60-5D8E-49BF-BA2F-9AA5A1D2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2C76-0773-45B9-BFFB-7605C00F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805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be coded as a finite state machine</a:t>
            </a:r>
          </a:p>
          <a:p>
            <a:pPr lvl="1"/>
            <a:r>
              <a:rPr lang="en-US" dirty="0"/>
              <a:t>Coded to break function into manageable chunks based on the state of a resource</a:t>
            </a:r>
          </a:p>
          <a:p>
            <a:pPr lvl="1"/>
            <a:r>
              <a:rPr lang="en-US" dirty="0"/>
              <a:t>Very useful for </a:t>
            </a:r>
            <a:r>
              <a:rPr lang="en-US" dirty="0" err="1"/>
              <a:t>sequencal</a:t>
            </a:r>
            <a:r>
              <a:rPr lang="en-US" dirty="0"/>
              <a:t> functions  </a:t>
            </a:r>
          </a:p>
          <a:p>
            <a:r>
              <a:rPr lang="en-US" dirty="0"/>
              <a:t>Message handler </a:t>
            </a:r>
          </a:p>
          <a:p>
            <a:pPr lvl="1"/>
            <a:r>
              <a:rPr lang="en-US" dirty="0"/>
              <a:t>Wait on received message (Queue)</a:t>
            </a:r>
          </a:p>
          <a:p>
            <a:pPr lvl="1"/>
            <a:r>
              <a:rPr lang="en-US" dirty="0"/>
              <a:t>Service the request </a:t>
            </a:r>
          </a:p>
          <a:p>
            <a:pPr lvl="1"/>
            <a:r>
              <a:rPr lang="en-US" dirty="0"/>
              <a:t>Return to sleep waiting on the next request</a:t>
            </a:r>
          </a:p>
          <a:p>
            <a:r>
              <a:rPr lang="en-US" dirty="0"/>
              <a:t>Periodic Function</a:t>
            </a:r>
          </a:p>
          <a:p>
            <a:pPr lvl="1"/>
            <a:r>
              <a:rPr lang="en-US" dirty="0"/>
              <a:t>Screen Refresh routine</a:t>
            </a:r>
          </a:p>
          <a:p>
            <a:pPr lvl="1"/>
            <a:r>
              <a:rPr lang="en-US" dirty="0"/>
              <a:t>Monitoring hardware resource (Magnetic sensor)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3778</TotalTime>
  <Words>349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Free RTOS Practical Implementation </vt:lpstr>
      <vt:lpstr>Building Blocks of Free RTOS</vt:lpstr>
      <vt:lpstr>Task Creation  Define required Resources for the Task itself</vt:lpstr>
      <vt:lpstr>Queue Creation </vt:lpstr>
      <vt:lpstr>Semaphores &amp; Mutexes</vt:lpstr>
      <vt:lpstr>Starting a Free Rtose System</vt:lpstr>
      <vt:lpstr>vTask Delay</vt:lpstr>
      <vt:lpstr>Task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Operating System</dc:title>
  <dc:creator>Peter Steeves</dc:creator>
  <cp:lastModifiedBy>Peter Steeves</cp:lastModifiedBy>
  <cp:revision>24</cp:revision>
  <dcterms:created xsi:type="dcterms:W3CDTF">2018-08-27T13:14:46Z</dcterms:created>
  <dcterms:modified xsi:type="dcterms:W3CDTF">2021-10-18T18:36:07Z</dcterms:modified>
</cp:coreProperties>
</file>