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4" r:id="rId7"/>
    <p:sldId id="265" r:id="rId8"/>
    <p:sldId id="267"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F9C892-45AB-4202-8E7C-2ABD694368A6}">
          <p14:sldIdLst>
            <p14:sldId id="256"/>
            <p14:sldId id="257"/>
            <p14:sldId id="258"/>
            <p14:sldId id="261"/>
            <p14:sldId id="263"/>
            <p14:sldId id="264"/>
            <p14:sldId id="265"/>
            <p14:sldId id="267"/>
            <p14:sldId id="262"/>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8/30/2018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8/30/2018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8/30/2018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8/30/2018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8/30/2018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3B4F-D5BC-42A6-8EDA-206DBD742244}"/>
              </a:ext>
            </a:extLst>
          </p:cNvPr>
          <p:cNvSpPr>
            <a:spLocks noGrp="1"/>
          </p:cNvSpPr>
          <p:nvPr>
            <p:ph type="ctrTitle"/>
          </p:nvPr>
        </p:nvSpPr>
        <p:spPr/>
        <p:txBody>
          <a:bodyPr/>
          <a:lstStyle/>
          <a:p>
            <a:pPr algn="ctr"/>
            <a:r>
              <a:rPr lang="en-US" dirty="0"/>
              <a:t>Free RTOS</a:t>
            </a:r>
            <a:br>
              <a:rPr lang="en-US" dirty="0"/>
            </a:br>
            <a:r>
              <a:rPr lang="en-US" dirty="0"/>
              <a:t>G3 Project </a:t>
            </a:r>
          </a:p>
        </p:txBody>
      </p:sp>
      <p:sp>
        <p:nvSpPr>
          <p:cNvPr id="3" name="Subtitle 2">
            <a:extLst>
              <a:ext uri="{FF2B5EF4-FFF2-40B4-BE49-F238E27FC236}">
                <a16:creationId xmlns:a16="http://schemas.microsoft.com/office/drawing/2014/main" id="{66FA9909-38A8-4E49-A8C7-24C250E12FCC}"/>
              </a:ext>
            </a:extLst>
          </p:cNvPr>
          <p:cNvSpPr>
            <a:spLocks noGrp="1"/>
          </p:cNvSpPr>
          <p:nvPr>
            <p:ph type="subTitle" idx="1"/>
          </p:nvPr>
        </p:nvSpPr>
        <p:spPr/>
        <p:txBody>
          <a:bodyPr/>
          <a:lstStyle/>
          <a:p>
            <a:pPr algn="ctr"/>
            <a:r>
              <a:rPr lang="en-US" dirty="0"/>
              <a:t>Real Time operating system</a:t>
            </a:r>
          </a:p>
        </p:txBody>
      </p:sp>
    </p:spTree>
    <p:extLst>
      <p:ext uri="{BB962C8B-B14F-4D97-AF65-F5344CB8AC3E}">
        <p14:creationId xmlns:p14="http://schemas.microsoft.com/office/powerpoint/2010/main" val="36064947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3F60-5D8E-49BF-BA2F-9AA5A1D2F993}"/>
              </a:ext>
            </a:extLst>
          </p:cNvPr>
          <p:cNvSpPr>
            <a:spLocks noGrp="1"/>
          </p:cNvSpPr>
          <p:nvPr>
            <p:ph type="title"/>
          </p:nvPr>
        </p:nvSpPr>
        <p:spPr/>
        <p:txBody>
          <a:bodyPr/>
          <a:lstStyle/>
          <a:p>
            <a:r>
              <a:rPr lang="en-US" dirty="0"/>
              <a:t>Tickless Operation &amp; Sleep Modes</a:t>
            </a:r>
          </a:p>
        </p:txBody>
      </p:sp>
      <p:sp>
        <p:nvSpPr>
          <p:cNvPr id="3" name="Content Placeholder 2">
            <a:extLst>
              <a:ext uri="{FF2B5EF4-FFF2-40B4-BE49-F238E27FC236}">
                <a16:creationId xmlns:a16="http://schemas.microsoft.com/office/drawing/2014/main" id="{7C6C2C76-0773-45B9-BFFB-7605C00FE0C2}"/>
              </a:ext>
            </a:extLst>
          </p:cNvPr>
          <p:cNvSpPr>
            <a:spLocks noGrp="1"/>
          </p:cNvSpPr>
          <p:nvPr>
            <p:ph idx="1"/>
          </p:nvPr>
        </p:nvSpPr>
        <p:spPr/>
        <p:txBody>
          <a:bodyPr>
            <a:normAutofit lnSpcReduction="10000"/>
          </a:bodyPr>
          <a:lstStyle/>
          <a:p>
            <a:r>
              <a:rPr lang="en-US" dirty="0"/>
              <a:t>When using a tick the OS wakes every tick (1mS) to check scheduler</a:t>
            </a:r>
          </a:p>
          <a:p>
            <a:r>
              <a:rPr lang="en-US" dirty="0"/>
              <a:t>This consumes a good it of power to wake every 1ms</a:t>
            </a:r>
          </a:p>
          <a:p>
            <a:r>
              <a:rPr lang="en-US" dirty="0"/>
              <a:t>If you know that nothing needs to run for 500 </a:t>
            </a:r>
            <a:r>
              <a:rPr lang="en-US" dirty="0" err="1"/>
              <a:t>ms</a:t>
            </a:r>
            <a:r>
              <a:rPr lang="en-US" dirty="0"/>
              <a:t>, then the system could shut down for 500 </a:t>
            </a:r>
            <a:r>
              <a:rPr lang="en-US" dirty="0" err="1"/>
              <a:t>ms</a:t>
            </a:r>
            <a:endParaRPr lang="en-US" dirty="0"/>
          </a:p>
          <a:p>
            <a:r>
              <a:rPr lang="en-US" dirty="0" err="1"/>
              <a:t>Sudo</a:t>
            </a:r>
            <a:r>
              <a:rPr lang="en-US" dirty="0"/>
              <a:t> Code</a:t>
            </a:r>
          </a:p>
          <a:p>
            <a:pPr lvl="1"/>
            <a:r>
              <a:rPr lang="en-US" dirty="0"/>
              <a:t>No one needs to run for 500 </a:t>
            </a:r>
            <a:r>
              <a:rPr lang="en-US" dirty="0" err="1"/>
              <a:t>msec</a:t>
            </a:r>
            <a:r>
              <a:rPr lang="en-US" dirty="0"/>
              <a:t>, scheduler reads the tick count and starts timer 2 for 500 </a:t>
            </a:r>
            <a:r>
              <a:rPr lang="en-US" dirty="0" err="1"/>
              <a:t>ms</a:t>
            </a:r>
            <a:r>
              <a:rPr lang="en-US" dirty="0"/>
              <a:t>, and disables timer 1 tick counter</a:t>
            </a:r>
          </a:p>
          <a:p>
            <a:pPr lvl="1"/>
            <a:r>
              <a:rPr lang="en-US" dirty="0"/>
              <a:t>When woken, if woken by Timer 2 then add 500 </a:t>
            </a:r>
            <a:r>
              <a:rPr lang="en-US" dirty="0" err="1"/>
              <a:t>ms</a:t>
            </a:r>
            <a:r>
              <a:rPr lang="en-US" dirty="0"/>
              <a:t> to tick count</a:t>
            </a:r>
          </a:p>
          <a:p>
            <a:pPr lvl="1"/>
            <a:r>
              <a:rPr lang="en-US" dirty="0"/>
              <a:t>If not, capture timer 2 and find how long is remaining. </a:t>
            </a:r>
          </a:p>
          <a:p>
            <a:pPr lvl="1"/>
            <a:r>
              <a:rPr lang="en-US" dirty="0"/>
              <a:t>Update the tick count with value derived by timer 2 remaining value</a:t>
            </a:r>
          </a:p>
          <a:p>
            <a:pPr lvl="1"/>
            <a:endParaRPr lang="en-US" dirty="0"/>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29953808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6C99-6535-46DA-AF09-E2767DC01CFD}"/>
              </a:ext>
            </a:extLst>
          </p:cNvPr>
          <p:cNvSpPr>
            <a:spLocks noGrp="1"/>
          </p:cNvSpPr>
          <p:nvPr>
            <p:ph type="title"/>
          </p:nvPr>
        </p:nvSpPr>
        <p:spPr/>
        <p:txBody>
          <a:bodyPr/>
          <a:lstStyle/>
          <a:p>
            <a:r>
              <a:rPr lang="en-US" dirty="0"/>
              <a:t>Real Time Operating System</a:t>
            </a:r>
          </a:p>
        </p:txBody>
      </p:sp>
      <p:sp>
        <p:nvSpPr>
          <p:cNvPr id="3" name="Content Placeholder 2">
            <a:extLst>
              <a:ext uri="{FF2B5EF4-FFF2-40B4-BE49-F238E27FC236}">
                <a16:creationId xmlns:a16="http://schemas.microsoft.com/office/drawing/2014/main" id="{F911E6DF-52C7-4881-9F13-EAD774DABC5A}"/>
              </a:ext>
            </a:extLst>
          </p:cNvPr>
          <p:cNvSpPr>
            <a:spLocks noGrp="1"/>
          </p:cNvSpPr>
          <p:nvPr>
            <p:ph idx="1"/>
          </p:nvPr>
        </p:nvSpPr>
        <p:spPr/>
        <p:txBody>
          <a:bodyPr>
            <a:normAutofit/>
          </a:bodyPr>
          <a:lstStyle/>
          <a:p>
            <a:r>
              <a:rPr lang="en-US" dirty="0"/>
              <a:t>Realtime operating system allows for modular code development </a:t>
            </a:r>
          </a:p>
          <a:p>
            <a:r>
              <a:rPr lang="en-US" dirty="0"/>
              <a:t>Provides predictable operation timing </a:t>
            </a:r>
          </a:p>
          <a:p>
            <a:r>
              <a:rPr lang="en-US" dirty="0"/>
              <a:t>Allows for data and resource hiding</a:t>
            </a:r>
          </a:p>
          <a:p>
            <a:r>
              <a:rPr lang="en-US" b="1" dirty="0"/>
              <a:t>Manage complexity</a:t>
            </a:r>
            <a:r>
              <a:rPr lang="en-US" dirty="0"/>
              <a:t> -- an RTOS (or most OS flavors) can help with this. By allowing the project to be decomposed into independent threads or processes</a:t>
            </a:r>
          </a:p>
          <a:p>
            <a:r>
              <a:rPr lang="en-US" b="1" dirty="0"/>
              <a:t>Meet real-time deadlines</a:t>
            </a:r>
            <a:r>
              <a:rPr lang="en-US" dirty="0"/>
              <a:t> - with a priority-based pre-emptive RTOS, your scheduler can help ensure deadlines are met. </a:t>
            </a:r>
          </a:p>
        </p:txBody>
      </p:sp>
    </p:spTree>
    <p:extLst>
      <p:ext uri="{BB962C8B-B14F-4D97-AF65-F5344CB8AC3E}">
        <p14:creationId xmlns:p14="http://schemas.microsoft.com/office/powerpoint/2010/main" val="21160638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C4FE-3052-4543-A543-1228F8A3489A}"/>
              </a:ext>
            </a:extLst>
          </p:cNvPr>
          <p:cNvSpPr>
            <a:spLocks noGrp="1"/>
          </p:cNvSpPr>
          <p:nvPr>
            <p:ph type="title"/>
          </p:nvPr>
        </p:nvSpPr>
        <p:spPr/>
        <p:txBody>
          <a:bodyPr/>
          <a:lstStyle/>
          <a:p>
            <a:r>
              <a:rPr lang="en-US" dirty="0"/>
              <a:t>CMSIS-OS</a:t>
            </a:r>
          </a:p>
        </p:txBody>
      </p:sp>
      <p:sp>
        <p:nvSpPr>
          <p:cNvPr id="3" name="Content Placeholder 2">
            <a:extLst>
              <a:ext uri="{FF2B5EF4-FFF2-40B4-BE49-F238E27FC236}">
                <a16:creationId xmlns:a16="http://schemas.microsoft.com/office/drawing/2014/main" id="{02C978A7-FC3C-4066-A70F-2377FDFE606D}"/>
              </a:ext>
            </a:extLst>
          </p:cNvPr>
          <p:cNvSpPr>
            <a:spLocks noGrp="1"/>
          </p:cNvSpPr>
          <p:nvPr>
            <p:ph idx="1"/>
          </p:nvPr>
        </p:nvSpPr>
        <p:spPr/>
        <p:txBody>
          <a:bodyPr>
            <a:normAutofit lnSpcReduction="10000"/>
          </a:bodyPr>
          <a:lstStyle/>
          <a:p>
            <a:r>
              <a:rPr lang="en-US" dirty="0"/>
              <a:t>CMSIS-OS  is an abstraction layer between the RTOS and the application</a:t>
            </a:r>
          </a:p>
          <a:p>
            <a:r>
              <a:rPr lang="en-US" dirty="0"/>
              <a:t>Its purpose is to make application code OS agnostic.</a:t>
            </a:r>
          </a:p>
          <a:p>
            <a:r>
              <a:rPr lang="en-US" dirty="0"/>
              <a:t>Ideal for platforms that might lease time out to third parts</a:t>
            </a:r>
          </a:p>
          <a:p>
            <a:r>
              <a:rPr lang="en-US" dirty="0"/>
              <a:t>Gives a unified interface to all the supported OSs.</a:t>
            </a:r>
          </a:p>
          <a:p>
            <a:r>
              <a:rPr lang="en-US" dirty="0"/>
              <a:t>Results in the RTOS being dumbed down to be the least functional of all supported operating systems.</a:t>
            </a:r>
          </a:p>
          <a:p>
            <a:r>
              <a:rPr lang="en-US" dirty="0"/>
              <a:t>All system calls get translated to a single format that is translated to the call for the OS chosen. </a:t>
            </a:r>
          </a:p>
          <a:p>
            <a:r>
              <a:rPr lang="en-US" dirty="0"/>
              <a:t>Not recommended to be used on the G3 platform, since there is little chance for an OS change or outside code execution. </a:t>
            </a:r>
          </a:p>
          <a:p>
            <a:endParaRPr lang="en-US" dirty="0"/>
          </a:p>
        </p:txBody>
      </p:sp>
    </p:spTree>
    <p:extLst>
      <p:ext uri="{BB962C8B-B14F-4D97-AF65-F5344CB8AC3E}">
        <p14:creationId xmlns:p14="http://schemas.microsoft.com/office/powerpoint/2010/main" val="18519631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C4FE-3052-4543-A543-1228F8A3489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02C978A7-FC3C-4066-A70F-2377FDFE606D}"/>
              </a:ext>
            </a:extLst>
          </p:cNvPr>
          <p:cNvSpPr>
            <a:spLocks noGrp="1"/>
          </p:cNvSpPr>
          <p:nvPr>
            <p:ph idx="1"/>
          </p:nvPr>
        </p:nvSpPr>
        <p:spPr/>
        <p:txBody>
          <a:bodyPr>
            <a:normAutofit/>
          </a:bodyPr>
          <a:lstStyle/>
          <a:p>
            <a:r>
              <a:rPr lang="en-US" dirty="0"/>
              <a:t>Timing based off of system tick (1mS typical)</a:t>
            </a:r>
          </a:p>
          <a:p>
            <a:r>
              <a:rPr lang="en-US" dirty="0"/>
              <a:t>Normally sourced from a hardware timer </a:t>
            </a:r>
          </a:p>
          <a:p>
            <a:r>
              <a:rPr lang="en-US" dirty="0"/>
              <a:t>Controls who runs and when based off last run and task priority</a:t>
            </a:r>
          </a:p>
          <a:p>
            <a:r>
              <a:rPr lang="en-US" dirty="0"/>
              <a:t>Each tick the OS wakes up and sees who needs to run</a:t>
            </a:r>
          </a:p>
          <a:p>
            <a:r>
              <a:rPr lang="en-US" dirty="0"/>
              <a:t>Can determine how long until a scheduled task needs to run</a:t>
            </a:r>
          </a:p>
          <a:p>
            <a:r>
              <a:rPr lang="en-US" dirty="0"/>
              <a:t>This can be used to implement a tickless sleep to save power </a:t>
            </a:r>
          </a:p>
          <a:p>
            <a:endParaRPr lang="en-US" dirty="0"/>
          </a:p>
        </p:txBody>
      </p:sp>
    </p:spTree>
    <p:extLst>
      <p:ext uri="{BB962C8B-B14F-4D97-AF65-F5344CB8AC3E}">
        <p14:creationId xmlns:p14="http://schemas.microsoft.com/office/powerpoint/2010/main" val="20998635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3F60-5D8E-49BF-BA2F-9AA5A1D2F993}"/>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7C6C2C76-0773-45B9-BFFB-7605C00FE0C2}"/>
              </a:ext>
            </a:extLst>
          </p:cNvPr>
          <p:cNvSpPr>
            <a:spLocks noGrp="1"/>
          </p:cNvSpPr>
          <p:nvPr>
            <p:ph idx="1"/>
          </p:nvPr>
        </p:nvSpPr>
        <p:spPr/>
        <p:txBody>
          <a:bodyPr>
            <a:normAutofit lnSpcReduction="10000"/>
          </a:bodyPr>
          <a:lstStyle/>
          <a:p>
            <a:r>
              <a:rPr lang="en-US" dirty="0"/>
              <a:t>Isolated function or set of functions that system must accomplish</a:t>
            </a:r>
          </a:p>
          <a:p>
            <a:r>
              <a:rPr lang="en-US" b="1" dirty="0"/>
              <a:t>Can be written as if it were the only thing running in the system</a:t>
            </a:r>
          </a:p>
          <a:p>
            <a:r>
              <a:rPr lang="en-US" dirty="0"/>
              <a:t>In Embedded programming TASKs are normally static i.e. created at power up and always present</a:t>
            </a:r>
          </a:p>
          <a:p>
            <a:r>
              <a:rPr lang="en-US" dirty="0"/>
              <a:t>In higher level applications tasks can be created and destroyed as needed</a:t>
            </a:r>
          </a:p>
          <a:p>
            <a:r>
              <a:rPr lang="en-US" dirty="0"/>
              <a:t>Each has their own stack and resources</a:t>
            </a:r>
          </a:p>
          <a:p>
            <a:r>
              <a:rPr lang="en-US" dirty="0"/>
              <a:t>Can have multiple priorities</a:t>
            </a:r>
          </a:p>
          <a:p>
            <a:r>
              <a:rPr lang="en-US" dirty="0"/>
              <a:t>Only sees what it owns and what you share with it by use of Global or inter-task communication</a:t>
            </a:r>
          </a:p>
          <a:p>
            <a:endParaRPr lang="en-US" dirty="0"/>
          </a:p>
        </p:txBody>
      </p:sp>
    </p:spTree>
    <p:extLst>
      <p:ext uri="{BB962C8B-B14F-4D97-AF65-F5344CB8AC3E}">
        <p14:creationId xmlns:p14="http://schemas.microsoft.com/office/powerpoint/2010/main" val="18736657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3F60-5D8E-49BF-BA2F-9AA5A1D2F993}"/>
              </a:ext>
            </a:extLst>
          </p:cNvPr>
          <p:cNvSpPr>
            <a:spLocks noGrp="1"/>
          </p:cNvSpPr>
          <p:nvPr>
            <p:ph type="title"/>
          </p:nvPr>
        </p:nvSpPr>
        <p:spPr/>
        <p:txBody>
          <a:bodyPr/>
          <a:lstStyle/>
          <a:p>
            <a:r>
              <a:rPr lang="en-US" dirty="0"/>
              <a:t>Queues</a:t>
            </a:r>
          </a:p>
        </p:txBody>
      </p:sp>
      <p:sp>
        <p:nvSpPr>
          <p:cNvPr id="3" name="Content Placeholder 2">
            <a:extLst>
              <a:ext uri="{FF2B5EF4-FFF2-40B4-BE49-F238E27FC236}">
                <a16:creationId xmlns:a16="http://schemas.microsoft.com/office/drawing/2014/main" id="{7C6C2C76-0773-45B9-BFFB-7605C00FE0C2}"/>
              </a:ext>
            </a:extLst>
          </p:cNvPr>
          <p:cNvSpPr>
            <a:spLocks noGrp="1"/>
          </p:cNvSpPr>
          <p:nvPr>
            <p:ph idx="1"/>
          </p:nvPr>
        </p:nvSpPr>
        <p:spPr/>
        <p:txBody>
          <a:bodyPr>
            <a:normAutofit/>
          </a:bodyPr>
          <a:lstStyle/>
          <a:p>
            <a:r>
              <a:rPr lang="en-US" dirty="0"/>
              <a:t>Flexible means for inter-task &amp; ISR-task communication</a:t>
            </a:r>
          </a:p>
          <a:p>
            <a:r>
              <a:rPr lang="en-US" dirty="0"/>
              <a:t>Can be a simple signal sent to wake the task or a complex message structure </a:t>
            </a:r>
          </a:p>
          <a:p>
            <a:r>
              <a:rPr lang="en-US" dirty="0"/>
              <a:t>Managed by OS provides usable ring buffer</a:t>
            </a:r>
          </a:p>
          <a:p>
            <a:endParaRPr lang="en-US" dirty="0"/>
          </a:p>
          <a:p>
            <a:endParaRPr lang="en-US" dirty="0"/>
          </a:p>
        </p:txBody>
      </p:sp>
    </p:spTree>
    <p:extLst>
      <p:ext uri="{BB962C8B-B14F-4D97-AF65-F5344CB8AC3E}">
        <p14:creationId xmlns:p14="http://schemas.microsoft.com/office/powerpoint/2010/main" val="2300644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3F60-5D8E-49BF-BA2F-9AA5A1D2F993}"/>
              </a:ext>
            </a:extLst>
          </p:cNvPr>
          <p:cNvSpPr>
            <a:spLocks noGrp="1"/>
          </p:cNvSpPr>
          <p:nvPr>
            <p:ph type="title"/>
          </p:nvPr>
        </p:nvSpPr>
        <p:spPr/>
        <p:txBody>
          <a:bodyPr/>
          <a:lstStyle/>
          <a:p>
            <a:r>
              <a:rPr lang="en-US" dirty="0"/>
              <a:t>Semaphores &amp; Mutexes</a:t>
            </a:r>
          </a:p>
        </p:txBody>
      </p:sp>
      <p:sp>
        <p:nvSpPr>
          <p:cNvPr id="3" name="Content Placeholder 2">
            <a:extLst>
              <a:ext uri="{FF2B5EF4-FFF2-40B4-BE49-F238E27FC236}">
                <a16:creationId xmlns:a16="http://schemas.microsoft.com/office/drawing/2014/main" id="{7C6C2C76-0773-45B9-BFFB-7605C00FE0C2}"/>
              </a:ext>
            </a:extLst>
          </p:cNvPr>
          <p:cNvSpPr>
            <a:spLocks noGrp="1"/>
          </p:cNvSpPr>
          <p:nvPr>
            <p:ph idx="1"/>
          </p:nvPr>
        </p:nvSpPr>
        <p:spPr/>
        <p:txBody>
          <a:bodyPr>
            <a:normAutofit fontScale="92500" lnSpcReduction="20000"/>
          </a:bodyPr>
          <a:lstStyle/>
          <a:p>
            <a:r>
              <a:rPr lang="en-US" dirty="0"/>
              <a:t>Binary semaphore is normally a gate keeper for a shared resource</a:t>
            </a:r>
          </a:p>
          <a:p>
            <a:r>
              <a:rPr lang="en-US" dirty="0"/>
              <a:t>Counting semaphores allow management of buffered input </a:t>
            </a:r>
          </a:p>
          <a:p>
            <a:pPr lvl="1"/>
            <a:r>
              <a:rPr lang="en-US" dirty="0"/>
              <a:t>ISR counts the number of bytes received by using counting semaphore and the Task unwinds the data by using the count from the IRS to know how many bytes are in the buffer</a:t>
            </a:r>
          </a:p>
          <a:p>
            <a:r>
              <a:rPr lang="en-US" dirty="0"/>
              <a:t> Mutex can be released only by thread that had acquired it, while you can signal semaphore from any other thread (or process), so semaphores are more suitable for some synchronization problems like producer-consumer</a:t>
            </a:r>
          </a:p>
          <a:p>
            <a:r>
              <a:rPr lang="en-US" dirty="0"/>
              <a:t>Mutex is like a gas station bathroom key, you take it and you have ownership of the bathroom while you hold it and then when finished you give it back for someone else to take. </a:t>
            </a:r>
          </a:p>
          <a:p>
            <a:r>
              <a:rPr lang="en-US" dirty="0"/>
              <a:t>Mutex is a locking mechanism; Semaphore is a signaling mechanism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82081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3F60-5D8E-49BF-BA2F-9AA5A1D2F993}"/>
              </a:ext>
            </a:extLst>
          </p:cNvPr>
          <p:cNvSpPr>
            <a:spLocks noGrp="1"/>
          </p:cNvSpPr>
          <p:nvPr>
            <p:ph type="title"/>
          </p:nvPr>
        </p:nvSpPr>
        <p:spPr/>
        <p:txBody>
          <a:bodyPr/>
          <a:lstStyle/>
          <a:p>
            <a:r>
              <a:rPr lang="en-US" dirty="0"/>
              <a:t>Memory Management</a:t>
            </a:r>
          </a:p>
        </p:txBody>
      </p:sp>
      <p:sp>
        <p:nvSpPr>
          <p:cNvPr id="3" name="Content Placeholder 2">
            <a:extLst>
              <a:ext uri="{FF2B5EF4-FFF2-40B4-BE49-F238E27FC236}">
                <a16:creationId xmlns:a16="http://schemas.microsoft.com/office/drawing/2014/main" id="{7C6C2C76-0773-45B9-BFFB-7605C00FE0C2}"/>
              </a:ext>
            </a:extLst>
          </p:cNvPr>
          <p:cNvSpPr>
            <a:spLocks noGrp="1"/>
          </p:cNvSpPr>
          <p:nvPr>
            <p:ph idx="1"/>
          </p:nvPr>
        </p:nvSpPr>
        <p:spPr/>
        <p:txBody>
          <a:bodyPr>
            <a:normAutofit fontScale="77500" lnSpcReduction="20000"/>
          </a:bodyPr>
          <a:lstStyle/>
          <a:p>
            <a:r>
              <a:rPr lang="en-US" dirty="0"/>
              <a:t>Dynamic Memory management</a:t>
            </a:r>
          </a:p>
          <a:p>
            <a:pPr lvl="1"/>
            <a:r>
              <a:rPr lang="en-US" dirty="0"/>
              <a:t>OS manages a heap of memory that tasks and resources can request (</a:t>
            </a:r>
            <a:r>
              <a:rPr lang="en-US" dirty="0" err="1"/>
              <a:t>mallic</a:t>
            </a:r>
            <a:r>
              <a:rPr lang="en-US" dirty="0"/>
              <a:t>) and can return (free)</a:t>
            </a:r>
          </a:p>
          <a:p>
            <a:pPr lvl="1"/>
            <a:r>
              <a:rPr lang="en-US" dirty="0"/>
              <a:t>Useful when there are asynchronous needs for buffers and memory. </a:t>
            </a:r>
          </a:p>
          <a:p>
            <a:pPr lvl="1"/>
            <a:r>
              <a:rPr lang="en-US" dirty="0"/>
              <a:t>A memory leak occurs when you fail to release all the memory that you malloced, causing the system to become memory starved.</a:t>
            </a:r>
          </a:p>
          <a:p>
            <a:pPr lvl="1"/>
            <a:r>
              <a:rPr lang="en-US" dirty="0"/>
              <a:t>Memory Leaks are the major source of hard to find programming faults.   </a:t>
            </a:r>
          </a:p>
          <a:p>
            <a:r>
              <a:rPr lang="en-US" dirty="0"/>
              <a:t>Static Memory management </a:t>
            </a:r>
          </a:p>
          <a:p>
            <a:pPr lvl="1"/>
            <a:r>
              <a:rPr lang="en-US" dirty="0"/>
              <a:t>Each Task and resource must determine their memory needs up front.</a:t>
            </a:r>
          </a:p>
          <a:p>
            <a:pPr lvl="1"/>
            <a:r>
              <a:rPr lang="en-US" dirty="0"/>
              <a:t>Memory is permanently assigned to the task or resource; there is no returning or pooling of memory</a:t>
            </a:r>
          </a:p>
          <a:p>
            <a:pPr lvl="1"/>
            <a:r>
              <a:rPr lang="en-US" dirty="0"/>
              <a:t>Suitable for embedded designs with consistently defined platforms and roles</a:t>
            </a:r>
          </a:p>
          <a:p>
            <a:pPr lvl="1"/>
            <a:r>
              <a:rPr lang="en-US" dirty="0"/>
              <a:t>Not suitable for dynamic systems with runtime hardware changes.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329317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C4FE-3052-4543-A543-1228F8A3489A}"/>
              </a:ext>
            </a:extLst>
          </p:cNvPr>
          <p:cNvSpPr>
            <a:spLocks noGrp="1"/>
          </p:cNvSpPr>
          <p:nvPr>
            <p:ph type="title"/>
          </p:nvPr>
        </p:nvSpPr>
        <p:spPr/>
        <p:txBody>
          <a:bodyPr/>
          <a:lstStyle/>
          <a:p>
            <a:r>
              <a:rPr lang="en-US" dirty="0"/>
              <a:t>Free </a:t>
            </a:r>
            <a:r>
              <a:rPr lang="en-US" dirty="0" err="1"/>
              <a:t>Rtos</a:t>
            </a:r>
            <a:r>
              <a:rPr lang="en-US" dirty="0"/>
              <a:t> Features</a:t>
            </a:r>
          </a:p>
        </p:txBody>
      </p:sp>
      <p:sp>
        <p:nvSpPr>
          <p:cNvPr id="5" name="Content Placeholder 4">
            <a:extLst>
              <a:ext uri="{FF2B5EF4-FFF2-40B4-BE49-F238E27FC236}">
                <a16:creationId xmlns:a16="http://schemas.microsoft.com/office/drawing/2014/main" id="{6A2F3746-1A2C-42B7-8493-164BC6437EA7}"/>
              </a:ext>
            </a:extLst>
          </p:cNvPr>
          <p:cNvSpPr>
            <a:spLocks noGrp="1"/>
          </p:cNvSpPr>
          <p:nvPr>
            <p:ph idx="1"/>
          </p:nvPr>
        </p:nvSpPr>
        <p:spPr>
          <a:xfrm>
            <a:off x="463639" y="2369713"/>
            <a:ext cx="5370492" cy="4204951"/>
          </a:xfrm>
        </p:spPr>
        <p:txBody>
          <a:bodyPr>
            <a:normAutofit lnSpcReduction="10000"/>
          </a:bodyPr>
          <a:lstStyle/>
          <a:p>
            <a:r>
              <a:rPr lang="en-US" dirty="0"/>
              <a:t>Pre-emptive or co-operative operation </a:t>
            </a:r>
          </a:p>
          <a:p>
            <a:r>
              <a:rPr lang="en-US" dirty="0"/>
              <a:t>Very flexible task priority assignment </a:t>
            </a:r>
          </a:p>
          <a:p>
            <a:r>
              <a:rPr lang="en-US" dirty="0"/>
              <a:t>Flexible, fast and light weight task notification mechanism </a:t>
            </a:r>
          </a:p>
          <a:p>
            <a:r>
              <a:rPr lang="en-US" dirty="0"/>
              <a:t>Queues </a:t>
            </a:r>
          </a:p>
          <a:p>
            <a:r>
              <a:rPr lang="en-US" dirty="0"/>
              <a:t>Binary semaphores </a:t>
            </a:r>
          </a:p>
          <a:p>
            <a:r>
              <a:rPr lang="en-US" dirty="0"/>
              <a:t>Counting semaphores </a:t>
            </a:r>
          </a:p>
          <a:p>
            <a:r>
              <a:rPr lang="en-US" dirty="0"/>
              <a:t>Mutexes </a:t>
            </a:r>
          </a:p>
          <a:p>
            <a:r>
              <a:rPr lang="en-US" dirty="0"/>
              <a:t>Recursive Mutexes </a:t>
            </a:r>
          </a:p>
          <a:p>
            <a:r>
              <a:rPr lang="en-US" dirty="0"/>
              <a:t>Software timers </a:t>
            </a:r>
          </a:p>
          <a:p>
            <a:r>
              <a:rPr lang="en-US" dirty="0"/>
              <a:t>Event groups </a:t>
            </a:r>
          </a:p>
          <a:p>
            <a:endParaRPr lang="en-US" dirty="0"/>
          </a:p>
        </p:txBody>
      </p:sp>
      <p:pic>
        <p:nvPicPr>
          <p:cNvPr id="6" name="Picture 5">
            <a:extLst>
              <a:ext uri="{FF2B5EF4-FFF2-40B4-BE49-F238E27FC236}">
                <a16:creationId xmlns:a16="http://schemas.microsoft.com/office/drawing/2014/main" id="{9AFB9269-C1AC-4A20-86B6-6B9368D49CCD}"/>
              </a:ext>
            </a:extLst>
          </p:cNvPr>
          <p:cNvPicPr>
            <a:picLocks noChangeAspect="1"/>
          </p:cNvPicPr>
          <p:nvPr/>
        </p:nvPicPr>
        <p:blipFill>
          <a:blip r:embed="rId2"/>
          <a:stretch>
            <a:fillRect/>
          </a:stretch>
        </p:blipFill>
        <p:spPr>
          <a:xfrm>
            <a:off x="5960496" y="2368059"/>
            <a:ext cx="6042614" cy="4206605"/>
          </a:xfrm>
          <a:prstGeom prst="rect">
            <a:avLst/>
          </a:prstGeom>
        </p:spPr>
      </p:pic>
      <p:sp>
        <p:nvSpPr>
          <p:cNvPr id="8" name="Rectangle 7">
            <a:extLst>
              <a:ext uri="{FF2B5EF4-FFF2-40B4-BE49-F238E27FC236}">
                <a16:creationId xmlns:a16="http://schemas.microsoft.com/office/drawing/2014/main" id="{AE479B5F-A6FA-44BD-B376-4A24BBFDFAA1}"/>
              </a:ext>
            </a:extLst>
          </p:cNvPr>
          <p:cNvSpPr/>
          <p:nvPr/>
        </p:nvSpPr>
        <p:spPr>
          <a:xfrm>
            <a:off x="5688169" y="2324619"/>
            <a:ext cx="6096000" cy="4442242"/>
          </a:xfrm>
          <a:prstGeom prst="rect">
            <a:avLst/>
          </a:prstGeom>
        </p:spPr>
        <p:txBody>
          <a:bodyPr>
            <a:spAutoFit/>
          </a:bodyPr>
          <a:lstStyle/>
          <a:p>
            <a:pPr marL="342900" lvl="0" indent="-342900">
              <a:spcBef>
                <a:spcPts val="1000"/>
              </a:spcBef>
              <a:buClr>
                <a:srgbClr val="B31166"/>
              </a:buClr>
              <a:buSzPct val="80000"/>
              <a:buFont typeface="Wingdings 3" charset="2"/>
              <a:buChar char=""/>
            </a:pPr>
            <a:r>
              <a:rPr lang="en-US" dirty="0"/>
              <a:t>Tick hook functions </a:t>
            </a:r>
          </a:p>
          <a:p>
            <a:pPr marL="342900" lvl="0" indent="-342900">
              <a:spcBef>
                <a:spcPts val="1000"/>
              </a:spcBef>
              <a:buClr>
                <a:srgbClr val="B31166"/>
              </a:buClr>
              <a:buSzPct val="80000"/>
              <a:buFont typeface="Wingdings 3" charset="2"/>
              <a:buChar char=""/>
            </a:pPr>
            <a:r>
              <a:rPr lang="en-US" dirty="0">
                <a:solidFill>
                  <a:prstClr val="black">
                    <a:lumMod val="75000"/>
                    <a:lumOff val="25000"/>
                  </a:prstClr>
                </a:solidFill>
              </a:rPr>
              <a:t>Idle hook functions </a:t>
            </a:r>
          </a:p>
          <a:p>
            <a:pPr marL="342900" lvl="0" indent="-342900">
              <a:spcBef>
                <a:spcPts val="1000"/>
              </a:spcBef>
              <a:buClr>
                <a:srgbClr val="B31166"/>
              </a:buClr>
              <a:buSzPct val="80000"/>
              <a:buFont typeface="Wingdings 3" charset="2"/>
              <a:buChar char=""/>
            </a:pPr>
            <a:r>
              <a:rPr lang="en-US" dirty="0">
                <a:solidFill>
                  <a:prstClr val="black">
                    <a:lumMod val="75000"/>
                    <a:lumOff val="25000"/>
                  </a:prstClr>
                </a:solidFill>
              </a:rPr>
              <a:t>Stack management overflow checking </a:t>
            </a:r>
          </a:p>
          <a:p>
            <a:pPr marL="342900" lvl="0" indent="-342900">
              <a:spcBef>
                <a:spcPts val="1000"/>
              </a:spcBef>
              <a:buClr>
                <a:srgbClr val="B31166"/>
              </a:buClr>
              <a:buSzPct val="80000"/>
              <a:buFont typeface="Wingdings 3" charset="2"/>
              <a:buChar char=""/>
            </a:pPr>
            <a:r>
              <a:rPr lang="en-US" dirty="0">
                <a:solidFill>
                  <a:prstClr val="black">
                    <a:lumMod val="75000"/>
                    <a:lumOff val="25000"/>
                  </a:prstClr>
                </a:solidFill>
              </a:rPr>
              <a:t>Trace recording </a:t>
            </a:r>
          </a:p>
          <a:p>
            <a:pPr marL="342900" lvl="0" indent="-342900">
              <a:spcBef>
                <a:spcPts val="1000"/>
              </a:spcBef>
              <a:buClr>
                <a:srgbClr val="B31166"/>
              </a:buClr>
              <a:buSzPct val="80000"/>
              <a:buFont typeface="Wingdings 3" charset="2"/>
              <a:buChar char=""/>
            </a:pPr>
            <a:r>
              <a:rPr lang="en-US" dirty="0">
                <a:solidFill>
                  <a:prstClr val="black">
                    <a:lumMod val="75000"/>
                    <a:lumOff val="25000"/>
                  </a:prstClr>
                </a:solidFill>
              </a:rPr>
              <a:t>Task run-time statistics gathering</a:t>
            </a:r>
          </a:p>
          <a:p>
            <a:pPr marL="342900" lvl="0" indent="-342900">
              <a:spcBef>
                <a:spcPts val="1000"/>
              </a:spcBef>
              <a:buClr>
                <a:srgbClr val="B31166"/>
              </a:buClr>
              <a:buSzPct val="80000"/>
              <a:buFont typeface="Wingdings 3" charset="2"/>
              <a:buChar char=""/>
            </a:pPr>
            <a:r>
              <a:rPr lang="en-US" dirty="0">
                <a:solidFill>
                  <a:prstClr val="black">
                    <a:lumMod val="75000"/>
                    <a:lumOff val="25000"/>
                  </a:prstClr>
                </a:solidFill>
              </a:rPr>
              <a:t>Full interrupt nesting model (for some architectures) </a:t>
            </a:r>
          </a:p>
          <a:p>
            <a:pPr marL="342900" lvl="0" indent="-342900">
              <a:spcBef>
                <a:spcPts val="1000"/>
              </a:spcBef>
              <a:buClr>
                <a:srgbClr val="B31166"/>
              </a:buClr>
              <a:buSzPct val="80000"/>
              <a:buFont typeface="Wingdings 3" charset="2"/>
              <a:buChar char=""/>
            </a:pPr>
            <a:r>
              <a:rPr lang="en-US" dirty="0">
                <a:solidFill>
                  <a:prstClr val="black">
                    <a:lumMod val="75000"/>
                    <a:lumOff val="25000"/>
                  </a:prstClr>
                </a:solidFill>
              </a:rPr>
              <a:t>A tick-less capability for extreme low power applications </a:t>
            </a:r>
          </a:p>
          <a:p>
            <a:pPr marL="342900" lvl="0" indent="-342900">
              <a:spcBef>
                <a:spcPts val="1000"/>
              </a:spcBef>
              <a:buClr>
                <a:srgbClr val="B31166"/>
              </a:buClr>
              <a:buSzPct val="80000"/>
              <a:buFont typeface="Wingdings 3" charset="2"/>
              <a:buChar char=""/>
            </a:pPr>
            <a:r>
              <a:rPr lang="en-US" dirty="0">
                <a:solidFill>
                  <a:prstClr val="black">
                    <a:lumMod val="75000"/>
                    <a:lumOff val="25000"/>
                  </a:prstClr>
                </a:solidFill>
              </a:rPr>
              <a:t>Software managed interrupt stack when appropriate (this can help save RAM)</a:t>
            </a:r>
          </a:p>
          <a:p>
            <a:pPr marL="342900" lvl="0" indent="-342900">
              <a:spcBef>
                <a:spcPts val="1000"/>
              </a:spcBef>
              <a:buClr>
                <a:srgbClr val="B31166"/>
              </a:buClr>
              <a:buSzPct val="80000"/>
              <a:buFont typeface="Wingdings 3" charset="2"/>
              <a:buChar char=""/>
            </a:pPr>
            <a:r>
              <a:rPr lang="en-US" dirty="0">
                <a:solidFill>
                  <a:prstClr val="black">
                    <a:lumMod val="75000"/>
                    <a:lumOff val="25000"/>
                  </a:prstClr>
                </a:solidFill>
              </a:rPr>
              <a:t>Dynamic or Static Memory Management</a:t>
            </a:r>
          </a:p>
        </p:txBody>
      </p:sp>
    </p:spTree>
    <p:extLst>
      <p:ext uri="{BB962C8B-B14F-4D97-AF65-F5344CB8AC3E}">
        <p14:creationId xmlns:p14="http://schemas.microsoft.com/office/powerpoint/2010/main" val="35562099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3621</TotalTime>
  <Words>785</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Free RTOS G3 Project </vt:lpstr>
      <vt:lpstr>Real Time Operating System</vt:lpstr>
      <vt:lpstr>CMSIS-OS</vt:lpstr>
      <vt:lpstr>Scheduler</vt:lpstr>
      <vt:lpstr>Task</vt:lpstr>
      <vt:lpstr>Queues</vt:lpstr>
      <vt:lpstr>Semaphores &amp; Mutexes</vt:lpstr>
      <vt:lpstr>Memory Management</vt:lpstr>
      <vt:lpstr>Free Rtos Features</vt:lpstr>
      <vt:lpstr>Tickless Operation &amp; Sleep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Operating System</dc:title>
  <dc:creator>Peter Steeves</dc:creator>
  <cp:lastModifiedBy>Peter Steeves</cp:lastModifiedBy>
  <cp:revision>20</cp:revision>
  <dcterms:created xsi:type="dcterms:W3CDTF">2018-08-27T13:14:46Z</dcterms:created>
  <dcterms:modified xsi:type="dcterms:W3CDTF">2018-08-30T17:33:11Z</dcterms:modified>
</cp:coreProperties>
</file>