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4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A\Downloads\Excel%20FINAL%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PROJECT.xlsx]Q1!PivotTable3</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x"/>
          <c:size val="5"/>
          <c:spPr>
            <a:no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star"/>
          <c:size val="5"/>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plus"/>
          <c:size val="5"/>
          <c:spPr>
            <a:no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dot"/>
          <c:size val="5"/>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dash"/>
          <c:size val="5"/>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diamond"/>
          <c:size val="5"/>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square"/>
          <c:size val="5"/>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triangle"/>
          <c:size val="5"/>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x"/>
          <c:size val="5"/>
          <c:spPr>
            <a:no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star"/>
          <c:size val="5"/>
          <c:spPr>
            <a:no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636275429911993E-2"/>
          <c:y val="4.6296296296296294E-2"/>
          <c:w val="0.84978699719270356"/>
          <c:h val="0.8416746864975212"/>
        </c:manualLayout>
      </c:layout>
      <c:barChart>
        <c:barDir val="bar"/>
        <c:grouping val="clustered"/>
        <c:varyColors val="0"/>
        <c:ser>
          <c:idx val="0"/>
          <c:order val="0"/>
          <c:tx>
            <c:strRef>
              <c:f>'Q1'!$A$3</c:f>
              <c:strCache>
                <c:ptCount val="1"/>
                <c:pt idx="0">
                  <c:v>Sum of Number of patients in nPCR summary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'Q1'!$A$4</c:f>
              <c:numCache>
                <c:formatCode>General</c:formatCode>
                <c:ptCount val="1"/>
                <c:pt idx="0">
                  <c:v>980</c:v>
                </c:pt>
              </c:numCache>
            </c:numRef>
          </c:val>
          <c:extLst>
            <c:ext xmlns:c16="http://schemas.microsoft.com/office/drawing/2014/chart" uri="{C3380CC4-5D6E-409C-BE32-E72D297353CC}">
              <c16:uniqueId val="{00000000-1A9E-4698-96BE-3D68BEB1BA4A}"/>
            </c:ext>
          </c:extLst>
        </c:ser>
        <c:ser>
          <c:idx val="1"/>
          <c:order val="1"/>
          <c:tx>
            <c:strRef>
              <c:f>'Q1'!$B$3</c:f>
              <c:strCache>
                <c:ptCount val="1"/>
                <c:pt idx="0">
                  <c:v>Sum of Number of patient-months in nPCR summary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'Q1'!$B$4</c:f>
              <c:numCache>
                <c:formatCode>General</c:formatCode>
                <c:ptCount val="1"/>
                <c:pt idx="0">
                  <c:v>6573</c:v>
                </c:pt>
              </c:numCache>
            </c:numRef>
          </c:val>
          <c:extLst>
            <c:ext xmlns:c16="http://schemas.microsoft.com/office/drawing/2014/chart" uri="{C3380CC4-5D6E-409C-BE32-E72D297353CC}">
              <c16:uniqueId val="{00000001-1A9E-4698-96BE-3D68BEB1BA4A}"/>
            </c:ext>
          </c:extLst>
        </c:ser>
        <c:ser>
          <c:idx val="2"/>
          <c:order val="2"/>
          <c:tx>
            <c:strRef>
              <c:f>'Q1'!$C$3</c:f>
              <c:strCache>
                <c:ptCount val="1"/>
                <c:pt idx="0">
                  <c:v>Sum of Number of patients in this facility for SWR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'Q1'!$C$4</c:f>
              <c:numCache>
                <c:formatCode>General</c:formatCode>
                <c:ptCount val="1"/>
                <c:pt idx="0">
                  <c:v>228143</c:v>
                </c:pt>
              </c:numCache>
            </c:numRef>
          </c:val>
          <c:extLst>
            <c:ext xmlns:c16="http://schemas.microsoft.com/office/drawing/2014/chart" uri="{C3380CC4-5D6E-409C-BE32-E72D297353CC}">
              <c16:uniqueId val="{00000002-1A9E-4698-96BE-3D68BEB1BA4A}"/>
            </c:ext>
          </c:extLst>
        </c:ser>
        <c:ser>
          <c:idx val="3"/>
          <c:order val="3"/>
          <c:tx>
            <c:strRef>
              <c:f>'Q1'!$D$3</c:f>
              <c:strCache>
                <c:ptCount val="1"/>
                <c:pt idx="0">
                  <c:v>Sum of Number of patients included in the transfusion summary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'Q1'!$D$4</c:f>
              <c:numCache>
                <c:formatCode>General</c:formatCode>
                <c:ptCount val="1"/>
                <c:pt idx="0">
                  <c:v>421791</c:v>
                </c:pt>
              </c:numCache>
            </c:numRef>
          </c:val>
          <c:extLst>
            <c:ext xmlns:c16="http://schemas.microsoft.com/office/drawing/2014/chart" uri="{C3380CC4-5D6E-409C-BE32-E72D297353CC}">
              <c16:uniqueId val="{00000003-1A9E-4698-96BE-3D68BEB1BA4A}"/>
            </c:ext>
          </c:extLst>
        </c:ser>
        <c:ser>
          <c:idx val="4"/>
          <c:order val="4"/>
          <c:tx>
            <c:strRef>
              <c:f>'Q1'!$E$3</c:f>
              <c:strCache>
                <c:ptCount val="1"/>
                <c:pt idx="0">
                  <c:v>Sum of Number of patients included in hospitalization summary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'Q1'!$E$4</c:f>
              <c:numCache>
                <c:formatCode>General</c:formatCode>
                <c:ptCount val="1"/>
                <c:pt idx="0">
                  <c:v>494578</c:v>
                </c:pt>
              </c:numCache>
            </c:numRef>
          </c:val>
          <c:extLst>
            <c:ext xmlns:c16="http://schemas.microsoft.com/office/drawing/2014/chart" uri="{C3380CC4-5D6E-409C-BE32-E72D297353CC}">
              <c16:uniqueId val="{00000004-1A9E-4698-96BE-3D68BEB1BA4A}"/>
            </c:ext>
          </c:extLst>
        </c:ser>
        <c:ser>
          <c:idx val="5"/>
          <c:order val="5"/>
          <c:tx>
            <c:strRef>
              <c:f>'Q1'!$F$3</c:f>
              <c:strCache>
                <c:ptCount val="1"/>
                <c:pt idx="0">
                  <c:v>Sum of Number of patients for PPPW</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'Q1'!$F$4</c:f>
              <c:numCache>
                <c:formatCode>General</c:formatCode>
                <c:ptCount val="1"/>
                <c:pt idx="0">
                  <c:v>530995</c:v>
                </c:pt>
              </c:numCache>
            </c:numRef>
          </c:val>
          <c:extLst>
            <c:ext xmlns:c16="http://schemas.microsoft.com/office/drawing/2014/chart" uri="{C3380CC4-5D6E-409C-BE32-E72D297353CC}">
              <c16:uniqueId val="{00000005-1A9E-4698-96BE-3D68BEB1BA4A}"/>
            </c:ext>
          </c:extLst>
        </c:ser>
        <c:ser>
          <c:idx val="6"/>
          <c:order val="6"/>
          <c:tx>
            <c:strRef>
              <c:f>'Q1'!$G$3</c:f>
              <c:strCache>
                <c:ptCount val="1"/>
                <c:pt idx="0">
                  <c:v>Sum of Number of hospitalizations included in hospital readmission summary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'Q1'!$G$4</c:f>
              <c:numCache>
                <c:formatCode>General</c:formatCode>
                <c:ptCount val="1"/>
                <c:pt idx="0">
                  <c:v>538135</c:v>
                </c:pt>
              </c:numCache>
            </c:numRef>
          </c:val>
          <c:extLst>
            <c:ext xmlns:c16="http://schemas.microsoft.com/office/drawing/2014/chart" uri="{C3380CC4-5D6E-409C-BE32-E72D297353CC}">
              <c16:uniqueId val="{00000006-1A9E-4698-96BE-3D68BEB1BA4A}"/>
            </c:ext>
          </c:extLst>
        </c:ser>
        <c:ser>
          <c:idx val="7"/>
          <c:order val="7"/>
          <c:tx>
            <c:strRef>
              <c:f>'Q1'!$H$3</c:f>
              <c:strCache>
                <c:ptCount val="1"/>
                <c:pt idx="0">
                  <c:v>Sum of Number of Patients included in fistula summary</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'Q1'!$H$4</c:f>
              <c:numCache>
                <c:formatCode>General</c:formatCode>
                <c:ptCount val="1"/>
                <c:pt idx="0">
                  <c:v>596383</c:v>
                </c:pt>
              </c:numCache>
            </c:numRef>
          </c:val>
          <c:extLst>
            <c:ext xmlns:c16="http://schemas.microsoft.com/office/drawing/2014/chart" uri="{C3380CC4-5D6E-409C-BE32-E72D297353CC}">
              <c16:uniqueId val="{00000007-1A9E-4698-96BE-3D68BEB1BA4A}"/>
            </c:ext>
          </c:extLst>
        </c:ser>
        <c:ser>
          <c:idx val="8"/>
          <c:order val="8"/>
          <c:tx>
            <c:strRef>
              <c:f>'Q1'!$I$3</c:f>
              <c:strCache>
                <c:ptCount val="1"/>
                <c:pt idx="0">
                  <c:v>Sum of Number of patients in long term catheter summary</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'Q1'!$I$4</c:f>
              <c:numCache>
                <c:formatCode>General</c:formatCode>
                <c:ptCount val="1"/>
                <c:pt idx="0">
                  <c:v>596565</c:v>
                </c:pt>
              </c:numCache>
            </c:numRef>
          </c:val>
          <c:extLst>
            <c:ext xmlns:c16="http://schemas.microsoft.com/office/drawing/2014/chart" uri="{C3380CC4-5D6E-409C-BE32-E72D297353CC}">
              <c16:uniqueId val="{00000008-1A9E-4698-96BE-3D68BEB1BA4A}"/>
            </c:ext>
          </c:extLst>
        </c:ser>
        <c:ser>
          <c:idx val="9"/>
          <c:order val="9"/>
          <c:tx>
            <c:strRef>
              <c:f>'Q1'!$J$3</c:f>
              <c:strCache>
                <c:ptCount val="1"/>
                <c:pt idx="0">
                  <c:v>Sum of Number of patients in hypercalcemia summary</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'Q1'!$J$4</c:f>
              <c:numCache>
                <c:formatCode>General</c:formatCode>
                <c:ptCount val="1"/>
                <c:pt idx="0">
                  <c:v>633918</c:v>
                </c:pt>
              </c:numCache>
            </c:numRef>
          </c:val>
          <c:extLst>
            <c:ext xmlns:c16="http://schemas.microsoft.com/office/drawing/2014/chart" uri="{C3380CC4-5D6E-409C-BE32-E72D297353CC}">
              <c16:uniqueId val="{00000009-1A9E-4698-96BE-3D68BEB1BA4A}"/>
            </c:ext>
          </c:extLst>
        </c:ser>
        <c:ser>
          <c:idx val="10"/>
          <c:order val="10"/>
          <c:tx>
            <c:strRef>
              <c:f>'Q1'!$K$3</c:f>
              <c:strCache>
                <c:ptCount val="1"/>
                <c:pt idx="0">
                  <c:v>Sum of Number of patients in Serum phosphorus summary</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'Q1'!$K$4</c:f>
              <c:numCache>
                <c:formatCode>General</c:formatCode>
                <c:ptCount val="1"/>
                <c:pt idx="0">
                  <c:v>663878</c:v>
                </c:pt>
              </c:numCache>
            </c:numRef>
          </c:val>
          <c:extLst>
            <c:ext xmlns:c16="http://schemas.microsoft.com/office/drawing/2014/chart" uri="{C3380CC4-5D6E-409C-BE32-E72D297353CC}">
              <c16:uniqueId val="{0000000A-1A9E-4698-96BE-3D68BEB1BA4A}"/>
            </c:ext>
          </c:extLst>
        </c:ser>
        <c:ser>
          <c:idx val="11"/>
          <c:order val="11"/>
          <c:tx>
            <c:strRef>
              <c:f>'Q1'!$L$3</c:f>
              <c:strCache>
                <c:ptCount val="1"/>
                <c:pt idx="0">
                  <c:v>Sum of Number of Patients included in survival summary</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'Q1'!$L$4</c:f>
              <c:numCache>
                <c:formatCode>General</c:formatCode>
                <c:ptCount val="1"/>
                <c:pt idx="0">
                  <c:v>1937701</c:v>
                </c:pt>
              </c:numCache>
            </c:numRef>
          </c:val>
          <c:extLst>
            <c:ext xmlns:c16="http://schemas.microsoft.com/office/drawing/2014/chart" uri="{C3380CC4-5D6E-409C-BE32-E72D297353CC}">
              <c16:uniqueId val="{0000000B-1A9E-4698-96BE-3D68BEB1BA4A}"/>
            </c:ext>
          </c:extLst>
        </c:ser>
        <c:ser>
          <c:idx val="12"/>
          <c:order val="12"/>
          <c:tx>
            <c:strRef>
              <c:f>'Q1'!$M$3</c:f>
              <c:strCache>
                <c:ptCount val="1"/>
                <c:pt idx="0">
                  <c:v>Sum of Number of patient-months in hypercalcemia summary</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'Q1'!$M$4</c:f>
              <c:numCache>
                <c:formatCode>General</c:formatCode>
                <c:ptCount val="1"/>
                <c:pt idx="0">
                  <c:v>5559180</c:v>
                </c:pt>
              </c:numCache>
            </c:numRef>
          </c:val>
          <c:extLst>
            <c:ext xmlns:c16="http://schemas.microsoft.com/office/drawing/2014/chart" uri="{C3380CC4-5D6E-409C-BE32-E72D297353CC}">
              <c16:uniqueId val="{0000000C-1A9E-4698-96BE-3D68BEB1BA4A}"/>
            </c:ext>
          </c:extLst>
        </c:ser>
        <c:ser>
          <c:idx val="13"/>
          <c:order val="13"/>
          <c:tx>
            <c:strRef>
              <c:f>'Q1'!$N$3</c:f>
              <c:strCache>
                <c:ptCount val="1"/>
                <c:pt idx="0">
                  <c:v>Sum of Number of patient-months in Serum phosphorus summary </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c:f>
              <c:strCache>
                <c:ptCount val="1"/>
                <c:pt idx="0">
                  <c:v>Total</c:v>
                </c:pt>
              </c:strCache>
            </c:strRef>
          </c:cat>
          <c:val>
            <c:numRef>
              <c:f>'Q1'!$N$4</c:f>
              <c:numCache>
                <c:formatCode>General</c:formatCode>
                <c:ptCount val="1"/>
                <c:pt idx="0">
                  <c:v>5717945</c:v>
                </c:pt>
              </c:numCache>
            </c:numRef>
          </c:val>
          <c:extLst>
            <c:ext xmlns:c16="http://schemas.microsoft.com/office/drawing/2014/chart" uri="{C3380CC4-5D6E-409C-BE32-E72D297353CC}">
              <c16:uniqueId val="{0000000D-1A9E-4698-96BE-3D68BEB1BA4A}"/>
            </c:ext>
          </c:extLst>
        </c:ser>
        <c:dLbls>
          <c:dLblPos val="outEnd"/>
          <c:showLegendKey val="0"/>
          <c:showVal val="1"/>
          <c:showCatName val="0"/>
          <c:showSerName val="0"/>
          <c:showPercent val="0"/>
          <c:showBubbleSize val="0"/>
        </c:dLbls>
        <c:gapWidth val="115"/>
        <c:overlap val="-20"/>
        <c:axId val="7134176"/>
        <c:axId val="2023287600"/>
      </c:barChart>
      <c:catAx>
        <c:axId val="71341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3287600"/>
        <c:crosses val="autoZero"/>
        <c:auto val="1"/>
        <c:lblAlgn val="ctr"/>
        <c:lblOffset val="100"/>
        <c:noMultiLvlLbl val="0"/>
      </c:catAx>
      <c:valAx>
        <c:axId val="2023287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3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PROJECT.xlsx]Q2!PivotTable1</c:name>
    <c:fmtId val="-1"/>
  </c:pivotSource>
  <c:chart>
    <c:autoTitleDeleted val="1"/>
    <c:pivotFmts>
      <c:pivotFmt>
        <c:idx val="0"/>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3"/>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5"/>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6"/>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8"/>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s>
    <c:plotArea>
      <c:layout/>
      <c:pieChart>
        <c:varyColors val="1"/>
        <c:ser>
          <c:idx val="0"/>
          <c:order val="0"/>
          <c:tx>
            <c:strRef>
              <c:f>'Q2'!$B$3</c:f>
              <c:strCache>
                <c:ptCount val="1"/>
                <c:pt idx="0">
                  <c:v>Total</c:v>
                </c:pt>
              </c:strCache>
            </c:strRef>
          </c:tx>
          <c:dPt>
            <c:idx val="0"/>
            <c:bubble3D val="0"/>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extLst>
              <c:ext xmlns:c16="http://schemas.microsoft.com/office/drawing/2014/chart" uri="{C3380CC4-5D6E-409C-BE32-E72D297353CC}">
                <c16:uniqueId val="{00000001-27A9-4054-9566-36A529851768}"/>
              </c:ext>
            </c:extLst>
          </c:dPt>
          <c:dPt>
            <c:idx val="1"/>
            <c:bubble3D val="0"/>
            <c:spPr>
              <a:gradFill rotWithShape="1">
                <a:gsLst>
                  <a:gs pos="0">
                    <a:schemeClr val="accent5">
                      <a:tint val="94000"/>
                      <a:satMod val="100000"/>
                      <a:lumMod val="108000"/>
                    </a:schemeClr>
                  </a:gs>
                  <a:gs pos="50000">
                    <a:schemeClr val="accent5">
                      <a:tint val="98000"/>
                      <a:shade val="100000"/>
                      <a:satMod val="100000"/>
                      <a:lumMod val="100000"/>
                    </a:schemeClr>
                  </a:gs>
                  <a:gs pos="100000">
                    <a:schemeClr val="accent5">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extLst>
              <c:ext xmlns:c16="http://schemas.microsoft.com/office/drawing/2014/chart" uri="{C3380CC4-5D6E-409C-BE32-E72D297353CC}">
                <c16:uniqueId val="{00000003-27A9-4054-9566-36A52985176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gradFill>
                        <a:gsLst>
                          <a:gs pos="0">
                            <a:schemeClr val="accent1">
                              <a:lumMod val="45000"/>
                              <a:lumOff val="55000"/>
                              <a:alpha val="9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75000"/>
                        <a:lumOff val="25000"/>
                        <a:alpha val="86000"/>
                      </a:schemeClr>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'Q2'!$A$4:$A$6</c:f>
              <c:strCache>
                <c:ptCount val="2"/>
                <c:pt idx="0">
                  <c:v>Non-Profit</c:v>
                </c:pt>
                <c:pt idx="1">
                  <c:v>Profit</c:v>
                </c:pt>
              </c:strCache>
            </c:strRef>
          </c:cat>
          <c:val>
            <c:numRef>
              <c:f>'Q2'!$B$4:$B$6</c:f>
              <c:numCache>
                <c:formatCode>General</c:formatCode>
                <c:ptCount val="2"/>
                <c:pt idx="0">
                  <c:v>869</c:v>
                </c:pt>
                <c:pt idx="1">
                  <c:v>6854</c:v>
                </c:pt>
              </c:numCache>
            </c:numRef>
          </c:val>
          <c:extLst>
            <c:ext xmlns:c16="http://schemas.microsoft.com/office/drawing/2014/chart" uri="{C3380CC4-5D6E-409C-BE32-E72D297353CC}">
              <c16:uniqueId val="{00000004-27A9-4054-9566-36A529851768}"/>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PROJECT.xlsx]Q3!PivotTable2</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'Q3'!$A$4:$A$14</c:f>
              <c:strCache>
                <c:ptCount val="10"/>
                <c:pt idx="0">
                  <c:v>AMERICAN RENAL ASSOCIATES</c:v>
                </c:pt>
                <c:pt idx="1">
                  <c:v>DAVITA</c:v>
                </c:pt>
                <c:pt idx="2">
                  <c:v>DIALYSIS CLINIC, INC.</c:v>
                </c:pt>
                <c:pt idx="3">
                  <c:v>DIVERSIFIED SPECIALTY INSTITUTES (DSI)</c:v>
                </c:pt>
                <c:pt idx="4">
                  <c:v>FRESENIUS MEDICAL CARE</c:v>
                </c:pt>
                <c:pt idx="5">
                  <c:v>INDEPENDENT</c:v>
                </c:pt>
                <c:pt idx="6">
                  <c:v>RENAL VENTURES MANAGEMENT</c:v>
                </c:pt>
                <c:pt idx="7">
                  <c:v>SATELLITE HEALTHCARE</c:v>
                </c:pt>
                <c:pt idx="8">
                  <c:v>UNIVERSITY OF UTAH DIALYSIS PROGRAM</c:v>
                </c:pt>
                <c:pt idx="9">
                  <c:v>US RENAL CARE, INC.</c:v>
                </c:pt>
              </c:strCache>
            </c:strRef>
          </c:cat>
          <c:val>
            <c:numRef>
              <c:f>'Q3'!$B$4:$B$14</c:f>
              <c:numCache>
                <c:formatCode>General</c:formatCode>
                <c:ptCount val="10"/>
                <c:pt idx="0">
                  <c:v>13543</c:v>
                </c:pt>
                <c:pt idx="1">
                  <c:v>163755</c:v>
                </c:pt>
                <c:pt idx="2">
                  <c:v>15146</c:v>
                </c:pt>
                <c:pt idx="3">
                  <c:v>1430</c:v>
                </c:pt>
                <c:pt idx="4">
                  <c:v>152326</c:v>
                </c:pt>
                <c:pt idx="5">
                  <c:v>36427</c:v>
                </c:pt>
                <c:pt idx="6">
                  <c:v>1277</c:v>
                </c:pt>
                <c:pt idx="7">
                  <c:v>3687</c:v>
                </c:pt>
                <c:pt idx="8">
                  <c:v>1311</c:v>
                </c:pt>
                <c:pt idx="9">
                  <c:v>15102</c:v>
                </c:pt>
              </c:numCache>
            </c:numRef>
          </c:val>
          <c:extLst>
            <c:ext xmlns:c16="http://schemas.microsoft.com/office/drawing/2014/chart" uri="{C3380CC4-5D6E-409C-BE32-E72D297353CC}">
              <c16:uniqueId val="{00000000-D203-4F10-9B71-0653595D61A1}"/>
            </c:ext>
          </c:extLst>
        </c:ser>
        <c:dLbls>
          <c:dLblPos val="outEnd"/>
          <c:showLegendKey val="0"/>
          <c:showVal val="1"/>
          <c:showCatName val="0"/>
          <c:showSerName val="0"/>
          <c:showPercent val="0"/>
          <c:showBubbleSize val="0"/>
        </c:dLbls>
        <c:gapWidth val="267"/>
        <c:overlap val="-43"/>
        <c:axId val="1903222943"/>
        <c:axId val="2015192607"/>
      </c:barChart>
      <c:catAx>
        <c:axId val="190322294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015192607"/>
        <c:crosses val="autoZero"/>
        <c:auto val="1"/>
        <c:lblAlgn val="ctr"/>
        <c:lblOffset val="100"/>
        <c:noMultiLvlLbl val="0"/>
      </c:catAx>
      <c:valAx>
        <c:axId val="20151926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90322294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PROJECT.xlsx]Q4!PivotTable1</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cat>
            <c:strRef>
              <c:f>'Q4'!$A$4:$A$60</c:f>
              <c:strCache>
                <c:ptCount val="56"/>
                <c:pt idx="0">
                  <c:v>AK</c:v>
                </c:pt>
                <c:pt idx="1">
                  <c:v>AL</c:v>
                </c:pt>
                <c:pt idx="2">
                  <c:v>AR</c:v>
                </c:pt>
                <c:pt idx="3">
                  <c:v>AS</c:v>
                </c:pt>
                <c:pt idx="4">
                  <c:v>AZ</c:v>
                </c:pt>
                <c:pt idx="5">
                  <c:v>CA</c:v>
                </c:pt>
                <c:pt idx="6">
                  <c:v>CO</c:v>
                </c:pt>
                <c:pt idx="7">
                  <c:v>CT</c:v>
                </c:pt>
                <c:pt idx="8">
                  <c:v>DC</c:v>
                </c:pt>
                <c:pt idx="9">
                  <c:v>DE</c:v>
                </c:pt>
                <c:pt idx="10">
                  <c:v>FL</c:v>
                </c:pt>
                <c:pt idx="11">
                  <c:v>GA</c:v>
                </c:pt>
                <c:pt idx="12">
                  <c:v>GU</c:v>
                </c:pt>
                <c:pt idx="13">
                  <c:v>HI</c:v>
                </c:pt>
                <c:pt idx="14">
                  <c:v>IA</c:v>
                </c:pt>
                <c:pt idx="15">
                  <c:v>ID</c:v>
                </c:pt>
                <c:pt idx="16">
                  <c:v>IL</c:v>
                </c:pt>
                <c:pt idx="17">
                  <c:v>IN</c:v>
                </c:pt>
                <c:pt idx="18">
                  <c:v>KS</c:v>
                </c:pt>
                <c:pt idx="19">
                  <c:v>KY</c:v>
                </c:pt>
                <c:pt idx="20">
                  <c:v>LA</c:v>
                </c:pt>
                <c:pt idx="21">
                  <c:v>MA</c:v>
                </c:pt>
                <c:pt idx="22">
                  <c:v>MD</c:v>
                </c:pt>
                <c:pt idx="23">
                  <c:v>ME</c:v>
                </c:pt>
                <c:pt idx="24">
                  <c:v>MI</c:v>
                </c:pt>
                <c:pt idx="25">
                  <c:v>MN</c:v>
                </c:pt>
                <c:pt idx="26">
                  <c:v>MO</c:v>
                </c:pt>
                <c:pt idx="27">
                  <c:v>MP</c:v>
                </c:pt>
                <c:pt idx="28">
                  <c:v>MS</c:v>
                </c:pt>
                <c:pt idx="29">
                  <c:v>MT</c:v>
                </c:pt>
                <c:pt idx="30">
                  <c:v>NC</c:v>
                </c:pt>
                <c:pt idx="31">
                  <c:v>ND</c:v>
                </c:pt>
                <c:pt idx="32">
                  <c:v>NE</c:v>
                </c:pt>
                <c:pt idx="33">
                  <c:v>NH</c:v>
                </c:pt>
                <c:pt idx="34">
                  <c:v>NJ</c:v>
                </c:pt>
                <c:pt idx="35">
                  <c:v>NM</c:v>
                </c:pt>
                <c:pt idx="36">
                  <c:v>NV</c:v>
                </c:pt>
                <c:pt idx="37">
                  <c:v>NY</c:v>
                </c:pt>
                <c:pt idx="38">
                  <c:v>OH</c:v>
                </c:pt>
                <c:pt idx="39">
                  <c:v>OK</c:v>
                </c:pt>
                <c:pt idx="40">
                  <c:v>OR</c:v>
                </c:pt>
                <c:pt idx="41">
                  <c:v>PA</c:v>
                </c:pt>
                <c:pt idx="42">
                  <c:v>PR</c:v>
                </c:pt>
                <c:pt idx="43">
                  <c:v>RI</c:v>
                </c:pt>
                <c:pt idx="44">
                  <c:v>SC</c:v>
                </c:pt>
                <c:pt idx="45">
                  <c:v>SD</c:v>
                </c:pt>
                <c:pt idx="46">
                  <c:v>TN</c:v>
                </c:pt>
                <c:pt idx="47">
                  <c:v>TX</c:v>
                </c:pt>
                <c:pt idx="48">
                  <c:v>UT</c:v>
                </c:pt>
                <c:pt idx="49">
                  <c:v>VA</c:v>
                </c:pt>
                <c:pt idx="50">
                  <c:v>VI</c:v>
                </c:pt>
                <c:pt idx="51">
                  <c:v>VT</c:v>
                </c:pt>
                <c:pt idx="52">
                  <c:v>WA</c:v>
                </c:pt>
                <c:pt idx="53">
                  <c:v>WI</c:v>
                </c:pt>
                <c:pt idx="54">
                  <c:v>WV</c:v>
                </c:pt>
                <c:pt idx="55">
                  <c:v>WY</c:v>
                </c:pt>
              </c:strCache>
            </c:strRef>
          </c:cat>
          <c:val>
            <c:numRef>
              <c:f>'Q4'!$B$4:$B$60</c:f>
              <c:numCache>
                <c:formatCode>General</c:formatCode>
                <c:ptCount val="56"/>
                <c:pt idx="0">
                  <c:v>146</c:v>
                </c:pt>
                <c:pt idx="1">
                  <c:v>3027</c:v>
                </c:pt>
                <c:pt idx="2">
                  <c:v>1205</c:v>
                </c:pt>
                <c:pt idx="3">
                  <c:v>44</c:v>
                </c:pt>
                <c:pt idx="4">
                  <c:v>2407</c:v>
                </c:pt>
                <c:pt idx="5">
                  <c:v>15095</c:v>
                </c:pt>
                <c:pt idx="6">
                  <c:v>1335</c:v>
                </c:pt>
                <c:pt idx="7">
                  <c:v>1045</c:v>
                </c:pt>
                <c:pt idx="8">
                  <c:v>409</c:v>
                </c:pt>
                <c:pt idx="9">
                  <c:v>509</c:v>
                </c:pt>
                <c:pt idx="10">
                  <c:v>8838</c:v>
                </c:pt>
                <c:pt idx="11">
                  <c:v>6468</c:v>
                </c:pt>
                <c:pt idx="12">
                  <c:v>112</c:v>
                </c:pt>
                <c:pt idx="13">
                  <c:v>826</c:v>
                </c:pt>
                <c:pt idx="14">
                  <c:v>930</c:v>
                </c:pt>
                <c:pt idx="15">
                  <c:v>376</c:v>
                </c:pt>
                <c:pt idx="16">
                  <c:v>4901</c:v>
                </c:pt>
                <c:pt idx="17">
                  <c:v>2847</c:v>
                </c:pt>
                <c:pt idx="18">
                  <c:v>964</c:v>
                </c:pt>
                <c:pt idx="19">
                  <c:v>1900</c:v>
                </c:pt>
                <c:pt idx="20">
                  <c:v>3186</c:v>
                </c:pt>
                <c:pt idx="21">
                  <c:v>1566</c:v>
                </c:pt>
                <c:pt idx="22">
                  <c:v>3048</c:v>
                </c:pt>
                <c:pt idx="23">
                  <c:v>290</c:v>
                </c:pt>
                <c:pt idx="24">
                  <c:v>3702</c:v>
                </c:pt>
                <c:pt idx="25">
                  <c:v>1535</c:v>
                </c:pt>
                <c:pt idx="26">
                  <c:v>2499</c:v>
                </c:pt>
                <c:pt idx="27">
                  <c:v>54</c:v>
                </c:pt>
                <c:pt idx="28">
                  <c:v>1888</c:v>
                </c:pt>
                <c:pt idx="29">
                  <c:v>248</c:v>
                </c:pt>
                <c:pt idx="30">
                  <c:v>5401</c:v>
                </c:pt>
                <c:pt idx="31">
                  <c:v>192</c:v>
                </c:pt>
                <c:pt idx="32">
                  <c:v>546</c:v>
                </c:pt>
                <c:pt idx="33">
                  <c:v>305</c:v>
                </c:pt>
                <c:pt idx="34">
                  <c:v>3621</c:v>
                </c:pt>
                <c:pt idx="35">
                  <c:v>1031</c:v>
                </c:pt>
                <c:pt idx="36">
                  <c:v>1101</c:v>
                </c:pt>
                <c:pt idx="37">
                  <c:v>6382</c:v>
                </c:pt>
                <c:pt idx="38">
                  <c:v>5300</c:v>
                </c:pt>
                <c:pt idx="39">
                  <c:v>1430</c:v>
                </c:pt>
                <c:pt idx="40">
                  <c:v>1178</c:v>
                </c:pt>
                <c:pt idx="41">
                  <c:v>5403</c:v>
                </c:pt>
                <c:pt idx="42">
                  <c:v>1405</c:v>
                </c:pt>
                <c:pt idx="43">
                  <c:v>323</c:v>
                </c:pt>
                <c:pt idx="44">
                  <c:v>3044</c:v>
                </c:pt>
                <c:pt idx="45">
                  <c:v>287</c:v>
                </c:pt>
                <c:pt idx="46">
                  <c:v>3730</c:v>
                </c:pt>
                <c:pt idx="47">
                  <c:v>14200</c:v>
                </c:pt>
                <c:pt idx="48">
                  <c:v>700</c:v>
                </c:pt>
                <c:pt idx="49">
                  <c:v>3688</c:v>
                </c:pt>
                <c:pt idx="50">
                  <c:v>73</c:v>
                </c:pt>
                <c:pt idx="51">
                  <c:v>86</c:v>
                </c:pt>
                <c:pt idx="52">
                  <c:v>1522</c:v>
                </c:pt>
                <c:pt idx="53">
                  <c:v>1863</c:v>
                </c:pt>
                <c:pt idx="54">
                  <c:v>733</c:v>
                </c:pt>
                <c:pt idx="55">
                  <c:v>111</c:v>
                </c:pt>
              </c:numCache>
            </c:numRef>
          </c:val>
          <c:smooth val="0"/>
          <c:extLst>
            <c:ext xmlns:c16="http://schemas.microsoft.com/office/drawing/2014/chart" uri="{C3380CC4-5D6E-409C-BE32-E72D297353CC}">
              <c16:uniqueId val="{00000000-F5E0-4FC2-9B76-D4154AEF7085}"/>
            </c:ext>
          </c:extLst>
        </c:ser>
        <c:dLbls>
          <c:dLblPos val="t"/>
          <c:showLegendKey val="0"/>
          <c:showVal val="0"/>
          <c:showCatName val="0"/>
          <c:showSerName val="0"/>
          <c:showPercent val="0"/>
          <c:showBubbleSize val="0"/>
        </c:dLbls>
        <c:marker val="1"/>
        <c:smooth val="0"/>
        <c:axId val="368556927"/>
        <c:axId val="368560479"/>
      </c:lineChart>
      <c:catAx>
        <c:axId val="36855692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8560479"/>
        <c:crosses val="autoZero"/>
        <c:auto val="1"/>
        <c:lblAlgn val="ctr"/>
        <c:lblOffset val="100"/>
        <c:noMultiLvlLbl val="0"/>
      </c:catAx>
      <c:valAx>
        <c:axId val="3685604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8556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PROJECT.xlsx]Q6!PivotTable5</c:name>
    <c:fmtId val="-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spPr>
          <a:gradFill>
            <a:gsLst>
              <a:gs pos="100000">
                <a:schemeClr val="accent1">
                  <a:lumMod val="60000"/>
                  <a:lumOff val="40000"/>
                </a:schemeClr>
              </a:gs>
              <a:gs pos="0">
                <a:schemeClr val="accent1"/>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30"/>
        <c:spPr>
          <a:gradFill>
            <a:gsLst>
              <a:gs pos="100000">
                <a:schemeClr val="accent1">
                  <a:lumMod val="60000"/>
                  <a:lumOff val="40000"/>
                </a:schemeClr>
              </a:gs>
              <a:gs pos="0">
                <a:schemeClr val="accent1"/>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32"/>
        <c:spPr>
          <a:gradFill>
            <a:gsLst>
              <a:gs pos="100000">
                <a:schemeClr val="accent1">
                  <a:lumMod val="60000"/>
                  <a:lumOff val="40000"/>
                </a:schemeClr>
              </a:gs>
              <a:gs pos="0">
                <a:schemeClr val="accent1"/>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a:gsLst>
              <a:gs pos="100000">
                <a:schemeClr val="accent1">
                  <a:lumMod val="60000"/>
                  <a:lumOff val="40000"/>
                </a:schemeClr>
              </a:gs>
              <a:gs pos="0">
                <a:schemeClr val="accent1"/>
              </a:gs>
            </a:gsLst>
            <a:lin ang="5400000" scaled="0"/>
          </a:gradFill>
          <a:ln w="19050">
            <a:solidFill>
              <a:schemeClr val="lt1"/>
            </a:solidFill>
          </a:ln>
          <a:effectLst/>
        </c:spPr>
      </c:pivotFmt>
    </c:pivotFmts>
    <c:plotArea>
      <c:layout>
        <c:manualLayout>
          <c:layoutTarget val="inner"/>
          <c:xMode val="edge"/>
          <c:yMode val="edge"/>
          <c:x val="0.11999357960737936"/>
          <c:y val="0"/>
          <c:w val="0.74991018642987939"/>
          <c:h val="1"/>
        </c:manualLayout>
      </c:layout>
      <c:pieChart>
        <c:varyColors val="1"/>
        <c:ser>
          <c:idx val="0"/>
          <c:order val="0"/>
          <c:tx>
            <c:strRef>
              <c:f>'Q6'!$A$3</c:f>
              <c:strCache>
                <c:ptCount val="1"/>
                <c:pt idx="0">
                  <c:v>Total</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1B95-4FC2-BEAE-011E6BD1668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'Q6'!$A$4</c:f>
              <c:strCache>
                <c:ptCount val="1"/>
                <c:pt idx="0">
                  <c:v>Total</c:v>
                </c:pt>
              </c:strCache>
            </c:strRef>
          </c:cat>
          <c:val>
            <c:numRef>
              <c:f>'Q6'!$A$4</c:f>
              <c:numCache>
                <c:formatCode>General</c:formatCode>
                <c:ptCount val="1"/>
                <c:pt idx="0">
                  <c:v>8.0379310344828297E-3</c:v>
                </c:pt>
              </c:numCache>
            </c:numRef>
          </c:val>
          <c:extLst>
            <c:ext xmlns:c16="http://schemas.microsoft.com/office/drawing/2014/chart" uri="{C3380CC4-5D6E-409C-BE32-E72D297353CC}">
              <c16:uniqueId val="{00000002-1B95-4FC2-BEAE-011E6BD16683}"/>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65000"/>
        <a:lumOff val="3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906386701662292"/>
          <c:y val="0.1927172645086031"/>
          <c:w val="0.77312817147856516"/>
          <c:h val="0.38376640419947505"/>
        </c:manualLayout>
      </c:layout>
      <c:barChart>
        <c:barDir val="col"/>
        <c:grouping val="clustered"/>
        <c:varyColors val="0"/>
        <c:ser>
          <c:idx val="0"/>
          <c:order val="0"/>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'Q5'!$C$6:$C$20</c:f>
              <c:strCache>
                <c:ptCount val="15"/>
                <c:pt idx="0">
                  <c:v>Count of SWR category text</c:v>
                </c:pt>
                <c:pt idx="2">
                  <c:v>Count of Patient Infection Category Text</c:v>
                </c:pt>
                <c:pt idx="4">
                  <c:v>Count Of Patient Survial Category Text</c:v>
                </c:pt>
                <c:pt idx="6">
                  <c:v>Count Of Patient Transfusion categoy Text</c:v>
                </c:pt>
                <c:pt idx="8">
                  <c:v>Count Of fistula category text</c:v>
                </c:pt>
                <c:pt idx="10">
                  <c:v>Count of PPPW Category Text</c:v>
                </c:pt>
                <c:pt idx="12">
                  <c:v>Count of Hospital readmission category</c:v>
                </c:pt>
                <c:pt idx="14">
                  <c:v>Count Of Patient Hospitalization category</c:v>
                </c:pt>
              </c:strCache>
            </c:strRef>
          </c:cat>
          <c:val>
            <c:numRef>
              <c:f>'Q5'!$D$6:$D$20</c:f>
              <c:numCache>
                <c:formatCode>General</c:formatCode>
                <c:ptCount val="15"/>
                <c:pt idx="0">
                  <c:v>3623</c:v>
                </c:pt>
                <c:pt idx="2">
                  <c:v>5011</c:v>
                </c:pt>
                <c:pt idx="4">
                  <c:v>5966</c:v>
                </c:pt>
                <c:pt idx="6">
                  <c:v>6108</c:v>
                </c:pt>
                <c:pt idx="8">
                  <c:v>6517</c:v>
                </c:pt>
                <c:pt idx="10">
                  <c:v>6659</c:v>
                </c:pt>
                <c:pt idx="12">
                  <c:v>6714</c:v>
                </c:pt>
                <c:pt idx="14">
                  <c:v>6818</c:v>
                </c:pt>
              </c:numCache>
            </c:numRef>
          </c:val>
          <c:extLst>
            <c:ext xmlns:c16="http://schemas.microsoft.com/office/drawing/2014/chart" uri="{C3380CC4-5D6E-409C-BE32-E72D297353CC}">
              <c16:uniqueId val="{00000000-3877-4F1A-B685-C662CA69E88D}"/>
            </c:ext>
          </c:extLst>
        </c:ser>
        <c:dLbls>
          <c:dLblPos val="outEnd"/>
          <c:showLegendKey val="0"/>
          <c:showVal val="1"/>
          <c:showCatName val="0"/>
          <c:showSerName val="0"/>
          <c:showPercent val="0"/>
          <c:showBubbleSize val="0"/>
        </c:dLbls>
        <c:gapWidth val="269"/>
        <c:overlap val="-20"/>
        <c:axId val="2086435360"/>
        <c:axId val="79070207"/>
      </c:barChart>
      <c:catAx>
        <c:axId val="2086435360"/>
        <c:scaling>
          <c:orientation val="minMax"/>
        </c:scaling>
        <c:delete val="0"/>
        <c:axPos val="b"/>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79070207"/>
        <c:crosses val="autoZero"/>
        <c:auto val="1"/>
        <c:lblAlgn val="ctr"/>
        <c:lblOffset val="100"/>
        <c:noMultiLvlLbl val="0"/>
      </c:catAx>
      <c:valAx>
        <c:axId val="790702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2086435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2F8D-ED67-4E6B-8CEB-0B9B121F2365}"/>
              </a:ext>
            </a:extLst>
          </p:cNvPr>
          <p:cNvSpPr>
            <a:spLocks noGrp="1"/>
          </p:cNvSpPr>
          <p:nvPr>
            <p:ph type="ctrTitle"/>
          </p:nvPr>
        </p:nvSpPr>
        <p:spPr/>
        <p:txBody>
          <a:bodyPr/>
          <a:lstStyle/>
          <a:p>
            <a:r>
              <a:rPr lang="en-US" dirty="0"/>
              <a:t>HEALTHCARE PROJECT</a:t>
            </a:r>
            <a:br>
              <a:rPr lang="en-US" dirty="0"/>
            </a:br>
            <a:r>
              <a:rPr lang="en-US" dirty="0"/>
              <a:t>                Dialysis of patients</a:t>
            </a:r>
          </a:p>
        </p:txBody>
      </p:sp>
      <p:sp>
        <p:nvSpPr>
          <p:cNvPr id="5" name="Subtitle 4">
            <a:extLst>
              <a:ext uri="{FF2B5EF4-FFF2-40B4-BE49-F238E27FC236}">
                <a16:creationId xmlns:a16="http://schemas.microsoft.com/office/drawing/2014/main" id="{9858C224-E827-4BFD-9ECD-B50E032DEED9}"/>
              </a:ext>
            </a:extLst>
          </p:cNvPr>
          <p:cNvSpPr>
            <a:spLocks noGrp="1"/>
          </p:cNvSpPr>
          <p:nvPr>
            <p:ph type="subTitle" idx="1"/>
          </p:nvPr>
        </p:nvSpPr>
        <p:spPr/>
        <p:txBody>
          <a:bodyPr>
            <a:normAutofit/>
          </a:bodyPr>
          <a:lstStyle/>
          <a:p>
            <a:pPr algn="r"/>
            <a:r>
              <a:rPr lang="en-US" sz="4000" b="1" dirty="0"/>
              <a:t>         Batch 2</a:t>
            </a:r>
          </a:p>
        </p:txBody>
      </p:sp>
    </p:spTree>
    <p:extLst>
      <p:ext uri="{BB962C8B-B14F-4D97-AF65-F5344CB8AC3E}">
        <p14:creationId xmlns:p14="http://schemas.microsoft.com/office/powerpoint/2010/main" val="332969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CD3D-CC23-4BF1-8E07-139806C758B9}"/>
              </a:ext>
            </a:extLst>
          </p:cNvPr>
          <p:cNvSpPr>
            <a:spLocks noGrp="1"/>
          </p:cNvSpPr>
          <p:nvPr>
            <p:ph type="title"/>
          </p:nvPr>
        </p:nvSpPr>
        <p:spPr>
          <a:xfrm>
            <a:off x="913775" y="1371600"/>
            <a:ext cx="10364451" cy="58994"/>
          </a:xfrm>
        </p:spPr>
        <p:txBody>
          <a:bodyPr>
            <a:noAutofit/>
          </a:bodyPr>
          <a:lstStyle/>
          <a:p>
            <a:pPr algn="l"/>
            <a:r>
              <a:rPr lang="en-US" sz="2400" b="1" u="sng" dirty="0">
                <a:latin typeface="Comic Sans MS" panose="030F0702030302020204" pitchFamily="66" charset="0"/>
              </a:rPr>
              <a:t>Introduction:</a:t>
            </a:r>
            <a:br>
              <a:rPr lang="en-IN" sz="2400" b="1" u="sng" dirty="0">
                <a:latin typeface="Comic Sans MS" panose="030F0702030302020204" pitchFamily="66" charset="0"/>
              </a:rPr>
            </a:br>
            <a:endParaRPr lang="en-US" sz="2400" u="sng" dirty="0"/>
          </a:p>
        </p:txBody>
      </p:sp>
      <p:sp>
        <p:nvSpPr>
          <p:cNvPr id="3" name="Content Placeholder 2">
            <a:extLst>
              <a:ext uri="{FF2B5EF4-FFF2-40B4-BE49-F238E27FC236}">
                <a16:creationId xmlns:a16="http://schemas.microsoft.com/office/drawing/2014/main" id="{78B3AAB3-781B-4018-B39A-A5A649E81C07}"/>
              </a:ext>
            </a:extLst>
          </p:cNvPr>
          <p:cNvSpPr>
            <a:spLocks noGrp="1"/>
          </p:cNvSpPr>
          <p:nvPr>
            <p:ph sz="quarter" idx="13"/>
          </p:nvPr>
        </p:nvSpPr>
        <p:spPr>
          <a:xfrm>
            <a:off x="913774" y="1430594"/>
            <a:ext cx="10363826" cy="4454011"/>
          </a:xfrm>
        </p:spPr>
        <p:txBody>
          <a:bodyPr>
            <a:normAutofit fontScale="40000" lnSpcReduction="20000"/>
          </a:bodyPr>
          <a:lstStyle/>
          <a:p>
            <a:pPr marL="0" indent="0" algn="just">
              <a:buNone/>
            </a:pPr>
            <a:r>
              <a:rPr lang="en-US" sz="3300" b="1" dirty="0">
                <a:effectLst/>
                <a:latin typeface="Times New Roman" panose="02020603050405020304" pitchFamily="18" charset="0"/>
                <a:cs typeface="Times New Roman" panose="02020603050405020304" pitchFamily="18" charset="0"/>
              </a:rPr>
              <a:t>1.Purpose</a:t>
            </a:r>
          </a:p>
          <a:p>
            <a:pPr marL="0" indent="0" algn="just">
              <a:buNone/>
            </a:pPr>
            <a:r>
              <a:rPr lang="en-US" dirty="0">
                <a:effectLst/>
                <a:latin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cs typeface="Times New Roman" panose="02020603050405020304" pitchFamily="18" charset="0"/>
              </a:rPr>
              <a:t>Dialysis is a medical procedure designed to replace some functions of the kidneys when they are no longer able to adequately filter waste products and excess fluids from the blood.</a:t>
            </a:r>
          </a:p>
          <a:p>
            <a:pPr marL="0" indent="0" algn="just">
              <a:buNone/>
            </a:pPr>
            <a:r>
              <a:rPr lang="en-US" sz="3300" b="1" dirty="0">
                <a:latin typeface="Times New Roman" panose="02020603050405020304" pitchFamily="18" charset="0"/>
                <a:cs typeface="Times New Roman" panose="02020603050405020304" pitchFamily="18" charset="0"/>
              </a:rPr>
              <a:t>2.</a:t>
            </a:r>
            <a:r>
              <a:rPr lang="en-US" sz="3300" b="1" dirty="0">
                <a:effectLst/>
                <a:latin typeface="Times New Roman" panose="02020603050405020304" pitchFamily="18" charset="0"/>
                <a:cs typeface="Times New Roman" panose="02020603050405020304" pitchFamily="18" charset="0"/>
              </a:rPr>
              <a:t>Types:</a:t>
            </a:r>
          </a:p>
          <a:p>
            <a:pPr lvl="1" algn="just"/>
            <a:r>
              <a:rPr lang="en-US" sz="2500" dirty="0">
                <a:effectLst/>
                <a:latin typeface="Times New Roman" panose="02020603050405020304" pitchFamily="18" charset="0"/>
                <a:cs typeface="Times New Roman" panose="02020603050405020304" pitchFamily="18" charset="0"/>
              </a:rPr>
              <a:t>There are two main types of dialysis—hemodialysis and peritoneal dialysis. Hemodialysis involves using a machine to filter the blood, while peritoneal dialysis uses the abdominal lining to perform the purification process.</a:t>
            </a:r>
          </a:p>
          <a:p>
            <a:pPr marL="0" indent="0" algn="just">
              <a:buNone/>
            </a:pPr>
            <a:r>
              <a:rPr lang="en-US" sz="3300" dirty="0">
                <a:effectLst/>
                <a:latin typeface="Times New Roman" panose="02020603050405020304" pitchFamily="18" charset="0"/>
                <a:cs typeface="Times New Roman" panose="02020603050405020304" pitchFamily="18" charset="0"/>
              </a:rPr>
              <a:t>3.Indications:</a:t>
            </a:r>
          </a:p>
          <a:p>
            <a:pPr lvl="1" algn="just"/>
            <a:r>
              <a:rPr lang="en-US" sz="2900" dirty="0">
                <a:effectLst/>
                <a:latin typeface="Times New Roman" panose="02020603050405020304" pitchFamily="18" charset="0"/>
                <a:cs typeface="Times New Roman" panose="02020603050405020304" pitchFamily="18" charset="0"/>
              </a:rPr>
              <a:t>Dialysis is often recommended for individuals with end-stage renal disease (ESRD) or acute kidney injury, conditions where the kidneys are unable to function properly.</a:t>
            </a:r>
          </a:p>
          <a:p>
            <a:pPr marL="0" indent="0" algn="just">
              <a:buNone/>
            </a:pPr>
            <a:r>
              <a:rPr lang="en-US" sz="3300" b="1" dirty="0">
                <a:effectLst/>
                <a:latin typeface="Times New Roman" panose="02020603050405020304" pitchFamily="18" charset="0"/>
                <a:cs typeface="Times New Roman" panose="02020603050405020304" pitchFamily="18" charset="0"/>
              </a:rPr>
              <a:t>4.Frequency and Duration:</a:t>
            </a:r>
            <a:endParaRPr lang="en-US" sz="3300" dirty="0">
              <a:effectLst/>
              <a:latin typeface="Times New Roman" panose="02020603050405020304" pitchFamily="18" charset="0"/>
              <a:cs typeface="Times New Roman" panose="02020603050405020304" pitchFamily="18" charset="0"/>
            </a:endParaRPr>
          </a:p>
          <a:p>
            <a:pPr lvl="1" algn="just"/>
            <a:r>
              <a:rPr lang="en-US" sz="2900" dirty="0">
                <a:effectLst/>
                <a:latin typeface="Times New Roman" panose="02020603050405020304" pitchFamily="18" charset="0"/>
                <a:cs typeface="Times New Roman" panose="02020603050405020304" pitchFamily="18" charset="0"/>
              </a:rPr>
              <a:t>The frequency and duration of dialysis sessions vary based on the type of dialysis and the patient's specific needs. Hemodialysis is typically done three times a week, while peritoneal dialysis may be performed daily.</a:t>
            </a:r>
          </a:p>
          <a:p>
            <a:pPr marL="0" indent="0" algn="just">
              <a:buNone/>
            </a:pPr>
            <a:r>
              <a:rPr lang="en-US" sz="3300" b="1" dirty="0">
                <a:effectLst/>
                <a:latin typeface="Times New Roman" panose="02020603050405020304" pitchFamily="18" charset="0"/>
                <a:cs typeface="Times New Roman" panose="02020603050405020304" pitchFamily="18" charset="0"/>
              </a:rPr>
              <a:t>5.Lifestyle Impact:</a:t>
            </a:r>
            <a:endParaRPr lang="en-US" sz="3300" dirty="0">
              <a:effectLst/>
              <a:latin typeface="Times New Roman" panose="02020603050405020304" pitchFamily="18" charset="0"/>
              <a:cs typeface="Times New Roman" panose="02020603050405020304" pitchFamily="18" charset="0"/>
            </a:endParaRPr>
          </a:p>
          <a:p>
            <a:pPr lvl="1" algn="just"/>
            <a:r>
              <a:rPr lang="en-US" sz="3000" dirty="0">
                <a:effectLst/>
                <a:latin typeface="Times New Roman" panose="02020603050405020304" pitchFamily="18" charset="0"/>
                <a:cs typeface="Times New Roman" panose="02020603050405020304" pitchFamily="18" charset="0"/>
              </a:rPr>
              <a:t>Patients undergoing dialysis may experience lifestyle changes, including dietary restrictions and fluid intake management. Adherence to treatment plans, regular medical check-ups, and potential considerations for kidney transplantation are essential aspects of managing life with dialysis.</a:t>
            </a:r>
          </a:p>
          <a:p>
            <a:endParaRPr lang="en-IN" b="1" dirty="0">
              <a:latin typeface="Comic Sans MS" panose="030F0702030302020204" pitchFamily="66" charset="0"/>
            </a:endParaRPr>
          </a:p>
        </p:txBody>
      </p:sp>
    </p:spTree>
    <p:extLst>
      <p:ext uri="{BB962C8B-B14F-4D97-AF65-F5344CB8AC3E}">
        <p14:creationId xmlns:p14="http://schemas.microsoft.com/office/powerpoint/2010/main" val="27626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3973-E9C7-428E-932C-C26D7E33B26D}"/>
              </a:ext>
            </a:extLst>
          </p:cNvPr>
          <p:cNvSpPr>
            <a:spLocks noGrp="1"/>
          </p:cNvSpPr>
          <p:nvPr>
            <p:ph type="title"/>
          </p:nvPr>
        </p:nvSpPr>
        <p:spPr>
          <a:xfrm>
            <a:off x="913774" y="442452"/>
            <a:ext cx="9955787" cy="1165122"/>
          </a:xfrm>
        </p:spPr>
        <p:txBody>
          <a:bodyPr>
            <a:normAutofit/>
          </a:bodyPr>
          <a:lstStyle/>
          <a:p>
            <a:r>
              <a:rPr lang="en-IN" sz="2800" b="1" dirty="0">
                <a:latin typeface="Times New Roman" panose="02020603050405020304" pitchFamily="18" charset="0"/>
                <a:ea typeface="ADLaM Display" panose="020F0502020204030204" pitchFamily="2" charset="0"/>
                <a:cs typeface="Times New Roman" panose="02020603050405020304" pitchFamily="18" charset="0"/>
              </a:rPr>
              <a:t>Number of Patients across various summaries</a:t>
            </a:r>
            <a:br>
              <a:rPr lang="en-IN" b="1" dirty="0">
                <a:latin typeface="Comic Sans MS" panose="030F0702030302020204" pitchFamily="66" charset="0"/>
                <a:ea typeface="ADLaM Display" panose="020F0502020204030204" pitchFamily="2" charset="0"/>
                <a:cs typeface="ADLaM Display" panose="020F0502020204030204" pitchFamily="2" charset="0"/>
              </a:rPr>
            </a:br>
            <a:endParaRPr lang="en-US" dirty="0"/>
          </a:p>
        </p:txBody>
      </p:sp>
      <p:sp>
        <p:nvSpPr>
          <p:cNvPr id="4" name="Text Placeholder 3">
            <a:extLst>
              <a:ext uri="{FF2B5EF4-FFF2-40B4-BE49-F238E27FC236}">
                <a16:creationId xmlns:a16="http://schemas.microsoft.com/office/drawing/2014/main" id="{917B3F3F-6A2D-4425-9686-AE6970DB2A4A}"/>
              </a:ext>
            </a:extLst>
          </p:cNvPr>
          <p:cNvSpPr>
            <a:spLocks noGrp="1"/>
          </p:cNvSpPr>
          <p:nvPr>
            <p:ph type="body" sz="half" idx="2"/>
          </p:nvPr>
        </p:nvSpPr>
        <p:spPr>
          <a:xfrm>
            <a:off x="486698" y="1386348"/>
            <a:ext cx="6362046" cy="4404852"/>
          </a:xfrm>
        </p:spPr>
        <p:txBody>
          <a:bodyPr/>
          <a:lstStyle/>
          <a:p>
            <a:pPr marL="285750" indent="-285750" algn="just">
              <a:buFont typeface="Wingdings" panose="05000000000000000000" pitchFamily="2" charset="2"/>
              <a:buChar char="è"/>
            </a:pPr>
            <a:r>
              <a:rPr lang="en-US" b="1" u="sng" dirty="0"/>
              <a:t>Observation:</a:t>
            </a:r>
            <a:r>
              <a:rPr lang="en-US" dirty="0"/>
              <a:t> According to the above given KPI the count of Patients across various summaries is 14. The maximum number of Patients are present in the Serum phosphorus summary while the minimum number of patients are found in </a:t>
            </a:r>
            <a:r>
              <a:rPr lang="en-US" dirty="0" err="1"/>
              <a:t>nPCR</a:t>
            </a:r>
            <a:r>
              <a:rPr lang="en-US" dirty="0"/>
              <a:t> summary. The total sum of number of patients across various summaries is 17926765.</a:t>
            </a:r>
          </a:p>
          <a:p>
            <a:pPr marL="285750" indent="-285750" algn="just">
              <a:buFont typeface="Wingdings" panose="05000000000000000000" pitchFamily="2" charset="2"/>
              <a:buChar char="è"/>
            </a:pPr>
            <a:r>
              <a:rPr lang="en-US" b="1" u="sng" dirty="0"/>
              <a:t>Suggestion:</a:t>
            </a:r>
            <a:r>
              <a:rPr lang="en-US" dirty="0"/>
              <a:t> </a:t>
            </a:r>
            <a:r>
              <a:rPr lang="en-US" dirty="0">
                <a:effectLst/>
                <a:latin typeface="Söhne"/>
              </a:rPr>
              <a:t>Improving a Key Performance Indicator (KPI) involves a targeted approach which involves Technology Integration, Agile Adaptation and Process Optimi</a:t>
            </a:r>
            <a:r>
              <a:rPr lang="en-US" dirty="0">
                <a:latin typeface="Söhne"/>
              </a:rPr>
              <a:t>zation.</a:t>
            </a:r>
            <a:endParaRPr lang="en-US" dirty="0"/>
          </a:p>
          <a:p>
            <a:pPr marL="285750" indent="-285750" algn="just">
              <a:buFont typeface="Wingdings" panose="05000000000000000000" pitchFamily="2" charset="2"/>
              <a:buChar char="è"/>
            </a:pPr>
            <a:r>
              <a:rPr lang="en-US" b="1" u="sng" dirty="0"/>
              <a:t>Conclusion:</a:t>
            </a:r>
            <a:r>
              <a:rPr lang="en-US" dirty="0"/>
              <a:t> The main conclusion that can be drawn from the above KPI is it basically represents the Number of Patients across 14 various summaries which is present in the data set.</a:t>
            </a:r>
            <a:endParaRPr lang="en-IN" dirty="0"/>
          </a:p>
          <a:p>
            <a:endParaRPr lang="en-US" dirty="0"/>
          </a:p>
        </p:txBody>
      </p:sp>
      <p:graphicFrame>
        <p:nvGraphicFramePr>
          <p:cNvPr id="5" name="Chart 4">
            <a:extLst>
              <a:ext uri="{FF2B5EF4-FFF2-40B4-BE49-F238E27FC236}">
                <a16:creationId xmlns:a16="http://schemas.microsoft.com/office/drawing/2014/main" id="{B6CA0C60-D8B8-4B6E-AD5A-0DC0920400C6}"/>
              </a:ext>
            </a:extLst>
          </p:cNvPr>
          <p:cNvGraphicFramePr>
            <a:graphicFrameLocks/>
          </p:cNvGraphicFramePr>
          <p:nvPr>
            <p:extLst>
              <p:ext uri="{D42A27DB-BD31-4B8C-83A1-F6EECF244321}">
                <p14:modId xmlns:p14="http://schemas.microsoft.com/office/powerpoint/2010/main" val="3498542540"/>
              </p:ext>
            </p:extLst>
          </p:nvPr>
        </p:nvGraphicFramePr>
        <p:xfrm>
          <a:off x="6848742" y="1386347"/>
          <a:ext cx="5023710" cy="4404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688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177C-79AE-4BE8-9B28-27CE00EFEBA8}"/>
              </a:ext>
            </a:extLst>
          </p:cNvPr>
          <p:cNvSpPr>
            <a:spLocks noGrp="1"/>
          </p:cNvSpPr>
          <p:nvPr>
            <p:ph type="title"/>
          </p:nvPr>
        </p:nvSpPr>
        <p:spPr>
          <a:xfrm>
            <a:off x="913774" y="398206"/>
            <a:ext cx="10364432" cy="958645"/>
          </a:xfrm>
        </p:spPr>
        <p:txBody>
          <a:bodyPr>
            <a:normAutofit fontScale="90000"/>
          </a:bodyPr>
          <a:lstStyle/>
          <a:p>
            <a:br>
              <a:rPr lang="en-IN" b="1" dirty="0">
                <a:latin typeface="Comic Sans MS" panose="030F0702030302020204" pitchFamily="66" charset="0"/>
              </a:rPr>
            </a:br>
            <a:br>
              <a:rPr lang="en-IN" b="1" dirty="0">
                <a:latin typeface="Comic Sans MS" panose="030F0702030302020204" pitchFamily="66" charset="0"/>
              </a:rPr>
            </a:br>
            <a:br>
              <a:rPr lang="en-IN" b="1" dirty="0">
                <a:latin typeface="Comic Sans MS" panose="030F0702030302020204" pitchFamily="66" charset="0"/>
              </a:rPr>
            </a:br>
            <a:br>
              <a:rPr lang="en-IN" b="1" dirty="0">
                <a:latin typeface="Comic Sans MS" panose="030F0702030302020204" pitchFamily="66" charset="0"/>
              </a:rPr>
            </a:br>
            <a:r>
              <a:rPr lang="en-IN" b="1" dirty="0">
                <a:latin typeface="Comic Sans MS" panose="030F0702030302020204" pitchFamily="66" charset="0"/>
              </a:rPr>
              <a:t>Profit Vs Non-Profit Stats</a:t>
            </a:r>
            <a:br>
              <a:rPr lang="en-IN" b="1" dirty="0">
                <a:latin typeface="Comic Sans MS" panose="030F0702030302020204" pitchFamily="66" charset="0"/>
              </a:rPr>
            </a:br>
            <a:endParaRPr lang="en-US" dirty="0"/>
          </a:p>
        </p:txBody>
      </p:sp>
      <p:sp>
        <p:nvSpPr>
          <p:cNvPr id="4" name="Text Placeholder 3">
            <a:extLst>
              <a:ext uri="{FF2B5EF4-FFF2-40B4-BE49-F238E27FC236}">
                <a16:creationId xmlns:a16="http://schemas.microsoft.com/office/drawing/2014/main" id="{AFFE6D02-2230-4908-B6C4-886DA82BD2A0}"/>
              </a:ext>
            </a:extLst>
          </p:cNvPr>
          <p:cNvSpPr>
            <a:spLocks noGrp="1"/>
          </p:cNvSpPr>
          <p:nvPr>
            <p:ph type="body" sz="half" idx="2"/>
          </p:nvPr>
        </p:nvSpPr>
        <p:spPr>
          <a:xfrm>
            <a:off x="913794" y="1165124"/>
            <a:ext cx="5934949" cy="4626076"/>
          </a:xfrm>
        </p:spPr>
        <p:txBody>
          <a:bodyPr/>
          <a:lstStyle/>
          <a:p>
            <a:pPr marL="285750" indent="-285750" algn="just">
              <a:buFont typeface="Wingdings" panose="05000000000000000000" pitchFamily="2" charset="2"/>
              <a:buChar char="è"/>
            </a:pPr>
            <a:r>
              <a:rPr lang="en-US" b="1" u="sng" dirty="0"/>
              <a:t>Observation:</a:t>
            </a:r>
            <a:r>
              <a:rPr lang="en-US" dirty="0"/>
              <a:t> According to the above given KPI the maximum value 6854 which is covered with Orange color represents the Profit stats while the minimum value 869 covered with Blue represents the Non-Profit stats. And the total stats being 7723.</a:t>
            </a:r>
          </a:p>
          <a:p>
            <a:pPr marL="285750" indent="-285750" algn="just">
              <a:buFont typeface="Wingdings" panose="05000000000000000000" pitchFamily="2" charset="2"/>
              <a:buChar char="è"/>
            </a:pPr>
            <a:r>
              <a:rPr lang="en-US" b="1" u="sng" dirty="0"/>
              <a:t>Suggestion:</a:t>
            </a:r>
            <a:r>
              <a:rPr lang="en-US" dirty="0"/>
              <a:t> </a:t>
            </a: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effectLst/>
                <a:latin typeface="Söhne"/>
              </a:rPr>
              <a:t>Technology Integration,</a:t>
            </a:r>
            <a:r>
              <a:rPr lang="en-US" dirty="0">
                <a:latin typeface="Söhne"/>
              </a:rPr>
              <a:t> </a:t>
            </a:r>
            <a:r>
              <a:rPr lang="en-US" dirty="0">
                <a:effectLst/>
                <a:latin typeface="Söhne"/>
              </a:rPr>
              <a:t>and Process Optimi</a:t>
            </a:r>
            <a:r>
              <a:rPr lang="en-US" dirty="0">
                <a:latin typeface="Söhne"/>
              </a:rPr>
              <a:t>zation.</a:t>
            </a:r>
            <a:endParaRPr lang="en-US" dirty="0"/>
          </a:p>
          <a:p>
            <a:pPr marL="285750" indent="-285750" algn="just">
              <a:buFont typeface="Wingdings" panose="05000000000000000000" pitchFamily="2" charset="2"/>
              <a:buChar char="è"/>
            </a:pPr>
            <a:r>
              <a:rPr lang="en-US" b="1" u="sng" dirty="0"/>
              <a:t>Conclusion:</a:t>
            </a:r>
            <a:r>
              <a:rPr lang="en-US" dirty="0"/>
              <a:t> The main conclusion that can be drawn from the above KPI is it basically represents the Profit Vs Non-Profit Stats of various organizations which is present in the data set.</a:t>
            </a:r>
            <a:endParaRPr lang="en-IN" dirty="0"/>
          </a:p>
          <a:p>
            <a:endParaRPr lang="en-IN" b="1" dirty="0">
              <a:latin typeface="Comic Sans MS" panose="030F0702030302020204" pitchFamily="66" charset="0"/>
            </a:endParaRPr>
          </a:p>
        </p:txBody>
      </p:sp>
      <p:graphicFrame>
        <p:nvGraphicFramePr>
          <p:cNvPr id="5" name="Chart 4">
            <a:extLst>
              <a:ext uri="{FF2B5EF4-FFF2-40B4-BE49-F238E27FC236}">
                <a16:creationId xmlns:a16="http://schemas.microsoft.com/office/drawing/2014/main" id="{67EC1DA2-7F7B-49F5-8225-E542ED3B9C96}"/>
              </a:ext>
            </a:extLst>
          </p:cNvPr>
          <p:cNvGraphicFramePr>
            <a:graphicFrameLocks/>
          </p:cNvGraphicFramePr>
          <p:nvPr>
            <p:extLst>
              <p:ext uri="{D42A27DB-BD31-4B8C-83A1-F6EECF244321}">
                <p14:modId xmlns:p14="http://schemas.microsoft.com/office/powerpoint/2010/main" val="3005307970"/>
              </p:ext>
            </p:extLst>
          </p:nvPr>
        </p:nvGraphicFramePr>
        <p:xfrm>
          <a:off x="6896099" y="1165124"/>
          <a:ext cx="4887017" cy="43784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657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7B6-8036-44CC-9183-6F765FE344CD}"/>
              </a:ext>
            </a:extLst>
          </p:cNvPr>
          <p:cNvSpPr>
            <a:spLocks noGrp="1"/>
          </p:cNvSpPr>
          <p:nvPr>
            <p:ph type="title"/>
          </p:nvPr>
        </p:nvSpPr>
        <p:spPr>
          <a:xfrm>
            <a:off x="913774" y="737936"/>
            <a:ext cx="10219447" cy="1427747"/>
          </a:xfrm>
        </p:spPr>
        <p:txBody>
          <a:bodyPr/>
          <a:lstStyle/>
          <a:p>
            <a:r>
              <a:rPr lang="en-IN" b="1" dirty="0">
                <a:latin typeface="Comic Sans MS" panose="030F0702030302020204" pitchFamily="66" charset="0"/>
              </a:rPr>
              <a:t>Chain Organizations </a:t>
            </a:r>
            <a:r>
              <a:rPr lang="en-IN" b="1" dirty="0" err="1">
                <a:latin typeface="Comic Sans MS" panose="030F0702030302020204" pitchFamily="66" charset="0"/>
              </a:rPr>
              <a:t>w.r.t.</a:t>
            </a:r>
            <a:r>
              <a:rPr lang="en-IN" b="1" dirty="0">
                <a:latin typeface="Comic Sans MS" panose="030F0702030302020204" pitchFamily="66" charset="0"/>
              </a:rPr>
              <a:t> Total Performance Score as No Score</a:t>
            </a:r>
            <a:br>
              <a:rPr lang="en-IN" b="1" dirty="0">
                <a:latin typeface="Comic Sans MS" panose="030F0702030302020204" pitchFamily="66" charset="0"/>
              </a:rPr>
            </a:br>
            <a:endParaRPr lang="en-US" dirty="0"/>
          </a:p>
        </p:txBody>
      </p:sp>
      <p:sp>
        <p:nvSpPr>
          <p:cNvPr id="4" name="Text Placeholder 3">
            <a:extLst>
              <a:ext uri="{FF2B5EF4-FFF2-40B4-BE49-F238E27FC236}">
                <a16:creationId xmlns:a16="http://schemas.microsoft.com/office/drawing/2014/main" id="{91EE61BE-80D4-4A34-BD53-273205A000AB}"/>
              </a:ext>
            </a:extLst>
          </p:cNvPr>
          <p:cNvSpPr>
            <a:spLocks noGrp="1"/>
          </p:cNvSpPr>
          <p:nvPr>
            <p:ph type="body" sz="half" idx="2"/>
          </p:nvPr>
        </p:nvSpPr>
        <p:spPr>
          <a:xfrm>
            <a:off x="913794" y="1828800"/>
            <a:ext cx="5934949" cy="4291264"/>
          </a:xfrm>
        </p:spPr>
        <p:txBody>
          <a:bodyPr/>
          <a:lstStyle/>
          <a:p>
            <a:pPr marL="285750" indent="-285750" algn="just">
              <a:buFont typeface="Wingdings" panose="05000000000000000000" pitchFamily="2" charset="2"/>
              <a:buChar char="è"/>
            </a:pPr>
            <a:r>
              <a:rPr lang="en-US" b="1" u="sng" dirty="0"/>
              <a:t>Observation:</a:t>
            </a:r>
            <a:r>
              <a:rPr lang="en-US" dirty="0"/>
              <a:t> According to the above given KPI the maximum value being 163755 which is represented by </a:t>
            </a:r>
            <a:r>
              <a:rPr lang="en-US" dirty="0" err="1"/>
              <a:t>Davita</a:t>
            </a:r>
            <a:r>
              <a:rPr lang="en-US" dirty="0"/>
              <a:t> while the minimum value being 12 represented by Physicians Choice Dialysis. And the total Sum being 424181</a:t>
            </a:r>
          </a:p>
          <a:p>
            <a:pPr marL="285750" indent="-285750" algn="just">
              <a:buFont typeface="Wingdings" panose="05000000000000000000" pitchFamily="2" charset="2"/>
              <a:buChar char="è"/>
            </a:pPr>
            <a:r>
              <a:rPr lang="en-US" b="1" u="sng" dirty="0"/>
              <a:t>Suggestion:</a:t>
            </a:r>
            <a:r>
              <a:rPr lang="en-US" dirty="0"/>
              <a:t> </a:t>
            </a: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latin typeface="Söhne"/>
              </a:rPr>
              <a:t> </a:t>
            </a:r>
            <a:r>
              <a:rPr lang="en-IN" dirty="0">
                <a:effectLst/>
                <a:latin typeface="Söhne"/>
              </a:rPr>
              <a:t>Benchmarking and Comparative Analysis</a:t>
            </a:r>
            <a:r>
              <a:rPr lang="en-US" dirty="0">
                <a:latin typeface="Söhne"/>
              </a:rPr>
              <a:t>.</a:t>
            </a:r>
            <a:endParaRPr lang="en-US" dirty="0"/>
          </a:p>
          <a:p>
            <a:pPr marL="285750" indent="-285750" algn="just">
              <a:buFont typeface="Wingdings" panose="05000000000000000000" pitchFamily="2" charset="2"/>
              <a:buChar char="è"/>
            </a:pPr>
            <a:r>
              <a:rPr lang="en-US" b="1" u="sng" dirty="0"/>
              <a:t>Conclusion:</a:t>
            </a:r>
            <a:r>
              <a:rPr lang="en-US" dirty="0"/>
              <a:t> The main conclusion that can be drawn from the above KPI is it basically represents the Total Performance Score as No Score with respect to Chain organizations which is present in the data set.</a:t>
            </a:r>
            <a:endParaRPr lang="en-IN" dirty="0"/>
          </a:p>
          <a:p>
            <a:endParaRPr lang="en-US" dirty="0"/>
          </a:p>
        </p:txBody>
      </p:sp>
      <p:graphicFrame>
        <p:nvGraphicFramePr>
          <p:cNvPr id="6" name="Chart 5">
            <a:extLst>
              <a:ext uri="{FF2B5EF4-FFF2-40B4-BE49-F238E27FC236}">
                <a16:creationId xmlns:a16="http://schemas.microsoft.com/office/drawing/2014/main" id="{6AAAE9B0-1780-44F1-9564-537F661D7FEE}"/>
              </a:ext>
            </a:extLst>
          </p:cNvPr>
          <p:cNvGraphicFramePr>
            <a:graphicFrameLocks/>
          </p:cNvGraphicFramePr>
          <p:nvPr>
            <p:extLst>
              <p:ext uri="{D42A27DB-BD31-4B8C-83A1-F6EECF244321}">
                <p14:modId xmlns:p14="http://schemas.microsoft.com/office/powerpoint/2010/main" val="220274726"/>
              </p:ext>
            </p:extLst>
          </p:nvPr>
        </p:nvGraphicFramePr>
        <p:xfrm>
          <a:off x="7042484" y="1684420"/>
          <a:ext cx="4780548" cy="4170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660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177BC8-8F69-45E9-8183-B77E5F8E4317}"/>
              </a:ext>
            </a:extLst>
          </p:cNvPr>
          <p:cNvSpPr>
            <a:spLocks noGrp="1"/>
          </p:cNvSpPr>
          <p:nvPr>
            <p:ph type="body" sz="half" idx="2"/>
          </p:nvPr>
        </p:nvSpPr>
        <p:spPr>
          <a:xfrm>
            <a:off x="529390" y="1491916"/>
            <a:ext cx="6319354" cy="5021179"/>
          </a:xfrm>
        </p:spPr>
        <p:txBody>
          <a:bodyPr/>
          <a:lstStyle/>
          <a:p>
            <a:pPr marL="285750" indent="-285750" algn="just">
              <a:buFont typeface="Wingdings" panose="05000000000000000000" pitchFamily="2" charset="2"/>
              <a:buChar char="è"/>
            </a:pPr>
            <a:r>
              <a:rPr lang="en-US" b="1" u="sng" dirty="0"/>
              <a:t>Observation:</a:t>
            </a:r>
            <a:r>
              <a:rPr lang="en-US" dirty="0"/>
              <a:t> According to the above given KPI the maximum number of stations are present in the state CA with a value of 15095 while the minimum number of stations are present in the state of AS with a value of 44. And the total number of stations present across all the states include 135055.</a:t>
            </a:r>
          </a:p>
          <a:p>
            <a:pPr marL="285750" indent="-285750" algn="just">
              <a:buFont typeface="Wingdings" panose="05000000000000000000" pitchFamily="2" charset="2"/>
              <a:buChar char="è"/>
            </a:pPr>
            <a:r>
              <a:rPr lang="en-US" b="1" u="sng" dirty="0"/>
              <a:t>Suggestion:</a:t>
            </a:r>
            <a:r>
              <a:rPr lang="en-US" dirty="0"/>
              <a:t> </a:t>
            </a: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effectLst/>
                <a:latin typeface="Söhne"/>
              </a:rPr>
              <a:t>Technology Integration,</a:t>
            </a:r>
            <a:r>
              <a:rPr lang="en-US" dirty="0">
                <a:latin typeface="Söhne"/>
              </a:rPr>
              <a:t> </a:t>
            </a:r>
            <a:r>
              <a:rPr lang="en-US" dirty="0">
                <a:effectLst/>
                <a:latin typeface="Söhne"/>
              </a:rPr>
              <a:t>and Process Optimi</a:t>
            </a:r>
            <a:r>
              <a:rPr lang="en-US" dirty="0">
                <a:latin typeface="Söhne"/>
              </a:rPr>
              <a:t>zation.</a:t>
            </a:r>
            <a:endParaRPr lang="en-US" dirty="0"/>
          </a:p>
          <a:p>
            <a:pPr marL="285750" indent="-285750" algn="just">
              <a:buFont typeface="Wingdings" panose="05000000000000000000" pitchFamily="2" charset="2"/>
              <a:buChar char="è"/>
            </a:pPr>
            <a:r>
              <a:rPr lang="en-US" b="1" u="sng" dirty="0"/>
              <a:t>Conclusion:</a:t>
            </a:r>
            <a:r>
              <a:rPr lang="en-US" dirty="0"/>
              <a:t> The main conclusion that can be drawn from the above KPI gives pictorial representation of the Dialysis Station Stats.</a:t>
            </a:r>
            <a:endParaRPr lang="en-IN" dirty="0"/>
          </a:p>
          <a:p>
            <a:endParaRPr lang="en-US" dirty="0"/>
          </a:p>
        </p:txBody>
      </p:sp>
      <p:sp>
        <p:nvSpPr>
          <p:cNvPr id="5" name="Title 4">
            <a:extLst>
              <a:ext uri="{FF2B5EF4-FFF2-40B4-BE49-F238E27FC236}">
                <a16:creationId xmlns:a16="http://schemas.microsoft.com/office/drawing/2014/main" id="{0AC9C968-73E1-4F32-BE9D-1A08765A5F68}"/>
              </a:ext>
            </a:extLst>
          </p:cNvPr>
          <p:cNvSpPr txBox="1">
            <a:spLocks noGrp="1"/>
          </p:cNvSpPr>
          <p:nvPr>
            <p:ph type="title"/>
          </p:nvPr>
        </p:nvSpPr>
        <p:spPr>
          <a:xfrm>
            <a:off x="914400" y="609600"/>
            <a:ext cx="10363200" cy="1122363"/>
          </a:xfrm>
          <a:prstGeom prst="rect">
            <a:avLst/>
          </a:prstGeom>
          <a:noFill/>
        </p:spPr>
        <p:txBody>
          <a:bodyPr wrap="square" rtlCol="0">
            <a:spAutoFit/>
          </a:bodyPr>
          <a:lstStyle/>
          <a:p>
            <a:pPr algn="ctr"/>
            <a:r>
              <a:rPr lang="en-IN" sz="3600" b="1" dirty="0">
                <a:latin typeface="Comic Sans MS" panose="030F0702030302020204" pitchFamily="66" charset="0"/>
              </a:rPr>
              <a:t>Dialysis Stations Stats</a:t>
            </a:r>
          </a:p>
          <a:p>
            <a:endParaRPr lang="en-IN" dirty="0"/>
          </a:p>
        </p:txBody>
      </p:sp>
      <p:graphicFrame>
        <p:nvGraphicFramePr>
          <p:cNvPr id="6" name="Chart 5">
            <a:extLst>
              <a:ext uri="{FF2B5EF4-FFF2-40B4-BE49-F238E27FC236}">
                <a16:creationId xmlns:a16="http://schemas.microsoft.com/office/drawing/2014/main" id="{D8EED25F-6B78-4B82-857E-B0B4198EDA72}"/>
              </a:ext>
            </a:extLst>
          </p:cNvPr>
          <p:cNvGraphicFramePr>
            <a:graphicFrameLocks/>
          </p:cNvGraphicFramePr>
          <p:nvPr>
            <p:extLst>
              <p:ext uri="{D42A27DB-BD31-4B8C-83A1-F6EECF244321}">
                <p14:modId xmlns:p14="http://schemas.microsoft.com/office/powerpoint/2010/main" val="1687130926"/>
              </p:ext>
            </p:extLst>
          </p:nvPr>
        </p:nvGraphicFramePr>
        <p:xfrm>
          <a:off x="6848744" y="1379621"/>
          <a:ext cx="5086582" cy="44757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453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F32289-BBE4-45E4-98D9-5B4C15E17C2F}"/>
              </a:ext>
            </a:extLst>
          </p:cNvPr>
          <p:cNvSpPr>
            <a:spLocks noGrp="1"/>
          </p:cNvSpPr>
          <p:nvPr>
            <p:ph type="body" sz="half" idx="2"/>
          </p:nvPr>
        </p:nvSpPr>
        <p:spPr>
          <a:xfrm>
            <a:off x="913794" y="1475874"/>
            <a:ext cx="5934949" cy="4315325"/>
          </a:xfrm>
        </p:spPr>
        <p:txBody>
          <a:bodyPr/>
          <a:lstStyle/>
          <a:p>
            <a:pPr marL="285750" indent="-285750" algn="just">
              <a:buFont typeface="Wingdings" panose="05000000000000000000" pitchFamily="2" charset="2"/>
              <a:buChar char="è"/>
            </a:pPr>
            <a:r>
              <a:rPr lang="en-US" b="1" u="sng" dirty="0">
                <a:latin typeface="Times New Roman" panose="02020603050405020304" pitchFamily="18" charset="0"/>
                <a:cs typeface="Times New Roman" panose="02020603050405020304" pitchFamily="18" charset="0"/>
              </a:rPr>
              <a:t>Suggestion:</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Improving a Key Performance Indicator (KPI) involves a targeted approach which involves </a:t>
            </a:r>
            <a:r>
              <a:rPr lang="en-IN" dirty="0">
                <a:effectLst/>
                <a:latin typeface="Times New Roman" panose="02020603050405020304" pitchFamily="18" charset="0"/>
                <a:cs typeface="Times New Roman" panose="02020603050405020304" pitchFamily="18" charset="0"/>
              </a:rPr>
              <a:t>Data Accuracy and Consistency,</a:t>
            </a:r>
            <a:r>
              <a:rPr lang="en-US" dirty="0">
                <a:effectLst/>
                <a:latin typeface="Times New Roman" panose="02020603050405020304" pitchFamily="18" charset="0"/>
                <a:cs typeface="Times New Roman" panose="02020603050405020304" pitchFamily="18" charset="0"/>
              </a:rPr>
              <a:t>Technology Integration,</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and Process Optimi</a:t>
            </a:r>
            <a:r>
              <a:rPr lang="en-US" dirty="0">
                <a:latin typeface="Times New Roman" panose="02020603050405020304" pitchFamily="18" charset="0"/>
                <a:cs typeface="Times New Roman" panose="02020603050405020304" pitchFamily="18" charset="0"/>
              </a:rPr>
              <a:t>zation.</a:t>
            </a:r>
          </a:p>
          <a:p>
            <a:pPr marL="285750" indent="-285750" algn="just">
              <a:buFont typeface="Wingdings" panose="05000000000000000000" pitchFamily="2" charset="2"/>
              <a:buChar char="è"/>
            </a:pPr>
            <a:r>
              <a:rPr lang="en-US" b="1" u="sng"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According to the above given KPI the Average payment reduction rate is 0.008 which is being represented pictorially by the above pie chart.</a:t>
            </a:r>
          </a:p>
          <a:p>
            <a:pPr marL="285750" indent="-285750" algn="just">
              <a:buFont typeface="Wingdings" panose="05000000000000000000" pitchFamily="2" charset="2"/>
              <a:buChar char="è"/>
            </a:pPr>
            <a:r>
              <a:rPr lang="en-US" b="1" u="sng"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main conclusion that can be drawn from the above KPI is it basically represents the Average Payment Reduction Rate.</a:t>
            </a:r>
            <a:endParaRPr lang="en-IN" dirty="0">
              <a:latin typeface="Times New Roman" panose="02020603050405020304" pitchFamily="18" charset="0"/>
              <a:cs typeface="Times New Roman" panose="02020603050405020304" pitchFamily="18" charset="0"/>
            </a:endParaRPr>
          </a:p>
          <a:p>
            <a:endParaRPr lang="en-US" dirty="0"/>
          </a:p>
        </p:txBody>
      </p:sp>
      <p:sp>
        <p:nvSpPr>
          <p:cNvPr id="8" name="Title 7">
            <a:extLst>
              <a:ext uri="{FF2B5EF4-FFF2-40B4-BE49-F238E27FC236}">
                <a16:creationId xmlns:a16="http://schemas.microsoft.com/office/drawing/2014/main" id="{E657F8C7-5050-4DC3-8BCD-B2C2504629E2}"/>
              </a:ext>
            </a:extLst>
          </p:cNvPr>
          <p:cNvSpPr txBox="1">
            <a:spLocks noGrp="1"/>
          </p:cNvSpPr>
          <p:nvPr>
            <p:ph type="title"/>
          </p:nvPr>
        </p:nvSpPr>
        <p:spPr>
          <a:xfrm>
            <a:off x="914400" y="609600"/>
            <a:ext cx="10555288" cy="1122363"/>
          </a:xfrm>
          <a:prstGeom prst="rect">
            <a:avLst/>
          </a:prstGeom>
          <a:noFill/>
        </p:spPr>
        <p:txBody>
          <a:bodyPr wrap="square" rtlCol="0">
            <a:spAutoFit/>
          </a:bodyPr>
          <a:lstStyle/>
          <a:p>
            <a:pPr algn="ctr"/>
            <a:r>
              <a:rPr lang="en-IN" sz="3600" b="1" dirty="0">
                <a:latin typeface="Comic Sans MS" panose="030F0702030302020204" pitchFamily="66" charset="0"/>
              </a:rPr>
              <a:t>Average Payment Reduction Rate</a:t>
            </a:r>
          </a:p>
          <a:p>
            <a:endParaRPr lang="en-IN" dirty="0"/>
          </a:p>
        </p:txBody>
      </p:sp>
      <p:graphicFrame>
        <p:nvGraphicFramePr>
          <p:cNvPr id="9" name="Chart 8">
            <a:extLst>
              <a:ext uri="{FF2B5EF4-FFF2-40B4-BE49-F238E27FC236}">
                <a16:creationId xmlns:a16="http://schemas.microsoft.com/office/drawing/2014/main" id="{7BFDAACA-7AD3-4E34-BF71-66DC1070BA7B}"/>
              </a:ext>
            </a:extLst>
          </p:cNvPr>
          <p:cNvGraphicFramePr>
            <a:graphicFrameLocks/>
          </p:cNvGraphicFramePr>
          <p:nvPr>
            <p:extLst>
              <p:ext uri="{D42A27DB-BD31-4B8C-83A1-F6EECF244321}">
                <p14:modId xmlns:p14="http://schemas.microsoft.com/office/powerpoint/2010/main" val="2755801901"/>
              </p:ext>
            </p:extLst>
          </p:nvPr>
        </p:nvGraphicFramePr>
        <p:xfrm>
          <a:off x="7283115" y="1475874"/>
          <a:ext cx="4848793" cy="4315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4FFB-585D-4400-87D7-75048E1E0E4F}"/>
              </a:ext>
            </a:extLst>
          </p:cNvPr>
          <p:cNvSpPr>
            <a:spLocks noGrp="1"/>
          </p:cNvSpPr>
          <p:nvPr>
            <p:ph type="title"/>
          </p:nvPr>
        </p:nvSpPr>
        <p:spPr>
          <a:xfrm>
            <a:off x="913774" y="609600"/>
            <a:ext cx="10010900" cy="1138989"/>
          </a:xfrm>
        </p:spPr>
        <p:txBody>
          <a:bodyPr/>
          <a:lstStyle/>
          <a:p>
            <a:r>
              <a:rPr lang="en-IN" b="1" dirty="0">
                <a:latin typeface="Comic Sans MS" panose="030F0702030302020204" pitchFamily="66" charset="0"/>
              </a:rPr>
              <a:t># of Category Text  - As Expected</a:t>
            </a:r>
            <a:br>
              <a:rPr lang="en-IN" b="1" dirty="0">
                <a:latin typeface="Comic Sans MS" panose="030F0702030302020204" pitchFamily="66" charset="0"/>
              </a:rPr>
            </a:br>
            <a:endParaRPr lang="en-US" dirty="0"/>
          </a:p>
        </p:txBody>
      </p:sp>
      <p:sp>
        <p:nvSpPr>
          <p:cNvPr id="4" name="Text Placeholder 3">
            <a:extLst>
              <a:ext uri="{FF2B5EF4-FFF2-40B4-BE49-F238E27FC236}">
                <a16:creationId xmlns:a16="http://schemas.microsoft.com/office/drawing/2014/main" id="{E7210D23-4715-49AF-B021-B9565A4B4EF3}"/>
              </a:ext>
            </a:extLst>
          </p:cNvPr>
          <p:cNvSpPr>
            <a:spLocks noGrp="1"/>
          </p:cNvSpPr>
          <p:nvPr>
            <p:ph type="body" sz="half" idx="2"/>
          </p:nvPr>
        </p:nvSpPr>
        <p:spPr>
          <a:xfrm>
            <a:off x="913794" y="1507958"/>
            <a:ext cx="5934949" cy="4283241"/>
          </a:xfrm>
        </p:spPr>
        <p:txBody>
          <a:bodyPr/>
          <a:lstStyle/>
          <a:p>
            <a:pPr marL="285750" indent="-285750" algn="just">
              <a:buFont typeface="Wingdings" panose="05000000000000000000" pitchFamily="2" charset="2"/>
              <a:buChar char="è"/>
            </a:pPr>
            <a:r>
              <a:rPr lang="en-US" b="1" u="sng" dirty="0"/>
              <a:t>Observation:</a:t>
            </a:r>
            <a:r>
              <a:rPr lang="en-US" dirty="0"/>
              <a:t> According to the above given KPI the maximum count value is 6818 which is represented by the Patient Hospitalization Category Text while the minimum count value is 3623 represented by the SWR Category Text. The total sum of number of Category text as excepted is 47416.</a:t>
            </a:r>
          </a:p>
          <a:p>
            <a:pPr marL="285750" indent="-285750" algn="just">
              <a:buFont typeface="Wingdings" panose="05000000000000000000" pitchFamily="2" charset="2"/>
              <a:buChar char="è"/>
            </a:pPr>
            <a:r>
              <a:rPr lang="en-US" b="1" u="sng" dirty="0"/>
              <a:t>Suggestion:</a:t>
            </a:r>
            <a:r>
              <a:rPr lang="en-US" dirty="0"/>
              <a:t> </a:t>
            </a: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effectLst/>
                <a:latin typeface="Söhne"/>
              </a:rPr>
              <a:t>Technology Integration,</a:t>
            </a:r>
            <a:r>
              <a:rPr lang="en-US" dirty="0">
                <a:latin typeface="Söhne"/>
              </a:rPr>
              <a:t> </a:t>
            </a:r>
            <a:r>
              <a:rPr lang="en-US" dirty="0">
                <a:effectLst/>
                <a:latin typeface="Söhne"/>
              </a:rPr>
              <a:t>and Process Optimi</a:t>
            </a:r>
            <a:r>
              <a:rPr lang="en-US" dirty="0">
                <a:latin typeface="Söhne"/>
              </a:rPr>
              <a:t>zation.</a:t>
            </a:r>
            <a:endParaRPr lang="en-US" dirty="0"/>
          </a:p>
          <a:p>
            <a:pPr marL="285750" indent="-285750" algn="just">
              <a:buFont typeface="Wingdings" panose="05000000000000000000" pitchFamily="2" charset="2"/>
              <a:buChar char="è"/>
            </a:pPr>
            <a:r>
              <a:rPr lang="en-US" b="1" u="sng" dirty="0"/>
              <a:t>Conclusion:</a:t>
            </a:r>
            <a:r>
              <a:rPr lang="en-US" dirty="0"/>
              <a:t> The main conclusion that can be drawn from the above KPI is it basically represents the Number of Category Text As Excepted.</a:t>
            </a:r>
            <a:endParaRPr lang="en-IN" dirty="0"/>
          </a:p>
          <a:p>
            <a:endParaRPr lang="en-US" dirty="0"/>
          </a:p>
        </p:txBody>
      </p:sp>
      <p:graphicFrame>
        <p:nvGraphicFramePr>
          <p:cNvPr id="5" name="Chart 4">
            <a:extLst>
              <a:ext uri="{FF2B5EF4-FFF2-40B4-BE49-F238E27FC236}">
                <a16:creationId xmlns:a16="http://schemas.microsoft.com/office/drawing/2014/main" id="{953D0DE0-0347-477D-BBF1-EC769886E3B9}"/>
              </a:ext>
            </a:extLst>
          </p:cNvPr>
          <p:cNvGraphicFramePr>
            <a:graphicFrameLocks/>
          </p:cNvGraphicFramePr>
          <p:nvPr>
            <p:extLst>
              <p:ext uri="{D42A27DB-BD31-4B8C-83A1-F6EECF244321}">
                <p14:modId xmlns:p14="http://schemas.microsoft.com/office/powerpoint/2010/main" val="4116399300"/>
              </p:ext>
            </p:extLst>
          </p:nvPr>
        </p:nvGraphicFramePr>
        <p:xfrm>
          <a:off x="6848743" y="1507957"/>
          <a:ext cx="4926162" cy="4283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75517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50</TotalTime>
  <Words>856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ADLaM Display</vt:lpstr>
      <vt:lpstr>Arial</vt:lpstr>
      <vt:lpstr>Comic Sans MS</vt:lpstr>
      <vt:lpstr>Söhne</vt:lpstr>
      <vt:lpstr>Times New Roman</vt:lpstr>
      <vt:lpstr>Tw Cen MT</vt:lpstr>
      <vt:lpstr>Wingdings</vt:lpstr>
      <vt:lpstr>Droplet</vt:lpstr>
      <vt:lpstr>HEALTHCARE PROJECT                 Dialysis of patients</vt:lpstr>
      <vt:lpstr>Introduction: </vt:lpstr>
      <vt:lpstr>Number of Patients across various summaries </vt:lpstr>
      <vt:lpstr>    Profit Vs Non-Profit Stats </vt:lpstr>
      <vt:lpstr>Chain Organizations w.r.t. Total Performance Score as No Score </vt:lpstr>
      <vt:lpstr>Dialysis Stations Stats </vt:lpstr>
      <vt:lpstr>Average Payment Reduction Rate </vt:lpstr>
      <vt:lpstr># of Category Text  - As Expected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PROJECT                 Dialysis of patients</dc:title>
  <dc:creator>Anil Kumar</dc:creator>
  <cp:lastModifiedBy>Anil Kumar</cp:lastModifiedBy>
  <cp:revision>6</cp:revision>
  <dcterms:created xsi:type="dcterms:W3CDTF">2024-01-05T12:43:11Z</dcterms:created>
  <dcterms:modified xsi:type="dcterms:W3CDTF">2024-01-05T13:33:12Z</dcterms:modified>
</cp:coreProperties>
</file>