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02" r:id="rId6"/>
    <p:sldId id="294" r:id="rId7"/>
    <p:sldId id="327" r:id="rId8"/>
    <p:sldId id="328" r:id="rId9"/>
    <p:sldId id="329" r:id="rId10"/>
    <p:sldId id="332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6" y="31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9874c398753e915/Desktop/ExcelR%20-%20Project/Excel_Project/Excel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0224%20all%20docs\main%20work%20book%20assig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0224%20all%20docs\main%20work%20book%20assig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0224%20all%20docs\main%20work%20book%20assig.xlsx" TargetMode="External"/></Relationships>
</file>

<file path=ppt/charts/_rels/chart2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2.xml" Type="http://schemas.microsoft.com/office/2011/relationships/chartColorStyle"/><Relationship Id="rId1" Target="style2.xml" Type="http://schemas.microsoft.com/office/2011/relationships/chartStyle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1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0224%20all%20docs\main%20work%20book%20ass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2.bin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0224%20all%20docs\main%20work%20book%20assig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0224%20all%20docs\main%20work%20book%20assi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0224%20all%20docs\main%20work%20book%20assig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0224%20all%20docs\main%20work%20book%20assi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[Excel_Project.xlsx]Year Wise Loan Amount Stats!PivotTable1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2"/>
        <c:overlap val="-27"/>
        <c:axId val="99396639"/>
        <c:axId val="1254010687"/>
      </c:barChart>
      <c:catAx>
        <c:axId val="9939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010687"/>
        <c:crosses val="autoZero"/>
        <c:auto val="1"/>
        <c:lblAlgn val="ctr"/>
        <c:lblOffset val="100"/>
        <c:noMultiLvlLbl val="0"/>
      </c:catAx>
      <c:valAx>
        <c:axId val="1254010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3966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assig.xlsx]10!PivotTable10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 Wise Sales</a:t>
            </a:r>
          </a:p>
        </c:rich>
      </c:tx>
      <c:layout>
        <c:manualLayout>
          <c:xMode val="edge"/>
          <c:yMode val="edge"/>
          <c:x val="0.34447222222222224"/>
          <c:y val="4.5275590551181105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7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8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2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3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7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8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9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2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3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4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7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8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9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2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3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4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</c:pivotFmts>
    <c:view3D>
      <c:rotX val="30"/>
      <c:rotY val="19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'10'!$B$3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E5C8-4614-AD29-4B68AA689ED2}"/>
              </c:ext>
            </c:extLst>
          </c:dPt>
          <c:dPt>
            <c:idx val="1"/>
            <c:bubble3D val="0"/>
            <c:spPr>
              <a:solidFill>
                <a:srgbClr val="3E35F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5C8-4614-AD29-4B68AA689ED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E5C8-4614-AD29-4B68AA689ED2}"/>
              </c:ext>
            </c:extLst>
          </c:dPt>
          <c:dPt>
            <c:idx val="3"/>
            <c:bubble3D val="0"/>
            <c:explosion val="2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E5C8-4614-AD29-4B68AA689E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'10'!$A$4:$A$8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'10'!$B$4:$B$8</c:f>
              <c:numCache>
                <c:formatCode>General</c:formatCode>
                <c:ptCount val="4"/>
                <c:pt idx="0">
                  <c:v>5963586.7291006278</c:v>
                </c:pt>
                <c:pt idx="1">
                  <c:v>7656943.2642011307</c:v>
                </c:pt>
                <c:pt idx="2">
                  <c:v>8250420.3729012301</c:v>
                </c:pt>
                <c:pt idx="3">
                  <c:v>9836421.0846020021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C8-4614-AD29-4B68AA689E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assig.xlsx]11!PivotTable7</c:name>
    <c:fmtId val="90"/>
  </c:pivotSource>
  <c:chart>
    <c:autoTitleDeleted val="0"/>
    <c:pivotFmts>
      <c:pivotFmt>
        <c:idx val="0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rgbClr val="92D050"/>
            </a:solidFill>
            <a:round/>
          </a:ln>
          <a:effectLst/>
        </c:spPr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469816272965877E-2"/>
          <c:y val="5.0925925925925923E-2"/>
          <c:w val="0.69061220472440932"/>
          <c:h val="0.846304316127150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'11'!$B$3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2AB808"/>
            </a:solidFill>
            <a:ln>
              <a:noFill/>
            </a:ln>
            <a:effectLst/>
          </c:spPr>
          <c:invertIfNegative val="0"/>
          <c:dLbls>
            <c:numFmt formatCode="#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'11'!$A$4:$A$9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'11'!$B$4:$B$9</c:f>
              <c:numCache>
                <c:formatCode>General</c:formatCode>
                <c:ptCount val="5"/>
                <c:pt idx="0">
                  <c:v>46894.719399999987</c:v>
                </c:pt>
                <c:pt idx="1">
                  <c:v>7641568.0149002019</c:v>
                </c:pt>
                <c:pt idx="2">
                  <c:v>6309884.0517001767</c:v>
                </c:pt>
                <c:pt idx="3">
                  <c:v>17659674.367205866</c:v>
                </c:pt>
                <c:pt idx="4">
                  <c:v>49350.297600000158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C-4D5F-9CC2-33615E2EF8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5187119"/>
        <c:axId val="114897167"/>
      </c:barChart>
      <c:lineChart>
        <c:grouping val="standard"/>
        <c:varyColors val="0"/>
        <c:ser>
          <c:idx val="1"/>
          <c:order val="1"/>
          <c:tx>
            <c:strRef>
              <c:f>'11'!$C$3</c:f>
              <c:strCache>
                <c:ptCount val="1"/>
                <c:pt idx="0">
                  <c:v>Sum of ProductionCost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98C-4D5F-9CC2-33615E2EF8C8}"/>
              </c:ext>
            </c:extLst>
          </c:dPt>
          <c:dLbls>
            <c:dLbl>
              <c:idx val="1"/>
              <c:layout>
                <c:manualLayout>
                  <c:x val="-1.3888888888888888E-2"/>
                  <c:y val="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8C-4D5F-9CC2-33615E2EF8C8}"/>
                </c:ext>
              </c:extLst>
            </c:dLbl>
            <c:numFmt formatCode="#.00,,&quot;M&quot;" sourceLinked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'11'!$A$4:$A$9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'11'!$C$4:$C$9</c:f>
              <c:numCache>
                <c:formatCode>General</c:formatCode>
                <c:ptCount val="5"/>
                <c:pt idx="0">
                  <c:v>25572.063999999998</c:v>
                </c:pt>
                <c:pt idx="1">
                  <c:v>4231462.1909998646</c:v>
                </c:pt>
                <c:pt idx="2">
                  <c:v>3414478.1693001497</c:v>
                </c:pt>
                <c:pt idx="3">
                  <c:v>9586139.3689988479</c:v>
                </c:pt>
                <c:pt idx="4">
                  <c:v>20141.782400000106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8C-4D5F-9CC2-33615E2EF8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65187119"/>
        <c:axId val="114897167"/>
      </c:lineChart>
      <c:catAx>
        <c:axId val="156518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97167"/>
        <c:crosses val="autoZero"/>
        <c:auto val="1"/>
        <c:lblAlgn val="ctr"/>
        <c:lblOffset val="100"/>
        <c:noMultiLvlLbl val="0"/>
      </c:catAx>
      <c:valAx>
        <c:axId val="1148971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65187119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124868766404203"/>
          <c:y val="0.38824110527850686"/>
          <c:w val="0.28208464566929137"/>
          <c:h val="0.269813721201516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assig.xlsx]PRODUCT SALES!PivotTable5</c:name>
    <c:fmtId val="92"/>
  </c:pivotSource>
  <c:chart>
    <c:autoTitleDeleted val="0"/>
    <c:pivotFmts>
      <c:pivotFmt>
        <c:idx val="0"/>
        <c:spPr>
          <a:solidFill>
            <a:srgbClr val="3E35FB"/>
          </a:solidFill>
          <a:ln>
            <a:solidFill>
              <a:srgbClr val="5113AD"/>
            </a:solidFill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3E35FB"/>
          </a:solidFill>
          <a:ln>
            <a:solidFill>
              <a:srgbClr val="5113AD"/>
            </a:solidFill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3E35FB"/>
          </a:solidFill>
          <a:ln>
            <a:solidFill>
              <a:srgbClr val="5113AD"/>
            </a:solidFill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3E35FB"/>
          </a:solidFill>
          <a:ln>
            <a:solidFill>
              <a:srgbClr val="5113AD"/>
            </a:solidFill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3E35FB"/>
          </a:solidFill>
          <a:ln>
            <a:solidFill>
              <a:srgbClr val="5113AD"/>
            </a:solidFill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3E35FB"/>
          </a:solidFill>
          <a:ln>
            <a:solidFill>
              <a:srgbClr val="5113AD"/>
            </a:solidFill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3E35FB"/>
          </a:solidFill>
          <a:ln>
            <a:solidFill>
              <a:srgbClr val="5113AD"/>
            </a:solidFill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483136482939632"/>
          <c:y val="0"/>
          <c:w val="0.6166633858267716"/>
          <c:h val="0.920634920634920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'PRODUCT SALES'!$B$3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3E35FB"/>
            </a:solidFill>
            <a:ln>
              <a:solidFill>
                <a:srgbClr val="5113AD"/>
              </a:solidFill>
            </a:ln>
            <a:effectLst/>
          </c:spPr>
          <c:invertIfNegative val="0"/>
          <c:dLbls>
            <c:numFmt formatCode="#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 SALES'!$A$4:$A$7</c:f>
              <c:strCache>
                <c:ptCount val="3"/>
                <c:pt idx="0">
                  <c:v>Accessories</c:v>
                </c:pt>
                <c:pt idx="1">
                  <c:v>Bikes</c:v>
                </c:pt>
                <c:pt idx="2">
                  <c:v>Clothing</c:v>
                </c:pt>
              </c:strCache>
            </c:strRef>
          </c:cat>
          <c:val>
            <c:numRef>
              <c:f>'PRODUCT SALES'!$B$4:$B$7</c:f>
              <c:numCache>
                <c:formatCode>General</c:formatCode>
                <c:ptCount val="3"/>
                <c:pt idx="0">
                  <c:v>756820.75679989823</c:v>
                </c:pt>
                <c:pt idx="1">
                  <c:v>30583596.275203682</c:v>
                </c:pt>
                <c:pt idx="2">
                  <c:v>366954.41879999579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2-4150-B741-24D8491B4710}"/>
            </c:ext>
          </c:extLst>
        </c:ser>
        <c:ser>
          <c:idx val="1"/>
          <c:order val="1"/>
          <c:tx>
            <c:strRef>
              <c:f>'PRODUCT SALES'!$C$3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 SALES'!$A$4:$A$7</c:f>
              <c:strCache>
                <c:ptCount val="3"/>
                <c:pt idx="0">
                  <c:v>Accessories</c:v>
                </c:pt>
                <c:pt idx="1">
                  <c:v>Bikes</c:v>
                </c:pt>
                <c:pt idx="2">
                  <c:v>Clothing</c:v>
                </c:pt>
              </c:strCache>
            </c:strRef>
          </c:cat>
          <c:val>
            <c:numRef>
              <c:f>'PRODUCT SALES'!$C$4:$C$7</c:f>
              <c:numCache>
                <c:formatCode>General</c:formatCode>
                <c:ptCount val="3"/>
                <c:pt idx="0">
                  <c:v>494735.36489989696</c:v>
                </c:pt>
                <c:pt idx="1">
                  <c:v>13771248.125098368</c:v>
                </c:pt>
                <c:pt idx="2">
                  <c:v>163594.38510000901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22-4150-B741-24D8491B47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9277008"/>
        <c:axId val="1959800224"/>
      </c:barChart>
      <c:catAx>
        <c:axId val="1509277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800224"/>
        <c:crosses val="autoZero"/>
        <c:auto val="1"/>
        <c:lblAlgn val="ctr"/>
        <c:lblOffset val="100"/>
        <c:noMultiLvlLbl val="0"/>
      </c:catAx>
      <c:valAx>
        <c:axId val="1959800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9277008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assig.xlsx]8!PivotTable8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</a:t>
            </a:r>
            <a:r>
              <a:rPr lang="en-US" baseline="0"/>
              <a:t> Wise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044F0"/>
            </a:solidFill>
            <a:ln>
              <a:noFill/>
            </a:ln>
            <a:effectLst/>
          </c:spPr>
          <c:invertIfNegative val="0"/>
          <c:dLbls>
            <c:numFmt formatCode="#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'8'!$A$4:$A$9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'8'!$B$4:$B$9</c:f>
              <c:numCache>
                <c:formatCode>General</c:formatCode>
                <c:ptCount val="5"/>
                <c:pt idx="0">
                  <c:v>46894.719399999987</c:v>
                </c:pt>
                <c:pt idx="1">
                  <c:v>7641568.0149002019</c:v>
                </c:pt>
                <c:pt idx="2">
                  <c:v>6309884.0517001767</c:v>
                </c:pt>
                <c:pt idx="3">
                  <c:v>17659674.367205866</c:v>
                </c:pt>
                <c:pt idx="4">
                  <c:v>49350.297600000158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A-4AE8-8853-E78E2D6484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5031119"/>
        <c:axId val="114888431"/>
      </c:barChart>
      <c:catAx>
        <c:axId val="1565031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88431"/>
        <c:crosses val="autoZero"/>
        <c:auto val="1"/>
        <c:lblAlgn val="ctr"/>
        <c:lblOffset val="100"/>
        <c:noMultiLvlLbl val="0"/>
      </c:catAx>
      <c:valAx>
        <c:axId val="114888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65031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[Excel_Project.xlsx]Grade and Sub Grade!PivotTable3</c:name>
    <c:fmtId val="-1"/>
  </c:pivotSource>
  <c:chart>
    <c:autoTitleDeleted val="1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0238303"/>
        <c:axId val="123219183"/>
      </c:barChart>
      <c:catAx>
        <c:axId val="402383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19183"/>
        <c:crosses val="autoZero"/>
        <c:auto val="1"/>
        <c:lblAlgn val="ctr"/>
        <c:lblOffset val="100"/>
        <c:noMultiLvlLbl val="0"/>
      </c:catAx>
      <c:valAx>
        <c:axId val="123219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830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assig.xlsx]9!PivotTable9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Wise Sales</a:t>
            </a:r>
          </a:p>
        </c:rich>
      </c:tx>
      <c:layout>
        <c:manualLayout>
          <c:xMode val="edge"/>
          <c:yMode val="edge"/>
          <c:x val="0.35297222222222224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'9'!$B$3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D7C2F"/>
              </a:solidFill>
              <a:round/>
            </a:ln>
            <a:effectLst/>
          </c:spPr>
          <c:marker>
            <c:symbol val="none"/>
          </c:marker>
          <c:cat>
            <c:strRef>
              <c:f>'9'!$A$4:$A$16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'9'!$B$4:$B$16</c:f>
              <c:numCache>
                <c:formatCode>General</c:formatCode>
                <c:ptCount val="12"/>
                <c:pt idx="0">
                  <c:v>2018058.4873000022</c:v>
                </c:pt>
                <c:pt idx="1">
                  <c:v>1884252.060099999</c:v>
                </c:pt>
                <c:pt idx="2">
                  <c:v>2061276.1817000054</c:v>
                </c:pt>
                <c:pt idx="3">
                  <c:v>2104306.8121000011</c:v>
                </c:pt>
                <c:pt idx="4">
                  <c:v>2381564.4828999978</c:v>
                </c:pt>
                <c:pt idx="5">
                  <c:v>3171071.9691999909</c:v>
                </c:pt>
                <c:pt idx="6">
                  <c:v>2606019.0472000032</c:v>
                </c:pt>
                <c:pt idx="7">
                  <c:v>2904704.1520999954</c:v>
                </c:pt>
                <c:pt idx="8">
                  <c:v>2739697.1736000129</c:v>
                </c:pt>
                <c:pt idx="9">
                  <c:v>3149993.7751999968</c:v>
                </c:pt>
                <c:pt idx="10">
                  <c:v>3217775.1074999766</c:v>
                </c:pt>
                <c:pt idx="11">
                  <c:v>3468652.2018999853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100-8836-8623480A6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5063119"/>
        <c:axId val="114899663"/>
      </c:lineChart>
      <c:catAx>
        <c:axId val="156506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99663"/>
        <c:crosses val="autoZero"/>
        <c:auto val="1"/>
        <c:lblAlgn val="ctr"/>
        <c:lblOffset val="100"/>
        <c:noMultiLvlLbl val="0"/>
      </c:catAx>
      <c:valAx>
        <c:axId val="114899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63119"/>
        <c:crosses val="autoZero"/>
        <c:crossBetween val="between"/>
      </c:valAx>
      <c:spPr>
        <a:noFill/>
        <a:ln cmpd="sng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[Excel_Project.xlsx]Verified and Not verified!PivotTable4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,\ &quot;Mil&quot;" sourceLinked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rgbClr val="7030A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1225534425439339E-2"/>
              <c:y val="-0.21990773805388431"/>
            </c:manualLayout>
          </c:layout>
          <c:numFmt formatCode="#,,\ &quot;Mil&quot;" sourceLinked="0"/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0"/>
          <c:showBubbleSize val="1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76027909018704E-2"/>
              <c:y val="0.17456599369172837"/>
            </c:manualLayout>
          </c:layout>
          <c:numFmt formatCode="#,,\ &quot;Mil&quot;" sourceLinked="0"/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0"/>
          <c:showBubbleSize val="1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,\ &quot;Mil&quot;" sourceLinked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rgbClr val="7030A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1225534425439339E-2"/>
              <c:y val="-0.21990773805388431"/>
            </c:manualLayout>
          </c:layout>
          <c:numFmt formatCode="#,,\ &quot;Mil&quot;" sourceLinked="0"/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0"/>
          <c:showBubbleSize val="1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76027909018704E-2"/>
              <c:y val="0.17456599369172837"/>
            </c:manualLayout>
          </c:layout>
          <c:numFmt formatCode="#,,\ &quot;Mil&quot;" sourceLinked="0"/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0"/>
          <c:showBubbleSize val="1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,\ &quot;Mil&quot;" sourceLinked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rgbClr val="7030A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1225534425439339E-2"/>
              <c:y val="-0.21990773805388431"/>
            </c:manualLayout>
          </c:layout>
          <c:numFmt formatCode="#,,\ &quot;Mil&quot;" sourceLinked="0"/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0"/>
          <c:showBubbleSize val="1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76027909018704E-2"/>
              <c:y val="0.17456599369172837"/>
            </c:manualLayout>
          </c:layout>
          <c:numFmt formatCode="#,,\ &quot;Mil&quot;" sourceLinked="0"/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0"/>
          <c:showBubbleSize val="1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assig.xlsx]10!PivotTable10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 Wise Sales</a:t>
            </a:r>
          </a:p>
        </c:rich>
      </c:tx>
      <c:layout>
        <c:manualLayout>
          <c:xMode val="edge"/>
          <c:yMode val="edge"/>
          <c:x val="0.34447222222222224"/>
          <c:y val="4.5275590551181105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2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7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8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2"/>
        <c:spPr>
          <a:solidFill>
            <a:srgbClr val="3E35FB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3"/>
        <c:spPr>
          <a:solidFill>
            <a:srgbClr val="FFF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</c:pivotFmts>
    <c:view3D>
      <c:rotX val="30"/>
      <c:rotY val="19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'10'!$B$3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1A6-440C-9A0D-C973A1EE3DA2}"/>
              </c:ext>
            </c:extLst>
          </c:dPt>
          <c:dPt>
            <c:idx val="1"/>
            <c:bubble3D val="0"/>
            <c:spPr>
              <a:solidFill>
                <a:srgbClr val="3E35F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1A6-440C-9A0D-C973A1EE3DA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D1A6-440C-9A0D-C973A1EE3DA2}"/>
              </c:ext>
            </c:extLst>
          </c:dPt>
          <c:dPt>
            <c:idx val="3"/>
            <c:bubble3D val="0"/>
            <c:explosion val="2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D1A6-440C-9A0D-C973A1EE3D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'10'!$A$4:$A$8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'10'!$B$4:$B$8</c:f>
              <c:numCache>
                <c:formatCode>General</c:formatCode>
                <c:ptCount val="4"/>
                <c:pt idx="0">
                  <c:v>5963586.7291006278</c:v>
                </c:pt>
                <c:pt idx="1">
                  <c:v>7656943.2642011307</c:v>
                </c:pt>
                <c:pt idx="2">
                  <c:v>8250420.3729012301</c:v>
                </c:pt>
                <c:pt idx="3">
                  <c:v>9836421.0846020021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A6-440C-9A0D-C973A1EE3DA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assig.xlsx]11!PivotTable7</c:name>
    <c:fmtId val="9"/>
  </c:pivotSource>
  <c:chart>
    <c:autoTitleDeleted val="0"/>
    <c:pivotFmts>
      <c:pivotFmt>
        <c:idx val="0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AB808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3888888888888888E-2"/>
              <c:y val="6.0185185185185182E-2"/>
            </c:manualLayout>
          </c:layout>
          <c:numFmt formatCode="#.00,,&quot;M&quot;" sourceLinked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469816272965877E-2"/>
          <c:y val="5.0925925925925923E-2"/>
          <c:w val="0.69061220472440932"/>
          <c:h val="0.846304316127150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'11'!$B$3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2AB808"/>
            </a:solidFill>
            <a:ln>
              <a:noFill/>
            </a:ln>
            <a:effectLst/>
          </c:spPr>
          <c:invertIfNegative val="0"/>
          <c:dLbls>
            <c:numFmt formatCode="#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'11'!$A$4:$A$9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'11'!$B$4:$B$9</c:f>
              <c:numCache>
                <c:formatCode>General</c:formatCode>
                <c:ptCount val="5"/>
                <c:pt idx="0">
                  <c:v>46894.719399999987</c:v>
                </c:pt>
                <c:pt idx="1">
                  <c:v>7641568.0149002019</c:v>
                </c:pt>
                <c:pt idx="2">
                  <c:v>6309884.0517001767</c:v>
                </c:pt>
                <c:pt idx="3">
                  <c:v>17659674.367205866</c:v>
                </c:pt>
                <c:pt idx="4">
                  <c:v>49350.297600000158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0D-47F0-8ECB-80620775CE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5187119"/>
        <c:axId val="114897167"/>
      </c:barChart>
      <c:lineChart>
        <c:grouping val="standard"/>
        <c:varyColors val="0"/>
        <c:ser>
          <c:idx val="1"/>
          <c:order val="1"/>
          <c:tx>
            <c:strRef>
              <c:f>'11'!$C$3</c:f>
              <c:strCache>
                <c:ptCount val="1"/>
                <c:pt idx="0">
                  <c:v>Sum of ProductionCost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92D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0D-47F0-8ECB-80620775CEED}"/>
              </c:ext>
            </c:extLst>
          </c:dPt>
          <c:dLbls>
            <c:dLbl>
              <c:idx val="1"/>
              <c:layout>
                <c:manualLayout>
                  <c:x val="-1.3888888888888888E-2"/>
                  <c:y val="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0D-47F0-8ECB-80620775CEED}"/>
                </c:ext>
              </c:extLst>
            </c:dLbl>
            <c:numFmt formatCode="#.00,,&quot;M&quot;" sourceLinked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'11'!$A$4:$A$9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'11'!$C$4:$C$9</c:f>
              <c:numCache>
                <c:formatCode>General</c:formatCode>
                <c:ptCount val="5"/>
                <c:pt idx="0">
                  <c:v>25572.063999999998</c:v>
                </c:pt>
                <c:pt idx="1">
                  <c:v>4231462.1909998646</c:v>
                </c:pt>
                <c:pt idx="2">
                  <c:v>3414478.1693001497</c:v>
                </c:pt>
                <c:pt idx="3">
                  <c:v>9586139.3689988479</c:v>
                </c:pt>
                <c:pt idx="4">
                  <c:v>20141.782400000106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0D-47F0-8ECB-80620775CE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65187119"/>
        <c:axId val="114897167"/>
      </c:lineChart>
      <c:catAx>
        <c:axId val="156518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97167"/>
        <c:crosses val="autoZero"/>
        <c:auto val="1"/>
        <c:lblAlgn val="ctr"/>
        <c:lblOffset val="100"/>
        <c:noMultiLvlLbl val="0"/>
      </c:catAx>
      <c:valAx>
        <c:axId val="1148971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6518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24868766404203"/>
          <c:y val="0.38824110527850686"/>
          <c:w val="0.28208464566929137"/>
          <c:h val="0.269813721201516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assig.xlsx]8!PivotTable8</c:name>
    <c:fmtId val="9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 Wise Sales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4044F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252519493833514E-2"/>
          <c:y val="0.17885469781061589"/>
          <c:w val="0.92888889793826157"/>
          <c:h val="0.709279053546334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'8'!$B$3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044F0"/>
            </a:solidFill>
            <a:ln>
              <a:noFill/>
            </a:ln>
            <a:effectLst/>
          </c:spPr>
          <c:invertIfNegative val="0"/>
          <c:dLbls>
            <c:numFmt formatCode="#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'8'!$A$4:$A$9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'8'!$B$4:$B$9</c:f>
              <c:numCache>
                <c:formatCode>General</c:formatCode>
                <c:ptCount val="5"/>
                <c:pt idx="0">
                  <c:v>46894.719399999987</c:v>
                </c:pt>
                <c:pt idx="1">
                  <c:v>7641568.0149002019</c:v>
                </c:pt>
                <c:pt idx="2">
                  <c:v>6309884.0517001767</c:v>
                </c:pt>
                <c:pt idx="3">
                  <c:v>17659674.367205866</c:v>
                </c:pt>
                <c:pt idx="4">
                  <c:v>49350.297600000158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A-4B10-84A8-BF3DC0FEA7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5031119"/>
        <c:axId val="114888431"/>
      </c:barChart>
      <c:catAx>
        <c:axId val="1565031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88431"/>
        <c:crosses val="autoZero"/>
        <c:auto val="1"/>
        <c:lblAlgn val="ctr"/>
        <c:lblOffset val="100"/>
        <c:noMultiLvlLbl val="0"/>
      </c:catAx>
      <c:valAx>
        <c:axId val="114888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65031119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 work book assig.xlsx]9!PivotTable9</c:name>
    <c:fmtId val="9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Wise Sales</a:t>
            </a:r>
          </a:p>
        </c:rich>
      </c:tx>
      <c:layout>
        <c:manualLayout>
          <c:xMode val="edge"/>
          <c:yMode val="edge"/>
          <c:x val="0.35297222222222224"/>
          <c:y val="4.9905220180810735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rgbClr val="ED7C2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'9'!$B$3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D7C2F"/>
              </a:solidFill>
              <a:round/>
            </a:ln>
            <a:effectLst/>
          </c:spPr>
          <c:marker>
            <c:symbol val="none"/>
          </c:marker>
          <c:cat>
            <c:strRef>
              <c:f>'9'!$A$4:$A$16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'9'!$B$4:$B$16</c:f>
              <c:numCache>
                <c:formatCode>General</c:formatCode>
                <c:ptCount val="12"/>
                <c:pt idx="0">
                  <c:v>2018058.4873000022</c:v>
                </c:pt>
                <c:pt idx="1">
                  <c:v>1884252.060099999</c:v>
                </c:pt>
                <c:pt idx="2">
                  <c:v>2061276.1817000054</c:v>
                </c:pt>
                <c:pt idx="3">
                  <c:v>2104306.8121000011</c:v>
                </c:pt>
                <c:pt idx="4">
                  <c:v>2381564.4828999978</c:v>
                </c:pt>
                <c:pt idx="5">
                  <c:v>3171071.9691999909</c:v>
                </c:pt>
                <c:pt idx="6">
                  <c:v>2606019.0472000032</c:v>
                </c:pt>
                <c:pt idx="7">
                  <c:v>2904704.1520999954</c:v>
                </c:pt>
                <c:pt idx="8">
                  <c:v>2739697.1736000129</c:v>
                </c:pt>
                <c:pt idx="9">
                  <c:v>3149993.7751999968</c:v>
                </c:pt>
                <c:pt idx="10">
                  <c:v>3217775.1074999766</c:v>
                </c:pt>
                <c:pt idx="11">
                  <c:v>3468652.2018999853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69-4566-AE98-F72A98528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5063119"/>
        <c:axId val="114899663"/>
      </c:lineChart>
      <c:catAx>
        <c:axId val="156506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99663"/>
        <c:crosses val="autoZero"/>
        <c:auto val="1"/>
        <c:lblAlgn val="ctr"/>
        <c:lblOffset val="100"/>
        <c:noMultiLvlLbl val="0"/>
      </c:catAx>
      <c:valAx>
        <c:axId val="114899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63119"/>
        <c:crosses val="autoZero"/>
        <c:crossBetween val="between"/>
      </c:valAx>
      <c:spPr>
        <a:noFill/>
        <a:ln cmpd="sng">
          <a:solidFill>
            <a:schemeClr val="bg1"/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2/14/2024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Finance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 ?><Relationships xmlns="http://schemas.openxmlformats.org/package/2006/relationships"><Relationship Id="rId8" Target="../media/image5.png" Type="http://schemas.openxmlformats.org/officeDocument/2006/relationships/image"/><Relationship Id="rId13" Target="../media/image10.emf" Type="http://schemas.openxmlformats.org/officeDocument/2006/relationships/image"/><Relationship Id="rId18" Target="../media/image14.png" Type="http://schemas.openxmlformats.org/officeDocument/2006/relationships/image"/><Relationship Id="rId3" Target="../charts/chart9.xml" Type="http://schemas.openxmlformats.org/officeDocument/2006/relationships/chart"/><Relationship Id="rId7" Target="../media/image4.png" Type="http://schemas.openxmlformats.org/officeDocument/2006/relationships/image"/><Relationship Id="rId12" Target="../media/image9.emf" Type="http://schemas.openxmlformats.org/officeDocument/2006/relationships/image"/><Relationship Id="rId17" Target="../media/image13.png" Type="http://schemas.openxmlformats.org/officeDocument/2006/relationships/image"/><Relationship Id="rId2" Target="../charts/chart8.xml" Type="http://schemas.openxmlformats.org/officeDocument/2006/relationships/chart"/><Relationship Id="rId16" Target="../media/image12.jpeg" Type="http://schemas.openxmlformats.org/officeDocument/2006/relationships/image"/><Relationship Id="rId20" Target="../media/image16.jpeg" Type="http://schemas.openxmlformats.org/officeDocument/2006/relationships/image"/><Relationship Id="rId1" Target="../slideLayouts/slideLayout6.xml" Type="http://schemas.openxmlformats.org/officeDocument/2006/relationships/slideLayout"/><Relationship Id="rId6" Target="../media/image3.png" Type="http://schemas.openxmlformats.org/officeDocument/2006/relationships/image"/><Relationship Id="rId11" Target="../media/image8.emf" Type="http://schemas.openxmlformats.org/officeDocument/2006/relationships/image"/><Relationship Id="rId5" Target="../charts/chart11.xml" Type="http://schemas.openxmlformats.org/officeDocument/2006/relationships/chart"/><Relationship Id="rId15" Target="../media/image11.png" Type="http://schemas.openxmlformats.org/officeDocument/2006/relationships/image"/><Relationship Id="rId10" Target="../media/image7.emf" Type="http://schemas.openxmlformats.org/officeDocument/2006/relationships/image"/><Relationship Id="rId19" Target="../media/image15.jpeg" Type="http://schemas.openxmlformats.org/officeDocument/2006/relationships/image"/><Relationship Id="rId4" Target="../charts/chart10.xml" Type="http://schemas.openxmlformats.org/officeDocument/2006/relationships/chart"/><Relationship Id="rId9" Target="../media/image6.emf" Type="http://schemas.openxmlformats.org/officeDocument/2006/relationships/image"/><Relationship Id="rId14" Target="../charts/chart12.xml" Type="http://schemas.openxmlformats.org/officeDocument/2006/relationships/chart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398896"/>
            <a:ext cx="3924935" cy="1352010"/>
          </a:xfrm>
        </p:spPr>
        <p:txBody>
          <a:bodyPr/>
          <a:lstStyle/>
          <a:p>
            <a:r>
              <a:rPr lang="en-US" dirty="0"/>
              <a:t>sales</a:t>
            </a:r>
            <a:r>
              <a:rPr lang="en-US" sz="4800" dirty="0"/>
              <a:t> Analysis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Adventure works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Feb 14 2024</a:t>
            </a:r>
          </a:p>
          <a:p>
            <a:r>
              <a:rPr lang="en-US" dirty="0"/>
              <a:t>Business Analysis Team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KPI’s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idx="12" sz="quarter" type="body"/>
          </p:nvPr>
        </p:nvSpPr>
        <p:spPr>
          <a:xfrm>
            <a:off x="660400" y="1925458"/>
            <a:ext cx="5507135" cy="4242867"/>
          </a:xfrm>
        </p:spPr>
        <p:txBody>
          <a:bodyPr/>
          <a:lstStyle/>
          <a:p>
            <a:pPr indent="0" marL="0">
              <a:lnSpc>
                <a:spcPct val="100000"/>
              </a:lnSpc>
              <a:buNone/>
            </a:pPr>
            <a:endParaRPr b="1" dirty="0" lang="en-US" sz="1800"/>
          </a:p>
          <a:p>
            <a:pPr>
              <a:lnSpc>
                <a:spcPct val="100000"/>
              </a:lnSpc>
            </a:pP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Create a Bar chart to show </a:t>
            </a:r>
            <a:r>
              <a:rPr b="0" dirty="0" err="1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yearwise</a:t>
            </a: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 Sales</a:t>
            </a:r>
            <a:r>
              <a:rPr dirty="0" lang="en-US" sz="1600"/>
              <a:t> </a:t>
            </a:r>
          </a:p>
          <a:p>
            <a:pPr indent="0" marL="0">
              <a:lnSpc>
                <a:spcPct val="100000"/>
              </a:lnSpc>
              <a:buNone/>
            </a:pPr>
            <a:endParaRPr b="1" dirty="0" lang="en-US" sz="1800"/>
          </a:p>
          <a:p>
            <a:pPr>
              <a:lnSpc>
                <a:spcPct val="100000"/>
              </a:lnSpc>
            </a:pP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Create a Line Chart to show </a:t>
            </a:r>
            <a:r>
              <a:rPr b="0" dirty="0" err="1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Monthwise</a:t>
            </a: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 sales</a:t>
            </a:r>
            <a:r>
              <a:rPr dirty="0" lang="en-US" sz="1600"/>
              <a:t> </a:t>
            </a:r>
          </a:p>
          <a:p>
            <a:pPr indent="0" marL="0">
              <a:lnSpc>
                <a:spcPct val="100000"/>
              </a:lnSpc>
              <a:buNone/>
            </a:pPr>
            <a:endParaRPr b="1" dirty="0" lang="en-US" sz="1800"/>
          </a:p>
          <a:p>
            <a:pPr>
              <a:lnSpc>
                <a:spcPct val="100000"/>
              </a:lnSpc>
            </a:pP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Create a Pie chart to show </a:t>
            </a:r>
            <a:r>
              <a:rPr b="0" dirty="0" err="1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Quarterwise</a:t>
            </a: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 sales</a:t>
            </a:r>
            <a:r>
              <a:rPr dirty="0" lang="en-US" sz="1600"/>
              <a:t> </a:t>
            </a:r>
          </a:p>
          <a:p>
            <a:pPr indent="0" marL="0">
              <a:lnSpc>
                <a:spcPct val="100000"/>
              </a:lnSpc>
              <a:buNone/>
            </a:pPr>
            <a:endParaRPr b="1" dirty="0" lang="en-US" sz="1800"/>
          </a:p>
          <a:p>
            <a:pPr>
              <a:lnSpc>
                <a:spcPct val="100000"/>
              </a:lnSpc>
            </a:pP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Create a combinational chart (bar and Line) to show </a:t>
            </a:r>
            <a:r>
              <a:rPr b="0" dirty="0" err="1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Salesamount</a:t>
            </a: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 and </a:t>
            </a:r>
            <a:r>
              <a:rPr b="0" dirty="0" err="1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Productioncost</a:t>
            </a:r>
            <a:r>
              <a:rPr b="0" dirty="0" i="0" lang="en-US" strike="noStrike" sz="1800" u="none">
                <a:solidFill>
                  <a:srgbClr val="000000"/>
                </a:solidFill>
                <a:effectLst/>
                <a:latin charset="0" panose="020F0502020204030204" pitchFamily="34" typeface="Calibri"/>
              </a:rPr>
              <a:t> together</a:t>
            </a:r>
            <a:r>
              <a:rPr dirty="0" lang="en-US" sz="1600"/>
              <a:t> </a:t>
            </a:r>
            <a:endParaRPr b="1" dirty="0" lang="en-US" sz="1800"/>
          </a:p>
        </p:txBody>
      </p:sp>
      <p:pic>
        <p:nvPicPr>
          <p:cNvPr descr="close up of building" id="11" name="Picture Placeholder 10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ChangeAspect="1" noGrp="1"/>
          </p:cNvPicPr>
          <p:nvPr>
            <p:ph idx="10" sz="quarter" type="pic"/>
          </p:nvPr>
        </p:nvPicPr>
        <p:blipFill>
          <a:blip r:embed="rId3"/>
          <a:srcRect l="6" r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60"/>
            <a:ext cx="10515600" cy="700115"/>
          </a:xfrm>
        </p:spPr>
        <p:txBody>
          <a:bodyPr/>
          <a:lstStyle/>
          <a:p>
            <a:r>
              <a:rPr lang="en-US" sz="2800" dirty="0"/>
              <a:t>Year wise sales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810886E-E2E4-4E43-A274-2077CA94D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520899"/>
              </p:ext>
            </p:extLst>
          </p:nvPr>
        </p:nvGraphicFramePr>
        <p:xfrm>
          <a:off x="6455125" y="1610565"/>
          <a:ext cx="4824133" cy="3636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9C78E2-F8CB-3F5F-4232-C1810D5B7B7C}"/>
              </a:ext>
            </a:extLst>
          </p:cNvPr>
          <p:cNvSpPr txBox="1"/>
          <p:nvPr/>
        </p:nvSpPr>
        <p:spPr>
          <a:xfrm>
            <a:off x="357571" y="1951671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sales Amount started trending up on 2013, rising by 17.66M </a:t>
            </a:r>
            <a:r>
              <a:rPr lang="en-US" b="1" dirty="0"/>
              <a:t>in 4 years.﻿﻿﻿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Sales Amount jumped from </a:t>
            </a:r>
            <a:r>
              <a:rPr lang="en-US" b="1" dirty="0"/>
              <a:t>.05 M to 17.66 M </a:t>
            </a:r>
            <a:r>
              <a:rPr lang="en-US" dirty="0"/>
              <a:t>during its steepest incline between 2010 and 2013.﻿﻿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FCE59-9E69-5338-32A6-A18FB52715C7}"/>
              </a:ext>
            </a:extLst>
          </p:cNvPr>
          <p:cNvSpPr txBox="1"/>
          <p:nvPr/>
        </p:nvSpPr>
        <p:spPr>
          <a:xfrm>
            <a:off x="581025" y="1419225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Observations</a:t>
            </a:r>
            <a:r>
              <a:rPr lang="en-IN" dirty="0"/>
              <a:t> : -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3BE1A-6171-0DC2-06CD-E5052A48CF4F}"/>
              </a:ext>
            </a:extLst>
          </p:cNvPr>
          <p:cNvSpPr txBox="1"/>
          <p:nvPr/>
        </p:nvSpPr>
        <p:spPr>
          <a:xfrm>
            <a:off x="357571" y="433690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Year wise sale gradually increasing and need to maintain it and </a:t>
            </a:r>
            <a:r>
              <a:rPr lang="en-US" dirty="0" err="1"/>
              <a:t>and</a:t>
            </a:r>
            <a:r>
              <a:rPr lang="en-US" dirty="0"/>
              <a:t> this year have to see a raise about 50% from FY13.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E6BB6-AE4E-D673-18F6-E5877D55ADD2}"/>
              </a:ext>
            </a:extLst>
          </p:cNvPr>
          <p:cNvSpPr txBox="1"/>
          <p:nvPr/>
        </p:nvSpPr>
        <p:spPr>
          <a:xfrm>
            <a:off x="581025" y="3804455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Suggestion</a:t>
            </a:r>
            <a:r>
              <a:rPr lang="en-IN" dirty="0"/>
              <a:t> : -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BB7989-A3F2-41EC-B1C9-6E6CF6E13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710016"/>
              </p:ext>
            </p:extLst>
          </p:nvPr>
        </p:nvGraphicFramePr>
        <p:xfrm>
          <a:off x="6429154" y="1610565"/>
          <a:ext cx="4824133" cy="3483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60"/>
            <a:ext cx="10515600" cy="700115"/>
          </a:xfrm>
        </p:spPr>
        <p:txBody>
          <a:bodyPr/>
          <a:lstStyle/>
          <a:p>
            <a:r>
              <a:rPr lang="en-US" sz="2800" dirty="0"/>
              <a:t>Month wise sales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C78E2-F8CB-3F5F-4232-C1810D5B7B7C}"/>
              </a:ext>
            </a:extLst>
          </p:cNvPr>
          <p:cNvSpPr txBox="1"/>
          <p:nvPr/>
        </p:nvSpPr>
        <p:spPr>
          <a:xfrm>
            <a:off x="6791325" y="1951672"/>
            <a:ext cx="5245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Season of sale mainly starting from may till the year end December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Highest sales are of 3.5M in December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Second highest is in the month of June at an average of 3.2M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FCE59-9E69-5338-32A6-A18FB52715C7}"/>
              </a:ext>
            </a:extLst>
          </p:cNvPr>
          <p:cNvSpPr txBox="1"/>
          <p:nvPr/>
        </p:nvSpPr>
        <p:spPr>
          <a:xfrm>
            <a:off x="6791325" y="1343025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Observations</a:t>
            </a:r>
            <a:r>
              <a:rPr lang="en-IN" dirty="0"/>
              <a:t> : -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3BE1A-6171-0DC2-06CD-E5052A48CF4F}"/>
              </a:ext>
            </a:extLst>
          </p:cNvPr>
          <p:cNvSpPr txBox="1"/>
          <p:nvPr/>
        </p:nvSpPr>
        <p:spPr>
          <a:xfrm>
            <a:off x="6791325" y="4504289"/>
            <a:ext cx="4959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Need to improve the first quarter of the year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Maintain the slope constant in one average months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E6BB6-AE4E-D673-18F6-E5877D55ADD2}"/>
              </a:ext>
            </a:extLst>
          </p:cNvPr>
          <p:cNvSpPr txBox="1"/>
          <p:nvPr/>
        </p:nvSpPr>
        <p:spPr>
          <a:xfrm>
            <a:off x="6791325" y="3893712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Suggestion</a:t>
            </a:r>
            <a:r>
              <a:rPr lang="en-IN" dirty="0"/>
              <a:t> : -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DB4A58C-265F-40C7-B61A-A1EA915EE0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999965"/>
              </p:ext>
            </p:extLst>
          </p:nvPr>
        </p:nvGraphicFramePr>
        <p:xfrm>
          <a:off x="155225" y="1615047"/>
          <a:ext cx="6326958" cy="362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56E4DCC-60C6-4A68-B892-21D7FBBB0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426689"/>
              </p:ext>
            </p:extLst>
          </p:nvPr>
        </p:nvGraphicFramePr>
        <p:xfrm>
          <a:off x="718089" y="1743135"/>
          <a:ext cx="4572000" cy="349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13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60"/>
            <a:ext cx="10515600" cy="700115"/>
          </a:xfrm>
        </p:spPr>
        <p:txBody>
          <a:bodyPr/>
          <a:lstStyle/>
          <a:p>
            <a:r>
              <a:rPr lang="en-US" sz="2800" dirty="0"/>
              <a:t>Quarter wise sales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C78E2-F8CB-3F5F-4232-C1810D5B7B7C}"/>
              </a:ext>
            </a:extLst>
          </p:cNvPr>
          <p:cNvSpPr txBox="1"/>
          <p:nvPr/>
        </p:nvSpPr>
        <p:spPr>
          <a:xfrm>
            <a:off x="357571" y="1951671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﻿Total quarter wise sales are as follows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 19%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Q2 24%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Q3 26%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Q4 31 %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Q4 makes the highest sales in all over the FY﻿﻿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FCE59-9E69-5338-32A6-A18FB52715C7}"/>
              </a:ext>
            </a:extLst>
          </p:cNvPr>
          <p:cNvSpPr txBox="1"/>
          <p:nvPr/>
        </p:nvSpPr>
        <p:spPr>
          <a:xfrm>
            <a:off x="581025" y="1419225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Observations</a:t>
            </a:r>
            <a:r>
              <a:rPr lang="en-IN" dirty="0"/>
              <a:t> : -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3BE1A-6171-0DC2-06CD-E5052A48CF4F}"/>
              </a:ext>
            </a:extLst>
          </p:cNvPr>
          <p:cNvSpPr txBox="1"/>
          <p:nvPr/>
        </p:nvSpPr>
        <p:spPr>
          <a:xfrm>
            <a:off x="357571" y="433690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Need to improve in the Q1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Maintain constant </a:t>
            </a:r>
            <a:r>
              <a:rPr lang="en-US" dirty="0" err="1"/>
              <a:t>grownts</a:t>
            </a:r>
            <a:r>
              <a:rPr lang="en-US" dirty="0"/>
              <a:t> wit the other quarters of the year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E6BB6-AE4E-D673-18F6-E5877D55ADD2}"/>
              </a:ext>
            </a:extLst>
          </p:cNvPr>
          <p:cNvSpPr txBox="1"/>
          <p:nvPr/>
        </p:nvSpPr>
        <p:spPr>
          <a:xfrm>
            <a:off x="581025" y="3804455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Suggestion</a:t>
            </a:r>
            <a:r>
              <a:rPr lang="en-IN" dirty="0"/>
              <a:t> : -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F6A6A70-09FF-4280-9E3E-BAB4ECFF56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393092"/>
              </p:ext>
            </p:extLst>
          </p:nvPr>
        </p:nvGraphicFramePr>
        <p:xfrm>
          <a:off x="7048500" y="1133475"/>
          <a:ext cx="4562475" cy="481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2470EE2-98F8-4E75-B433-8ED4C45CB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849863"/>
              </p:ext>
            </p:extLst>
          </p:nvPr>
        </p:nvGraphicFramePr>
        <p:xfrm>
          <a:off x="6781800" y="1628159"/>
          <a:ext cx="4572000" cy="4152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4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60"/>
            <a:ext cx="10515600" cy="700115"/>
          </a:xfrm>
        </p:spPr>
        <p:txBody>
          <a:bodyPr/>
          <a:lstStyle/>
          <a:p>
            <a:r>
              <a:rPr lang="en-US" sz="2800" dirty="0"/>
              <a:t>Sales vs production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C78E2-F8CB-3F5F-4232-C1810D5B7B7C}"/>
              </a:ext>
            </a:extLst>
          </p:cNvPr>
          <p:cNvSpPr txBox="1"/>
          <p:nvPr/>
        </p:nvSpPr>
        <p:spPr>
          <a:xfrm>
            <a:off x="276225" y="5242953"/>
            <a:ext cx="5245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﻿﻿sales and production cost were high at FY13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﻿﻿In FY13 profit of 8.3 M profit </a:t>
            </a:r>
            <a:r>
              <a:rPr lang="en-US" sz="1200" dirty="0" err="1"/>
              <a:t>genterated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﻿At .﻿﻿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Across all 12 Month, sales ranged from 18M  to 23 M in FY14.﻿﻿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FCE59-9E69-5338-32A6-A18FB52715C7}"/>
              </a:ext>
            </a:extLst>
          </p:cNvPr>
          <p:cNvSpPr txBox="1"/>
          <p:nvPr/>
        </p:nvSpPr>
        <p:spPr>
          <a:xfrm>
            <a:off x="276225" y="4842843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Observations</a:t>
            </a:r>
            <a:r>
              <a:rPr lang="en-IN" dirty="0"/>
              <a:t> : -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3BE1A-6171-0DC2-06CD-E5052A48CF4F}"/>
              </a:ext>
            </a:extLst>
          </p:cNvPr>
          <p:cNvSpPr txBox="1"/>
          <p:nvPr/>
        </p:nvSpPr>
        <p:spPr>
          <a:xfrm>
            <a:off x="6394100" y="5242953"/>
            <a:ext cx="4959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dirty="0"/>
              <a:t>Q3,Q4 has the high potential than Q1,Q2 focusing more on and implementing new strategies in Q3,Q4 will result high conversion rate.</a:t>
            </a:r>
          </a:p>
          <a:p>
            <a:r>
              <a:rPr lang="en-US" dirty="0"/>
              <a:t>As mentioned earlier Q3-Q4 has more than 50% total contributions. </a:t>
            </a:r>
          </a:p>
          <a:p>
            <a:r>
              <a:rPr lang="en-US" dirty="0"/>
              <a:t>If we focus other with new strategies in Q3,Q4 we will turn up with good result.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E6BB6-AE4E-D673-18F6-E5877D55ADD2}"/>
              </a:ext>
            </a:extLst>
          </p:cNvPr>
          <p:cNvSpPr txBox="1"/>
          <p:nvPr/>
        </p:nvSpPr>
        <p:spPr>
          <a:xfrm>
            <a:off x="6394100" y="4842843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Suggestion</a:t>
            </a:r>
            <a:r>
              <a:rPr lang="en-IN" dirty="0"/>
              <a:t> : -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18CFDA-2B48-4E48-B4CD-455B3AB39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501127"/>
              </p:ext>
            </p:extLst>
          </p:nvPr>
        </p:nvGraphicFramePr>
        <p:xfrm>
          <a:off x="2952427" y="945397"/>
          <a:ext cx="6413473" cy="3091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54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DC054B-3D8A-D7B6-8884-BB05FB35996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33598"/>
              </p:ext>
            </p:extLst>
          </p:nvPr>
        </p:nvGraphicFramePr>
        <p:xfrm>
          <a:off x="-19040" y="-48759"/>
          <a:ext cx="12171917" cy="705213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00857">
                  <a:extLst>
                    <a:ext uri="{9D8B030D-6E8A-4147-A177-3AD203B41FA5}">
                      <a16:colId xmlns:a16="http://schemas.microsoft.com/office/drawing/2014/main" val="1760762096"/>
                    </a:ext>
                  </a:extLst>
                </a:gridCol>
                <a:gridCol w="586502">
                  <a:extLst>
                    <a:ext uri="{9D8B030D-6E8A-4147-A177-3AD203B41FA5}">
                      <a16:colId xmlns:a16="http://schemas.microsoft.com/office/drawing/2014/main" val="736355801"/>
                    </a:ext>
                  </a:extLst>
                </a:gridCol>
                <a:gridCol w="530263">
                  <a:extLst>
                    <a:ext uri="{9D8B030D-6E8A-4147-A177-3AD203B41FA5}">
                      <a16:colId xmlns:a16="http://schemas.microsoft.com/office/drawing/2014/main" val="2975592666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3425525181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173951477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572999449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1815784092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619629530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3267832877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463957320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1250940080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4084436577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1619674622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758443015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479838497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53114480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1668922261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3058070245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320873254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447232037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958271563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433066642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2361408387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1835835891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4035211194"/>
                    </a:ext>
                  </a:extLst>
                </a:gridCol>
                <a:gridCol w="522228">
                  <a:extLst>
                    <a:ext uri="{9D8B030D-6E8A-4147-A177-3AD203B41FA5}">
                      <a16:colId xmlns:a16="http://schemas.microsoft.com/office/drawing/2014/main" val="3017855468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3390028655"/>
                    </a:ext>
                  </a:extLst>
                </a:gridCol>
                <a:gridCol w="490092">
                  <a:extLst>
                    <a:ext uri="{9D8B030D-6E8A-4147-A177-3AD203B41FA5}">
                      <a16:colId xmlns:a16="http://schemas.microsoft.com/office/drawing/2014/main" val="2007922743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1513531370"/>
                    </a:ext>
                  </a:extLst>
                </a:gridCol>
                <a:gridCol w="393679">
                  <a:extLst>
                    <a:ext uri="{9D8B030D-6E8A-4147-A177-3AD203B41FA5}">
                      <a16:colId xmlns:a16="http://schemas.microsoft.com/office/drawing/2014/main" val="3415298659"/>
                    </a:ext>
                  </a:extLst>
                </a:gridCol>
              </a:tblGrid>
              <a:tr h="407442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6725831"/>
                  </a:ext>
                </a:extLst>
              </a:tr>
              <a:tr h="439361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400" u="none" strike="noStrike">
                          <a:effectLst/>
                        </a:rPr>
                        <a:t>$Z$43 $Z$45 $AB$43 $Z$47 $AB$45  </a:t>
                      </a:r>
                      <a:endParaRPr lang="pl-PL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05812698"/>
                  </a:ext>
                </a:extLst>
              </a:tr>
              <a:tr h="439361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9660560"/>
                  </a:ext>
                </a:extLst>
              </a:tr>
              <a:tr h="439361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500" b="0" i="0" u="none" strike="noStrike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6557487"/>
                  </a:ext>
                </a:extLst>
              </a:tr>
              <a:tr h="439361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>
                          <a:effectLst/>
                        </a:rPr>
                        <a:t> 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0524389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8181474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9196253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7812992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972018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050589"/>
                  </a:ext>
                </a:extLst>
              </a:tr>
              <a:tr h="138226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 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0355914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9858051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2581920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1795711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7275915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4710259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5737041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168780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4573542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2067995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3755626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5332844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203700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8193025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953448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1820757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8154563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0428330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6195031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378706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6738168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0407294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7848907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8501663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9735767"/>
                  </a:ext>
                </a:extLst>
              </a:tr>
              <a:tr h="112076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0056156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9540215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2473237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7104998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4735901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9885108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0119651"/>
                  </a:ext>
                </a:extLst>
              </a:tr>
              <a:tr h="184177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600" u="none" strike="noStrike">
                          <a:effectLst/>
                        </a:rPr>
                        <a:t>14.43M</a:t>
                      </a:r>
                      <a:endParaRPr lang="en-A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600" u="none" strike="noStrike">
                          <a:effectLst/>
                        </a:rPr>
                        <a:t>17.28M</a:t>
                      </a:r>
                      <a:endParaRPr lang="en-A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793233"/>
                  </a:ext>
                </a:extLst>
              </a:tr>
              <a:tr h="238715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4017728"/>
                  </a:ext>
                </a:extLst>
              </a:tr>
              <a:tr h="156906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600" u="none" strike="noStrike">
                          <a:effectLst/>
                        </a:rPr>
                        <a:t>31.71M</a:t>
                      </a:r>
                      <a:endParaRPr lang="en-A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600" u="none" strike="noStrike" dirty="0">
                          <a:effectLst/>
                        </a:rPr>
                        <a:t>2.35M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0980954"/>
                  </a:ext>
                </a:extLst>
              </a:tr>
              <a:tr h="108340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887164"/>
                  </a:ext>
                </a:extLst>
              </a:tr>
              <a:tr h="156906"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600" u="none" strike="noStrike">
                          <a:effectLst/>
                        </a:rPr>
                        <a:t>60398</a:t>
                      </a:r>
                      <a:endParaRPr lang="en-A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>
                          <a:effectLst/>
                        </a:rPr>
                        <a:t> </a:t>
                      </a:r>
                      <a:endParaRPr lang="en-AU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400" u="none" strike="noStrike" dirty="0">
                          <a:effectLst/>
                        </a:rPr>
                        <a:t> </a:t>
                      </a:r>
                      <a:endParaRPr lang="en-AU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975973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3BE006-4CB3-42E8-82A7-91C7D290C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498124"/>
              </p:ext>
            </p:extLst>
          </p:nvPr>
        </p:nvGraphicFramePr>
        <p:xfrm>
          <a:off x="1614328" y="884118"/>
          <a:ext cx="4016234" cy="2633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16862C-D502-4CDA-B8B4-2B6E1A437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260114"/>
              </p:ext>
            </p:extLst>
          </p:nvPr>
        </p:nvGraphicFramePr>
        <p:xfrm>
          <a:off x="5613900" y="803275"/>
          <a:ext cx="3403383" cy="2714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4A7F4FF-5B0C-431F-B8A5-404A4AD8B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269675"/>
              </p:ext>
            </p:extLst>
          </p:nvPr>
        </p:nvGraphicFramePr>
        <p:xfrm>
          <a:off x="1412310" y="3743154"/>
          <a:ext cx="4303712" cy="255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75E38-1E56-44E9-805C-9674A39D4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091870"/>
              </p:ext>
            </p:extLst>
          </p:nvPr>
        </p:nvGraphicFramePr>
        <p:xfrm>
          <a:off x="5723177" y="3632071"/>
          <a:ext cx="4703763" cy="2670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" name="table">
            <a:extLst>
              <a:ext uri="{FF2B5EF4-FFF2-40B4-BE49-F238E27FC236}">
                <a16:creationId xmlns:a16="http://schemas.microsoft.com/office/drawing/2014/main" id="{C36EB20B-5979-1A66-A19E-88C51289F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2027" y="625476"/>
            <a:ext cx="1017117" cy="1048342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F58B414F-9657-0004-979C-999A55EC7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2028" y="3632071"/>
            <a:ext cx="970850" cy="2451014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CF586A8C-F776-2F74-063B-1900AC165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2027" y="2598653"/>
            <a:ext cx="970850" cy="919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F17E94-0A24-48AC-8BAF-549291DF18F3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Z$43" spid="_x0000_s7549"/>
              </a:ext>
            </a:extLst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9424" y="1415492"/>
            <a:ext cx="1379537" cy="538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8B7D7430-5218-486C-A4E0-42D30F3B5EB4}"/>
              </a:ext>
            </a:extLst>
          </p:cNvPr>
          <p:cNvSpPr txBox="1"/>
          <p:nvPr/>
        </p:nvSpPr>
        <p:spPr>
          <a:xfrm>
            <a:off x="782361" y="1103903"/>
            <a:ext cx="73660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Profit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48D6C9-5A6F-461E-BCA6-A6D7042A6EDA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Z$45" spid="_x0000_s7550"/>
              </a:ext>
            </a:extLst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526" y="2499040"/>
            <a:ext cx="1333500" cy="517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AD2663F1-7536-48F9-AF34-BD3E534AC758}"/>
              </a:ext>
            </a:extLst>
          </p:cNvPr>
          <p:cNvSpPr txBox="1"/>
          <p:nvPr/>
        </p:nvSpPr>
        <p:spPr>
          <a:xfrm>
            <a:off x="597150" y="2109129"/>
            <a:ext cx="685800" cy="260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Sales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D739C4-2006-4BA9-8B46-019DF9E544E2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B$43" spid="_x0000_s7551"/>
              </a:ext>
            </a:extLst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213" y="3618768"/>
            <a:ext cx="1292225" cy="49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9B47FE8E-AE33-4334-B8F5-5E6297175C6C}"/>
              </a:ext>
            </a:extLst>
          </p:cNvPr>
          <p:cNvSpPr txBox="1"/>
          <p:nvPr/>
        </p:nvSpPr>
        <p:spPr>
          <a:xfrm>
            <a:off x="330712" y="3163182"/>
            <a:ext cx="11049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Production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9AF1B2-6C3B-470A-920E-045ED6E8CB2E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B$45" spid="_x0000_s7552"/>
              </a:ext>
            </a:extLst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4323" y="5778495"/>
            <a:ext cx="1274762" cy="474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FEB8F9-6DFA-489F-A1D0-12A2C3E4BF7A}"/>
              </a:ext>
            </a:extLst>
          </p:cNvPr>
          <p:cNvSpPr txBox="1"/>
          <p:nvPr/>
        </p:nvSpPr>
        <p:spPr>
          <a:xfrm>
            <a:off x="539414" y="5350798"/>
            <a:ext cx="5524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Tax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7E5C5-9818-40F3-965B-E526479FC642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Z$47" spid="_x0000_s7553"/>
              </a:ext>
            </a:extLst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213" y="4683687"/>
            <a:ext cx="1201737" cy="40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</p:pic>
      <p:sp>
        <p:nvSpPr>
          <p:cNvPr id="22" name="TextBox 22">
            <a:extLst>
              <a:ext uri="{FF2B5EF4-FFF2-40B4-BE49-F238E27FC236}">
                <a16:creationId xmlns:a16="http://schemas.microsoft.com/office/drawing/2014/main" id="{A1960375-0B80-4B2E-AB99-30B68F8744C5}"/>
              </a:ext>
            </a:extLst>
          </p:cNvPr>
          <p:cNvSpPr txBox="1"/>
          <p:nvPr/>
        </p:nvSpPr>
        <p:spPr>
          <a:xfrm>
            <a:off x="333887" y="4257510"/>
            <a:ext cx="109855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76200">
            <a:bevelT w="44450" h="139700"/>
            <a:bevelB w="63500" h="0"/>
            <a:extrusionClr>
              <a:schemeClr val="tx1"/>
            </a:extrusion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No.of</a:t>
            </a:r>
            <a:r>
              <a:rPr lang="en-US" sz="1200" dirty="0"/>
              <a:t> Orders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CA4ACC1-05DE-436D-AEAA-CDC287EC8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492561"/>
              </p:ext>
            </p:extLst>
          </p:nvPr>
        </p:nvGraphicFramePr>
        <p:xfrm>
          <a:off x="9056964" y="899812"/>
          <a:ext cx="3107809" cy="261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25" name="Picture 24" descr="Total sales volume Vector Icons free download in SVG, PNG Format">
            <a:extLst>
              <a:ext uri="{FF2B5EF4-FFF2-40B4-BE49-F238E27FC236}">
                <a16:creationId xmlns:a16="http://schemas.microsoft.com/office/drawing/2014/main" id="{41A52541-A0C7-461E-81B1-B91162AC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9" y="2051932"/>
            <a:ext cx="371475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d agencies increase profit margins despite lower fees and higher staff  costs | Campaign US">
            <a:extLst>
              <a:ext uri="{FF2B5EF4-FFF2-40B4-BE49-F238E27FC236}">
                <a16:creationId xmlns:a16="http://schemas.microsoft.com/office/drawing/2014/main" id="{191A6B20-7030-4902-9BBF-4DEA471C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0" y="1041450"/>
            <a:ext cx="4667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Tax Special Lineal color icon">
            <a:extLst>
              <a:ext uri="{FF2B5EF4-FFF2-40B4-BE49-F238E27FC236}">
                <a16:creationId xmlns:a16="http://schemas.microsoft.com/office/drawing/2014/main" id="{D7250284-73BF-4760-9B00-BA01AD01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13" y="5401598"/>
            <a:ext cx="233363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Computer Icons Purchase order Blog, order, text, rectangle, logo png |  PNGWing">
            <a:extLst>
              <a:ext uri="{FF2B5EF4-FFF2-40B4-BE49-F238E27FC236}">
                <a16:creationId xmlns:a16="http://schemas.microsoft.com/office/drawing/2014/main" id="{0F3D545F-56D1-4A11-8987-67A292CD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" y="4278148"/>
            <a:ext cx="225425" cy="2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6+ Hundred Cost Optimize Logo Royalty-Free Images, Stock Photos &amp; Pictures  | Shutterstock">
            <a:extLst>
              <a:ext uri="{FF2B5EF4-FFF2-40B4-BE49-F238E27FC236}">
                <a16:creationId xmlns:a16="http://schemas.microsoft.com/office/drawing/2014/main" id="{8A04CDF1-FA82-40C4-A1C5-68AD13C7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7109"/>
            <a:ext cx="3635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B48249A2-53CF-480D-9D1F-094616ADBC49}"/>
              </a:ext>
            </a:extLst>
          </p:cNvPr>
          <p:cNvSpPr txBox="1"/>
          <p:nvPr/>
        </p:nvSpPr>
        <p:spPr>
          <a:xfrm>
            <a:off x="2463800" y="-28575"/>
            <a:ext cx="9700973" cy="654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rgbClr val="2AB808"/>
                </a:solidFill>
              </a:rPr>
              <a:t>ADVENTURE WORKS</a:t>
            </a:r>
          </a:p>
        </p:txBody>
      </p:sp>
      <p:pic>
        <p:nvPicPr>
          <p:cNvPr id="32" name="Picture 31" descr="Sample Data — An Intro to Adventure Works – Jeff Pries">
            <a:extLst>
              <a:ext uri="{FF2B5EF4-FFF2-40B4-BE49-F238E27FC236}">
                <a16:creationId xmlns:a16="http://schemas.microsoft.com/office/drawing/2014/main" id="{DF2B1623-EEAE-40D9-8778-D30F6EC2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" y="0"/>
            <a:ext cx="2590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Team-2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5725" y="2669190"/>
            <a:ext cx="2139696" cy="344312"/>
          </a:xfrm>
        </p:spPr>
        <p:txBody>
          <a:bodyPr/>
          <a:lstStyle/>
          <a:p>
            <a:r>
              <a:rPr lang="en-US" dirty="0" err="1"/>
              <a:t>meenu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5573" y="3429000"/>
            <a:ext cx="2139696" cy="344312"/>
          </a:xfrm>
        </p:spPr>
        <p:txBody>
          <a:bodyPr/>
          <a:lstStyle/>
          <a:p>
            <a:r>
              <a:rPr lang="en-US" dirty="0" err="1"/>
              <a:t>sandeep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9247" y="2669190"/>
            <a:ext cx="2139696" cy="344312"/>
          </a:xfrm>
        </p:spPr>
        <p:txBody>
          <a:bodyPr/>
          <a:lstStyle/>
          <a:p>
            <a:r>
              <a:rPr lang="en-US" dirty="0" err="1"/>
              <a:t>hiren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2061" y="2669190"/>
            <a:ext cx="2139696" cy="344312"/>
          </a:xfrm>
        </p:spPr>
        <p:txBody>
          <a:bodyPr/>
          <a:lstStyle/>
          <a:p>
            <a:r>
              <a:rPr lang="en-US" dirty="0" err="1"/>
              <a:t>snehasish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122B5B8-1BE2-44F4-94EE-51D52B4D04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4874" y="2669190"/>
            <a:ext cx="2139696" cy="344312"/>
          </a:xfrm>
        </p:spPr>
        <p:txBody>
          <a:bodyPr/>
          <a:lstStyle/>
          <a:p>
            <a:r>
              <a:rPr lang="en-US" dirty="0" err="1"/>
              <a:t>sandesha</a:t>
            </a:r>
            <a:endParaRPr lang="en-US" dirty="0"/>
          </a:p>
        </p:txBody>
      </p:sp>
      <p:sp>
        <p:nvSpPr>
          <p:cNvPr id="23" name="Text Placeholder 37">
            <a:extLst>
              <a:ext uri="{FF2B5EF4-FFF2-40B4-BE49-F238E27FC236}">
                <a16:creationId xmlns:a16="http://schemas.microsoft.com/office/drawing/2014/main" id="{82A1A34B-4364-DC06-7C50-637A19B0A4E2}"/>
              </a:ext>
            </a:extLst>
          </p:cNvPr>
          <p:cNvSpPr txBox="1">
            <a:spLocks/>
          </p:cNvSpPr>
          <p:nvPr/>
        </p:nvSpPr>
        <p:spPr>
          <a:xfrm>
            <a:off x="6202213" y="3429000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pushkar</a:t>
            </a:r>
            <a:endParaRPr lang="en-IN" dirty="0"/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3468165C-BC17-411B-EB81-EEE184619F3A}"/>
              </a:ext>
            </a:extLst>
          </p:cNvPr>
          <p:cNvSpPr txBox="1">
            <a:spLocks/>
          </p:cNvSpPr>
          <p:nvPr/>
        </p:nvSpPr>
        <p:spPr>
          <a:xfrm>
            <a:off x="432000" y="2659574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Navateja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404</TotalTime>
  <Words>1804</Words>
  <Application>Microsoft Office PowerPoint</Application>
  <PresentationFormat>Widescreen</PresentationFormat>
  <Paragraphs>1482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sales Analysis</vt:lpstr>
      <vt:lpstr>KPI’s</vt:lpstr>
      <vt:lpstr>Year wise sales</vt:lpstr>
      <vt:lpstr>Month wise sales</vt:lpstr>
      <vt:lpstr>Quarter wise sales</vt:lpstr>
      <vt:lpstr>Sales vs production cost</vt:lpstr>
      <vt:lpstr>PowerPoint Presentation</vt:lpstr>
      <vt:lpstr>Team-2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Analysis</dc:title>
  <dc:creator>navateja</dc:creator>
  <cp:lastModifiedBy>Tagoore Vijaya Lakshmi Devara</cp:lastModifiedBy>
  <cp:revision>2</cp:revision>
  <dcterms:created xsi:type="dcterms:W3CDTF">2024-01-06T07:58:26Z</dcterms:created>
  <dcterms:modified xsi:type="dcterms:W3CDTF">2024-02-14T15:23:39Z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0x01010079F111ED35F8CC479449609E8A0923A6</vt:lpwstr>
  </property>
  <property fmtid="{D5CDD505-2E9C-101B-9397-08002B2CF9AE}" name="NXPowerLiteLastOptimized" pid="3">
    <vt:lpwstr>288532</vt:lpwstr>
  </property>
  <property fmtid="{D5CDD505-2E9C-101B-9397-08002B2CF9AE}" name="NXPowerLiteSettings" pid="4">
    <vt:lpwstr>F7000400038000</vt:lpwstr>
  </property>
  <property fmtid="{D5CDD505-2E9C-101B-9397-08002B2CF9AE}" name="NXPowerLiteVersion" pid="5">
    <vt:lpwstr>S10.0.0</vt:lpwstr>
  </property>
</Properties>
</file>