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8" r:id="rId11"/>
    <p:sldId id="269" r:id="rId12"/>
    <p:sldId id="270" r:id="rId13"/>
    <p:sldId id="271" r:id="rId14"/>
    <p:sldId id="281" r:id="rId15"/>
    <p:sldId id="272" r:id="rId16"/>
    <p:sldId id="282" r:id="rId17"/>
    <p:sldId id="283" r:id="rId18"/>
    <p:sldId id="278" r:id="rId19"/>
    <p:sldId id="284" r:id="rId20"/>
    <p:sldId id="273" r:id="rId21"/>
    <p:sldId id="274" r:id="rId22"/>
    <p:sldId id="275" r:id="rId23"/>
    <p:sldId id="276" r:id="rId24"/>
    <p:sldId id="277" r:id="rId25"/>
    <p:sldId id="266" r:id="rId26"/>
    <p:sldId id="280" r:id="rId27"/>
    <p:sldId id="267"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000" autoAdjust="0"/>
    <p:restoredTop sz="94660"/>
  </p:normalViewPr>
  <p:slideViewPr>
    <p:cSldViewPr snapToGrid="0">
      <p:cViewPr varScale="1">
        <p:scale>
          <a:sx n="67" d="100"/>
          <a:sy n="67" d="100"/>
        </p:scale>
        <p:origin x="-864"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6534F2-812B-3CB9-2411-D827B8FCE74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xmlns="" id="{FD6C586C-F4D2-B28C-2C79-FF1ECF1D52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xmlns="" id="{7A5F7735-5EDC-4B4D-8A8D-0544D8E044CA}"/>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5" name="Footer Placeholder 4">
            <a:extLst>
              <a:ext uri="{FF2B5EF4-FFF2-40B4-BE49-F238E27FC236}">
                <a16:creationId xmlns:a16="http://schemas.microsoft.com/office/drawing/2014/main" xmlns="" id="{0EC26B6A-43D0-0401-AEE4-92F4FF3020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302C000-48C0-9FD6-3A2A-7D1BB1C064CF}"/>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1168308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C8E83E-FD33-7D98-2713-8856BBEAAE1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26584A97-CEDB-DFD7-3BFD-D25E8AD197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13A4EF4-42CE-8298-0CF5-0C9DCECFC940}"/>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5" name="Footer Placeholder 4">
            <a:extLst>
              <a:ext uri="{FF2B5EF4-FFF2-40B4-BE49-F238E27FC236}">
                <a16:creationId xmlns:a16="http://schemas.microsoft.com/office/drawing/2014/main" xmlns="" id="{09BF1132-F98C-2A19-7F7C-AC68508CE6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CC9A715-2D51-36DC-F489-3FB6B1A75710}"/>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165610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E5202606-2D67-1C15-4619-E0BF34DECD4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xmlns="" id="{F7618E20-CE1D-99A6-C85E-414CF1D2492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A7B6948-8EE1-68C1-B120-38712A851B1E}"/>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5" name="Footer Placeholder 4">
            <a:extLst>
              <a:ext uri="{FF2B5EF4-FFF2-40B4-BE49-F238E27FC236}">
                <a16:creationId xmlns:a16="http://schemas.microsoft.com/office/drawing/2014/main" xmlns="" id="{D32DA5E3-D77B-98ED-A05A-1076C97392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8A0B48E-28AC-D0CA-03B5-1125966CB269}"/>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39919179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34E683-01EA-1C02-4C67-D782C43316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9B4DF137-C4CA-C70D-0B13-23677DAAF6E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7F79035F-454D-B753-7FA3-13610AFBB083}"/>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5" name="Footer Placeholder 4">
            <a:extLst>
              <a:ext uri="{FF2B5EF4-FFF2-40B4-BE49-F238E27FC236}">
                <a16:creationId xmlns:a16="http://schemas.microsoft.com/office/drawing/2014/main" xmlns="" id="{5A023F8C-B497-58AF-48C4-77398ABC1C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78527A6-60DD-B8FE-98B1-F10D3EEADB3C}"/>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3121819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FF496F-CFA6-FCD6-C5E9-132AF2498FC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xmlns="" id="{52AEBBC0-34D2-0DE2-18BD-5486ADAB45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xmlns="" id="{DEB521BE-FF7D-3FEE-A220-8E81E5AAF93E}"/>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5" name="Footer Placeholder 4">
            <a:extLst>
              <a:ext uri="{FF2B5EF4-FFF2-40B4-BE49-F238E27FC236}">
                <a16:creationId xmlns:a16="http://schemas.microsoft.com/office/drawing/2014/main" xmlns="" id="{76E2631E-7F13-10AF-2476-FF01B1366F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DBAF5C00-4071-C216-1549-87B3EF9B0B2D}"/>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3875116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E7275-2806-5471-0BD3-E7810E36CB9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6A801BE4-3E3E-B8FB-6DA8-56F7A6DE100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xmlns="" id="{14E9521B-78E3-B0EA-C876-D3A8296129E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xmlns="" id="{592D1A3B-944C-BAAA-FA2A-2BA34C7AFFAB}"/>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6" name="Footer Placeholder 5">
            <a:extLst>
              <a:ext uri="{FF2B5EF4-FFF2-40B4-BE49-F238E27FC236}">
                <a16:creationId xmlns:a16="http://schemas.microsoft.com/office/drawing/2014/main" xmlns="" id="{683823DB-2B3B-0894-6EF8-6785FDF989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81D01CF-3C27-0785-CC81-203BA2419B15}"/>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1261608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50B3437-2042-E7A0-5754-08F769C6CD6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D4617F99-006F-833F-19BD-2F2FBE043F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xmlns="" id="{78FFE811-1244-D40B-127B-8C41D4F5E27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xmlns="" id="{15A4A94D-8300-0146-BB69-A1013E65621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xmlns="" id="{C99A5ADD-3F62-ABE6-1C6D-E37F9624B0F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xmlns="" id="{96DCE3F8-AE92-DA28-30D5-FC8354B8A6E5}"/>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8" name="Footer Placeholder 7">
            <a:extLst>
              <a:ext uri="{FF2B5EF4-FFF2-40B4-BE49-F238E27FC236}">
                <a16:creationId xmlns:a16="http://schemas.microsoft.com/office/drawing/2014/main" xmlns="" id="{0C8E7291-699E-B54C-9157-0404630229F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1560CCF4-44AA-1DC4-2F36-38EB9DF1E65A}"/>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7739959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CB135D-40A8-D107-03DE-E65CE84C1C6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xmlns="" id="{E227DAC9-D1B3-5AE9-BE14-E5DB73DF8FB9}"/>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4" name="Footer Placeholder 3">
            <a:extLst>
              <a:ext uri="{FF2B5EF4-FFF2-40B4-BE49-F238E27FC236}">
                <a16:creationId xmlns:a16="http://schemas.microsoft.com/office/drawing/2014/main" xmlns="" id="{B67A2772-4720-B7DC-931E-AC04FCFB2F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92FB10F1-1698-BC22-71B0-7ED8726FF9FF}"/>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365367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37CC471E-33E9-9CE6-0425-ACCA441BAE82}"/>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3" name="Footer Placeholder 2">
            <a:extLst>
              <a:ext uri="{FF2B5EF4-FFF2-40B4-BE49-F238E27FC236}">
                <a16:creationId xmlns:a16="http://schemas.microsoft.com/office/drawing/2014/main" xmlns="" id="{F0C36783-31D6-CFDA-3719-E18F78B269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7DA3E95-9DF4-A597-2149-CAA5E32199A4}"/>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2172851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19BC349-2248-E4C7-9316-F9D0FFCBA48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xmlns="" id="{8E270AE5-9D4D-15B2-EC57-83A04D2758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xmlns="" id="{ED7166D7-AE8E-EDCD-67F1-BD03CD8FB3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3E644B83-3703-D729-2EFE-463DB5E1C56F}"/>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6" name="Footer Placeholder 5">
            <a:extLst>
              <a:ext uri="{FF2B5EF4-FFF2-40B4-BE49-F238E27FC236}">
                <a16:creationId xmlns:a16="http://schemas.microsoft.com/office/drawing/2014/main" xmlns="" id="{86662B1F-E3F3-3DF3-060D-3A7B263608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235109C9-6B6A-E5C9-23B2-B0B2EE08D5A9}"/>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4125004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793AF5-BD73-63D1-0346-093BE83B8AA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xmlns="" id="{C269F9CF-CFBB-3DF9-1A71-DA177D3C4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425375E3-7DB2-BB91-D618-9CB829E72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xmlns="" id="{754A57A2-683D-0229-0568-26EDD8EBC339}"/>
              </a:ext>
            </a:extLst>
          </p:cNvPr>
          <p:cNvSpPr>
            <a:spLocks noGrp="1"/>
          </p:cNvSpPr>
          <p:nvPr>
            <p:ph type="dt" sz="half" idx="10"/>
          </p:nvPr>
        </p:nvSpPr>
        <p:spPr/>
        <p:txBody>
          <a:bodyPr/>
          <a:lstStyle/>
          <a:p>
            <a:fld id="{BFB037D0-1761-4E0F-B995-2BCFA2D99AE3}" type="datetimeFigureOut">
              <a:rPr lang="en-US" smtClean="0"/>
              <a:pPr/>
              <a:t>3/13/2025</a:t>
            </a:fld>
            <a:endParaRPr lang="en-US"/>
          </a:p>
        </p:txBody>
      </p:sp>
      <p:sp>
        <p:nvSpPr>
          <p:cNvPr id="6" name="Footer Placeholder 5">
            <a:extLst>
              <a:ext uri="{FF2B5EF4-FFF2-40B4-BE49-F238E27FC236}">
                <a16:creationId xmlns:a16="http://schemas.microsoft.com/office/drawing/2014/main" xmlns="" id="{004853F6-7B1D-EF11-A99E-7394C88601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E3D6F16-F957-7BC4-F9B8-1A69D6CFEE00}"/>
              </a:ext>
            </a:extLst>
          </p:cNvPr>
          <p:cNvSpPr>
            <a:spLocks noGrp="1"/>
          </p:cNvSpPr>
          <p:nvPr>
            <p:ph type="sldNum" sz="quarter" idx="12"/>
          </p:nvPr>
        </p:nvSpPr>
        <p:spPr/>
        <p:txBody>
          <a:body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4095435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5A469256-FDA3-5A76-4203-26F400D028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xmlns="" id="{D726FE5C-1EEE-C7C2-A5F7-8B38105053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xmlns="" id="{A7EB5D34-60E2-4425-CD34-3A3C4E3897C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B037D0-1761-4E0F-B995-2BCFA2D99AE3}" type="datetimeFigureOut">
              <a:rPr lang="en-US" smtClean="0"/>
              <a:pPr/>
              <a:t>3/13/2025</a:t>
            </a:fld>
            <a:endParaRPr lang="en-US"/>
          </a:p>
        </p:txBody>
      </p:sp>
      <p:sp>
        <p:nvSpPr>
          <p:cNvPr id="5" name="Footer Placeholder 4">
            <a:extLst>
              <a:ext uri="{FF2B5EF4-FFF2-40B4-BE49-F238E27FC236}">
                <a16:creationId xmlns:a16="http://schemas.microsoft.com/office/drawing/2014/main" xmlns="" id="{CD9D4D2B-1FCA-C121-341D-D4AB9A8BEB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69203E74-D9D8-85AA-1413-DABE12C59D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2A4A20-8912-4487-A352-2D3FB856D287}" type="slidenum">
              <a:rPr lang="en-US" smtClean="0"/>
              <a:pPr/>
              <a:t>‹#›</a:t>
            </a:fld>
            <a:endParaRPr lang="en-US"/>
          </a:p>
        </p:txBody>
      </p:sp>
    </p:spTree>
    <p:extLst>
      <p:ext uri="{BB962C8B-B14F-4D97-AF65-F5344CB8AC3E}">
        <p14:creationId xmlns:p14="http://schemas.microsoft.com/office/powerpoint/2010/main" xmlns="" val="17356300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hyperlink" Target="https://expressjs.com/" TargetMode="External"/><Relationship Id="rId3" Type="http://schemas.openxmlformats.org/officeDocument/2006/relationships/hyperlink" Target="https://react.dev/learn" TargetMode="External"/><Relationship Id="rId7" Type="http://schemas.openxmlformats.org/officeDocument/2006/relationships/hyperlink" Target="https://nodejs.org/docs/latest/api/" TargetMode="External"/><Relationship Id="rId2" Type="http://schemas.openxmlformats.org/officeDocument/2006/relationships/hyperlink" Target="https://reactnative.dev/docs/getting-started" TargetMode="External"/><Relationship Id="rId1" Type="http://schemas.openxmlformats.org/officeDocument/2006/relationships/slideLayout" Target="../slideLayouts/slideLayout2.xml"/><Relationship Id="rId6" Type="http://schemas.openxmlformats.org/officeDocument/2006/relationships/hyperlink" Target="https://www.prisma.io/" TargetMode="External"/><Relationship Id="rId11" Type="http://schemas.openxmlformats.org/officeDocument/2006/relationships/hyperlink" Target="https://mui.com/material-ui/getting-started/" TargetMode="External"/><Relationship Id="rId5" Type="http://schemas.openxmlformats.org/officeDocument/2006/relationships/hyperlink" Target="https://www.npmjs.com/package/@nextup/react-native-honeywell-scanner" TargetMode="External"/><Relationship Id="rId10" Type="http://schemas.openxmlformats.org/officeDocument/2006/relationships/hyperlink" Target="https://www.postgresql.org/docs/" TargetMode="External"/><Relationship Id="rId4" Type="http://schemas.openxmlformats.org/officeDocument/2006/relationships/hyperlink" Target="https://nextjs.org/docs" TargetMode="External"/><Relationship Id="rId9" Type="http://schemas.openxmlformats.org/officeDocument/2006/relationships/hyperlink" Target="https://reactnativepaper.com/"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D51289-14D7-9ADC-337D-933E552A07DD}"/>
              </a:ext>
            </a:extLst>
          </p:cNvPr>
          <p:cNvSpPr>
            <a:spLocks noGrp="1"/>
          </p:cNvSpPr>
          <p:nvPr>
            <p:ph type="title"/>
          </p:nvPr>
        </p:nvSpPr>
        <p:spPr>
          <a:xfrm>
            <a:off x="1166812" y="57150"/>
            <a:ext cx="10515600" cy="1171576"/>
          </a:xfrm>
        </p:spPr>
        <p:txBody>
          <a:bodyPr>
            <a:normAutofit fontScale="90000"/>
          </a:bodyPr>
          <a:lstStyle/>
          <a:p>
            <a:pPr algn="ctr"/>
            <a:r>
              <a:rPr lang="en-IN" b="1" dirty="0">
                <a:latin typeface="Aptos Narrow" panose="020B0004020202020204" pitchFamily="34" charset="0"/>
              </a:rPr>
              <a:t>Inventory tracking and management system</a:t>
            </a:r>
            <a:endParaRPr lang="en-US"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8370E693-1A2A-EE71-0737-A16DFF67A753}"/>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81386" y="882253"/>
            <a:ext cx="5229225" cy="5093494"/>
          </a:xfrm>
        </p:spPr>
      </p:pic>
      <p:sp>
        <p:nvSpPr>
          <p:cNvPr id="7" name="TextBox 6">
            <a:extLst>
              <a:ext uri="{FF2B5EF4-FFF2-40B4-BE49-F238E27FC236}">
                <a16:creationId xmlns:a16="http://schemas.microsoft.com/office/drawing/2014/main" xmlns="" id="{ECDB9F2F-FADC-BBF5-6DD0-4EC6256525B9}"/>
              </a:ext>
            </a:extLst>
          </p:cNvPr>
          <p:cNvSpPr txBox="1"/>
          <p:nvPr/>
        </p:nvSpPr>
        <p:spPr>
          <a:xfrm>
            <a:off x="4061115" y="5920442"/>
            <a:ext cx="4069768" cy="523220"/>
          </a:xfrm>
          <a:prstGeom prst="rect">
            <a:avLst/>
          </a:prstGeom>
          <a:noFill/>
        </p:spPr>
        <p:txBody>
          <a:bodyPr wrap="none" rtlCol="0">
            <a:spAutoFit/>
          </a:bodyPr>
          <a:lstStyle/>
          <a:p>
            <a:r>
              <a:rPr lang="en-IN" sz="2800" b="1" dirty="0">
                <a:latin typeface="Aptos Narrow" panose="020B0004020202020204" pitchFamily="34" charset="0"/>
              </a:rPr>
              <a:t>Ready to Start Aggregation</a:t>
            </a:r>
            <a:endParaRPr lang="en-US" sz="2800" b="1" dirty="0">
              <a:latin typeface="Aptos Narrow" panose="020B0004020202020204" pitchFamily="34" charset="0"/>
            </a:endParaRPr>
          </a:p>
        </p:txBody>
      </p:sp>
    </p:spTree>
    <p:extLst>
      <p:ext uri="{BB962C8B-B14F-4D97-AF65-F5344CB8AC3E}">
        <p14:creationId xmlns:p14="http://schemas.microsoft.com/office/powerpoint/2010/main" xmlns="" val="1624312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EDD144-BADE-3AB9-14FF-272B1209844B}"/>
              </a:ext>
            </a:extLst>
          </p:cNvPr>
          <p:cNvSpPr>
            <a:spLocks noGrp="1"/>
          </p:cNvSpPr>
          <p:nvPr>
            <p:ph type="title"/>
          </p:nvPr>
        </p:nvSpPr>
        <p:spPr>
          <a:xfrm>
            <a:off x="0" y="0"/>
            <a:ext cx="10515600" cy="857250"/>
          </a:xfrm>
        </p:spPr>
        <p:txBody>
          <a:bodyPr>
            <a:noAutofit/>
          </a:bodyPr>
          <a:lstStyle/>
          <a:p>
            <a:r>
              <a:rPr lang="en-IN" sz="3200" b="1" dirty="0">
                <a:latin typeface="Aptos Narrow" panose="020B0004020202020204" pitchFamily="34" charset="0"/>
              </a:rPr>
              <a:t>1. Dynamic Backend </a:t>
            </a:r>
            <a:br>
              <a:rPr lang="en-IN" sz="3200" b="1" dirty="0">
                <a:latin typeface="Aptos Narrow" panose="020B0004020202020204" pitchFamily="34" charset="0"/>
              </a:rPr>
            </a:br>
            <a:r>
              <a:rPr lang="en-IN" sz="3200" b="1" dirty="0">
                <a:latin typeface="Aptos Narrow" panose="020B0004020202020204" pitchFamily="34" charset="0"/>
              </a:rPr>
              <a:t>     Connection</a:t>
            </a:r>
            <a:endParaRPr lang="en-US" sz="3200" b="1" dirty="0">
              <a:latin typeface="Aptos Narrow" panose="020B0004020202020204" pitchFamily="34" charset="0"/>
            </a:endParaRPr>
          </a:p>
        </p:txBody>
      </p:sp>
      <p:pic>
        <p:nvPicPr>
          <p:cNvPr id="4" name="Picture 3">
            <a:extLst>
              <a:ext uri="{FF2B5EF4-FFF2-40B4-BE49-F238E27FC236}">
                <a16:creationId xmlns:a16="http://schemas.microsoft.com/office/drawing/2014/main" xmlns="" id="{F361CC7E-A6B6-5358-F42D-217585EA8E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7767637" y="0"/>
            <a:ext cx="3857625" cy="6858000"/>
          </a:xfrm>
          <a:prstGeom prst="rect">
            <a:avLst/>
          </a:prstGeom>
        </p:spPr>
      </p:pic>
      <p:pic>
        <p:nvPicPr>
          <p:cNvPr id="6" name="Picture 5">
            <a:extLst>
              <a:ext uri="{FF2B5EF4-FFF2-40B4-BE49-F238E27FC236}">
                <a16:creationId xmlns:a16="http://schemas.microsoft.com/office/drawing/2014/main" xmlns="" id="{6D2B3D11-65A5-16FE-B598-D5B27ADC2DD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662363" y="0"/>
            <a:ext cx="3857625" cy="6858000"/>
          </a:xfrm>
          <a:prstGeom prst="rect">
            <a:avLst/>
          </a:prstGeom>
        </p:spPr>
      </p:pic>
    </p:spTree>
    <p:extLst>
      <p:ext uri="{BB962C8B-B14F-4D97-AF65-F5344CB8AC3E}">
        <p14:creationId xmlns:p14="http://schemas.microsoft.com/office/powerpoint/2010/main" xmlns="" val="3266287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5B51B-7A39-8099-909B-24F6765E7853}"/>
              </a:ext>
            </a:extLst>
          </p:cNvPr>
          <p:cNvSpPr>
            <a:spLocks noGrp="1"/>
          </p:cNvSpPr>
          <p:nvPr>
            <p:ph type="title"/>
          </p:nvPr>
        </p:nvSpPr>
        <p:spPr>
          <a:xfrm>
            <a:off x="0" y="0"/>
            <a:ext cx="10515600" cy="692150"/>
          </a:xfrm>
        </p:spPr>
        <p:txBody>
          <a:bodyPr>
            <a:normAutofit/>
          </a:bodyPr>
          <a:lstStyle/>
          <a:p>
            <a:r>
              <a:rPr lang="en-IN" sz="3600" b="1" dirty="0">
                <a:latin typeface="Aptos Narrow" panose="020B0004020202020204" pitchFamily="34" charset="0"/>
              </a:rPr>
              <a:t>2. Login Screen</a:t>
            </a:r>
            <a:endParaRPr lang="en-US" sz="3600" b="1" dirty="0">
              <a:latin typeface="Aptos Narrow" panose="020B0004020202020204" pitchFamily="34" charset="0"/>
            </a:endParaRPr>
          </a:p>
        </p:txBody>
      </p:sp>
      <p:pic>
        <p:nvPicPr>
          <p:cNvPr id="8" name="Content Placeholder 7">
            <a:extLst>
              <a:ext uri="{FF2B5EF4-FFF2-40B4-BE49-F238E27FC236}">
                <a16:creationId xmlns:a16="http://schemas.microsoft.com/office/drawing/2014/main" xmlns="" id="{A57509F8-0067-2774-B77A-07210A01F3C5}"/>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114823" y="0"/>
            <a:ext cx="3857624" cy="6858000"/>
          </a:xfrm>
        </p:spPr>
      </p:pic>
      <p:pic>
        <p:nvPicPr>
          <p:cNvPr id="10" name="Picture 9">
            <a:extLst>
              <a:ext uri="{FF2B5EF4-FFF2-40B4-BE49-F238E27FC236}">
                <a16:creationId xmlns:a16="http://schemas.microsoft.com/office/drawing/2014/main" xmlns="" id="{5AA3B26B-CDA4-0510-07AE-DA4F50A55B7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453313" y="0"/>
            <a:ext cx="3857625" cy="6858000"/>
          </a:xfrm>
          <a:prstGeom prst="rect">
            <a:avLst/>
          </a:prstGeom>
        </p:spPr>
      </p:pic>
    </p:spTree>
    <p:extLst>
      <p:ext uri="{BB962C8B-B14F-4D97-AF65-F5344CB8AC3E}">
        <p14:creationId xmlns:p14="http://schemas.microsoft.com/office/powerpoint/2010/main" xmlns="" val="9706600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3F5776-29D9-DD47-ACD2-C7295BAE696A}"/>
              </a:ext>
            </a:extLst>
          </p:cNvPr>
          <p:cNvSpPr>
            <a:spLocks noGrp="1"/>
          </p:cNvSpPr>
          <p:nvPr>
            <p:ph type="title"/>
          </p:nvPr>
        </p:nvSpPr>
        <p:spPr>
          <a:xfrm>
            <a:off x="0" y="0"/>
            <a:ext cx="10515600" cy="749300"/>
          </a:xfrm>
        </p:spPr>
        <p:txBody>
          <a:bodyPr>
            <a:normAutofit/>
          </a:bodyPr>
          <a:lstStyle/>
          <a:p>
            <a:r>
              <a:rPr lang="en-IN" sz="3200" b="1" dirty="0">
                <a:latin typeface="Aptos Narrow" panose="020B0004020202020204" pitchFamily="34" charset="0"/>
              </a:rPr>
              <a:t>3.Home Screen</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67CFE979-7139-FA6E-8F66-1B702E6DA3E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871936" y="250031"/>
            <a:ext cx="3576339" cy="6357938"/>
          </a:xfrm>
        </p:spPr>
      </p:pic>
      <p:pic>
        <p:nvPicPr>
          <p:cNvPr id="7" name="Picture 6">
            <a:extLst>
              <a:ext uri="{FF2B5EF4-FFF2-40B4-BE49-F238E27FC236}">
                <a16:creationId xmlns:a16="http://schemas.microsoft.com/office/drawing/2014/main" xmlns="" id="{82DB4E1A-1C58-5AB5-9B51-5998A31F34C8}"/>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391251" y="284956"/>
            <a:ext cx="3576340" cy="6357938"/>
          </a:xfrm>
          <a:prstGeom prst="rect">
            <a:avLst/>
          </a:prstGeom>
        </p:spPr>
      </p:pic>
    </p:spTree>
    <p:extLst>
      <p:ext uri="{BB962C8B-B14F-4D97-AF65-F5344CB8AC3E}">
        <p14:creationId xmlns:p14="http://schemas.microsoft.com/office/powerpoint/2010/main" xmlns="" val="366886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5632FD-B6AF-4782-9B7F-02D7F1BDC6A6}"/>
              </a:ext>
            </a:extLst>
          </p:cNvPr>
          <p:cNvSpPr>
            <a:spLocks noGrp="1"/>
          </p:cNvSpPr>
          <p:nvPr>
            <p:ph type="title"/>
          </p:nvPr>
        </p:nvSpPr>
        <p:spPr>
          <a:xfrm>
            <a:off x="0" y="0"/>
            <a:ext cx="10515600" cy="835025"/>
          </a:xfrm>
        </p:spPr>
        <p:txBody>
          <a:bodyPr>
            <a:normAutofit/>
          </a:bodyPr>
          <a:lstStyle/>
          <a:p>
            <a:r>
              <a:rPr lang="en-IN" sz="3200" b="1" dirty="0">
                <a:latin typeface="Aptos Narrow" panose="020B0004020202020204" pitchFamily="34" charset="0"/>
              </a:rPr>
              <a:t>4. Aggregation</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B9577C7F-07D5-646F-9EA3-591823049DFF}"/>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3049" y="835024"/>
            <a:ext cx="3371701" cy="5994137"/>
          </a:xfrm>
        </p:spPr>
      </p:pic>
      <p:pic>
        <p:nvPicPr>
          <p:cNvPr id="7" name="Picture 6">
            <a:extLst>
              <a:ext uri="{FF2B5EF4-FFF2-40B4-BE49-F238E27FC236}">
                <a16:creationId xmlns:a16="http://schemas.microsoft.com/office/drawing/2014/main" xmlns="" id="{37A43718-15C5-3716-2176-5CD5B96D290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67187" y="0"/>
            <a:ext cx="3857625" cy="6858000"/>
          </a:xfrm>
          <a:prstGeom prst="rect">
            <a:avLst/>
          </a:prstGeom>
        </p:spPr>
      </p:pic>
      <p:pic>
        <p:nvPicPr>
          <p:cNvPr id="9" name="Picture 8">
            <a:extLst>
              <a:ext uri="{FF2B5EF4-FFF2-40B4-BE49-F238E27FC236}">
                <a16:creationId xmlns:a16="http://schemas.microsoft.com/office/drawing/2014/main" xmlns="" id="{6992976F-EE26-42D7-7792-E4E550575F6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34374" y="-28839"/>
            <a:ext cx="3857625" cy="6858000"/>
          </a:xfrm>
          <a:prstGeom prst="rect">
            <a:avLst/>
          </a:prstGeom>
        </p:spPr>
      </p:pic>
    </p:spTree>
    <p:extLst>
      <p:ext uri="{BB962C8B-B14F-4D97-AF65-F5344CB8AC3E}">
        <p14:creationId xmlns:p14="http://schemas.microsoft.com/office/powerpoint/2010/main" xmlns="" val="1263205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8AF753-4653-7363-33C3-77236D9D796C}"/>
              </a:ext>
            </a:extLst>
          </p:cNvPr>
          <p:cNvSpPr>
            <a:spLocks noGrp="1"/>
          </p:cNvSpPr>
          <p:nvPr>
            <p:ph type="title"/>
          </p:nvPr>
        </p:nvSpPr>
        <p:spPr>
          <a:xfrm>
            <a:off x="0" y="0"/>
            <a:ext cx="10515600" cy="749300"/>
          </a:xfrm>
        </p:spPr>
        <p:txBody>
          <a:bodyPr>
            <a:normAutofit/>
          </a:bodyPr>
          <a:lstStyle/>
          <a:p>
            <a:r>
              <a:rPr lang="en-IN" sz="3600" b="1" dirty="0" err="1">
                <a:latin typeface="Aptos Narrow" panose="020B0004020202020204" pitchFamily="34" charset="0"/>
              </a:rPr>
              <a:t>Aggrigation</a:t>
            </a:r>
            <a:endParaRPr lang="en-US" sz="36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1B154DBD-3008-B1D3-0AE5-CBF914BBF9C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43024" y="749300"/>
            <a:ext cx="3414564" cy="6070338"/>
          </a:xfrm>
        </p:spPr>
      </p:pic>
      <p:pic>
        <p:nvPicPr>
          <p:cNvPr id="7" name="Picture 6">
            <a:extLst>
              <a:ext uri="{FF2B5EF4-FFF2-40B4-BE49-F238E27FC236}">
                <a16:creationId xmlns:a16="http://schemas.microsoft.com/office/drawing/2014/main" xmlns="" id="{716F7DDB-FE28-287F-F234-B14F4F1ABB5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17168" y="0"/>
            <a:ext cx="3857625" cy="6858000"/>
          </a:xfrm>
          <a:prstGeom prst="rect">
            <a:avLst/>
          </a:prstGeom>
        </p:spPr>
      </p:pic>
      <p:pic>
        <p:nvPicPr>
          <p:cNvPr id="9" name="Picture 8">
            <a:extLst>
              <a:ext uri="{FF2B5EF4-FFF2-40B4-BE49-F238E27FC236}">
                <a16:creationId xmlns:a16="http://schemas.microsoft.com/office/drawing/2014/main" xmlns="" id="{18752869-E536-528A-0BC0-FDE47F81B16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34374" y="0"/>
            <a:ext cx="3857625" cy="6858000"/>
          </a:xfrm>
          <a:prstGeom prst="rect">
            <a:avLst/>
          </a:prstGeom>
        </p:spPr>
      </p:pic>
    </p:spTree>
    <p:extLst>
      <p:ext uri="{BB962C8B-B14F-4D97-AF65-F5344CB8AC3E}">
        <p14:creationId xmlns:p14="http://schemas.microsoft.com/office/powerpoint/2010/main" xmlns="" val="194223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7DA8CEE-9D2D-0ADA-840F-A85969C8DF69}"/>
              </a:ext>
            </a:extLst>
          </p:cNvPr>
          <p:cNvSpPr>
            <a:spLocks noGrp="1"/>
          </p:cNvSpPr>
          <p:nvPr>
            <p:ph type="title"/>
          </p:nvPr>
        </p:nvSpPr>
        <p:spPr>
          <a:xfrm>
            <a:off x="0" y="0"/>
            <a:ext cx="10515600" cy="835025"/>
          </a:xfrm>
        </p:spPr>
        <p:txBody>
          <a:bodyPr>
            <a:normAutofit/>
          </a:bodyPr>
          <a:lstStyle/>
          <a:p>
            <a:r>
              <a:rPr lang="en-IN" sz="3200" b="1" dirty="0">
                <a:latin typeface="Aptos Narrow" panose="020B0004020202020204" pitchFamily="34" charset="0"/>
              </a:rPr>
              <a:t>5. ScanList</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D3EFE2E0-F6F4-6C37-98A1-8E3DF1969674}"/>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09973" y="-1"/>
            <a:ext cx="3857625" cy="6858000"/>
          </a:xfrm>
        </p:spPr>
      </p:pic>
      <p:pic>
        <p:nvPicPr>
          <p:cNvPr id="7" name="Picture 6">
            <a:extLst>
              <a:ext uri="{FF2B5EF4-FFF2-40B4-BE49-F238E27FC236}">
                <a16:creationId xmlns:a16="http://schemas.microsoft.com/office/drawing/2014/main" xmlns="" id="{4904F366-3354-0AE7-F6E8-3DA9640329D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29573" y="0"/>
            <a:ext cx="3857625" cy="6858000"/>
          </a:xfrm>
          <a:prstGeom prst="rect">
            <a:avLst/>
          </a:prstGeom>
        </p:spPr>
      </p:pic>
    </p:spTree>
    <p:extLst>
      <p:ext uri="{BB962C8B-B14F-4D97-AF65-F5344CB8AC3E}">
        <p14:creationId xmlns:p14="http://schemas.microsoft.com/office/powerpoint/2010/main" xmlns="" val="40791659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204DD76-6B97-3C36-5099-A1B98738F659}"/>
              </a:ext>
            </a:extLst>
          </p:cNvPr>
          <p:cNvSpPr>
            <a:spLocks noGrp="1"/>
          </p:cNvSpPr>
          <p:nvPr>
            <p:ph type="title"/>
          </p:nvPr>
        </p:nvSpPr>
        <p:spPr>
          <a:xfrm>
            <a:off x="0" y="3174"/>
            <a:ext cx="10515600" cy="677863"/>
          </a:xfrm>
        </p:spPr>
        <p:txBody>
          <a:bodyPr>
            <a:normAutofit/>
          </a:bodyPr>
          <a:lstStyle/>
          <a:p>
            <a:r>
              <a:rPr lang="en-IN" sz="3600" b="1" dirty="0">
                <a:latin typeface="Aptos Narrow" panose="020B0004020202020204" pitchFamily="34" charset="0"/>
              </a:rPr>
              <a:t>Scan Validations</a:t>
            </a:r>
            <a:endParaRPr lang="en-US" sz="36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13BE2D18-D625-01CA-DDD4-03E3CC6F5748}"/>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14448" y="925512"/>
            <a:ext cx="3314552" cy="5892538"/>
          </a:xfrm>
        </p:spPr>
      </p:pic>
      <p:pic>
        <p:nvPicPr>
          <p:cNvPr id="7" name="Picture 6">
            <a:extLst>
              <a:ext uri="{FF2B5EF4-FFF2-40B4-BE49-F238E27FC236}">
                <a16:creationId xmlns:a16="http://schemas.microsoft.com/office/drawing/2014/main" xmlns="" id="{6CCC327F-C978-06E6-A5EB-E0209649DEB9}"/>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52874" y="0"/>
            <a:ext cx="3857625" cy="6858000"/>
          </a:xfrm>
          <a:prstGeom prst="rect">
            <a:avLst/>
          </a:prstGeom>
        </p:spPr>
      </p:pic>
      <p:pic>
        <p:nvPicPr>
          <p:cNvPr id="9" name="Picture 8">
            <a:extLst>
              <a:ext uri="{FF2B5EF4-FFF2-40B4-BE49-F238E27FC236}">
                <a16:creationId xmlns:a16="http://schemas.microsoft.com/office/drawing/2014/main" xmlns="" id="{81AAE085-8601-36F4-D816-9E027FBF1726}"/>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34374" y="0"/>
            <a:ext cx="3857625" cy="6858000"/>
          </a:xfrm>
          <a:prstGeom prst="rect">
            <a:avLst/>
          </a:prstGeom>
        </p:spPr>
      </p:pic>
    </p:spTree>
    <p:extLst>
      <p:ext uri="{BB962C8B-B14F-4D97-AF65-F5344CB8AC3E}">
        <p14:creationId xmlns:p14="http://schemas.microsoft.com/office/powerpoint/2010/main" xmlns="" val="17194671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6EFEFD-0370-F4D4-0656-721455E76146}"/>
              </a:ext>
            </a:extLst>
          </p:cNvPr>
          <p:cNvSpPr>
            <a:spLocks noGrp="1"/>
          </p:cNvSpPr>
          <p:nvPr>
            <p:ph type="title"/>
          </p:nvPr>
        </p:nvSpPr>
        <p:spPr>
          <a:xfrm>
            <a:off x="0" y="0"/>
            <a:ext cx="10515600" cy="763588"/>
          </a:xfrm>
        </p:spPr>
        <p:txBody>
          <a:bodyPr>
            <a:normAutofit/>
          </a:bodyPr>
          <a:lstStyle/>
          <a:p>
            <a:r>
              <a:rPr lang="en-IN" sz="3600" b="1" dirty="0">
                <a:latin typeface="Aptos Narrow" panose="020B0004020202020204" pitchFamily="34" charset="0"/>
              </a:rPr>
              <a:t>End Transaction</a:t>
            </a:r>
            <a:endParaRPr lang="en-US" sz="36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4134594C-8F4A-58D5-8FF3-86D55F864DA1}"/>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429000" y="0"/>
            <a:ext cx="3657600" cy="6858000"/>
          </a:xfrm>
        </p:spPr>
      </p:pic>
      <p:pic>
        <p:nvPicPr>
          <p:cNvPr id="7" name="Picture 6">
            <a:extLst>
              <a:ext uri="{FF2B5EF4-FFF2-40B4-BE49-F238E27FC236}">
                <a16:creationId xmlns:a16="http://schemas.microsoft.com/office/drawing/2014/main" xmlns="" id="{34AB1BDB-C1A5-996E-5664-1ED7A041DBB4}"/>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7767637" y="0"/>
            <a:ext cx="3857625" cy="6858000"/>
          </a:xfrm>
          <a:prstGeom prst="rect">
            <a:avLst/>
          </a:prstGeom>
        </p:spPr>
      </p:pic>
    </p:spTree>
    <p:extLst>
      <p:ext uri="{BB962C8B-B14F-4D97-AF65-F5344CB8AC3E}">
        <p14:creationId xmlns:p14="http://schemas.microsoft.com/office/powerpoint/2010/main" xmlns="" val="1191392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135892-0421-DFEC-89B2-D4CAB53E7D19}"/>
              </a:ext>
            </a:extLst>
          </p:cNvPr>
          <p:cNvSpPr>
            <a:spLocks noGrp="1"/>
          </p:cNvSpPr>
          <p:nvPr>
            <p:ph type="title"/>
          </p:nvPr>
        </p:nvSpPr>
        <p:spPr>
          <a:xfrm>
            <a:off x="0" y="0"/>
            <a:ext cx="10515600" cy="749299"/>
          </a:xfrm>
        </p:spPr>
        <p:txBody>
          <a:bodyPr>
            <a:normAutofit/>
          </a:bodyPr>
          <a:lstStyle/>
          <a:p>
            <a:r>
              <a:rPr lang="en-IN" sz="3200" b="1" dirty="0">
                <a:latin typeface="Aptos Narrow" panose="020B0004020202020204" pitchFamily="34" charset="0"/>
              </a:rPr>
              <a:t>6. Dropout</a:t>
            </a:r>
            <a:endParaRPr lang="en-US" sz="3200" b="1" dirty="0">
              <a:latin typeface="Aptos Narrow" panose="020B0004020202020204" pitchFamily="34" charset="0"/>
            </a:endParaRPr>
          </a:p>
        </p:txBody>
      </p:sp>
      <p:pic>
        <p:nvPicPr>
          <p:cNvPr id="10" name="Picture 9">
            <a:extLst>
              <a:ext uri="{FF2B5EF4-FFF2-40B4-BE49-F238E27FC236}">
                <a16:creationId xmlns:a16="http://schemas.microsoft.com/office/drawing/2014/main" xmlns="" id="{F6526E40-31FD-20AF-2055-146A6CCF53A0}"/>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4167187" y="0"/>
            <a:ext cx="3857625" cy="6858000"/>
          </a:xfrm>
          <a:prstGeom prst="rect">
            <a:avLst/>
          </a:prstGeom>
        </p:spPr>
      </p:pic>
      <p:pic>
        <p:nvPicPr>
          <p:cNvPr id="12" name="Picture 11">
            <a:extLst>
              <a:ext uri="{FF2B5EF4-FFF2-40B4-BE49-F238E27FC236}">
                <a16:creationId xmlns:a16="http://schemas.microsoft.com/office/drawing/2014/main" xmlns="" id="{69B74CC7-6327-8C98-17EB-FD0708ACB42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334374" y="0"/>
            <a:ext cx="3857625" cy="6858000"/>
          </a:xfrm>
          <a:prstGeom prst="rect">
            <a:avLst/>
          </a:prstGeom>
        </p:spPr>
      </p:pic>
      <p:pic>
        <p:nvPicPr>
          <p:cNvPr id="14" name="Picture 13">
            <a:extLst>
              <a:ext uri="{FF2B5EF4-FFF2-40B4-BE49-F238E27FC236}">
                <a16:creationId xmlns:a16="http://schemas.microsoft.com/office/drawing/2014/main" xmlns="" id="{D02DC4B1-1429-B3D5-3BB4-599931B25697}"/>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154781" y="749299"/>
            <a:ext cx="3702844" cy="5994401"/>
          </a:xfrm>
          <a:prstGeom prst="rect">
            <a:avLst/>
          </a:prstGeom>
        </p:spPr>
      </p:pic>
    </p:spTree>
    <p:extLst>
      <p:ext uri="{BB962C8B-B14F-4D97-AF65-F5344CB8AC3E}">
        <p14:creationId xmlns:p14="http://schemas.microsoft.com/office/powerpoint/2010/main" xmlns="" val="3847804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9121671-0908-972E-CA58-31D78851196D}"/>
              </a:ext>
            </a:extLst>
          </p:cNvPr>
          <p:cNvSpPr>
            <a:spLocks noGrp="1"/>
          </p:cNvSpPr>
          <p:nvPr>
            <p:ph type="title"/>
          </p:nvPr>
        </p:nvSpPr>
        <p:spPr>
          <a:xfrm>
            <a:off x="0" y="0"/>
            <a:ext cx="10515600" cy="720725"/>
          </a:xfrm>
        </p:spPr>
        <p:txBody>
          <a:bodyPr>
            <a:normAutofit/>
          </a:bodyPr>
          <a:lstStyle/>
          <a:p>
            <a:r>
              <a:rPr lang="en-IN" sz="3600" b="1" dirty="0">
                <a:latin typeface="Aptos Narrow" panose="020B0004020202020204" pitchFamily="34" charset="0"/>
              </a:rPr>
              <a:t>Codes Dropout</a:t>
            </a:r>
            <a:endParaRPr lang="en-US" sz="36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EF3F54D7-5500-108F-2566-7E2E51DAB93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371623" y="825499"/>
            <a:ext cx="3208437" cy="5703889"/>
          </a:xfrm>
        </p:spPr>
      </p:pic>
      <p:pic>
        <p:nvPicPr>
          <p:cNvPr id="7" name="Picture 6">
            <a:extLst>
              <a:ext uri="{FF2B5EF4-FFF2-40B4-BE49-F238E27FC236}">
                <a16:creationId xmlns:a16="http://schemas.microsoft.com/office/drawing/2014/main" xmlns="" id="{672A78F2-333D-DB56-69B0-8502F161BE2D}"/>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167187" y="0"/>
            <a:ext cx="3857625" cy="6858000"/>
          </a:xfrm>
          <a:prstGeom prst="rect">
            <a:avLst/>
          </a:prstGeom>
        </p:spPr>
      </p:pic>
      <p:pic>
        <p:nvPicPr>
          <p:cNvPr id="9" name="Picture 8">
            <a:extLst>
              <a:ext uri="{FF2B5EF4-FFF2-40B4-BE49-F238E27FC236}">
                <a16:creationId xmlns:a16="http://schemas.microsoft.com/office/drawing/2014/main" xmlns="" id="{9A2F38F9-6010-75CB-5F7E-57EDC4B92889}"/>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124825" y="0"/>
            <a:ext cx="3857625" cy="6858000"/>
          </a:xfrm>
          <a:prstGeom prst="rect">
            <a:avLst/>
          </a:prstGeom>
        </p:spPr>
      </p:pic>
    </p:spTree>
    <p:extLst>
      <p:ext uri="{BB962C8B-B14F-4D97-AF65-F5344CB8AC3E}">
        <p14:creationId xmlns:p14="http://schemas.microsoft.com/office/powerpoint/2010/main" xmlns="" val="3412626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79DAA7-5A75-B50C-3438-4BF12F65C419}"/>
              </a:ext>
            </a:extLst>
          </p:cNvPr>
          <p:cNvSpPr>
            <a:spLocks noGrp="1"/>
          </p:cNvSpPr>
          <p:nvPr>
            <p:ph type="title"/>
          </p:nvPr>
        </p:nvSpPr>
        <p:spPr>
          <a:xfrm>
            <a:off x="838200" y="365126"/>
            <a:ext cx="10515600" cy="863600"/>
          </a:xfrm>
          <a:noFill/>
        </p:spPr>
        <p:txBody>
          <a:bodyPr/>
          <a:lstStyle/>
          <a:p>
            <a:r>
              <a:rPr lang="en-IN" b="1" dirty="0"/>
              <a:t>Introduction</a:t>
            </a:r>
            <a:endParaRPr lang="en-US" b="1" dirty="0"/>
          </a:p>
        </p:txBody>
      </p:sp>
      <p:sp>
        <p:nvSpPr>
          <p:cNvPr id="3" name="Content Placeholder 2">
            <a:extLst>
              <a:ext uri="{FF2B5EF4-FFF2-40B4-BE49-F238E27FC236}">
                <a16:creationId xmlns:a16="http://schemas.microsoft.com/office/drawing/2014/main" xmlns="" id="{A2FABBC5-DA7C-EEDB-5EC3-94ADD7096E5C}"/>
              </a:ext>
            </a:extLst>
          </p:cNvPr>
          <p:cNvSpPr>
            <a:spLocks noGrp="1"/>
          </p:cNvSpPr>
          <p:nvPr>
            <p:ph idx="1"/>
          </p:nvPr>
        </p:nvSpPr>
        <p:spPr>
          <a:xfrm>
            <a:off x="838200" y="1400175"/>
            <a:ext cx="10515600" cy="4776788"/>
          </a:xfrm>
          <a:noFill/>
        </p:spPr>
        <p:txBody>
          <a:bodyPr/>
          <a:lstStyle/>
          <a:p>
            <a:r>
              <a:rPr lang="en-US" sz="2600" dirty="0">
                <a:latin typeface="Aptos Narrow" panose="020B0004020202020204" pitchFamily="34" charset="0"/>
              </a:rPr>
              <a:t>Inventory management is a crucial aspect of business operations, ensuring </a:t>
            </a:r>
            <a:r>
              <a:rPr lang="en-US" sz="2600" b="1" dirty="0">
                <a:latin typeface="Aptos Narrow" panose="020B0004020202020204" pitchFamily="34" charset="0"/>
              </a:rPr>
              <a:t>efficient tracking, stock control, and data accuracy</a:t>
            </a:r>
            <a:r>
              <a:rPr lang="en-US" sz="2600" dirty="0">
                <a:latin typeface="Aptos Narrow" panose="020B0004020202020204" pitchFamily="34" charset="0"/>
              </a:rPr>
              <a:t>. Our </a:t>
            </a:r>
            <a:r>
              <a:rPr lang="en-US" sz="2600" b="1" dirty="0">
                <a:latin typeface="Aptos Narrow" panose="020B0004020202020204" pitchFamily="34" charset="0"/>
              </a:rPr>
              <a:t>Inventory Tracking and Management System</a:t>
            </a:r>
            <a:r>
              <a:rPr lang="en-US" sz="2600" dirty="0">
                <a:latin typeface="Aptos Narrow" panose="020B0004020202020204" pitchFamily="34" charset="0"/>
              </a:rPr>
              <a:t> is a </a:t>
            </a:r>
            <a:r>
              <a:rPr lang="en-US" sz="2600" b="1" dirty="0">
                <a:latin typeface="Aptos Narrow" panose="020B0004020202020204" pitchFamily="34" charset="0"/>
              </a:rPr>
              <a:t>React Native-based mobile application</a:t>
            </a:r>
            <a:r>
              <a:rPr lang="en-US" sz="2600" dirty="0">
                <a:latin typeface="Aptos Narrow" panose="020B0004020202020204" pitchFamily="34" charset="0"/>
              </a:rPr>
              <a:t> that streamlines </a:t>
            </a:r>
            <a:r>
              <a:rPr lang="en-US" sz="2600" b="1" dirty="0">
                <a:latin typeface="Aptos Narrow" panose="020B0004020202020204" pitchFamily="34" charset="0"/>
              </a:rPr>
              <a:t>inventory operations</a:t>
            </a:r>
            <a:r>
              <a:rPr lang="en-US" sz="2600" dirty="0">
                <a:latin typeface="Aptos Narrow" panose="020B0004020202020204" pitchFamily="34" charset="0"/>
              </a:rPr>
              <a:t>, providing </a:t>
            </a:r>
            <a:r>
              <a:rPr lang="en-US" sz="2600" b="1" dirty="0">
                <a:latin typeface="Aptos Narrow" panose="020B0004020202020204" pitchFamily="34" charset="0"/>
              </a:rPr>
              <a:t>real-time tracking, scanning, aggregation, dropout handling, reprinting, remapping, replacing, and user authentication</a:t>
            </a:r>
            <a:r>
              <a:rPr lang="en-US" sz="2600" dirty="0">
                <a:latin typeface="Aptos Narrow" panose="020B0004020202020204" pitchFamily="34" charset="0"/>
              </a:rPr>
              <a:t>.</a:t>
            </a:r>
          </a:p>
          <a:p>
            <a:r>
              <a:rPr lang="en-US" sz="2600" dirty="0">
                <a:latin typeface="Aptos Narrow" panose="020B0004020202020204" pitchFamily="34" charset="0"/>
              </a:rPr>
              <a:t>Additionally, the system integrates </a:t>
            </a:r>
            <a:r>
              <a:rPr lang="en-US" sz="2600" b="1" dirty="0">
                <a:latin typeface="Aptos Narrow" panose="020B0004020202020204" pitchFamily="34" charset="0"/>
              </a:rPr>
              <a:t>E-Signature authentication</a:t>
            </a:r>
            <a:r>
              <a:rPr lang="en-US" sz="2600" dirty="0">
                <a:latin typeface="Aptos Narrow" panose="020B0004020202020204" pitchFamily="34" charset="0"/>
              </a:rPr>
              <a:t>, allowing users to </a:t>
            </a:r>
            <a:r>
              <a:rPr lang="en-US" sz="2600" b="1" dirty="0">
                <a:latin typeface="Aptos Narrow" panose="020B0004020202020204" pitchFamily="34" charset="0"/>
              </a:rPr>
              <a:t>digitally sign and approve transactions</a:t>
            </a:r>
            <a:r>
              <a:rPr lang="en-US" sz="2600" dirty="0">
                <a:latin typeface="Aptos Narrow" panose="020B0004020202020204" pitchFamily="34" charset="0"/>
              </a:rPr>
              <a:t> for enhanced security and compliance. This feature eliminates manual approvals, making processes more efficient and reducing errors.</a:t>
            </a:r>
          </a:p>
          <a:p>
            <a:pPr marL="0" indent="0">
              <a:buNone/>
            </a:pPr>
            <a:endParaRPr lang="en-US" dirty="0"/>
          </a:p>
        </p:txBody>
      </p:sp>
    </p:spTree>
    <p:extLst>
      <p:ext uri="{BB962C8B-B14F-4D97-AF65-F5344CB8AC3E}">
        <p14:creationId xmlns:p14="http://schemas.microsoft.com/office/powerpoint/2010/main" xmlns="" val="622237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D72E5EA-0733-F0F7-906F-227A6105FDAA}"/>
              </a:ext>
            </a:extLst>
          </p:cNvPr>
          <p:cNvSpPr>
            <a:spLocks noGrp="1"/>
          </p:cNvSpPr>
          <p:nvPr>
            <p:ph type="title"/>
          </p:nvPr>
        </p:nvSpPr>
        <p:spPr>
          <a:xfrm>
            <a:off x="0" y="0"/>
            <a:ext cx="10515600" cy="835025"/>
          </a:xfrm>
        </p:spPr>
        <p:txBody>
          <a:bodyPr>
            <a:normAutofit/>
          </a:bodyPr>
          <a:lstStyle/>
          <a:p>
            <a:r>
              <a:rPr lang="en-IN" sz="3200" b="1" dirty="0">
                <a:latin typeface="Aptos Narrow" panose="020B0004020202020204" pitchFamily="34" charset="0"/>
              </a:rPr>
              <a:t>7. Reprint</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AA02177B-56A2-E3A3-F1E6-631F42E85FE7}"/>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85738" y="835025"/>
            <a:ext cx="3300413" cy="5867402"/>
          </a:xfrm>
        </p:spPr>
      </p:pic>
      <p:pic>
        <p:nvPicPr>
          <p:cNvPr id="7" name="Picture 6">
            <a:extLst>
              <a:ext uri="{FF2B5EF4-FFF2-40B4-BE49-F238E27FC236}">
                <a16:creationId xmlns:a16="http://schemas.microsoft.com/office/drawing/2014/main" xmlns="" id="{D9BC144B-D308-E373-3677-309CBC0090E6}"/>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81450" y="0"/>
            <a:ext cx="3857625" cy="6858000"/>
          </a:xfrm>
          <a:prstGeom prst="rect">
            <a:avLst/>
          </a:prstGeom>
        </p:spPr>
      </p:pic>
      <p:pic>
        <p:nvPicPr>
          <p:cNvPr id="9" name="Picture 8">
            <a:extLst>
              <a:ext uri="{FF2B5EF4-FFF2-40B4-BE49-F238E27FC236}">
                <a16:creationId xmlns:a16="http://schemas.microsoft.com/office/drawing/2014/main" xmlns="" id="{C34B0C35-F295-B269-8407-4D4A14CB87D4}"/>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34374" y="0"/>
            <a:ext cx="3857625" cy="6858000"/>
          </a:xfrm>
          <a:prstGeom prst="rect">
            <a:avLst/>
          </a:prstGeom>
        </p:spPr>
      </p:pic>
    </p:spTree>
    <p:extLst>
      <p:ext uri="{BB962C8B-B14F-4D97-AF65-F5344CB8AC3E}">
        <p14:creationId xmlns:p14="http://schemas.microsoft.com/office/powerpoint/2010/main" xmlns="" val="1060452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30DC376-0831-D0DF-33E6-8836F7A0F6BC}"/>
              </a:ext>
            </a:extLst>
          </p:cNvPr>
          <p:cNvSpPr>
            <a:spLocks noGrp="1"/>
          </p:cNvSpPr>
          <p:nvPr>
            <p:ph type="title"/>
          </p:nvPr>
        </p:nvSpPr>
        <p:spPr>
          <a:xfrm>
            <a:off x="0" y="0"/>
            <a:ext cx="10515600" cy="863600"/>
          </a:xfrm>
        </p:spPr>
        <p:txBody>
          <a:bodyPr>
            <a:normAutofit/>
          </a:bodyPr>
          <a:lstStyle/>
          <a:p>
            <a:r>
              <a:rPr lang="en-IN" sz="3200" b="1" dirty="0">
                <a:latin typeface="Aptos Narrow" panose="020B0004020202020204" pitchFamily="34" charset="0"/>
              </a:rPr>
              <a:t>8. Remap</a:t>
            </a:r>
            <a:endParaRPr lang="en-US" sz="3200" b="1" dirty="0">
              <a:latin typeface="Aptos Narrow" panose="020B0004020202020204" pitchFamily="34" charset="0"/>
            </a:endParaRPr>
          </a:p>
        </p:txBody>
      </p:sp>
      <p:pic>
        <p:nvPicPr>
          <p:cNvPr id="7" name="Picture 6">
            <a:extLst>
              <a:ext uri="{FF2B5EF4-FFF2-40B4-BE49-F238E27FC236}">
                <a16:creationId xmlns:a16="http://schemas.microsoft.com/office/drawing/2014/main" xmlns="" id="{3BBA770C-AA3D-2E44-B30E-ACE42F4DDB81}"/>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152400" y="863600"/>
            <a:ext cx="3248025" cy="5774267"/>
          </a:xfrm>
          <a:prstGeom prst="rect">
            <a:avLst/>
          </a:prstGeom>
        </p:spPr>
      </p:pic>
      <p:pic>
        <p:nvPicPr>
          <p:cNvPr id="9" name="Picture 8">
            <a:extLst>
              <a:ext uri="{FF2B5EF4-FFF2-40B4-BE49-F238E27FC236}">
                <a16:creationId xmlns:a16="http://schemas.microsoft.com/office/drawing/2014/main" xmlns="" id="{38A15AF9-96BA-3470-63F5-846DB6022AE2}"/>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938587" y="0"/>
            <a:ext cx="3857625" cy="6858000"/>
          </a:xfrm>
          <a:prstGeom prst="rect">
            <a:avLst/>
          </a:prstGeom>
        </p:spPr>
      </p:pic>
      <p:pic>
        <p:nvPicPr>
          <p:cNvPr id="11" name="Picture 10">
            <a:extLst>
              <a:ext uri="{FF2B5EF4-FFF2-40B4-BE49-F238E27FC236}">
                <a16:creationId xmlns:a16="http://schemas.microsoft.com/office/drawing/2014/main" xmlns="" id="{6AAA92E2-5E9B-A037-78C4-C78976A1D76E}"/>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34375" y="0"/>
            <a:ext cx="3857625" cy="6858000"/>
          </a:xfrm>
          <a:prstGeom prst="rect">
            <a:avLst/>
          </a:prstGeom>
        </p:spPr>
      </p:pic>
    </p:spTree>
    <p:extLst>
      <p:ext uri="{BB962C8B-B14F-4D97-AF65-F5344CB8AC3E}">
        <p14:creationId xmlns:p14="http://schemas.microsoft.com/office/powerpoint/2010/main" xmlns="" val="17546153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887AA30-3B62-BF54-9E0B-34159921C28F}"/>
              </a:ext>
            </a:extLst>
          </p:cNvPr>
          <p:cNvSpPr>
            <a:spLocks noGrp="1"/>
          </p:cNvSpPr>
          <p:nvPr>
            <p:ph type="title"/>
          </p:nvPr>
        </p:nvSpPr>
        <p:spPr>
          <a:xfrm>
            <a:off x="0" y="0"/>
            <a:ext cx="10515600" cy="792163"/>
          </a:xfrm>
        </p:spPr>
        <p:txBody>
          <a:bodyPr>
            <a:normAutofit/>
          </a:bodyPr>
          <a:lstStyle/>
          <a:p>
            <a:r>
              <a:rPr lang="en-IN" sz="3200" b="1" dirty="0">
                <a:latin typeface="Aptos Narrow" panose="020B0004020202020204" pitchFamily="34" charset="0"/>
              </a:rPr>
              <a:t>9. Code Replace</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3911F707-8B70-8AE2-F32B-7A92C07DD0E6}"/>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71598" y="792161"/>
            <a:ext cx="3357415" cy="5968739"/>
          </a:xfrm>
        </p:spPr>
      </p:pic>
      <p:pic>
        <p:nvPicPr>
          <p:cNvPr id="7" name="Picture 6">
            <a:extLst>
              <a:ext uri="{FF2B5EF4-FFF2-40B4-BE49-F238E27FC236}">
                <a16:creationId xmlns:a16="http://schemas.microsoft.com/office/drawing/2014/main" xmlns="" id="{CE40E110-1644-F1AC-02FC-F7B5C6A4F35A}"/>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4002807" y="0"/>
            <a:ext cx="3857625" cy="6858000"/>
          </a:xfrm>
          <a:prstGeom prst="rect">
            <a:avLst/>
          </a:prstGeom>
        </p:spPr>
      </p:pic>
      <p:pic>
        <p:nvPicPr>
          <p:cNvPr id="12" name="Picture 11">
            <a:extLst>
              <a:ext uri="{FF2B5EF4-FFF2-40B4-BE49-F238E27FC236}">
                <a16:creationId xmlns:a16="http://schemas.microsoft.com/office/drawing/2014/main" xmlns="" id="{6A0C4A62-66BD-F68F-7578-7E995005C6E4}"/>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8317781" y="0"/>
            <a:ext cx="3857625" cy="6858000"/>
          </a:xfrm>
          <a:prstGeom prst="rect">
            <a:avLst/>
          </a:prstGeom>
        </p:spPr>
      </p:pic>
    </p:spTree>
    <p:extLst>
      <p:ext uri="{BB962C8B-B14F-4D97-AF65-F5344CB8AC3E}">
        <p14:creationId xmlns:p14="http://schemas.microsoft.com/office/powerpoint/2010/main" xmlns="" val="632224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8B2281-7F6F-A6BE-2AF7-AFDFD612F3BF}"/>
              </a:ext>
            </a:extLst>
          </p:cNvPr>
          <p:cNvSpPr>
            <a:spLocks noGrp="1"/>
          </p:cNvSpPr>
          <p:nvPr>
            <p:ph type="title"/>
          </p:nvPr>
        </p:nvSpPr>
        <p:spPr>
          <a:xfrm>
            <a:off x="0" y="0"/>
            <a:ext cx="10515600" cy="806450"/>
          </a:xfrm>
        </p:spPr>
        <p:txBody>
          <a:bodyPr>
            <a:normAutofit/>
          </a:bodyPr>
          <a:lstStyle/>
          <a:p>
            <a:r>
              <a:rPr lang="en-IN" sz="3200" b="1" dirty="0">
                <a:latin typeface="Aptos Narrow" panose="020B0004020202020204" pitchFamily="34" charset="0"/>
              </a:rPr>
              <a:t>10. Settings</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C241D1AE-4B4B-2FB1-5D23-9ACE7E1701DB}"/>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2471886" y="-1"/>
            <a:ext cx="3857477" cy="6857739"/>
          </a:xfrm>
        </p:spPr>
      </p:pic>
      <p:pic>
        <p:nvPicPr>
          <p:cNvPr id="7" name="Picture 6">
            <a:extLst>
              <a:ext uri="{FF2B5EF4-FFF2-40B4-BE49-F238E27FC236}">
                <a16:creationId xmlns:a16="http://schemas.microsoft.com/office/drawing/2014/main" xmlns="" id="{21DBBE63-7FC1-5DE1-2FD8-7B8427A78AC7}"/>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6872436" y="-262"/>
            <a:ext cx="3857625" cy="6858000"/>
          </a:xfrm>
          <a:prstGeom prst="rect">
            <a:avLst/>
          </a:prstGeom>
        </p:spPr>
      </p:pic>
    </p:spTree>
    <p:extLst>
      <p:ext uri="{BB962C8B-B14F-4D97-AF65-F5344CB8AC3E}">
        <p14:creationId xmlns:p14="http://schemas.microsoft.com/office/powerpoint/2010/main" xmlns="" val="18689298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6E00B6-0BBA-8D68-40D2-851AAA07FB90}"/>
              </a:ext>
            </a:extLst>
          </p:cNvPr>
          <p:cNvSpPr>
            <a:spLocks noGrp="1"/>
          </p:cNvSpPr>
          <p:nvPr>
            <p:ph type="title"/>
          </p:nvPr>
        </p:nvSpPr>
        <p:spPr>
          <a:xfrm>
            <a:off x="0" y="0"/>
            <a:ext cx="10515600" cy="877888"/>
          </a:xfrm>
        </p:spPr>
        <p:txBody>
          <a:bodyPr>
            <a:normAutofit/>
          </a:bodyPr>
          <a:lstStyle/>
          <a:p>
            <a:r>
              <a:rPr lang="en-IN" sz="3200" b="1" dirty="0">
                <a:latin typeface="Aptos Narrow" panose="020B0004020202020204" pitchFamily="34" charset="0"/>
              </a:rPr>
              <a:t>11. Logout</a:t>
            </a:r>
            <a:endParaRPr lang="en-US" sz="3200" b="1" dirty="0">
              <a:latin typeface="Aptos Narrow" panose="020B0004020202020204" pitchFamily="34" charset="0"/>
            </a:endParaRPr>
          </a:p>
        </p:txBody>
      </p:sp>
      <p:pic>
        <p:nvPicPr>
          <p:cNvPr id="5" name="Content Placeholder 4">
            <a:extLst>
              <a:ext uri="{FF2B5EF4-FFF2-40B4-BE49-F238E27FC236}">
                <a16:creationId xmlns:a16="http://schemas.microsoft.com/office/drawing/2014/main" xmlns="" id="{88055384-A80B-2BED-C849-0115961F6FCE}"/>
              </a:ext>
            </a:extLst>
          </p:cNvPr>
          <p:cNvPicPr>
            <a:picLocks noGrp="1" noChangeAspect="1"/>
          </p:cNvPicPr>
          <p:nvPr>
            <p:ph idx="1"/>
          </p:nvPr>
        </p:nvPicPr>
        <p:blipFill>
          <a:blip r:embed="rId2">
            <a:extLst>
              <a:ext uri="{28A0092B-C50C-407E-A947-70E740481C1C}">
                <a14:useLocalDpi xmlns:a14="http://schemas.microsoft.com/office/drawing/2010/main" xmlns="" val="0"/>
              </a:ext>
            </a:extLst>
          </a:blip>
          <a:stretch>
            <a:fillRect/>
          </a:stretch>
        </p:blipFill>
        <p:spPr>
          <a:xfrm>
            <a:off x="128737" y="877888"/>
            <a:ext cx="3557588" cy="5731670"/>
          </a:xfrm>
        </p:spPr>
      </p:pic>
      <p:pic>
        <p:nvPicPr>
          <p:cNvPr id="7" name="Picture 6">
            <a:extLst>
              <a:ext uri="{FF2B5EF4-FFF2-40B4-BE49-F238E27FC236}">
                <a16:creationId xmlns:a16="http://schemas.microsoft.com/office/drawing/2014/main" xmlns="" id="{E224ECB7-BD9E-BFF4-59B8-76E8D822BD73}"/>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8205638" y="0"/>
            <a:ext cx="3857625" cy="6858000"/>
          </a:xfrm>
          <a:prstGeom prst="rect">
            <a:avLst/>
          </a:prstGeom>
        </p:spPr>
      </p:pic>
      <p:pic>
        <p:nvPicPr>
          <p:cNvPr id="9" name="Picture 8">
            <a:extLst>
              <a:ext uri="{FF2B5EF4-FFF2-40B4-BE49-F238E27FC236}">
                <a16:creationId xmlns:a16="http://schemas.microsoft.com/office/drawing/2014/main" xmlns="" id="{6DDE853D-7C0D-0637-DB33-307914CF6F1A}"/>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4167187" y="0"/>
            <a:ext cx="3857625" cy="6858000"/>
          </a:xfrm>
          <a:prstGeom prst="rect">
            <a:avLst/>
          </a:prstGeom>
        </p:spPr>
      </p:pic>
    </p:spTree>
    <p:extLst>
      <p:ext uri="{BB962C8B-B14F-4D97-AF65-F5344CB8AC3E}">
        <p14:creationId xmlns:p14="http://schemas.microsoft.com/office/powerpoint/2010/main" xmlns="" val="2400322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2D45BD-5634-C1EC-A05A-A678F9E1E03F}"/>
              </a:ext>
            </a:extLst>
          </p:cNvPr>
          <p:cNvSpPr>
            <a:spLocks noGrp="1"/>
          </p:cNvSpPr>
          <p:nvPr>
            <p:ph type="title"/>
          </p:nvPr>
        </p:nvSpPr>
        <p:spPr>
          <a:xfrm>
            <a:off x="838200" y="365125"/>
            <a:ext cx="10515600" cy="949325"/>
          </a:xfrm>
        </p:spPr>
        <p:txBody>
          <a:bodyPr/>
          <a:lstStyle/>
          <a:p>
            <a:r>
              <a:rPr lang="en-US" b="1" dirty="0"/>
              <a:t>Conclusion</a:t>
            </a:r>
          </a:p>
        </p:txBody>
      </p:sp>
      <p:sp>
        <p:nvSpPr>
          <p:cNvPr id="3" name="Content Placeholder 2">
            <a:extLst>
              <a:ext uri="{FF2B5EF4-FFF2-40B4-BE49-F238E27FC236}">
                <a16:creationId xmlns:a16="http://schemas.microsoft.com/office/drawing/2014/main" xmlns="" id="{188D8BCA-7157-FA63-9D92-8663667B93C3}"/>
              </a:ext>
            </a:extLst>
          </p:cNvPr>
          <p:cNvSpPr>
            <a:spLocks noGrp="1"/>
          </p:cNvSpPr>
          <p:nvPr>
            <p:ph idx="1"/>
          </p:nvPr>
        </p:nvSpPr>
        <p:spPr>
          <a:xfrm>
            <a:off x="838200" y="1443038"/>
            <a:ext cx="10515600" cy="4633913"/>
          </a:xfrm>
        </p:spPr>
        <p:txBody>
          <a:bodyPr>
            <a:normAutofit/>
          </a:bodyPr>
          <a:lstStyle/>
          <a:p>
            <a:r>
              <a:rPr lang="en-US" sz="2600" dirty="0">
                <a:latin typeface="Aptos Narrow" panose="020B0004020202020204" pitchFamily="34" charset="0"/>
              </a:rPr>
              <a:t>The Inventory Tracking and Management System provides a robust, efficient, and scalable solution for inventory management. With features like real-time scanning, aggregation, reprinting, remapping, replacing, and dropout handling, businesses can ensure accurate and secure stock control.</a:t>
            </a:r>
          </a:p>
          <a:p>
            <a:r>
              <a:rPr lang="en-US" sz="2600" dirty="0">
                <a:latin typeface="Aptos Narrow" panose="020B0004020202020204" pitchFamily="34" charset="0"/>
              </a:rPr>
              <a:t>Additionally, E-Signature authentication enhances security by allowing authorized users to approve transactions digitally, eliminating manual approvals and reducing errors. The dynamic backend URL configuration offers flexibility in server connectivity, making the system adaptable for various business environments.</a:t>
            </a:r>
          </a:p>
          <a:p>
            <a:r>
              <a:rPr lang="en-US" sz="2600" b="1" dirty="0">
                <a:latin typeface="Aptos Narrow" panose="020B0004020202020204" pitchFamily="34" charset="0"/>
              </a:rPr>
              <a:t>Future Enhancements:</a:t>
            </a:r>
            <a:endParaRPr lang="en-US" sz="2600" dirty="0">
              <a:latin typeface="Aptos Narrow" panose="020B0004020202020204" pitchFamily="34" charset="0"/>
            </a:endParaRPr>
          </a:p>
          <a:p>
            <a:pPr lvl="1"/>
            <a:r>
              <a:rPr lang="en-US" sz="2200" b="1" dirty="0">
                <a:latin typeface="Aptos Narrow" panose="020B0004020202020204" pitchFamily="34" charset="0"/>
              </a:rPr>
              <a:t>Integration with IoT devices</a:t>
            </a:r>
            <a:r>
              <a:rPr lang="en-US" sz="2200" dirty="0">
                <a:latin typeface="Aptos Narrow" panose="020B0004020202020204" pitchFamily="34" charset="0"/>
              </a:rPr>
              <a:t> for automated inventory tracking</a:t>
            </a:r>
          </a:p>
          <a:p>
            <a:pPr marL="0" indent="0">
              <a:buNone/>
            </a:pPr>
            <a:endParaRPr lang="en-US" sz="2600" dirty="0">
              <a:latin typeface="Aptos Narrow" panose="020B0004020202020204" pitchFamily="34" charset="0"/>
            </a:endParaRPr>
          </a:p>
        </p:txBody>
      </p:sp>
    </p:spTree>
    <p:extLst>
      <p:ext uri="{BB962C8B-B14F-4D97-AF65-F5344CB8AC3E}">
        <p14:creationId xmlns:p14="http://schemas.microsoft.com/office/powerpoint/2010/main" xmlns="" val="41344804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69FAB82-CDAB-F727-5C40-6A9E44203D72}"/>
              </a:ext>
            </a:extLst>
          </p:cNvPr>
          <p:cNvSpPr>
            <a:spLocks noGrp="1"/>
          </p:cNvSpPr>
          <p:nvPr>
            <p:ph type="title"/>
          </p:nvPr>
        </p:nvSpPr>
        <p:spPr>
          <a:xfrm>
            <a:off x="838200" y="365126"/>
            <a:ext cx="10515600" cy="992188"/>
          </a:xfrm>
        </p:spPr>
        <p:txBody>
          <a:bodyPr/>
          <a:lstStyle/>
          <a:p>
            <a:r>
              <a:rPr lang="en-US" b="1" dirty="0"/>
              <a:t>Bibliography</a:t>
            </a:r>
          </a:p>
        </p:txBody>
      </p:sp>
      <p:sp>
        <p:nvSpPr>
          <p:cNvPr id="3" name="Content Placeholder 2">
            <a:extLst>
              <a:ext uri="{FF2B5EF4-FFF2-40B4-BE49-F238E27FC236}">
                <a16:creationId xmlns:a16="http://schemas.microsoft.com/office/drawing/2014/main" xmlns="" id="{EC3655E0-31DE-2D00-F5A7-B4449C3E2F44}"/>
              </a:ext>
            </a:extLst>
          </p:cNvPr>
          <p:cNvSpPr>
            <a:spLocks noGrp="1"/>
          </p:cNvSpPr>
          <p:nvPr>
            <p:ph idx="1"/>
          </p:nvPr>
        </p:nvSpPr>
        <p:spPr>
          <a:xfrm>
            <a:off x="838200" y="1328738"/>
            <a:ext cx="10515600" cy="5343525"/>
          </a:xfrm>
        </p:spPr>
        <p:txBody>
          <a:bodyPr/>
          <a:lstStyle/>
          <a:p>
            <a:r>
              <a:rPr lang="en-US" sz="2400" dirty="0">
                <a:hlinkClick r:id="rId2"/>
              </a:rPr>
              <a:t>https://reactnative.dev/docs/getting-started</a:t>
            </a:r>
            <a:endParaRPr lang="en-US" sz="2400" dirty="0"/>
          </a:p>
          <a:p>
            <a:r>
              <a:rPr lang="en-US" sz="2400" dirty="0">
                <a:hlinkClick r:id="rId3"/>
              </a:rPr>
              <a:t>https://react.dev/learn</a:t>
            </a:r>
            <a:endParaRPr lang="en-US" sz="2400" dirty="0"/>
          </a:p>
          <a:p>
            <a:r>
              <a:rPr lang="en-US" sz="2400" dirty="0">
                <a:hlinkClick r:id="rId4"/>
              </a:rPr>
              <a:t>https://nextjs.org/docs</a:t>
            </a:r>
            <a:r>
              <a:rPr lang="en-US" sz="2400" dirty="0"/>
              <a:t> </a:t>
            </a:r>
          </a:p>
          <a:p>
            <a:r>
              <a:rPr lang="en-US" sz="2400" dirty="0">
                <a:hlinkClick r:id="rId5"/>
              </a:rPr>
              <a:t>https://www.npmjs.com/package/@nextup/react-native-honeywell-scanner</a:t>
            </a:r>
            <a:endParaRPr lang="en-US" sz="2400" dirty="0"/>
          </a:p>
          <a:p>
            <a:r>
              <a:rPr lang="en-US" sz="2400" dirty="0">
                <a:hlinkClick r:id="rId6"/>
              </a:rPr>
              <a:t>https://www.prisma.io/</a:t>
            </a:r>
            <a:endParaRPr lang="en-US" sz="2400" dirty="0"/>
          </a:p>
          <a:p>
            <a:r>
              <a:rPr lang="en-US" sz="2400" dirty="0">
                <a:hlinkClick r:id="rId7"/>
              </a:rPr>
              <a:t>https://nodejs.org/docs/latest/api/</a:t>
            </a:r>
            <a:endParaRPr lang="en-US" sz="2400" dirty="0"/>
          </a:p>
          <a:p>
            <a:r>
              <a:rPr lang="en-US" sz="2400" dirty="0">
                <a:hlinkClick r:id="rId8"/>
              </a:rPr>
              <a:t>https://expressjs.com/</a:t>
            </a:r>
            <a:endParaRPr lang="en-US" sz="2400" dirty="0"/>
          </a:p>
          <a:p>
            <a:r>
              <a:rPr lang="en-US" sz="2400" dirty="0">
                <a:hlinkClick r:id="rId9"/>
              </a:rPr>
              <a:t>https://reactnativepaper.com/</a:t>
            </a:r>
            <a:endParaRPr lang="en-US" sz="2400" dirty="0"/>
          </a:p>
          <a:p>
            <a:r>
              <a:rPr lang="en-US" sz="2400" dirty="0">
                <a:hlinkClick r:id="rId10"/>
              </a:rPr>
              <a:t>https://www.postgresql.org/docs/</a:t>
            </a:r>
            <a:endParaRPr lang="en-US" sz="2400" dirty="0"/>
          </a:p>
          <a:p>
            <a:r>
              <a:rPr lang="en-US" sz="2400" dirty="0" smtClean="0">
                <a:hlinkClick r:id="rId11"/>
              </a:rPr>
              <a:t>https://mui.com/material-ui/getting-started</a:t>
            </a:r>
            <a:r>
              <a:rPr lang="en-US" sz="2400" dirty="0" smtClean="0">
                <a:hlinkClick r:id="rId11"/>
              </a:rPr>
              <a:t>/</a:t>
            </a:r>
            <a:r>
              <a:rPr lang="en-US" sz="2400" dirty="0" smtClean="0"/>
              <a:t> </a:t>
            </a:r>
            <a:endParaRPr lang="en-US" sz="2400" dirty="0"/>
          </a:p>
          <a:p>
            <a:endParaRPr lang="en-US" dirty="0"/>
          </a:p>
        </p:txBody>
      </p:sp>
    </p:spTree>
    <p:extLst>
      <p:ext uri="{BB962C8B-B14F-4D97-AF65-F5344CB8AC3E}">
        <p14:creationId xmlns:p14="http://schemas.microsoft.com/office/powerpoint/2010/main" xmlns="" val="13321232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B8080A38-31B9-05B7-8DFE-6A9D6F03EEF2}"/>
              </a:ext>
            </a:extLst>
          </p:cNvPr>
          <p:cNvSpPr txBox="1"/>
          <p:nvPr/>
        </p:nvSpPr>
        <p:spPr>
          <a:xfrm>
            <a:off x="3731420" y="3044279"/>
            <a:ext cx="4729160" cy="769441"/>
          </a:xfrm>
          <a:prstGeom prst="rect">
            <a:avLst/>
          </a:prstGeom>
          <a:noFill/>
        </p:spPr>
        <p:txBody>
          <a:bodyPr wrap="square" rtlCol="0">
            <a:spAutoFit/>
          </a:bodyPr>
          <a:lstStyle/>
          <a:p>
            <a:pPr algn="ctr"/>
            <a:r>
              <a:rPr lang="en-IN" sz="4400" b="1" dirty="0"/>
              <a:t>Thank You </a:t>
            </a:r>
            <a:endParaRPr lang="en-US" sz="4400" b="1" dirty="0"/>
          </a:p>
        </p:txBody>
      </p:sp>
    </p:spTree>
    <p:extLst>
      <p:ext uri="{BB962C8B-B14F-4D97-AF65-F5344CB8AC3E}">
        <p14:creationId xmlns:p14="http://schemas.microsoft.com/office/powerpoint/2010/main" xmlns="" val="524748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8BB8A3B-AF12-590D-6D6F-83AA2C685EE0}"/>
              </a:ext>
            </a:extLst>
          </p:cNvPr>
          <p:cNvSpPr>
            <a:spLocks noGrp="1"/>
          </p:cNvSpPr>
          <p:nvPr>
            <p:ph type="title"/>
          </p:nvPr>
        </p:nvSpPr>
        <p:spPr>
          <a:xfrm>
            <a:off x="838200" y="365125"/>
            <a:ext cx="10515600" cy="963613"/>
          </a:xfrm>
        </p:spPr>
        <p:txBody>
          <a:bodyPr/>
          <a:lstStyle/>
          <a:p>
            <a:r>
              <a:rPr lang="en-US" b="1" dirty="0"/>
              <a:t>Project Definition</a:t>
            </a:r>
          </a:p>
        </p:txBody>
      </p:sp>
      <p:sp>
        <p:nvSpPr>
          <p:cNvPr id="3" name="Content Placeholder 2">
            <a:extLst>
              <a:ext uri="{FF2B5EF4-FFF2-40B4-BE49-F238E27FC236}">
                <a16:creationId xmlns:a16="http://schemas.microsoft.com/office/drawing/2014/main" xmlns="" id="{F2B48C17-A23E-2C88-35C1-5BF31F0A8ECD}"/>
              </a:ext>
            </a:extLst>
          </p:cNvPr>
          <p:cNvSpPr>
            <a:spLocks noGrp="1"/>
          </p:cNvSpPr>
          <p:nvPr>
            <p:ph idx="1"/>
          </p:nvPr>
        </p:nvSpPr>
        <p:spPr>
          <a:xfrm>
            <a:off x="838200" y="1328738"/>
            <a:ext cx="10515600" cy="5021262"/>
          </a:xfrm>
        </p:spPr>
        <p:txBody>
          <a:bodyPr>
            <a:normAutofit fontScale="92500"/>
          </a:bodyPr>
          <a:lstStyle/>
          <a:p>
            <a:r>
              <a:rPr lang="en-US" sz="2600" dirty="0">
                <a:latin typeface="Aptos Narrow" panose="020B0004020202020204" pitchFamily="34" charset="0"/>
              </a:rPr>
              <a:t>The </a:t>
            </a:r>
            <a:r>
              <a:rPr lang="en-US" sz="2600" b="1" dirty="0">
                <a:latin typeface="Aptos Narrow" panose="020B0004020202020204" pitchFamily="34" charset="0"/>
              </a:rPr>
              <a:t>Inventory Tracking and Management System </a:t>
            </a:r>
            <a:r>
              <a:rPr lang="en-US" sz="2600" dirty="0">
                <a:latin typeface="Aptos Narrow" panose="020B0004020202020204" pitchFamily="34" charset="0"/>
              </a:rPr>
              <a:t>is designed to automate and optimize inventory tracking using </a:t>
            </a:r>
            <a:r>
              <a:rPr lang="en-US" sz="2600" b="1" dirty="0">
                <a:latin typeface="Aptos Narrow" panose="020B0004020202020204" pitchFamily="34" charset="0"/>
              </a:rPr>
              <a:t>barcode scanning</a:t>
            </a:r>
            <a:r>
              <a:rPr lang="en-US" sz="2600" dirty="0">
                <a:latin typeface="Aptos Narrow" panose="020B0004020202020204" pitchFamily="34" charset="0"/>
              </a:rPr>
              <a:t>, data </a:t>
            </a:r>
            <a:r>
              <a:rPr lang="en-US" sz="2600" b="1" dirty="0">
                <a:latin typeface="Aptos Narrow" panose="020B0004020202020204" pitchFamily="34" charset="0"/>
              </a:rPr>
              <a:t>aggregation</a:t>
            </a:r>
            <a:r>
              <a:rPr lang="en-US" sz="2600" dirty="0">
                <a:latin typeface="Aptos Narrow" panose="020B0004020202020204" pitchFamily="34" charset="0"/>
              </a:rPr>
              <a:t>, real-time updates, and </a:t>
            </a:r>
            <a:r>
              <a:rPr lang="en-US" sz="2600" b="1" dirty="0">
                <a:latin typeface="Aptos Narrow" panose="020B0004020202020204" pitchFamily="34" charset="0"/>
              </a:rPr>
              <a:t>e-signature authentication</a:t>
            </a:r>
            <a:r>
              <a:rPr lang="en-US" sz="2600" dirty="0">
                <a:latin typeface="Aptos Narrow" panose="020B0004020202020204" pitchFamily="34" charset="0"/>
              </a:rPr>
              <a:t>.</a:t>
            </a:r>
          </a:p>
          <a:p>
            <a:r>
              <a:rPr lang="en-US" sz="2600" dirty="0">
                <a:latin typeface="Aptos Narrow" panose="020B0004020202020204" pitchFamily="34" charset="0"/>
              </a:rPr>
              <a:t>This system ensures:</a:t>
            </a:r>
            <a:br>
              <a:rPr lang="en-US" sz="2600" dirty="0">
                <a:latin typeface="Aptos Narrow" panose="020B0004020202020204" pitchFamily="34" charset="0"/>
              </a:rPr>
            </a:br>
            <a:r>
              <a:rPr lang="en-US" sz="2600" dirty="0">
                <a:latin typeface="Aptos Narrow" panose="020B0004020202020204" pitchFamily="34" charset="0"/>
              </a:rPr>
              <a:t>✅ Accurate stock monitoring through </a:t>
            </a:r>
            <a:r>
              <a:rPr lang="en-US" sz="2600" b="1" dirty="0">
                <a:latin typeface="Aptos Narrow" panose="020B0004020202020204" pitchFamily="34" charset="0"/>
              </a:rPr>
              <a:t>scanning &amp; real-time updates</a:t>
            </a:r>
            <a:r>
              <a:rPr lang="en-US" sz="2600" dirty="0">
                <a:latin typeface="Aptos Narrow" panose="020B0004020202020204" pitchFamily="34" charset="0"/>
              </a:rPr>
              <a:t>.</a:t>
            </a:r>
            <a:br>
              <a:rPr lang="en-US" sz="2600" dirty="0">
                <a:latin typeface="Aptos Narrow" panose="020B0004020202020204" pitchFamily="34" charset="0"/>
              </a:rPr>
            </a:br>
            <a:r>
              <a:rPr lang="en-US" sz="2600" dirty="0">
                <a:latin typeface="Aptos Narrow" panose="020B0004020202020204" pitchFamily="34" charset="0"/>
              </a:rPr>
              <a:t>✅ Secure and authorized inventory transactions via E-Signature authentication.</a:t>
            </a:r>
            <a:br>
              <a:rPr lang="en-US" sz="2600" dirty="0">
                <a:latin typeface="Aptos Narrow" panose="020B0004020202020204" pitchFamily="34" charset="0"/>
              </a:rPr>
            </a:br>
            <a:r>
              <a:rPr lang="en-US" sz="2600" dirty="0">
                <a:latin typeface="Aptos Narrow" panose="020B0004020202020204" pitchFamily="34" charset="0"/>
              </a:rPr>
              <a:t>✅ Error reduction with </a:t>
            </a:r>
            <a:r>
              <a:rPr lang="en-US" sz="2600" b="1" dirty="0">
                <a:latin typeface="Aptos Narrow" panose="020B0004020202020204" pitchFamily="34" charset="0"/>
              </a:rPr>
              <a:t>dropout handling</a:t>
            </a:r>
            <a:r>
              <a:rPr lang="en-US" sz="2600" dirty="0">
                <a:latin typeface="Aptos Narrow" panose="020B0004020202020204" pitchFamily="34" charset="0"/>
              </a:rPr>
              <a:t>, </a:t>
            </a:r>
            <a:r>
              <a:rPr lang="en-US" sz="2600" b="1" dirty="0">
                <a:latin typeface="Aptos Narrow" panose="020B0004020202020204" pitchFamily="34" charset="0"/>
              </a:rPr>
              <a:t>reprinting</a:t>
            </a:r>
            <a:r>
              <a:rPr lang="en-US" sz="2600" dirty="0">
                <a:latin typeface="Aptos Narrow" panose="020B0004020202020204" pitchFamily="34" charset="0"/>
              </a:rPr>
              <a:t>, and </a:t>
            </a:r>
            <a:r>
              <a:rPr lang="en-US" sz="2600" b="1" dirty="0">
                <a:latin typeface="Aptos Narrow" panose="020B0004020202020204" pitchFamily="34" charset="0"/>
              </a:rPr>
              <a:t>remapping</a:t>
            </a:r>
            <a:r>
              <a:rPr lang="en-US" sz="2600" dirty="0">
                <a:latin typeface="Aptos Narrow" panose="020B0004020202020204" pitchFamily="34" charset="0"/>
              </a:rPr>
              <a:t> codes.</a:t>
            </a:r>
            <a:br>
              <a:rPr lang="en-US" sz="2600" dirty="0">
                <a:latin typeface="Aptos Narrow" panose="020B0004020202020204" pitchFamily="34" charset="0"/>
              </a:rPr>
            </a:br>
            <a:r>
              <a:rPr lang="en-US" sz="2600" dirty="0">
                <a:latin typeface="Aptos Narrow" panose="020B0004020202020204" pitchFamily="34" charset="0"/>
              </a:rPr>
              <a:t>✅ Seamless integration with </a:t>
            </a:r>
            <a:r>
              <a:rPr lang="en-US" sz="2600" b="1" dirty="0">
                <a:latin typeface="Aptos Narrow" panose="020B0004020202020204" pitchFamily="34" charset="0"/>
              </a:rPr>
              <a:t>dynamic backend connectivity</a:t>
            </a:r>
            <a:r>
              <a:rPr lang="en-US" sz="2600" dirty="0">
                <a:latin typeface="Aptos Narrow" panose="020B0004020202020204" pitchFamily="34" charset="0"/>
              </a:rPr>
              <a:t>.</a:t>
            </a:r>
          </a:p>
          <a:p>
            <a:r>
              <a:rPr lang="en-US" sz="2600" dirty="0">
                <a:latin typeface="Aptos Narrow" panose="020B0004020202020204" pitchFamily="34" charset="0"/>
              </a:rPr>
              <a:t>It is ideal for warehouses, retail businesses, logistics companies, and manufacturing units requiring </a:t>
            </a:r>
            <a:r>
              <a:rPr lang="en-US" sz="2600" b="1" dirty="0">
                <a:latin typeface="Aptos Narrow" panose="020B0004020202020204" pitchFamily="34" charset="0"/>
              </a:rPr>
              <a:t>fast</a:t>
            </a:r>
            <a:r>
              <a:rPr lang="en-US" sz="2600" dirty="0">
                <a:latin typeface="Aptos Narrow" panose="020B0004020202020204" pitchFamily="34" charset="0"/>
              </a:rPr>
              <a:t>, </a:t>
            </a:r>
            <a:r>
              <a:rPr lang="en-US" sz="2600" b="1" dirty="0">
                <a:latin typeface="Aptos Narrow" panose="020B0004020202020204" pitchFamily="34" charset="0"/>
              </a:rPr>
              <a:t>secure</a:t>
            </a:r>
            <a:r>
              <a:rPr lang="en-US" sz="2600" dirty="0">
                <a:latin typeface="Aptos Narrow" panose="020B0004020202020204" pitchFamily="34" charset="0"/>
              </a:rPr>
              <a:t>, and </a:t>
            </a:r>
            <a:r>
              <a:rPr lang="en-US" sz="2600" b="1" dirty="0">
                <a:latin typeface="Aptos Narrow" panose="020B0004020202020204" pitchFamily="34" charset="0"/>
              </a:rPr>
              <a:t>accurate</a:t>
            </a:r>
            <a:r>
              <a:rPr lang="en-US" sz="2600" dirty="0">
                <a:latin typeface="Aptos Narrow" panose="020B0004020202020204" pitchFamily="34" charset="0"/>
              </a:rPr>
              <a:t> inventory tracking solutions.</a:t>
            </a:r>
          </a:p>
        </p:txBody>
      </p:sp>
    </p:spTree>
    <p:extLst>
      <p:ext uri="{BB962C8B-B14F-4D97-AF65-F5344CB8AC3E}">
        <p14:creationId xmlns:p14="http://schemas.microsoft.com/office/powerpoint/2010/main" xmlns="" val="3183453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A47A840-A58B-A749-C04F-DC9C5769D87D}"/>
              </a:ext>
            </a:extLst>
          </p:cNvPr>
          <p:cNvSpPr>
            <a:spLocks noGrp="1"/>
          </p:cNvSpPr>
          <p:nvPr>
            <p:ph type="title"/>
          </p:nvPr>
        </p:nvSpPr>
        <p:spPr>
          <a:xfrm>
            <a:off x="838200" y="365125"/>
            <a:ext cx="10515600" cy="963613"/>
          </a:xfrm>
        </p:spPr>
        <p:txBody>
          <a:bodyPr/>
          <a:lstStyle/>
          <a:p>
            <a:r>
              <a:rPr lang="en-US" b="1" dirty="0"/>
              <a:t>Project Profile</a:t>
            </a:r>
          </a:p>
        </p:txBody>
      </p:sp>
      <p:sp>
        <p:nvSpPr>
          <p:cNvPr id="3" name="Content Placeholder 2">
            <a:extLst>
              <a:ext uri="{FF2B5EF4-FFF2-40B4-BE49-F238E27FC236}">
                <a16:creationId xmlns:a16="http://schemas.microsoft.com/office/drawing/2014/main" xmlns="" id="{CFB48DE4-98BA-D9C9-D751-49AA48597A08}"/>
              </a:ext>
            </a:extLst>
          </p:cNvPr>
          <p:cNvSpPr>
            <a:spLocks noGrp="1"/>
          </p:cNvSpPr>
          <p:nvPr>
            <p:ph idx="1"/>
          </p:nvPr>
        </p:nvSpPr>
        <p:spPr>
          <a:xfrm>
            <a:off x="838200" y="1443038"/>
            <a:ext cx="10515600" cy="4733925"/>
          </a:xfrm>
        </p:spPr>
        <p:txBody>
          <a:bodyPr>
            <a:normAutofit/>
          </a:bodyPr>
          <a:lstStyle/>
          <a:p>
            <a:pPr>
              <a:buFont typeface="Arial" panose="020B0604020202020204" pitchFamily="34" charset="0"/>
              <a:buChar char="•"/>
            </a:pPr>
            <a:r>
              <a:rPr lang="en-US" sz="2600" b="1" dirty="0">
                <a:latin typeface="Aptos Narrow" panose="020B0004020202020204" pitchFamily="34" charset="0"/>
              </a:rPr>
              <a:t>Project Name:</a:t>
            </a:r>
            <a:r>
              <a:rPr lang="en-US" sz="2600" dirty="0">
                <a:latin typeface="Aptos Narrow" panose="020B0004020202020204" pitchFamily="34" charset="0"/>
              </a:rPr>
              <a:t> Inventory Tracking &amp; Management System</a:t>
            </a:r>
          </a:p>
          <a:p>
            <a:pPr>
              <a:buFont typeface="Arial" panose="020B0604020202020204" pitchFamily="34" charset="0"/>
              <a:buChar char="•"/>
            </a:pPr>
            <a:r>
              <a:rPr lang="en-US" sz="2600" b="1" dirty="0">
                <a:latin typeface="Aptos Narrow" panose="020B0004020202020204" pitchFamily="34" charset="0"/>
              </a:rPr>
              <a:t>Developed By: </a:t>
            </a:r>
            <a:r>
              <a:rPr lang="en-US" sz="2600" dirty="0">
                <a:latin typeface="Aptos Narrow" panose="020B0004020202020204" pitchFamily="34" charset="0"/>
              </a:rPr>
              <a:t>Hiren Parmar</a:t>
            </a:r>
          </a:p>
          <a:p>
            <a:pPr>
              <a:buFont typeface="Arial" panose="020B0604020202020204" pitchFamily="34" charset="0"/>
              <a:buChar char="•"/>
            </a:pPr>
            <a:r>
              <a:rPr lang="en-US" sz="2600" b="1" dirty="0">
                <a:latin typeface="Aptos Narrow" panose="020B0004020202020204" pitchFamily="34" charset="0"/>
              </a:rPr>
              <a:t>Technology Stack:</a:t>
            </a:r>
            <a:r>
              <a:rPr lang="en-US" sz="2600" dirty="0">
                <a:latin typeface="Aptos Narrow" panose="020B0004020202020204" pitchFamily="34" charset="0"/>
              </a:rPr>
              <a:t> React Native, Node.js, PostgreSQL</a:t>
            </a:r>
          </a:p>
          <a:p>
            <a:pPr>
              <a:buFont typeface="Arial" panose="020B0604020202020204" pitchFamily="34" charset="0"/>
              <a:buChar char="•"/>
            </a:pPr>
            <a:r>
              <a:rPr lang="en-US" sz="2600" b="1" dirty="0">
                <a:latin typeface="Aptos Narrow" panose="020B0004020202020204" pitchFamily="34" charset="0"/>
              </a:rPr>
              <a:t>Target Users:</a:t>
            </a:r>
            <a:r>
              <a:rPr lang="en-US" sz="2600" dirty="0">
                <a:latin typeface="Aptos Narrow" panose="020B0004020202020204" pitchFamily="34" charset="0"/>
              </a:rPr>
              <a:t> Warehouse Managers, Retailers, Manufacturers, Logistics Personnel</a:t>
            </a:r>
          </a:p>
        </p:txBody>
      </p:sp>
    </p:spTree>
    <p:extLst>
      <p:ext uri="{BB962C8B-B14F-4D97-AF65-F5344CB8AC3E}">
        <p14:creationId xmlns:p14="http://schemas.microsoft.com/office/powerpoint/2010/main" xmlns="" val="3635767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713BF-5A37-177F-F85E-9F5387DB2F47}"/>
              </a:ext>
            </a:extLst>
          </p:cNvPr>
          <p:cNvSpPr>
            <a:spLocks noGrp="1"/>
          </p:cNvSpPr>
          <p:nvPr>
            <p:ph type="title"/>
          </p:nvPr>
        </p:nvSpPr>
        <p:spPr>
          <a:xfrm>
            <a:off x="838200" y="365126"/>
            <a:ext cx="10515600" cy="977900"/>
          </a:xfrm>
        </p:spPr>
        <p:txBody>
          <a:bodyPr/>
          <a:lstStyle/>
          <a:p>
            <a:r>
              <a:rPr lang="en-US" b="1" dirty="0"/>
              <a:t>Tools and Technologies</a:t>
            </a:r>
          </a:p>
        </p:txBody>
      </p:sp>
      <p:sp>
        <p:nvSpPr>
          <p:cNvPr id="3" name="Content Placeholder 2">
            <a:extLst>
              <a:ext uri="{FF2B5EF4-FFF2-40B4-BE49-F238E27FC236}">
                <a16:creationId xmlns:a16="http://schemas.microsoft.com/office/drawing/2014/main" xmlns="" id="{0160E146-1A2F-C2D8-E89D-C12722009DE6}"/>
              </a:ext>
            </a:extLst>
          </p:cNvPr>
          <p:cNvSpPr>
            <a:spLocks noGrp="1"/>
          </p:cNvSpPr>
          <p:nvPr>
            <p:ph idx="1"/>
          </p:nvPr>
        </p:nvSpPr>
        <p:spPr>
          <a:xfrm>
            <a:off x="838200" y="1485900"/>
            <a:ext cx="10515600" cy="5006974"/>
          </a:xfrm>
        </p:spPr>
        <p:txBody>
          <a:bodyPr>
            <a:normAutofit/>
          </a:bodyPr>
          <a:lstStyle/>
          <a:p>
            <a:r>
              <a:rPr lang="en-US" b="1" dirty="0">
                <a:latin typeface="Aptos Narrow" panose="020B0004020202020204" pitchFamily="34" charset="0"/>
              </a:rPr>
              <a:t>Frontend:</a:t>
            </a:r>
          </a:p>
          <a:p>
            <a:pPr lvl="1"/>
            <a:r>
              <a:rPr lang="en-US" dirty="0">
                <a:latin typeface="Aptos Narrow" panose="020B0004020202020204" pitchFamily="34" charset="0"/>
              </a:rPr>
              <a:t>React Native (Cross-Platform Mobile App)</a:t>
            </a:r>
          </a:p>
          <a:p>
            <a:pPr lvl="1"/>
            <a:r>
              <a:rPr lang="en-US" dirty="0">
                <a:latin typeface="Aptos Narrow" panose="020B0004020202020204" pitchFamily="34" charset="0"/>
              </a:rPr>
              <a:t>React Navigation (Navigation Handling)</a:t>
            </a:r>
          </a:p>
          <a:p>
            <a:pPr lvl="1"/>
            <a:r>
              <a:rPr lang="en-US" dirty="0">
                <a:latin typeface="Aptos Narrow" panose="020B0004020202020204" pitchFamily="34" charset="0"/>
              </a:rPr>
              <a:t>Axios (API Integration)</a:t>
            </a:r>
          </a:p>
          <a:p>
            <a:r>
              <a:rPr lang="en-US" b="1" dirty="0">
                <a:latin typeface="Aptos Narrow" panose="020B0004020202020204" pitchFamily="34" charset="0"/>
              </a:rPr>
              <a:t>Backend:</a:t>
            </a:r>
          </a:p>
          <a:p>
            <a:pPr lvl="1"/>
            <a:r>
              <a:rPr lang="en-US" dirty="0">
                <a:latin typeface="Aptos Narrow" panose="020B0004020202020204" pitchFamily="34" charset="0"/>
              </a:rPr>
              <a:t>Node.js &amp; Express.js (REST API)</a:t>
            </a:r>
          </a:p>
          <a:p>
            <a:pPr lvl="1"/>
            <a:r>
              <a:rPr lang="en-US" dirty="0">
                <a:latin typeface="Aptos Narrow" panose="020B0004020202020204" pitchFamily="34" charset="0"/>
              </a:rPr>
              <a:t>PostgreSQL (Database Management)</a:t>
            </a:r>
          </a:p>
          <a:p>
            <a:pPr lvl="1"/>
            <a:r>
              <a:rPr lang="en-US" dirty="0">
                <a:latin typeface="Aptos Narrow" panose="020B0004020202020204" pitchFamily="34" charset="0"/>
              </a:rPr>
              <a:t>Prisma ORM (Database Querying)</a:t>
            </a:r>
          </a:p>
          <a:p>
            <a:r>
              <a:rPr lang="en-US" b="1" dirty="0">
                <a:latin typeface="Aptos Narrow" panose="020B0004020202020204" pitchFamily="34" charset="0"/>
              </a:rPr>
              <a:t>Other Technologies:</a:t>
            </a:r>
          </a:p>
        </p:txBody>
      </p:sp>
    </p:spTree>
    <p:extLst>
      <p:ext uri="{BB962C8B-B14F-4D97-AF65-F5344CB8AC3E}">
        <p14:creationId xmlns:p14="http://schemas.microsoft.com/office/powerpoint/2010/main" xmlns="" val="307232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E31B021-C77F-A40B-9264-4D941921354B}"/>
              </a:ext>
            </a:extLst>
          </p:cNvPr>
          <p:cNvSpPr>
            <a:spLocks noGrp="1"/>
          </p:cNvSpPr>
          <p:nvPr>
            <p:ph type="title"/>
          </p:nvPr>
        </p:nvSpPr>
        <p:spPr>
          <a:xfrm>
            <a:off x="838200" y="365126"/>
            <a:ext cx="10515600" cy="977900"/>
          </a:xfrm>
        </p:spPr>
        <p:txBody>
          <a:bodyPr/>
          <a:lstStyle/>
          <a:p>
            <a:r>
              <a:rPr lang="en-US" b="1" dirty="0"/>
              <a:t>Modules</a:t>
            </a:r>
          </a:p>
        </p:txBody>
      </p:sp>
      <p:sp>
        <p:nvSpPr>
          <p:cNvPr id="5" name="Rectangle 2">
            <a:extLst>
              <a:ext uri="{FF2B5EF4-FFF2-40B4-BE49-F238E27FC236}">
                <a16:creationId xmlns:a16="http://schemas.microsoft.com/office/drawing/2014/main" xmlns="" id="{31DB9FC1-2895-F16B-7612-06E1FEFFA36F}"/>
              </a:ext>
            </a:extLst>
          </p:cNvPr>
          <p:cNvSpPr>
            <a:spLocks noGrp="1" noChangeArrowheads="1"/>
          </p:cNvSpPr>
          <p:nvPr>
            <p:ph idx="1"/>
          </p:nvPr>
        </p:nvSpPr>
        <p:spPr bwMode="auto">
          <a:xfrm>
            <a:off x="838200" y="1484680"/>
            <a:ext cx="10515600" cy="40934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en-US" altLang="en-US" sz="2600" b="1" dirty="0">
                <a:latin typeface="Aptos Narrow" panose="020B0004020202020204" pitchFamily="34" charset="0"/>
              </a:rPr>
              <a:t> </a:t>
            </a:r>
            <a:r>
              <a:rPr kumimoji="0" lang="en-US" altLang="en-US" sz="2600" b="1" i="0" u="none" strike="noStrike" cap="none" normalizeH="0" baseline="0" dirty="0">
                <a:ln>
                  <a:noFill/>
                </a:ln>
                <a:solidFill>
                  <a:schemeClr val="tx1"/>
                </a:solidFill>
                <a:effectLst/>
                <a:latin typeface="Aptos Narrow" panose="020B0004020202020204" pitchFamily="34" charset="0"/>
              </a:rPr>
              <a:t>Authentication Module</a:t>
            </a:r>
            <a:r>
              <a:rPr kumimoji="0" lang="en-US" altLang="en-US" sz="2600" b="0" i="0" u="none" strike="noStrike" cap="none" normalizeH="0" baseline="0" dirty="0">
                <a:ln>
                  <a:noFill/>
                </a:ln>
                <a:solidFill>
                  <a:schemeClr val="tx1"/>
                </a:solidFill>
                <a:effectLst/>
                <a:latin typeface="Aptos Narrow" panose="020B0004020202020204" pitchFamily="34" charset="0"/>
              </a:rPr>
              <a:t> – Secure login/logout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Aggregation </a:t>
            </a:r>
            <a:r>
              <a:rPr kumimoji="0" lang="en-US" altLang="en-US" sz="2600" b="0" i="0" u="none" strike="noStrike" cap="none" normalizeH="0" baseline="0" dirty="0">
                <a:ln>
                  <a:noFill/>
                </a:ln>
                <a:solidFill>
                  <a:schemeClr val="tx1"/>
                </a:solidFill>
                <a:effectLst/>
                <a:latin typeface="Aptos Narrow" panose="020B0004020202020204" pitchFamily="34" charset="0"/>
              </a:rPr>
              <a:t> – Collecting and managing scanned inventory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a:t>
            </a:r>
            <a:r>
              <a:rPr kumimoji="0" lang="en-US" altLang="en-US" sz="2600" b="1" i="0" u="none" strike="noStrike" cap="none" normalizeH="0" baseline="0" dirty="0" err="1">
                <a:ln>
                  <a:noFill/>
                </a:ln>
                <a:solidFill>
                  <a:schemeClr val="tx1"/>
                </a:solidFill>
                <a:effectLst/>
                <a:latin typeface="Aptos Narrow" panose="020B0004020202020204" pitchFamily="34" charset="0"/>
              </a:rPr>
              <a:t>ScanList</a:t>
            </a:r>
            <a:r>
              <a:rPr kumimoji="0" lang="en-US" altLang="en-US" sz="2600" b="1" i="0" u="none" strike="noStrike" cap="none" normalizeH="0" baseline="0" dirty="0">
                <a:ln>
                  <a:noFill/>
                </a:ln>
                <a:solidFill>
                  <a:schemeClr val="tx1"/>
                </a:solidFill>
                <a:effectLst/>
                <a:latin typeface="Aptos Narrow" panose="020B0004020202020204" pitchFamily="34" charset="0"/>
              </a:rPr>
              <a:t> </a:t>
            </a:r>
            <a:r>
              <a:rPr kumimoji="0" lang="en-US" altLang="en-US" sz="2600" b="0" i="0" u="none" strike="noStrike" cap="none" normalizeH="0" baseline="0" dirty="0">
                <a:ln>
                  <a:noFill/>
                </a:ln>
                <a:solidFill>
                  <a:schemeClr val="tx1"/>
                </a:solidFill>
                <a:effectLst/>
                <a:latin typeface="Aptos Narrow" panose="020B0004020202020204" pitchFamily="34" charset="0"/>
              </a:rPr>
              <a:t> – Barcode scanning and real-time tracking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Dropout </a:t>
            </a:r>
            <a:r>
              <a:rPr kumimoji="0" lang="en-US" altLang="en-US" sz="2600" b="0" i="0" u="none" strike="noStrike" cap="none" normalizeH="0" baseline="0" dirty="0">
                <a:ln>
                  <a:noFill/>
                </a:ln>
                <a:solidFill>
                  <a:schemeClr val="tx1"/>
                </a:solidFill>
                <a:effectLst/>
                <a:latin typeface="Aptos Narrow" panose="020B0004020202020204" pitchFamily="34" charset="0"/>
              </a:rPr>
              <a:t> – Handling transaction failures and data loss prevention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Reprint </a:t>
            </a:r>
            <a:r>
              <a:rPr kumimoji="0" lang="en-US" altLang="en-US" sz="2600" b="0" i="0" u="none" strike="noStrike" cap="none" normalizeH="0" baseline="0" dirty="0">
                <a:ln>
                  <a:noFill/>
                </a:ln>
                <a:solidFill>
                  <a:schemeClr val="tx1"/>
                </a:solidFill>
                <a:effectLst/>
                <a:latin typeface="Aptos Narrow" panose="020B0004020202020204" pitchFamily="34" charset="0"/>
              </a:rPr>
              <a:t> – End transaction after reprint implement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Code Replace</a:t>
            </a:r>
            <a:r>
              <a:rPr kumimoji="0" lang="en-US" altLang="en-US" sz="2600" b="0" i="0" u="none" strike="noStrike" cap="none" normalizeH="0" baseline="0" dirty="0">
                <a:ln>
                  <a:noFill/>
                </a:ln>
                <a:solidFill>
                  <a:schemeClr val="tx1"/>
                </a:solidFill>
                <a:effectLst/>
                <a:latin typeface="Aptos Narrow" panose="020B0004020202020204" pitchFamily="34" charset="0"/>
              </a:rPr>
              <a:t> – Updating and replacing inventory records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600" dirty="0">
                <a:latin typeface="Aptos Narrow" panose="020B0004020202020204" pitchFamily="34" charset="0"/>
              </a:rPr>
              <a:t> </a:t>
            </a:r>
            <a:r>
              <a:rPr lang="en-US" altLang="en-US" sz="2600" b="1" dirty="0">
                <a:latin typeface="Aptos Narrow" panose="020B0004020202020204" pitchFamily="34" charset="0"/>
              </a:rPr>
              <a:t>Remap</a:t>
            </a:r>
            <a:r>
              <a:rPr lang="en-US" altLang="en-US" sz="2600" dirty="0">
                <a:latin typeface="Aptos Narrow" panose="020B0004020202020204" pitchFamily="34" charset="0"/>
              </a:rPr>
              <a:t> – Find the untracking items</a:t>
            </a:r>
            <a:endParaRPr kumimoji="0" lang="en-US" altLang="en-US" sz="2600" b="0" i="0" u="none" strike="noStrike" cap="none" normalizeH="0" baseline="0" dirty="0">
              <a:ln>
                <a:noFill/>
              </a:ln>
              <a:solidFill>
                <a:schemeClr val="tx1"/>
              </a:solidFill>
              <a:effectLst/>
              <a:latin typeface="Aptos Narrow" panose="020B00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E-Signature Authentication</a:t>
            </a:r>
            <a:r>
              <a:rPr kumimoji="0" lang="en-US" altLang="en-US" sz="2600" b="0" i="0" u="none" strike="noStrike" cap="none" normalizeH="0" baseline="0" dirty="0">
                <a:ln>
                  <a:noFill/>
                </a:ln>
                <a:solidFill>
                  <a:schemeClr val="tx1"/>
                </a:solidFill>
                <a:effectLst/>
                <a:latin typeface="Aptos Narrow" panose="020B0004020202020204" pitchFamily="34" charset="0"/>
              </a:rPr>
              <a:t> – Digital approval for inventory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Settings Module</a:t>
            </a:r>
            <a:r>
              <a:rPr kumimoji="0" lang="en-US" altLang="en-US" sz="2600" b="0" i="0" u="none" strike="noStrike" cap="none" normalizeH="0" baseline="0" dirty="0">
                <a:ln>
                  <a:noFill/>
                </a:ln>
                <a:solidFill>
                  <a:schemeClr val="tx1"/>
                </a:solidFill>
                <a:effectLst/>
                <a:latin typeface="Aptos Narrow" panose="020B0004020202020204" pitchFamily="34" charset="0"/>
              </a:rPr>
              <a:t> – User preferences &amp; system configurations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600" b="1" i="0" u="none" strike="noStrike" cap="none" normalizeH="0" baseline="0" dirty="0">
                <a:ln>
                  <a:noFill/>
                </a:ln>
                <a:solidFill>
                  <a:schemeClr val="tx1"/>
                </a:solidFill>
                <a:effectLst/>
                <a:latin typeface="Aptos Narrow" panose="020B0004020202020204" pitchFamily="34" charset="0"/>
              </a:rPr>
              <a:t> Dynamic Backend URL Configuration</a:t>
            </a:r>
            <a:r>
              <a:rPr kumimoji="0" lang="en-US" altLang="en-US" sz="2600" b="0" i="0" u="none" strike="noStrike" cap="none" normalizeH="0" baseline="0" dirty="0">
                <a:ln>
                  <a:noFill/>
                </a:ln>
                <a:solidFill>
                  <a:schemeClr val="tx1"/>
                </a:solidFill>
                <a:effectLst/>
                <a:latin typeface="Aptos Narrow" panose="020B0004020202020204" pitchFamily="34" charset="0"/>
              </a:rPr>
              <a:t> – Multi-server connectivity </a:t>
            </a:r>
          </a:p>
        </p:txBody>
      </p:sp>
    </p:spTree>
    <p:extLst>
      <p:ext uri="{BB962C8B-B14F-4D97-AF65-F5344CB8AC3E}">
        <p14:creationId xmlns:p14="http://schemas.microsoft.com/office/powerpoint/2010/main" xmlns="" val="103254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6B20EB7-A8AA-76E1-47FD-79B51B9F8BAB}"/>
              </a:ext>
            </a:extLst>
          </p:cNvPr>
          <p:cNvSpPr>
            <a:spLocks noGrp="1"/>
          </p:cNvSpPr>
          <p:nvPr>
            <p:ph type="title"/>
          </p:nvPr>
        </p:nvSpPr>
        <p:spPr>
          <a:xfrm>
            <a:off x="838200" y="365125"/>
            <a:ext cx="10515600" cy="949325"/>
          </a:xfrm>
        </p:spPr>
        <p:txBody>
          <a:bodyPr/>
          <a:lstStyle/>
          <a:p>
            <a:r>
              <a:rPr lang="en-US" b="1" dirty="0"/>
              <a:t>Functionalities</a:t>
            </a:r>
          </a:p>
        </p:txBody>
      </p:sp>
      <p:sp>
        <p:nvSpPr>
          <p:cNvPr id="3" name="Content Placeholder 2">
            <a:extLst>
              <a:ext uri="{FF2B5EF4-FFF2-40B4-BE49-F238E27FC236}">
                <a16:creationId xmlns:a16="http://schemas.microsoft.com/office/drawing/2014/main" xmlns="" id="{7BD8EFDD-2638-311C-B7AA-E77DBE0E037A}"/>
              </a:ext>
            </a:extLst>
          </p:cNvPr>
          <p:cNvSpPr>
            <a:spLocks noGrp="1"/>
          </p:cNvSpPr>
          <p:nvPr>
            <p:ph idx="1"/>
          </p:nvPr>
        </p:nvSpPr>
        <p:spPr>
          <a:xfrm>
            <a:off x="838200" y="1414463"/>
            <a:ext cx="10515600" cy="4762500"/>
          </a:xfrm>
        </p:spPr>
        <p:txBody>
          <a:bodyPr>
            <a:normAutofit/>
          </a:bodyPr>
          <a:lstStyle/>
          <a:p>
            <a:pPr marL="0" indent="0">
              <a:buNone/>
            </a:pPr>
            <a:r>
              <a:rPr lang="en-US" sz="2600" dirty="0">
                <a:latin typeface="Aptos Narrow" panose="020B0004020202020204" pitchFamily="34" charset="0"/>
              </a:rPr>
              <a:t>✔ Real-time inventory scanning &amp; tracking</a:t>
            </a:r>
            <a:br>
              <a:rPr lang="en-US" sz="2600" dirty="0">
                <a:latin typeface="Aptos Narrow" panose="020B0004020202020204" pitchFamily="34" charset="0"/>
              </a:rPr>
            </a:br>
            <a:r>
              <a:rPr lang="en-US" sz="2600" dirty="0">
                <a:latin typeface="Aptos Narrow" panose="020B0004020202020204" pitchFamily="34" charset="0"/>
              </a:rPr>
              <a:t>✔ Secure user authentication with login/logout</a:t>
            </a:r>
            <a:br>
              <a:rPr lang="en-US" sz="2600" dirty="0">
                <a:latin typeface="Aptos Narrow" panose="020B0004020202020204" pitchFamily="34" charset="0"/>
              </a:rPr>
            </a:br>
            <a:r>
              <a:rPr lang="en-US" sz="2600" dirty="0">
                <a:latin typeface="Aptos Narrow" panose="020B0004020202020204" pitchFamily="34" charset="0"/>
              </a:rPr>
              <a:t>✔ Dynamic backend URL configuration for multi-server access</a:t>
            </a:r>
            <a:br>
              <a:rPr lang="en-US" sz="2600" dirty="0">
                <a:latin typeface="Aptos Narrow" panose="020B0004020202020204" pitchFamily="34" charset="0"/>
              </a:rPr>
            </a:br>
            <a:r>
              <a:rPr lang="en-US" sz="2600" dirty="0">
                <a:latin typeface="Aptos Narrow" panose="020B0004020202020204" pitchFamily="34" charset="0"/>
              </a:rPr>
              <a:t>✔ Dropout handling, reprinting, and remapping codes for accuracy</a:t>
            </a:r>
            <a:br>
              <a:rPr lang="en-US" sz="2600" dirty="0">
                <a:latin typeface="Aptos Narrow" panose="020B0004020202020204" pitchFamily="34" charset="0"/>
              </a:rPr>
            </a:br>
            <a:r>
              <a:rPr lang="en-US" sz="2600" dirty="0">
                <a:latin typeface="Aptos Narrow" panose="020B0004020202020204" pitchFamily="34" charset="0"/>
              </a:rPr>
              <a:t>✔ E-Signature authentication for inventory approvals</a:t>
            </a:r>
            <a:br>
              <a:rPr lang="en-US" sz="2600" dirty="0">
                <a:latin typeface="Aptos Narrow" panose="020B0004020202020204" pitchFamily="34" charset="0"/>
              </a:rPr>
            </a:br>
            <a:r>
              <a:rPr lang="en-US" sz="2600" dirty="0">
                <a:latin typeface="Aptos Narrow" panose="020B0004020202020204" pitchFamily="34" charset="0"/>
              </a:rPr>
              <a:t>✔ User role management (Warehouse Staff, etc.)</a:t>
            </a:r>
            <a:br>
              <a:rPr lang="en-US" sz="2600" dirty="0">
                <a:latin typeface="Aptos Narrow" panose="020B0004020202020204" pitchFamily="34" charset="0"/>
              </a:rPr>
            </a:br>
            <a:r>
              <a:rPr lang="en-US" sz="2600" dirty="0">
                <a:latin typeface="Aptos Narrow" panose="020B0004020202020204" pitchFamily="34" charset="0"/>
              </a:rPr>
              <a:t>✔ Data aggregation and reporting for business insights</a:t>
            </a:r>
          </a:p>
        </p:txBody>
      </p:sp>
    </p:spTree>
    <p:extLst>
      <p:ext uri="{BB962C8B-B14F-4D97-AF65-F5344CB8AC3E}">
        <p14:creationId xmlns:p14="http://schemas.microsoft.com/office/powerpoint/2010/main" xmlns="" val="437284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8479EA-BA6B-3B83-F98E-49F84B2A2885}"/>
              </a:ext>
            </a:extLst>
          </p:cNvPr>
          <p:cNvSpPr>
            <a:spLocks noGrp="1"/>
          </p:cNvSpPr>
          <p:nvPr>
            <p:ph type="title"/>
          </p:nvPr>
        </p:nvSpPr>
        <p:spPr>
          <a:xfrm>
            <a:off x="838200" y="365125"/>
            <a:ext cx="10515600" cy="963613"/>
          </a:xfrm>
        </p:spPr>
        <p:txBody>
          <a:bodyPr/>
          <a:lstStyle/>
          <a:p>
            <a:r>
              <a:rPr lang="en-US" b="1" dirty="0"/>
              <a:t>Users of the System</a:t>
            </a:r>
          </a:p>
        </p:txBody>
      </p:sp>
      <p:sp>
        <p:nvSpPr>
          <p:cNvPr id="3" name="Content Placeholder 2">
            <a:extLst>
              <a:ext uri="{FF2B5EF4-FFF2-40B4-BE49-F238E27FC236}">
                <a16:creationId xmlns:a16="http://schemas.microsoft.com/office/drawing/2014/main" xmlns="" id="{3E119F94-8709-B3E8-9172-71234BCDFBA1}"/>
              </a:ext>
            </a:extLst>
          </p:cNvPr>
          <p:cNvSpPr>
            <a:spLocks noGrp="1"/>
          </p:cNvSpPr>
          <p:nvPr>
            <p:ph idx="1"/>
          </p:nvPr>
        </p:nvSpPr>
        <p:spPr>
          <a:xfrm>
            <a:off x="838200" y="1457325"/>
            <a:ext cx="10515600" cy="4719638"/>
          </a:xfrm>
        </p:spPr>
        <p:txBody>
          <a:bodyPr/>
          <a:lstStyle/>
          <a:p>
            <a:r>
              <a:rPr lang="en-US" b="1" dirty="0">
                <a:latin typeface="Aptos Narrow" panose="020B0004020202020204" pitchFamily="34" charset="0"/>
              </a:rPr>
              <a:t> General Application Users (Warehouse Staff, Retailers, etc.):</a:t>
            </a:r>
          </a:p>
          <a:p>
            <a:pPr>
              <a:buFont typeface="Arial" panose="020B0604020202020204" pitchFamily="34" charset="0"/>
              <a:buChar char="•"/>
            </a:pPr>
            <a:r>
              <a:rPr lang="en-US" sz="2600" dirty="0">
                <a:latin typeface="Aptos Narrow" panose="020B0004020202020204" pitchFamily="34" charset="0"/>
              </a:rPr>
              <a:t>Perform scanning, data aggregation, and item tracking</a:t>
            </a:r>
          </a:p>
          <a:p>
            <a:pPr>
              <a:buFont typeface="Arial" panose="020B0604020202020204" pitchFamily="34" charset="0"/>
              <a:buChar char="•"/>
            </a:pPr>
            <a:r>
              <a:rPr lang="en-US" sz="2600" dirty="0">
                <a:latin typeface="Aptos Narrow" panose="020B0004020202020204" pitchFamily="34" charset="0"/>
              </a:rPr>
              <a:t>Submit approvals using </a:t>
            </a:r>
            <a:r>
              <a:rPr lang="en-US" sz="2600" b="1" dirty="0">
                <a:latin typeface="Aptos Narrow" panose="020B0004020202020204" pitchFamily="34" charset="0"/>
              </a:rPr>
              <a:t>E-Signature authentication</a:t>
            </a:r>
            <a:endParaRPr lang="en-US" sz="2600" dirty="0">
              <a:latin typeface="Aptos Narrow" panose="020B0004020202020204" pitchFamily="34" charset="0"/>
            </a:endParaRPr>
          </a:p>
          <a:p>
            <a:pPr>
              <a:buFont typeface="Arial" panose="020B0604020202020204" pitchFamily="34" charset="0"/>
              <a:buChar char="•"/>
            </a:pPr>
            <a:r>
              <a:rPr lang="en-US" sz="2600" dirty="0">
                <a:latin typeface="Aptos Narrow" panose="020B0004020202020204" pitchFamily="34" charset="0"/>
              </a:rPr>
              <a:t>Access settings and configurations</a:t>
            </a:r>
          </a:p>
          <a:p>
            <a:endParaRPr lang="en-US" dirty="0"/>
          </a:p>
        </p:txBody>
      </p:sp>
    </p:spTree>
    <p:extLst>
      <p:ext uri="{BB962C8B-B14F-4D97-AF65-F5344CB8AC3E}">
        <p14:creationId xmlns:p14="http://schemas.microsoft.com/office/powerpoint/2010/main" xmlns="" val="2105457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A0F45A-A5F5-3D0E-7AA8-ED099B1F9C78}"/>
              </a:ext>
            </a:extLst>
          </p:cNvPr>
          <p:cNvSpPr>
            <a:spLocks noGrp="1"/>
          </p:cNvSpPr>
          <p:nvPr>
            <p:ph type="title"/>
          </p:nvPr>
        </p:nvSpPr>
        <p:spPr>
          <a:xfrm>
            <a:off x="2936081" y="2911475"/>
            <a:ext cx="6319838" cy="1035050"/>
          </a:xfrm>
        </p:spPr>
        <p:txBody>
          <a:bodyPr/>
          <a:lstStyle/>
          <a:p>
            <a:r>
              <a:rPr lang="en-US" b="1" dirty="0"/>
              <a:t>GUI Design (Application)</a:t>
            </a:r>
          </a:p>
        </p:txBody>
      </p:sp>
    </p:spTree>
    <p:extLst>
      <p:ext uri="{BB962C8B-B14F-4D97-AF65-F5344CB8AC3E}">
        <p14:creationId xmlns:p14="http://schemas.microsoft.com/office/powerpoint/2010/main" xmlns="" val="26524147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535</Words>
  <Application>Microsoft Office PowerPoint</Application>
  <PresentationFormat>Custom</PresentationFormat>
  <Paragraphs>75</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Inventory tracking and management system</vt:lpstr>
      <vt:lpstr>Introduction</vt:lpstr>
      <vt:lpstr>Project Definition</vt:lpstr>
      <vt:lpstr>Project Profile</vt:lpstr>
      <vt:lpstr>Tools and Technologies</vt:lpstr>
      <vt:lpstr>Modules</vt:lpstr>
      <vt:lpstr>Functionalities</vt:lpstr>
      <vt:lpstr>Users of the System</vt:lpstr>
      <vt:lpstr>GUI Design (Application)</vt:lpstr>
      <vt:lpstr>1. Dynamic Backend       Connection</vt:lpstr>
      <vt:lpstr>2. Login Screen</vt:lpstr>
      <vt:lpstr>3.Home Screen</vt:lpstr>
      <vt:lpstr>4. Aggregation</vt:lpstr>
      <vt:lpstr>Aggrigation</vt:lpstr>
      <vt:lpstr>5. ScanList</vt:lpstr>
      <vt:lpstr>Scan Validations</vt:lpstr>
      <vt:lpstr>End Transaction</vt:lpstr>
      <vt:lpstr>6. Dropout</vt:lpstr>
      <vt:lpstr>Codes Dropout</vt:lpstr>
      <vt:lpstr>7. Reprint</vt:lpstr>
      <vt:lpstr>8. Remap</vt:lpstr>
      <vt:lpstr>9. Code Replace</vt:lpstr>
      <vt:lpstr>10. Settings</vt:lpstr>
      <vt:lpstr>11. Logout</vt:lpstr>
      <vt:lpstr>Conclusion</vt:lpstr>
      <vt:lpstr>Bibliography</vt:lpstr>
      <vt:lpstr>Slide 27</vt:lpstr>
    </vt:vector>
  </TitlesOfParts>
  <Company>HP</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Inventory tracking and management system</dc:title>
  <dc:creator>Hiren Parmar</dc:creator>
  <cp:lastModifiedBy>Hiren</cp:lastModifiedBy>
  <cp:revision>46</cp:revision>
  <dcterms:created xsi:type="dcterms:W3CDTF">2025-02-22T08:09:22Z</dcterms:created>
  <dcterms:modified xsi:type="dcterms:W3CDTF">2025-03-13T12:55:43Z</dcterms:modified>
</cp:coreProperties>
</file>