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League Spartan" charset="1" panose="00000800000000000000"/>
      <p:regular r:id="rId18"/>
    </p:embeddedFont>
    <p:embeddedFont>
      <p:font typeface="Arimo" charset="1" panose="020B0604020202020204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8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4874B0">
                <a:alpha val="100000"/>
              </a:srgbClr>
            </a:gs>
            <a:gs pos="100000">
              <a:srgbClr val="053371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635353" y="6637609"/>
            <a:ext cx="8572348" cy="4043501"/>
          </a:xfrm>
          <a:custGeom>
            <a:avLst/>
            <a:gdLst/>
            <a:ahLst/>
            <a:cxnLst/>
            <a:rect r="r" b="b" t="t" l="l"/>
            <a:pathLst>
              <a:path h="4043501" w="8572348">
                <a:moveTo>
                  <a:pt x="0" y="0"/>
                </a:moveTo>
                <a:lnTo>
                  <a:pt x="8572348" y="0"/>
                </a:lnTo>
                <a:lnTo>
                  <a:pt x="8572348" y="4043501"/>
                </a:lnTo>
                <a:lnTo>
                  <a:pt x="0" y="40435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612481" y="1028700"/>
            <a:ext cx="4282420" cy="8229600"/>
          </a:xfrm>
          <a:custGeom>
            <a:avLst/>
            <a:gdLst/>
            <a:ahLst/>
            <a:cxnLst/>
            <a:rect r="r" b="b" t="t" l="l"/>
            <a:pathLst>
              <a:path h="8229600" w="4282420">
                <a:moveTo>
                  <a:pt x="0" y="0"/>
                </a:moveTo>
                <a:lnTo>
                  <a:pt x="4282420" y="0"/>
                </a:lnTo>
                <a:lnTo>
                  <a:pt x="428242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-685808" y="1028700"/>
            <a:ext cx="4282420" cy="8229600"/>
          </a:xfrm>
          <a:custGeom>
            <a:avLst/>
            <a:gdLst/>
            <a:ahLst/>
            <a:cxnLst/>
            <a:rect r="r" b="b" t="t" l="l"/>
            <a:pathLst>
              <a:path h="8229600" w="4282420">
                <a:moveTo>
                  <a:pt x="4282420" y="0"/>
                </a:moveTo>
                <a:lnTo>
                  <a:pt x="0" y="0"/>
                </a:lnTo>
                <a:lnTo>
                  <a:pt x="0" y="8229600"/>
                </a:lnTo>
                <a:lnTo>
                  <a:pt x="4282420" y="8229600"/>
                </a:lnTo>
                <a:lnTo>
                  <a:pt x="428242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356792" y="3686503"/>
            <a:ext cx="13574416" cy="2430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26"/>
              </a:lnSpc>
            </a:pPr>
            <a:r>
              <a:rPr lang="en-US" sz="5968" spc="596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MULTI-MODAL (V+A+T) EMOTION CAUSE PAIR EXTRACTION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2467517" y="6745731"/>
            <a:ext cx="8572348" cy="4043501"/>
          </a:xfrm>
          <a:custGeom>
            <a:avLst/>
            <a:gdLst/>
            <a:ahLst/>
            <a:cxnLst/>
            <a:rect r="r" b="b" t="t" l="l"/>
            <a:pathLst>
              <a:path h="4043501" w="8572348">
                <a:moveTo>
                  <a:pt x="0" y="0"/>
                </a:moveTo>
                <a:lnTo>
                  <a:pt x="8572348" y="0"/>
                </a:lnTo>
                <a:lnTo>
                  <a:pt x="8572348" y="4043501"/>
                </a:lnTo>
                <a:lnTo>
                  <a:pt x="0" y="40435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16243" y="6637609"/>
            <a:ext cx="8572348" cy="4043501"/>
          </a:xfrm>
          <a:custGeom>
            <a:avLst/>
            <a:gdLst/>
            <a:ahLst/>
            <a:cxnLst/>
            <a:rect r="r" b="b" t="t" l="l"/>
            <a:pathLst>
              <a:path h="4043501" w="8572348">
                <a:moveTo>
                  <a:pt x="0" y="0"/>
                </a:moveTo>
                <a:lnTo>
                  <a:pt x="8572348" y="0"/>
                </a:lnTo>
                <a:lnTo>
                  <a:pt x="8572348" y="4043501"/>
                </a:lnTo>
                <a:lnTo>
                  <a:pt x="0" y="40435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788340" y="7383219"/>
            <a:ext cx="11419361" cy="19883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72"/>
              </a:lnSpc>
            </a:pPr>
            <a:r>
              <a:rPr lang="en-US" sz="3818" spc="38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Created By:</a:t>
            </a:r>
          </a:p>
          <a:p>
            <a:pPr algn="ctr">
              <a:lnSpc>
                <a:spcPts val="3647"/>
              </a:lnSpc>
            </a:pPr>
            <a:r>
              <a:rPr lang="en-US" sz="2918" spc="29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Achhada Hiren Rajkumar (2101CS03)</a:t>
            </a:r>
          </a:p>
          <a:p>
            <a:pPr algn="ctr">
              <a:lnSpc>
                <a:spcPts val="3647"/>
              </a:lnSpc>
            </a:pPr>
            <a:r>
              <a:rPr lang="en-US" sz="2918" spc="29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Ali Haider (2101CS07)</a:t>
            </a:r>
          </a:p>
          <a:p>
            <a:pPr algn="ctr">
              <a:lnSpc>
                <a:spcPts val="3647"/>
              </a:lnSpc>
            </a:pPr>
            <a:r>
              <a:rPr lang="en-US" sz="2918" spc="29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Vansh Singh (2101CS79)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4874B0">
                <a:alpha val="100000"/>
              </a:srgbClr>
            </a:gs>
            <a:gs pos="100000">
              <a:srgbClr val="053371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635353" y="6637609"/>
            <a:ext cx="8572348" cy="4043501"/>
          </a:xfrm>
          <a:custGeom>
            <a:avLst/>
            <a:gdLst/>
            <a:ahLst/>
            <a:cxnLst/>
            <a:rect r="r" b="b" t="t" l="l"/>
            <a:pathLst>
              <a:path h="4043501" w="8572348">
                <a:moveTo>
                  <a:pt x="0" y="0"/>
                </a:moveTo>
                <a:lnTo>
                  <a:pt x="8572348" y="0"/>
                </a:lnTo>
                <a:lnTo>
                  <a:pt x="8572348" y="4043501"/>
                </a:lnTo>
                <a:lnTo>
                  <a:pt x="0" y="40435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081354" y="1028700"/>
            <a:ext cx="4282420" cy="8229600"/>
          </a:xfrm>
          <a:custGeom>
            <a:avLst/>
            <a:gdLst/>
            <a:ahLst/>
            <a:cxnLst/>
            <a:rect r="r" b="b" t="t" l="l"/>
            <a:pathLst>
              <a:path h="8229600" w="4282420">
                <a:moveTo>
                  <a:pt x="0" y="0"/>
                </a:moveTo>
                <a:lnTo>
                  <a:pt x="4282420" y="0"/>
                </a:lnTo>
                <a:lnTo>
                  <a:pt x="428242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0" y="1028700"/>
            <a:ext cx="4282420" cy="8229600"/>
          </a:xfrm>
          <a:custGeom>
            <a:avLst/>
            <a:gdLst/>
            <a:ahLst/>
            <a:cxnLst/>
            <a:rect r="r" b="b" t="t" l="l"/>
            <a:pathLst>
              <a:path h="8229600" w="4282420">
                <a:moveTo>
                  <a:pt x="4282420" y="0"/>
                </a:moveTo>
                <a:lnTo>
                  <a:pt x="0" y="0"/>
                </a:lnTo>
                <a:lnTo>
                  <a:pt x="0" y="8229600"/>
                </a:lnTo>
                <a:lnTo>
                  <a:pt x="4282420" y="8229600"/>
                </a:lnTo>
                <a:lnTo>
                  <a:pt x="428242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6637609"/>
            <a:ext cx="8572348" cy="4043501"/>
          </a:xfrm>
          <a:custGeom>
            <a:avLst/>
            <a:gdLst/>
            <a:ahLst/>
            <a:cxnLst/>
            <a:rect r="r" b="b" t="t" l="l"/>
            <a:pathLst>
              <a:path h="4043501" w="8572348">
                <a:moveTo>
                  <a:pt x="0" y="0"/>
                </a:moveTo>
                <a:lnTo>
                  <a:pt x="8572348" y="0"/>
                </a:lnTo>
                <a:lnTo>
                  <a:pt x="8572348" y="4043501"/>
                </a:lnTo>
                <a:lnTo>
                  <a:pt x="0" y="40435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270706" y="6637609"/>
            <a:ext cx="8572348" cy="4043501"/>
          </a:xfrm>
          <a:custGeom>
            <a:avLst/>
            <a:gdLst/>
            <a:ahLst/>
            <a:cxnLst/>
            <a:rect r="r" b="b" t="t" l="l"/>
            <a:pathLst>
              <a:path h="4043501" w="8572348">
                <a:moveTo>
                  <a:pt x="0" y="0"/>
                </a:moveTo>
                <a:lnTo>
                  <a:pt x="8572348" y="0"/>
                </a:lnTo>
                <a:lnTo>
                  <a:pt x="8572348" y="4043501"/>
                </a:lnTo>
                <a:lnTo>
                  <a:pt x="0" y="40435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141210" y="504261"/>
            <a:ext cx="13764464" cy="9118742"/>
          </a:xfrm>
          <a:custGeom>
            <a:avLst/>
            <a:gdLst/>
            <a:ahLst/>
            <a:cxnLst/>
            <a:rect r="r" b="b" t="t" l="l"/>
            <a:pathLst>
              <a:path h="9118742" w="13764464">
                <a:moveTo>
                  <a:pt x="0" y="0"/>
                </a:moveTo>
                <a:lnTo>
                  <a:pt x="13764464" y="0"/>
                </a:lnTo>
                <a:lnTo>
                  <a:pt x="13764464" y="9118742"/>
                </a:lnTo>
                <a:lnTo>
                  <a:pt x="0" y="911874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4874B0">
                <a:alpha val="100000"/>
              </a:srgbClr>
            </a:gs>
            <a:gs pos="100000">
              <a:srgbClr val="053371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537459" y="-1299795"/>
            <a:ext cx="2891099" cy="5555874"/>
          </a:xfrm>
          <a:custGeom>
            <a:avLst/>
            <a:gdLst/>
            <a:ahLst/>
            <a:cxnLst/>
            <a:rect r="r" b="b" t="t" l="l"/>
            <a:pathLst>
              <a:path h="5555874" w="2891099">
                <a:moveTo>
                  <a:pt x="0" y="0"/>
                </a:moveTo>
                <a:lnTo>
                  <a:pt x="2891098" y="0"/>
                </a:lnTo>
                <a:lnTo>
                  <a:pt x="2891098" y="5555873"/>
                </a:lnTo>
                <a:lnTo>
                  <a:pt x="0" y="55558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1140557" y="-819359"/>
            <a:ext cx="2891099" cy="5555874"/>
          </a:xfrm>
          <a:custGeom>
            <a:avLst/>
            <a:gdLst/>
            <a:ahLst/>
            <a:cxnLst/>
            <a:rect r="r" b="b" t="t" l="l"/>
            <a:pathLst>
              <a:path h="5555874" w="2891099">
                <a:moveTo>
                  <a:pt x="2891098" y="0"/>
                </a:moveTo>
                <a:lnTo>
                  <a:pt x="0" y="0"/>
                </a:lnTo>
                <a:lnTo>
                  <a:pt x="0" y="5555874"/>
                </a:lnTo>
                <a:lnTo>
                  <a:pt x="2891098" y="5555874"/>
                </a:lnTo>
                <a:lnTo>
                  <a:pt x="2891098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04992" y="2098421"/>
            <a:ext cx="5127429" cy="7512716"/>
          </a:xfrm>
          <a:custGeom>
            <a:avLst/>
            <a:gdLst/>
            <a:ahLst/>
            <a:cxnLst/>
            <a:rect r="r" b="b" t="t" l="l"/>
            <a:pathLst>
              <a:path h="7512716" w="5127429">
                <a:moveTo>
                  <a:pt x="0" y="0"/>
                </a:moveTo>
                <a:lnTo>
                  <a:pt x="5127429" y="0"/>
                </a:lnTo>
                <a:lnTo>
                  <a:pt x="5127429" y="7512716"/>
                </a:lnTo>
                <a:lnTo>
                  <a:pt x="0" y="751271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432421" y="2098421"/>
            <a:ext cx="5462489" cy="4150305"/>
          </a:xfrm>
          <a:custGeom>
            <a:avLst/>
            <a:gdLst/>
            <a:ahLst/>
            <a:cxnLst/>
            <a:rect r="r" b="b" t="t" l="l"/>
            <a:pathLst>
              <a:path h="4150305" w="5462489">
                <a:moveTo>
                  <a:pt x="0" y="0"/>
                </a:moveTo>
                <a:lnTo>
                  <a:pt x="5462489" y="0"/>
                </a:lnTo>
                <a:lnTo>
                  <a:pt x="5462489" y="4150305"/>
                </a:lnTo>
                <a:lnTo>
                  <a:pt x="0" y="415030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2155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894910" y="2098421"/>
            <a:ext cx="8153314" cy="5335054"/>
          </a:xfrm>
          <a:custGeom>
            <a:avLst/>
            <a:gdLst/>
            <a:ahLst/>
            <a:cxnLst/>
            <a:rect r="r" b="b" t="t" l="l"/>
            <a:pathLst>
              <a:path h="5335054" w="8153314">
                <a:moveTo>
                  <a:pt x="0" y="0"/>
                </a:moveTo>
                <a:lnTo>
                  <a:pt x="8153314" y="0"/>
                </a:lnTo>
                <a:lnTo>
                  <a:pt x="8153314" y="5335053"/>
                </a:lnTo>
                <a:lnTo>
                  <a:pt x="0" y="533505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1114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750541" y="962637"/>
            <a:ext cx="14786917" cy="1135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55"/>
              </a:lnSpc>
            </a:pPr>
            <a:r>
              <a:rPr lang="en-US" sz="8165" spc="816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RESULTS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4874B0">
                <a:alpha val="100000"/>
              </a:srgbClr>
            </a:gs>
            <a:gs pos="100000">
              <a:srgbClr val="053371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635353" y="6637609"/>
            <a:ext cx="8572348" cy="4043501"/>
          </a:xfrm>
          <a:custGeom>
            <a:avLst/>
            <a:gdLst/>
            <a:ahLst/>
            <a:cxnLst/>
            <a:rect r="r" b="b" t="t" l="l"/>
            <a:pathLst>
              <a:path h="4043501" w="8572348">
                <a:moveTo>
                  <a:pt x="0" y="0"/>
                </a:moveTo>
                <a:lnTo>
                  <a:pt x="8572348" y="0"/>
                </a:lnTo>
                <a:lnTo>
                  <a:pt x="8572348" y="4043501"/>
                </a:lnTo>
                <a:lnTo>
                  <a:pt x="0" y="40435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081354" y="1028700"/>
            <a:ext cx="4282420" cy="8229600"/>
          </a:xfrm>
          <a:custGeom>
            <a:avLst/>
            <a:gdLst/>
            <a:ahLst/>
            <a:cxnLst/>
            <a:rect r="r" b="b" t="t" l="l"/>
            <a:pathLst>
              <a:path h="8229600" w="4282420">
                <a:moveTo>
                  <a:pt x="0" y="0"/>
                </a:moveTo>
                <a:lnTo>
                  <a:pt x="4282420" y="0"/>
                </a:lnTo>
                <a:lnTo>
                  <a:pt x="428242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0" y="1028700"/>
            <a:ext cx="4282420" cy="8229600"/>
          </a:xfrm>
          <a:custGeom>
            <a:avLst/>
            <a:gdLst/>
            <a:ahLst/>
            <a:cxnLst/>
            <a:rect r="r" b="b" t="t" l="l"/>
            <a:pathLst>
              <a:path h="8229600" w="4282420">
                <a:moveTo>
                  <a:pt x="4282420" y="0"/>
                </a:moveTo>
                <a:lnTo>
                  <a:pt x="0" y="0"/>
                </a:lnTo>
                <a:lnTo>
                  <a:pt x="0" y="8229600"/>
                </a:lnTo>
                <a:lnTo>
                  <a:pt x="4282420" y="8229600"/>
                </a:lnTo>
                <a:lnTo>
                  <a:pt x="428242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628749" y="3858064"/>
            <a:ext cx="9030502" cy="3396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184"/>
              </a:lnSpc>
            </a:pPr>
            <a:r>
              <a:rPr lang="en-US" sz="12438" spc="1243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THANK YOU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0" y="6637609"/>
            <a:ext cx="8572348" cy="4043501"/>
          </a:xfrm>
          <a:custGeom>
            <a:avLst/>
            <a:gdLst/>
            <a:ahLst/>
            <a:cxnLst/>
            <a:rect r="r" b="b" t="t" l="l"/>
            <a:pathLst>
              <a:path h="4043501" w="8572348">
                <a:moveTo>
                  <a:pt x="0" y="0"/>
                </a:moveTo>
                <a:lnTo>
                  <a:pt x="8572348" y="0"/>
                </a:lnTo>
                <a:lnTo>
                  <a:pt x="8572348" y="4043501"/>
                </a:lnTo>
                <a:lnTo>
                  <a:pt x="0" y="40435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270706" y="6637609"/>
            <a:ext cx="8572348" cy="4043501"/>
          </a:xfrm>
          <a:custGeom>
            <a:avLst/>
            <a:gdLst/>
            <a:ahLst/>
            <a:cxnLst/>
            <a:rect r="r" b="b" t="t" l="l"/>
            <a:pathLst>
              <a:path h="4043501" w="8572348">
                <a:moveTo>
                  <a:pt x="0" y="0"/>
                </a:moveTo>
                <a:lnTo>
                  <a:pt x="8572348" y="0"/>
                </a:lnTo>
                <a:lnTo>
                  <a:pt x="8572348" y="4043501"/>
                </a:lnTo>
                <a:lnTo>
                  <a:pt x="0" y="40435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4874B0">
                <a:alpha val="100000"/>
              </a:srgbClr>
            </a:gs>
            <a:gs pos="100000">
              <a:srgbClr val="053371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277980" y="0"/>
            <a:ext cx="9144000" cy="10577150"/>
            <a:chOff x="0" y="0"/>
            <a:chExt cx="2408296" cy="278575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08296" cy="2785751"/>
            </a:xfrm>
            <a:custGeom>
              <a:avLst/>
              <a:gdLst/>
              <a:ahLst/>
              <a:cxnLst/>
              <a:rect r="r" b="b" t="t" l="l"/>
              <a:pathLst>
                <a:path h="2785751" w="2408296">
                  <a:moveTo>
                    <a:pt x="0" y="0"/>
                  </a:moveTo>
                  <a:lnTo>
                    <a:pt x="2408296" y="0"/>
                  </a:lnTo>
                  <a:lnTo>
                    <a:pt x="2408296" y="2785751"/>
                  </a:lnTo>
                  <a:lnTo>
                    <a:pt x="0" y="278575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408296" cy="28333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3930106"/>
            <a:ext cx="8115300" cy="455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24737" indent="-412369" lvl="1">
              <a:lnSpc>
                <a:spcPts val="7296"/>
              </a:lnSpc>
              <a:buFont typeface="Arial"/>
              <a:buChar char="•"/>
            </a:pPr>
            <a:r>
              <a:rPr lang="en-US" sz="3819" spc="38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Introduction</a:t>
            </a:r>
          </a:p>
          <a:p>
            <a:pPr algn="l" marL="824737" indent="-412369" lvl="1">
              <a:lnSpc>
                <a:spcPts val="7296"/>
              </a:lnSpc>
              <a:buFont typeface="Arial"/>
              <a:buChar char="•"/>
            </a:pPr>
            <a:r>
              <a:rPr lang="en-US" sz="3819" spc="38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Task 1 - Dataset Collection</a:t>
            </a:r>
          </a:p>
          <a:p>
            <a:pPr algn="l" marL="824737" indent="-412369" lvl="1">
              <a:lnSpc>
                <a:spcPts val="7296"/>
              </a:lnSpc>
              <a:buFont typeface="Arial"/>
              <a:buChar char="•"/>
            </a:pPr>
            <a:r>
              <a:rPr lang="en-US" sz="3819" spc="38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Task 2 - Annotation</a:t>
            </a:r>
          </a:p>
          <a:p>
            <a:pPr algn="l" marL="824737" indent="-412369" lvl="1">
              <a:lnSpc>
                <a:spcPts val="7296"/>
              </a:lnSpc>
              <a:buFont typeface="Arial"/>
              <a:buChar char="•"/>
            </a:pPr>
            <a:r>
              <a:rPr lang="en-US" sz="3819" spc="38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Task 3 - Model</a:t>
            </a:r>
          </a:p>
          <a:p>
            <a:pPr algn="l" marL="824737" indent="-412369" lvl="1">
              <a:lnSpc>
                <a:spcPts val="7296"/>
              </a:lnSpc>
              <a:buFont typeface="Arial"/>
              <a:buChar char="•"/>
            </a:pPr>
            <a:r>
              <a:rPr lang="en-US" sz="3819" spc="38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Results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8944127" y="8134952"/>
            <a:ext cx="6667707" cy="3145099"/>
          </a:xfrm>
          <a:custGeom>
            <a:avLst/>
            <a:gdLst/>
            <a:ahLst/>
            <a:cxnLst/>
            <a:rect r="r" b="b" t="t" l="l"/>
            <a:pathLst>
              <a:path h="3145099" w="6667707">
                <a:moveTo>
                  <a:pt x="0" y="0"/>
                </a:moveTo>
                <a:lnTo>
                  <a:pt x="6667707" y="0"/>
                </a:lnTo>
                <a:lnTo>
                  <a:pt x="6667707" y="3145098"/>
                </a:lnTo>
                <a:lnTo>
                  <a:pt x="0" y="31450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182621" y="8134952"/>
            <a:ext cx="6667707" cy="3145099"/>
          </a:xfrm>
          <a:custGeom>
            <a:avLst/>
            <a:gdLst/>
            <a:ahLst/>
            <a:cxnLst/>
            <a:rect r="r" b="b" t="t" l="l"/>
            <a:pathLst>
              <a:path h="3145099" w="6667707">
                <a:moveTo>
                  <a:pt x="0" y="0"/>
                </a:moveTo>
                <a:lnTo>
                  <a:pt x="6667708" y="0"/>
                </a:lnTo>
                <a:lnTo>
                  <a:pt x="6667708" y="3145098"/>
                </a:lnTo>
                <a:lnTo>
                  <a:pt x="0" y="31450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410120" y="1562100"/>
            <a:ext cx="7086415" cy="22311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55"/>
              </a:lnSpc>
            </a:pPr>
            <a:r>
              <a:rPr lang="en-US" sz="8165" spc="816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TABLE OF CONTENT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4874B0">
                <a:alpha val="100000"/>
              </a:srgbClr>
            </a:gs>
            <a:gs pos="100000">
              <a:srgbClr val="053371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-5400000">
            <a:off x="15177010" y="-1253949"/>
            <a:ext cx="2720897" cy="5228794"/>
          </a:xfrm>
          <a:custGeom>
            <a:avLst/>
            <a:gdLst/>
            <a:ahLst/>
            <a:cxnLst/>
            <a:rect r="r" b="b" t="t" l="l"/>
            <a:pathLst>
              <a:path h="5228794" w="2720897">
                <a:moveTo>
                  <a:pt x="0" y="5228795"/>
                </a:moveTo>
                <a:lnTo>
                  <a:pt x="2720897" y="5228795"/>
                </a:lnTo>
                <a:lnTo>
                  <a:pt x="2720897" y="0"/>
                </a:lnTo>
                <a:lnTo>
                  <a:pt x="0" y="0"/>
                </a:lnTo>
                <a:lnTo>
                  <a:pt x="0" y="5228795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50541" y="2608153"/>
            <a:ext cx="14786917" cy="1135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55"/>
              </a:lnSpc>
            </a:pPr>
            <a:r>
              <a:rPr lang="en-US" sz="8165" spc="816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OBJECTIVE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5400000">
            <a:off x="390093" y="-1471468"/>
            <a:ext cx="2720897" cy="5228794"/>
          </a:xfrm>
          <a:custGeom>
            <a:avLst/>
            <a:gdLst/>
            <a:ahLst/>
            <a:cxnLst/>
            <a:rect r="r" b="b" t="t" l="l"/>
            <a:pathLst>
              <a:path h="5228794" w="2720897">
                <a:moveTo>
                  <a:pt x="0" y="0"/>
                </a:moveTo>
                <a:lnTo>
                  <a:pt x="2720897" y="0"/>
                </a:lnTo>
                <a:lnTo>
                  <a:pt x="2720897" y="5228794"/>
                </a:lnTo>
                <a:lnTo>
                  <a:pt x="0" y="52287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750541" y="3720287"/>
            <a:ext cx="14786917" cy="13078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86"/>
              </a:lnSpc>
              <a:spcBef>
                <a:spcPct val="0"/>
              </a:spcBef>
            </a:pPr>
            <a:r>
              <a:rPr lang="en-US" sz="2820" spc="282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 To extract emotion-cause pairs related to the “disgust” emotion from multi-modal data — video (V), audio (A), and text (T).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954251" y="6028231"/>
            <a:ext cx="12722402" cy="1984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86"/>
              </a:lnSpc>
              <a:spcBef>
                <a:spcPct val="0"/>
              </a:spcBef>
            </a:pPr>
            <a:r>
              <a:rPr lang="en-US" sz="2820" spc="282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 Disgust is a complex emotion with diverse causes (e.g., moral, physical, social), making it a good candidate for emotion-cause research.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4874B0">
                <a:alpha val="100000"/>
              </a:srgbClr>
            </a:gs>
            <a:gs pos="100000">
              <a:srgbClr val="053371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635353" y="6637609"/>
            <a:ext cx="8572348" cy="4043501"/>
          </a:xfrm>
          <a:custGeom>
            <a:avLst/>
            <a:gdLst/>
            <a:ahLst/>
            <a:cxnLst/>
            <a:rect r="r" b="b" t="t" l="l"/>
            <a:pathLst>
              <a:path h="4043501" w="8572348">
                <a:moveTo>
                  <a:pt x="0" y="0"/>
                </a:moveTo>
                <a:lnTo>
                  <a:pt x="8572348" y="0"/>
                </a:lnTo>
                <a:lnTo>
                  <a:pt x="8572348" y="4043501"/>
                </a:lnTo>
                <a:lnTo>
                  <a:pt x="0" y="40435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081354" y="1028700"/>
            <a:ext cx="4282420" cy="8229600"/>
          </a:xfrm>
          <a:custGeom>
            <a:avLst/>
            <a:gdLst/>
            <a:ahLst/>
            <a:cxnLst/>
            <a:rect r="r" b="b" t="t" l="l"/>
            <a:pathLst>
              <a:path h="8229600" w="4282420">
                <a:moveTo>
                  <a:pt x="0" y="0"/>
                </a:moveTo>
                <a:lnTo>
                  <a:pt x="4282420" y="0"/>
                </a:lnTo>
                <a:lnTo>
                  <a:pt x="428242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0" y="1028700"/>
            <a:ext cx="4282420" cy="8229600"/>
          </a:xfrm>
          <a:custGeom>
            <a:avLst/>
            <a:gdLst/>
            <a:ahLst/>
            <a:cxnLst/>
            <a:rect r="r" b="b" t="t" l="l"/>
            <a:pathLst>
              <a:path h="8229600" w="4282420">
                <a:moveTo>
                  <a:pt x="4282420" y="0"/>
                </a:moveTo>
                <a:lnTo>
                  <a:pt x="0" y="0"/>
                </a:lnTo>
                <a:lnTo>
                  <a:pt x="0" y="8229600"/>
                </a:lnTo>
                <a:lnTo>
                  <a:pt x="4282420" y="8229600"/>
                </a:lnTo>
                <a:lnTo>
                  <a:pt x="428242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6243499"/>
            <a:ext cx="8572348" cy="4043501"/>
          </a:xfrm>
          <a:custGeom>
            <a:avLst/>
            <a:gdLst/>
            <a:ahLst/>
            <a:cxnLst/>
            <a:rect r="r" b="b" t="t" l="l"/>
            <a:pathLst>
              <a:path h="4043501" w="8572348">
                <a:moveTo>
                  <a:pt x="0" y="0"/>
                </a:moveTo>
                <a:lnTo>
                  <a:pt x="8572348" y="0"/>
                </a:lnTo>
                <a:lnTo>
                  <a:pt x="8572348" y="4043501"/>
                </a:lnTo>
                <a:lnTo>
                  <a:pt x="0" y="40435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270706" y="6637609"/>
            <a:ext cx="8572348" cy="4043501"/>
          </a:xfrm>
          <a:custGeom>
            <a:avLst/>
            <a:gdLst/>
            <a:ahLst/>
            <a:cxnLst/>
            <a:rect r="r" b="b" t="t" l="l"/>
            <a:pathLst>
              <a:path h="4043501" w="8572348">
                <a:moveTo>
                  <a:pt x="0" y="0"/>
                </a:moveTo>
                <a:lnTo>
                  <a:pt x="8572348" y="0"/>
                </a:lnTo>
                <a:lnTo>
                  <a:pt x="8572348" y="4043501"/>
                </a:lnTo>
                <a:lnTo>
                  <a:pt x="0" y="40435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129406" y="0"/>
            <a:ext cx="6724336" cy="10287000"/>
          </a:xfrm>
          <a:custGeom>
            <a:avLst/>
            <a:gdLst/>
            <a:ahLst/>
            <a:cxnLst/>
            <a:rect r="r" b="b" t="t" l="l"/>
            <a:pathLst>
              <a:path h="10287000" w="6724336">
                <a:moveTo>
                  <a:pt x="0" y="0"/>
                </a:moveTo>
                <a:lnTo>
                  <a:pt x="6724336" y="0"/>
                </a:lnTo>
                <a:lnTo>
                  <a:pt x="672433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2824656"/>
            <a:ext cx="5606653" cy="4017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639"/>
              </a:lnSpc>
              <a:spcBef>
                <a:spcPct val="0"/>
              </a:spcBef>
            </a:pPr>
            <a:r>
              <a:rPr lang="en-US" sz="7599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Full Architecture Pipeline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4874B0">
                <a:alpha val="100000"/>
              </a:srgbClr>
            </a:gs>
            <a:gs pos="100000">
              <a:srgbClr val="053371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61658" y="-1359176"/>
            <a:ext cx="9754014" cy="13005352"/>
          </a:xfrm>
          <a:custGeom>
            <a:avLst/>
            <a:gdLst/>
            <a:ahLst/>
            <a:cxnLst/>
            <a:rect r="r" b="b" t="t" l="l"/>
            <a:pathLst>
              <a:path h="13005352" w="9754014">
                <a:moveTo>
                  <a:pt x="0" y="0"/>
                </a:moveTo>
                <a:lnTo>
                  <a:pt x="9754015" y="0"/>
                </a:lnTo>
                <a:lnTo>
                  <a:pt x="9754015" y="13005352"/>
                </a:lnTo>
                <a:lnTo>
                  <a:pt x="0" y="130053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9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549770" y="1028700"/>
            <a:ext cx="8709530" cy="2438839"/>
            <a:chOff x="0" y="0"/>
            <a:chExt cx="2644579" cy="74053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644579" cy="740534"/>
            </a:xfrm>
            <a:custGeom>
              <a:avLst/>
              <a:gdLst/>
              <a:ahLst/>
              <a:cxnLst/>
              <a:rect r="r" b="b" t="t" l="l"/>
              <a:pathLst>
                <a:path h="740534" w="2644579">
                  <a:moveTo>
                    <a:pt x="0" y="0"/>
                  </a:moveTo>
                  <a:lnTo>
                    <a:pt x="2644579" y="0"/>
                  </a:lnTo>
                  <a:lnTo>
                    <a:pt x="2644579" y="740534"/>
                  </a:lnTo>
                  <a:lnTo>
                    <a:pt x="0" y="74053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2644579" cy="7881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0" y="4420286"/>
            <a:ext cx="9230699" cy="15512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55"/>
              </a:lnSpc>
            </a:pPr>
            <a:r>
              <a:rPr lang="en-US" sz="8165" spc="816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TASK 1</a:t>
            </a:r>
          </a:p>
          <a:p>
            <a:pPr algn="ctr">
              <a:lnSpc>
                <a:spcPts val="3673"/>
              </a:lnSpc>
            </a:pPr>
            <a:r>
              <a:rPr lang="en-US" sz="3465" spc="346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(AUTOMATED COLLECTION)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8549770" y="4112980"/>
            <a:ext cx="8709530" cy="2438839"/>
            <a:chOff x="0" y="0"/>
            <a:chExt cx="2644579" cy="74053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644579" cy="740534"/>
            </a:xfrm>
            <a:custGeom>
              <a:avLst/>
              <a:gdLst/>
              <a:ahLst/>
              <a:cxnLst/>
              <a:rect r="r" b="b" t="t" l="l"/>
              <a:pathLst>
                <a:path h="740534" w="2644579">
                  <a:moveTo>
                    <a:pt x="0" y="0"/>
                  </a:moveTo>
                  <a:lnTo>
                    <a:pt x="2644579" y="0"/>
                  </a:lnTo>
                  <a:lnTo>
                    <a:pt x="2644579" y="740534"/>
                  </a:lnTo>
                  <a:lnTo>
                    <a:pt x="0" y="74053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2644579" cy="7881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8549770" y="7197260"/>
            <a:ext cx="8709530" cy="2438839"/>
            <a:chOff x="0" y="0"/>
            <a:chExt cx="2644579" cy="74053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644579" cy="740534"/>
            </a:xfrm>
            <a:custGeom>
              <a:avLst/>
              <a:gdLst/>
              <a:ahLst/>
              <a:cxnLst/>
              <a:rect r="r" b="b" t="t" l="l"/>
              <a:pathLst>
                <a:path h="740534" w="2644579">
                  <a:moveTo>
                    <a:pt x="0" y="0"/>
                  </a:moveTo>
                  <a:lnTo>
                    <a:pt x="2644579" y="0"/>
                  </a:lnTo>
                  <a:lnTo>
                    <a:pt x="2644579" y="740534"/>
                  </a:lnTo>
                  <a:lnTo>
                    <a:pt x="0" y="74053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2644579" cy="7881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8278025" y="516170"/>
            <a:ext cx="1731950" cy="1731950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94A8D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8278025" y="3600450"/>
            <a:ext cx="1731950" cy="1731950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94A8D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8278025" y="6684730"/>
            <a:ext cx="1731950" cy="1731950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94A8D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10208152" y="1305945"/>
            <a:ext cx="6522677" cy="1030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16"/>
              </a:lnSpc>
              <a:spcBef>
                <a:spcPct val="0"/>
              </a:spcBef>
            </a:pPr>
            <a:r>
              <a:rPr lang="en-US" sz="2940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Downloaded clips of F.R.I.E.N.D.S from YouTube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208152" y="4386987"/>
            <a:ext cx="6522677" cy="15445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16"/>
              </a:lnSpc>
              <a:spcBef>
                <a:spcPct val="0"/>
              </a:spcBef>
            </a:pPr>
            <a:r>
              <a:rPr lang="en-US" sz="2940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Used annotated Dataset from Github for extracting Clips from different season episodes                                 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208152" y="7468029"/>
            <a:ext cx="6522677" cy="20589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16"/>
              </a:lnSpc>
              <a:spcBef>
                <a:spcPct val="0"/>
              </a:spcBef>
            </a:pPr>
            <a:r>
              <a:rPr lang="en-US" sz="2940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Used FFmpeg for extracting those specific clip portions and then extracting the respective text, audio and video from there.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8278025" y="1145252"/>
            <a:ext cx="1679599" cy="740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3"/>
              </a:lnSpc>
            </a:pPr>
            <a:r>
              <a:rPr lang="en-US" sz="5314" spc="531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8304200" y="4217755"/>
            <a:ext cx="1679599" cy="740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3"/>
              </a:lnSpc>
            </a:pPr>
            <a:r>
              <a:rPr lang="en-US" sz="5314" spc="531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8278025" y="7332869"/>
            <a:ext cx="1679599" cy="740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3"/>
              </a:lnSpc>
            </a:pPr>
            <a:r>
              <a:rPr lang="en-US" sz="5314" spc="531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4874B0">
                <a:alpha val="100000"/>
              </a:srgbClr>
            </a:gs>
            <a:gs pos="100000">
              <a:srgbClr val="053371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635353" y="6637609"/>
            <a:ext cx="8572348" cy="4043501"/>
          </a:xfrm>
          <a:custGeom>
            <a:avLst/>
            <a:gdLst/>
            <a:ahLst/>
            <a:cxnLst/>
            <a:rect r="r" b="b" t="t" l="l"/>
            <a:pathLst>
              <a:path h="4043501" w="8572348">
                <a:moveTo>
                  <a:pt x="0" y="0"/>
                </a:moveTo>
                <a:lnTo>
                  <a:pt x="8572348" y="0"/>
                </a:lnTo>
                <a:lnTo>
                  <a:pt x="8572348" y="4043501"/>
                </a:lnTo>
                <a:lnTo>
                  <a:pt x="0" y="40435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081354" y="1028700"/>
            <a:ext cx="4282420" cy="8229600"/>
          </a:xfrm>
          <a:custGeom>
            <a:avLst/>
            <a:gdLst/>
            <a:ahLst/>
            <a:cxnLst/>
            <a:rect r="r" b="b" t="t" l="l"/>
            <a:pathLst>
              <a:path h="8229600" w="4282420">
                <a:moveTo>
                  <a:pt x="0" y="0"/>
                </a:moveTo>
                <a:lnTo>
                  <a:pt x="4282420" y="0"/>
                </a:lnTo>
                <a:lnTo>
                  <a:pt x="428242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0" y="1028700"/>
            <a:ext cx="4282420" cy="8229600"/>
          </a:xfrm>
          <a:custGeom>
            <a:avLst/>
            <a:gdLst/>
            <a:ahLst/>
            <a:cxnLst/>
            <a:rect r="r" b="b" t="t" l="l"/>
            <a:pathLst>
              <a:path h="8229600" w="4282420">
                <a:moveTo>
                  <a:pt x="4282420" y="0"/>
                </a:moveTo>
                <a:lnTo>
                  <a:pt x="0" y="0"/>
                </a:lnTo>
                <a:lnTo>
                  <a:pt x="0" y="8229600"/>
                </a:lnTo>
                <a:lnTo>
                  <a:pt x="4282420" y="8229600"/>
                </a:lnTo>
                <a:lnTo>
                  <a:pt x="428242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6637609"/>
            <a:ext cx="8572348" cy="4043501"/>
          </a:xfrm>
          <a:custGeom>
            <a:avLst/>
            <a:gdLst/>
            <a:ahLst/>
            <a:cxnLst/>
            <a:rect r="r" b="b" t="t" l="l"/>
            <a:pathLst>
              <a:path h="4043501" w="8572348">
                <a:moveTo>
                  <a:pt x="0" y="0"/>
                </a:moveTo>
                <a:lnTo>
                  <a:pt x="8572348" y="0"/>
                </a:lnTo>
                <a:lnTo>
                  <a:pt x="8572348" y="4043501"/>
                </a:lnTo>
                <a:lnTo>
                  <a:pt x="0" y="40435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270706" y="6637609"/>
            <a:ext cx="8572348" cy="4043501"/>
          </a:xfrm>
          <a:custGeom>
            <a:avLst/>
            <a:gdLst/>
            <a:ahLst/>
            <a:cxnLst/>
            <a:rect r="r" b="b" t="t" l="l"/>
            <a:pathLst>
              <a:path h="4043501" w="8572348">
                <a:moveTo>
                  <a:pt x="0" y="0"/>
                </a:moveTo>
                <a:lnTo>
                  <a:pt x="8572348" y="0"/>
                </a:lnTo>
                <a:lnTo>
                  <a:pt x="8572348" y="4043501"/>
                </a:lnTo>
                <a:lnTo>
                  <a:pt x="0" y="40435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689162" y="326904"/>
            <a:ext cx="10909676" cy="9633193"/>
          </a:xfrm>
          <a:custGeom>
            <a:avLst/>
            <a:gdLst/>
            <a:ahLst/>
            <a:cxnLst/>
            <a:rect r="r" b="b" t="t" l="l"/>
            <a:pathLst>
              <a:path h="9633193" w="10909676">
                <a:moveTo>
                  <a:pt x="0" y="0"/>
                </a:moveTo>
                <a:lnTo>
                  <a:pt x="10909676" y="0"/>
                </a:lnTo>
                <a:lnTo>
                  <a:pt x="10909676" y="9633192"/>
                </a:lnTo>
                <a:lnTo>
                  <a:pt x="0" y="963319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4874B0">
                <a:alpha val="100000"/>
              </a:srgbClr>
            </a:gs>
            <a:gs pos="100000">
              <a:srgbClr val="053371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61658" y="-1359176"/>
            <a:ext cx="9754014" cy="13005352"/>
          </a:xfrm>
          <a:custGeom>
            <a:avLst/>
            <a:gdLst/>
            <a:ahLst/>
            <a:cxnLst/>
            <a:rect r="r" b="b" t="t" l="l"/>
            <a:pathLst>
              <a:path h="13005352" w="9754014">
                <a:moveTo>
                  <a:pt x="0" y="0"/>
                </a:moveTo>
                <a:lnTo>
                  <a:pt x="9754015" y="0"/>
                </a:lnTo>
                <a:lnTo>
                  <a:pt x="9754015" y="13005352"/>
                </a:lnTo>
                <a:lnTo>
                  <a:pt x="0" y="130053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9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549770" y="1028700"/>
            <a:ext cx="8709530" cy="2438839"/>
            <a:chOff x="0" y="0"/>
            <a:chExt cx="2644579" cy="74053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644579" cy="740534"/>
            </a:xfrm>
            <a:custGeom>
              <a:avLst/>
              <a:gdLst/>
              <a:ahLst/>
              <a:cxnLst/>
              <a:rect r="r" b="b" t="t" l="l"/>
              <a:pathLst>
                <a:path h="740534" w="2644579">
                  <a:moveTo>
                    <a:pt x="0" y="0"/>
                  </a:moveTo>
                  <a:lnTo>
                    <a:pt x="2644579" y="0"/>
                  </a:lnTo>
                  <a:lnTo>
                    <a:pt x="2644579" y="740534"/>
                  </a:lnTo>
                  <a:lnTo>
                    <a:pt x="0" y="74053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2644579" cy="7881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0" y="4627996"/>
            <a:ext cx="9230699" cy="1135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55"/>
              </a:lnSpc>
            </a:pPr>
            <a:r>
              <a:rPr lang="en-US" sz="8165" spc="816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TASK 2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8549770" y="4112980"/>
            <a:ext cx="8709530" cy="2438839"/>
            <a:chOff x="0" y="0"/>
            <a:chExt cx="2644579" cy="74053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644579" cy="740534"/>
            </a:xfrm>
            <a:custGeom>
              <a:avLst/>
              <a:gdLst/>
              <a:ahLst/>
              <a:cxnLst/>
              <a:rect r="r" b="b" t="t" l="l"/>
              <a:pathLst>
                <a:path h="740534" w="2644579">
                  <a:moveTo>
                    <a:pt x="0" y="0"/>
                  </a:moveTo>
                  <a:lnTo>
                    <a:pt x="2644579" y="0"/>
                  </a:lnTo>
                  <a:lnTo>
                    <a:pt x="2644579" y="740534"/>
                  </a:lnTo>
                  <a:lnTo>
                    <a:pt x="0" y="74053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2644579" cy="7881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8549770" y="7197260"/>
            <a:ext cx="8709530" cy="2438839"/>
            <a:chOff x="0" y="0"/>
            <a:chExt cx="2644579" cy="74053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644579" cy="740534"/>
            </a:xfrm>
            <a:custGeom>
              <a:avLst/>
              <a:gdLst/>
              <a:ahLst/>
              <a:cxnLst/>
              <a:rect r="r" b="b" t="t" l="l"/>
              <a:pathLst>
                <a:path h="740534" w="2644579">
                  <a:moveTo>
                    <a:pt x="0" y="0"/>
                  </a:moveTo>
                  <a:lnTo>
                    <a:pt x="2644579" y="0"/>
                  </a:lnTo>
                  <a:lnTo>
                    <a:pt x="2644579" y="740534"/>
                  </a:lnTo>
                  <a:lnTo>
                    <a:pt x="0" y="74053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2644579" cy="7881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8278025" y="516170"/>
            <a:ext cx="1731950" cy="1731950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94A8D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8278025" y="3600450"/>
            <a:ext cx="1731950" cy="1731950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94A8D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8278025" y="6684730"/>
            <a:ext cx="1731950" cy="1731950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94A8D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10208152" y="1305945"/>
            <a:ext cx="6522677" cy="1030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16"/>
              </a:lnSpc>
              <a:spcBef>
                <a:spcPct val="0"/>
              </a:spcBef>
            </a:pPr>
            <a:r>
              <a:rPr lang="en-US" sz="2940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Pre-process the data and use FFmpeg to extract Trimmed clips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208152" y="4386987"/>
            <a:ext cx="6522677" cy="20589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16"/>
              </a:lnSpc>
              <a:spcBef>
                <a:spcPct val="0"/>
              </a:spcBef>
            </a:pPr>
            <a:r>
              <a:rPr lang="en-US" sz="2940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T</a:t>
            </a:r>
            <a:r>
              <a:rPr lang="en-US" sz="2940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rimmed clips compressed using FFmpeg for .mkv files. Audio extracted from clips using FFmpeg then transcribed to text using whisper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208152" y="7468029"/>
            <a:ext cx="6522677" cy="15445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16"/>
              </a:lnSpc>
              <a:spcBef>
                <a:spcPct val="0"/>
              </a:spcBef>
            </a:pPr>
            <a:r>
              <a:rPr lang="en-US" sz="2940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Python script used for labelling dataset and convert to .csv with emotion-cause pair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8278025" y="1145252"/>
            <a:ext cx="1679599" cy="740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3"/>
              </a:lnSpc>
            </a:pPr>
            <a:r>
              <a:rPr lang="en-US" sz="5314" spc="531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8304200" y="4217755"/>
            <a:ext cx="1679599" cy="740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3"/>
              </a:lnSpc>
            </a:pPr>
            <a:r>
              <a:rPr lang="en-US" sz="5314" spc="531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8278025" y="7332869"/>
            <a:ext cx="1679599" cy="740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3"/>
              </a:lnSpc>
            </a:pPr>
            <a:r>
              <a:rPr lang="en-US" sz="5314" spc="531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4874B0">
                <a:alpha val="100000"/>
              </a:srgbClr>
            </a:gs>
            <a:gs pos="100000">
              <a:srgbClr val="053371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635353" y="6637609"/>
            <a:ext cx="8572348" cy="4043501"/>
          </a:xfrm>
          <a:custGeom>
            <a:avLst/>
            <a:gdLst/>
            <a:ahLst/>
            <a:cxnLst/>
            <a:rect r="r" b="b" t="t" l="l"/>
            <a:pathLst>
              <a:path h="4043501" w="8572348">
                <a:moveTo>
                  <a:pt x="0" y="0"/>
                </a:moveTo>
                <a:lnTo>
                  <a:pt x="8572348" y="0"/>
                </a:lnTo>
                <a:lnTo>
                  <a:pt x="8572348" y="4043501"/>
                </a:lnTo>
                <a:lnTo>
                  <a:pt x="0" y="40435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081354" y="1028700"/>
            <a:ext cx="4282420" cy="8229600"/>
          </a:xfrm>
          <a:custGeom>
            <a:avLst/>
            <a:gdLst/>
            <a:ahLst/>
            <a:cxnLst/>
            <a:rect r="r" b="b" t="t" l="l"/>
            <a:pathLst>
              <a:path h="8229600" w="4282420">
                <a:moveTo>
                  <a:pt x="0" y="0"/>
                </a:moveTo>
                <a:lnTo>
                  <a:pt x="4282420" y="0"/>
                </a:lnTo>
                <a:lnTo>
                  <a:pt x="428242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0" y="1028700"/>
            <a:ext cx="4282420" cy="8229600"/>
          </a:xfrm>
          <a:custGeom>
            <a:avLst/>
            <a:gdLst/>
            <a:ahLst/>
            <a:cxnLst/>
            <a:rect r="r" b="b" t="t" l="l"/>
            <a:pathLst>
              <a:path h="8229600" w="4282420">
                <a:moveTo>
                  <a:pt x="4282420" y="0"/>
                </a:moveTo>
                <a:lnTo>
                  <a:pt x="0" y="0"/>
                </a:lnTo>
                <a:lnTo>
                  <a:pt x="0" y="8229600"/>
                </a:lnTo>
                <a:lnTo>
                  <a:pt x="4282420" y="8229600"/>
                </a:lnTo>
                <a:lnTo>
                  <a:pt x="428242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6637609"/>
            <a:ext cx="8572348" cy="4043501"/>
          </a:xfrm>
          <a:custGeom>
            <a:avLst/>
            <a:gdLst/>
            <a:ahLst/>
            <a:cxnLst/>
            <a:rect r="r" b="b" t="t" l="l"/>
            <a:pathLst>
              <a:path h="4043501" w="8572348">
                <a:moveTo>
                  <a:pt x="0" y="0"/>
                </a:moveTo>
                <a:lnTo>
                  <a:pt x="8572348" y="0"/>
                </a:lnTo>
                <a:lnTo>
                  <a:pt x="8572348" y="4043501"/>
                </a:lnTo>
                <a:lnTo>
                  <a:pt x="0" y="40435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270706" y="6637609"/>
            <a:ext cx="8572348" cy="4043501"/>
          </a:xfrm>
          <a:custGeom>
            <a:avLst/>
            <a:gdLst/>
            <a:ahLst/>
            <a:cxnLst/>
            <a:rect r="r" b="b" t="t" l="l"/>
            <a:pathLst>
              <a:path h="4043501" w="8572348">
                <a:moveTo>
                  <a:pt x="0" y="0"/>
                </a:moveTo>
                <a:lnTo>
                  <a:pt x="8572348" y="0"/>
                </a:lnTo>
                <a:lnTo>
                  <a:pt x="8572348" y="4043501"/>
                </a:lnTo>
                <a:lnTo>
                  <a:pt x="0" y="40435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3651031"/>
            <a:ext cx="16230600" cy="2984938"/>
          </a:xfrm>
          <a:custGeom>
            <a:avLst/>
            <a:gdLst/>
            <a:ahLst/>
            <a:cxnLst/>
            <a:rect r="r" b="b" t="t" l="l"/>
            <a:pathLst>
              <a:path h="2984938" w="16230600">
                <a:moveTo>
                  <a:pt x="0" y="0"/>
                </a:moveTo>
                <a:lnTo>
                  <a:pt x="16230600" y="0"/>
                </a:lnTo>
                <a:lnTo>
                  <a:pt x="16230600" y="2984938"/>
                </a:lnTo>
                <a:lnTo>
                  <a:pt x="0" y="29849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4874B0">
                <a:alpha val="100000"/>
              </a:srgbClr>
            </a:gs>
            <a:gs pos="100000">
              <a:srgbClr val="053371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61658" y="-1359176"/>
            <a:ext cx="9754014" cy="13005352"/>
          </a:xfrm>
          <a:custGeom>
            <a:avLst/>
            <a:gdLst/>
            <a:ahLst/>
            <a:cxnLst/>
            <a:rect r="r" b="b" t="t" l="l"/>
            <a:pathLst>
              <a:path h="13005352" w="9754014">
                <a:moveTo>
                  <a:pt x="0" y="0"/>
                </a:moveTo>
                <a:lnTo>
                  <a:pt x="9754015" y="0"/>
                </a:lnTo>
                <a:lnTo>
                  <a:pt x="9754015" y="13005352"/>
                </a:lnTo>
                <a:lnTo>
                  <a:pt x="0" y="130053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9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549770" y="1028700"/>
            <a:ext cx="8709530" cy="2438839"/>
            <a:chOff x="0" y="0"/>
            <a:chExt cx="2644579" cy="74053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644579" cy="740534"/>
            </a:xfrm>
            <a:custGeom>
              <a:avLst/>
              <a:gdLst/>
              <a:ahLst/>
              <a:cxnLst/>
              <a:rect r="r" b="b" t="t" l="l"/>
              <a:pathLst>
                <a:path h="740534" w="2644579">
                  <a:moveTo>
                    <a:pt x="0" y="0"/>
                  </a:moveTo>
                  <a:lnTo>
                    <a:pt x="2644579" y="0"/>
                  </a:lnTo>
                  <a:lnTo>
                    <a:pt x="2644579" y="740534"/>
                  </a:lnTo>
                  <a:lnTo>
                    <a:pt x="0" y="74053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2644579" cy="7881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0" y="4627996"/>
            <a:ext cx="9230699" cy="1135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55"/>
              </a:lnSpc>
            </a:pPr>
            <a:r>
              <a:rPr lang="en-US" sz="8165" spc="816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TASK 3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8549770" y="4112980"/>
            <a:ext cx="8709530" cy="2438839"/>
            <a:chOff x="0" y="0"/>
            <a:chExt cx="2644579" cy="74053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644579" cy="740534"/>
            </a:xfrm>
            <a:custGeom>
              <a:avLst/>
              <a:gdLst/>
              <a:ahLst/>
              <a:cxnLst/>
              <a:rect r="r" b="b" t="t" l="l"/>
              <a:pathLst>
                <a:path h="740534" w="2644579">
                  <a:moveTo>
                    <a:pt x="0" y="0"/>
                  </a:moveTo>
                  <a:lnTo>
                    <a:pt x="2644579" y="0"/>
                  </a:lnTo>
                  <a:lnTo>
                    <a:pt x="2644579" y="740534"/>
                  </a:lnTo>
                  <a:lnTo>
                    <a:pt x="0" y="74053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2644579" cy="7881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8549770" y="7197260"/>
            <a:ext cx="8709530" cy="2438839"/>
            <a:chOff x="0" y="0"/>
            <a:chExt cx="2644579" cy="74053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644579" cy="740534"/>
            </a:xfrm>
            <a:custGeom>
              <a:avLst/>
              <a:gdLst/>
              <a:ahLst/>
              <a:cxnLst/>
              <a:rect r="r" b="b" t="t" l="l"/>
              <a:pathLst>
                <a:path h="740534" w="2644579">
                  <a:moveTo>
                    <a:pt x="0" y="0"/>
                  </a:moveTo>
                  <a:lnTo>
                    <a:pt x="2644579" y="0"/>
                  </a:lnTo>
                  <a:lnTo>
                    <a:pt x="2644579" y="740534"/>
                  </a:lnTo>
                  <a:lnTo>
                    <a:pt x="0" y="74053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2644579" cy="7881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8278025" y="516170"/>
            <a:ext cx="1731950" cy="1731950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94A8D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8278025" y="3600450"/>
            <a:ext cx="1731950" cy="1731950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94A8D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8278025" y="6684730"/>
            <a:ext cx="1731950" cy="1731950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94A8D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10208152" y="1305945"/>
            <a:ext cx="6522677" cy="15445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16"/>
              </a:lnSpc>
              <a:spcBef>
                <a:spcPct val="0"/>
              </a:spcBef>
            </a:pPr>
            <a:r>
              <a:rPr lang="en-US" sz="2940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Use RoBERTa, YAMNet, 3DCNN for deriving textual, audio and video features.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208152" y="4386987"/>
            <a:ext cx="6522677" cy="15445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16"/>
              </a:lnSpc>
              <a:spcBef>
                <a:spcPct val="0"/>
              </a:spcBef>
            </a:pPr>
            <a:r>
              <a:rPr lang="en-US" sz="2940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Use ngrok and streamlit for API calling and frontend purposes respectively to extract features for given snippets.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208152" y="7468029"/>
            <a:ext cx="6522677" cy="15445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16"/>
              </a:lnSpc>
              <a:spcBef>
                <a:spcPct val="0"/>
              </a:spcBef>
            </a:pPr>
            <a:r>
              <a:rPr lang="en-US" sz="2940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Finally combine the features extracted using transformer to predict the final emotion and its cause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8278025" y="1145252"/>
            <a:ext cx="1679599" cy="740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3"/>
              </a:lnSpc>
            </a:pPr>
            <a:r>
              <a:rPr lang="en-US" sz="5314" spc="531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8304200" y="4217755"/>
            <a:ext cx="1679599" cy="740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3"/>
              </a:lnSpc>
            </a:pPr>
            <a:r>
              <a:rPr lang="en-US" sz="5314" spc="531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8278025" y="7332869"/>
            <a:ext cx="1679599" cy="740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3"/>
              </a:lnSpc>
            </a:pPr>
            <a:r>
              <a:rPr lang="en-US" sz="5314" spc="531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DAGkobcKlAA</dc:identifier>
  <dcterms:modified xsi:type="dcterms:W3CDTF">2011-08-01T06:04:30Z</dcterms:modified>
  <cp:revision>1</cp:revision>
  <dc:title>Business Plan</dc:title>
</cp:coreProperties>
</file>