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71"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35359-62F8-4ECB-8187-F475CC6079A2}" v="75" dt="2023-11-16T17:59:50.601"/>
    <p1510:client id="{41CDC11F-8D69-475D-8199-9B80AB553949}" v="259" dt="2023-11-16T17:46:03.123"/>
    <p1510:client id="{6FAFAB86-C173-434F-B066-2F11E99FC0B8}" v="36" dt="2023-11-17T02:47:28.359"/>
    <p1510:client id="{CBDC7915-CB33-481A-86B7-DEA19382DF45}" v="65" dt="2023-11-16T18:07:36.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858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2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105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42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431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9931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63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8677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823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86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0439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1235778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613400"/>
            <a:ext cx="9144000" cy="3954530"/>
          </a:xfrm>
        </p:spPr>
        <p:txBody>
          <a:bodyPr anchor="ctr">
            <a:normAutofit fontScale="90000"/>
          </a:bodyPr>
          <a:lstStyle/>
          <a:p>
            <a:r>
              <a:rPr lang="en-US" b="1" dirty="0">
                <a:cs typeface="Calibri Light"/>
              </a:rPr>
              <a:t>FORMAL LANGUAGE AND AUTOMATA</a:t>
            </a:r>
            <a:br>
              <a:rPr lang="en-US" dirty="0">
                <a:cs typeface="Calibri Light"/>
              </a:rPr>
            </a:br>
            <a:br>
              <a:rPr lang="en-US" dirty="0">
                <a:cs typeface="Calibri Light"/>
              </a:rPr>
            </a:br>
            <a:r>
              <a:rPr lang="en-US" sz="4400" b="1" dirty="0">
                <a:cs typeface="Calibri Light"/>
              </a:rPr>
              <a:t>REMOVAL OF EPLISON AND UNIT USELESS SYMBOLS</a:t>
            </a:r>
            <a:br>
              <a:rPr lang="en-US" dirty="0">
                <a:cs typeface="Calibri Light"/>
              </a:rPr>
            </a:br>
            <a:endParaRPr lang="en-US">
              <a:cs typeface="Calibri Light"/>
            </a:endParaRPr>
          </a:p>
        </p:txBody>
      </p:sp>
      <p:sp>
        <p:nvSpPr>
          <p:cNvPr id="3" name="Subtitle 2"/>
          <p:cNvSpPr>
            <a:spLocks noGrp="1"/>
          </p:cNvSpPr>
          <p:nvPr>
            <p:ph type="subTitle" idx="1"/>
          </p:nvPr>
        </p:nvSpPr>
        <p:spPr>
          <a:xfrm>
            <a:off x="1524000" y="5514052"/>
            <a:ext cx="9144000" cy="651910"/>
          </a:xfrm>
        </p:spPr>
        <p:txBody>
          <a:bodyPr vert="horz" lIns="91440" tIns="45720" rIns="91440" bIns="45720" rtlCol="0" anchor="ctr">
            <a:noAutofit/>
          </a:bodyPr>
          <a:lstStyle/>
          <a:p>
            <a:endParaRPr lang="en-US" sz="600">
              <a:cs typeface="Calibri"/>
            </a:endParaRPr>
          </a:p>
          <a:p>
            <a:r>
              <a:rPr lang="en-US">
                <a:cs typeface="Calibri"/>
              </a:rPr>
              <a:t>OMKAR SONAR(RA2112701010025)</a:t>
            </a:r>
            <a:endParaRPr lang="en-US">
              <a:ea typeface="Calibri"/>
              <a:cs typeface="Calibri"/>
            </a:endParaRPr>
          </a:p>
          <a:p>
            <a:r>
              <a:rPr lang="en-US">
                <a:cs typeface="Calibri"/>
              </a:rPr>
              <a:t>N.HIRIDHARAN(RA2112701010010)</a:t>
            </a:r>
            <a:endParaRPr lang="en-US">
              <a:ea typeface="Calibri"/>
              <a:cs typeface="Calibri"/>
            </a:endParaRPr>
          </a:p>
        </p:txBody>
      </p:sp>
      <p:cxnSp>
        <p:nvCxnSpPr>
          <p:cNvPr id="9" name="Straight Connector 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64328-4964-73FF-45AD-864C95F7BF27}"/>
              </a:ext>
            </a:extLst>
          </p:cNvPr>
          <p:cNvSpPr>
            <a:spLocks noGrp="1"/>
          </p:cNvSpPr>
          <p:nvPr>
            <p:ph type="title"/>
          </p:nvPr>
        </p:nvSpPr>
        <p:spPr>
          <a:xfrm>
            <a:off x="808638" y="386930"/>
            <a:ext cx="9236700" cy="1188950"/>
          </a:xfrm>
        </p:spPr>
        <p:txBody>
          <a:bodyPr anchor="b">
            <a:normAutofit/>
          </a:bodyPr>
          <a:lstStyle/>
          <a:p>
            <a:r>
              <a:rPr lang="en-US" sz="5400">
                <a:ea typeface="Calibri Light"/>
                <a:cs typeface="Calibri Light"/>
              </a:rPr>
              <a:t>OBJECTIVE OF THE PROBLEM</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007EC8-2337-5531-9B34-C9148F1907BE}"/>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200" b="1"/>
              <a:t>Removal of Epsilon Productions:</a:t>
            </a:r>
            <a:endParaRPr lang="en-US" sz="2200" b="1">
              <a:ea typeface="+mn-lt"/>
              <a:cs typeface="+mn-lt"/>
            </a:endParaRPr>
          </a:p>
          <a:p>
            <a:r>
              <a:rPr lang="en-US" sz="2200" b="1">
                <a:ea typeface="+mn-lt"/>
                <a:cs typeface="+mn-lt"/>
              </a:rPr>
              <a:t>Identify Epsilon Productions:</a:t>
            </a:r>
            <a:endParaRPr lang="en-US" sz="2200">
              <a:ea typeface="+mn-lt"/>
              <a:cs typeface="+mn-lt"/>
            </a:endParaRPr>
          </a:p>
          <a:p>
            <a:pPr lvl="1"/>
            <a:r>
              <a:rPr lang="en-US" sz="2200">
                <a:ea typeface="+mn-lt"/>
                <a:cs typeface="+mn-lt"/>
              </a:rPr>
              <a:t>Look for productions of the form A → ε, where A is a non-terminal symbol.</a:t>
            </a:r>
          </a:p>
          <a:p>
            <a:pPr lvl="1"/>
            <a:r>
              <a:rPr lang="en-US" sz="2200">
                <a:ea typeface="+mn-lt"/>
                <a:cs typeface="+mn-lt"/>
              </a:rPr>
              <a:t>Also, identify nullable non-terminals (non-terminals that can derive ε).</a:t>
            </a:r>
          </a:p>
          <a:p>
            <a:r>
              <a:rPr lang="en-US" sz="2200" b="1">
                <a:ea typeface="+mn-lt"/>
                <a:cs typeface="+mn-lt"/>
              </a:rPr>
              <a:t>Remove Epsilon Productions:</a:t>
            </a:r>
            <a:endParaRPr lang="en-US" sz="2200">
              <a:ea typeface="+mn-lt"/>
              <a:cs typeface="+mn-lt"/>
            </a:endParaRPr>
          </a:p>
          <a:p>
            <a:pPr lvl="1"/>
            <a:r>
              <a:rPr lang="en-US" sz="2200">
                <a:ea typeface="+mn-lt"/>
                <a:cs typeface="+mn-lt"/>
              </a:rPr>
              <a:t>For each production A → ε, remove it.</a:t>
            </a:r>
          </a:p>
          <a:p>
            <a:pPr lvl="1"/>
            <a:r>
              <a:rPr lang="en-US" sz="2200">
                <a:ea typeface="+mn-lt"/>
                <a:cs typeface="+mn-lt"/>
              </a:rPr>
              <a:t>For each production B → αAβ, add new productions without A, considering all possible combinations of A being present or absent in the derivation of α and β.</a:t>
            </a:r>
          </a:p>
          <a:p>
            <a:endParaRPr lang="en-US" sz="2200">
              <a:ea typeface="Calibri"/>
              <a:cs typeface="Calibri"/>
            </a:endParaRPr>
          </a:p>
        </p:txBody>
      </p:sp>
    </p:spTree>
    <p:extLst>
      <p:ext uri="{BB962C8B-B14F-4D97-AF65-F5344CB8AC3E}">
        <p14:creationId xmlns:p14="http://schemas.microsoft.com/office/powerpoint/2010/main" val="85413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6F5D2-A720-7D8F-BF1C-AFCE1E308148}"/>
              </a:ext>
            </a:extLst>
          </p:cNvPr>
          <p:cNvSpPr>
            <a:spLocks noGrp="1"/>
          </p:cNvSpPr>
          <p:nvPr>
            <p:ph type="title"/>
          </p:nvPr>
        </p:nvSpPr>
        <p:spPr>
          <a:xfrm>
            <a:off x="1043631" y="809898"/>
            <a:ext cx="9942716" cy="1554480"/>
          </a:xfrm>
        </p:spPr>
        <p:txBody>
          <a:bodyPr anchor="ctr">
            <a:normAutofit/>
          </a:bodyPr>
          <a:lstStyle/>
          <a:p>
            <a:r>
              <a:rPr lang="en-US" sz="4800">
                <a:ea typeface="Calibri Light"/>
                <a:cs typeface="Calibri Light"/>
              </a:rPr>
              <a:t>OBJECTIVE OF THE PROBLEM CTND.</a:t>
            </a:r>
          </a:p>
        </p:txBody>
      </p:sp>
      <p:sp>
        <p:nvSpPr>
          <p:cNvPr id="3" name="Content Placeholder 2">
            <a:extLst>
              <a:ext uri="{FF2B5EF4-FFF2-40B4-BE49-F238E27FC236}">
                <a16:creationId xmlns:a16="http://schemas.microsoft.com/office/drawing/2014/main" id="{3D2A9060-E99C-79DE-4B6F-98E4FDF0AE75}"/>
              </a:ext>
            </a:extLst>
          </p:cNvPr>
          <p:cNvSpPr>
            <a:spLocks noGrp="1"/>
          </p:cNvSpPr>
          <p:nvPr>
            <p:ph idx="1"/>
          </p:nvPr>
        </p:nvSpPr>
        <p:spPr>
          <a:xfrm>
            <a:off x="838200" y="2560321"/>
            <a:ext cx="10148147" cy="3924983"/>
          </a:xfrm>
        </p:spPr>
        <p:txBody>
          <a:bodyPr vert="horz" lIns="91440" tIns="45720" rIns="91440" bIns="45720" rtlCol="0" anchor="ctr">
            <a:normAutofit/>
          </a:bodyPr>
          <a:lstStyle/>
          <a:p>
            <a:r>
              <a:rPr lang="en-US" sz="1400" b="1" dirty="0"/>
              <a:t>Removal of Useless Symbols:</a:t>
            </a:r>
            <a:endParaRPr lang="en-US" sz="1400" dirty="0">
              <a:ea typeface="Calibri" panose="020F0502020204030204"/>
              <a:cs typeface="Calibri" panose="020F0502020204030204"/>
            </a:endParaRPr>
          </a:p>
          <a:p>
            <a:r>
              <a:rPr lang="en-US" sz="1400" b="1" dirty="0">
                <a:ea typeface="+mn-lt"/>
                <a:cs typeface="+mn-lt"/>
              </a:rPr>
              <a:t>Identify Non-Terminals and Terminals:</a:t>
            </a:r>
            <a:endParaRPr lang="en-US" sz="1400" dirty="0"/>
          </a:p>
          <a:p>
            <a:pPr lvl="1"/>
            <a:r>
              <a:rPr lang="en-US" sz="1400" dirty="0">
                <a:ea typeface="+mn-lt"/>
                <a:cs typeface="+mn-lt"/>
              </a:rPr>
              <a:t>Non-terminals that derive at least one string are called reachable non-terminals.</a:t>
            </a:r>
            <a:endParaRPr lang="en-US" sz="1400" dirty="0"/>
          </a:p>
          <a:p>
            <a:pPr lvl="1"/>
            <a:r>
              <a:rPr lang="en-US" sz="1400" dirty="0">
                <a:ea typeface="+mn-lt"/>
                <a:cs typeface="+mn-lt"/>
              </a:rPr>
              <a:t>Terminals are always considered reachable.</a:t>
            </a:r>
            <a:endParaRPr lang="en-US" sz="1400" dirty="0"/>
          </a:p>
          <a:p>
            <a:r>
              <a:rPr lang="en-US" sz="1400" b="1" dirty="0">
                <a:ea typeface="+mn-lt"/>
                <a:cs typeface="+mn-lt"/>
              </a:rPr>
              <a:t>Find Reachable Non-Terminals:</a:t>
            </a:r>
            <a:endParaRPr lang="en-US" sz="1400" dirty="0"/>
          </a:p>
          <a:p>
            <a:pPr lvl="1"/>
            <a:r>
              <a:rPr lang="en-US" sz="1400" dirty="0">
                <a:ea typeface="+mn-lt"/>
                <a:cs typeface="+mn-lt"/>
              </a:rPr>
              <a:t>Start with the start symbol and mark it as reachable.</a:t>
            </a:r>
            <a:endParaRPr lang="en-US" sz="1400" dirty="0"/>
          </a:p>
          <a:p>
            <a:pPr lvl="1"/>
            <a:r>
              <a:rPr lang="en-US" sz="1400" dirty="0">
                <a:ea typeface="+mn-lt"/>
                <a:cs typeface="+mn-lt"/>
              </a:rPr>
              <a:t>Mark any non-terminal as reachable if it appears on the right-hand side of a production where all symbols are reachable.</a:t>
            </a:r>
            <a:endParaRPr lang="en-US" sz="1400" dirty="0"/>
          </a:p>
          <a:p>
            <a:r>
              <a:rPr lang="en-US" sz="1400" b="1" dirty="0">
                <a:ea typeface="+mn-lt"/>
                <a:cs typeface="+mn-lt"/>
              </a:rPr>
              <a:t>Remove Unreachable Non-Terminals:</a:t>
            </a:r>
            <a:endParaRPr lang="en-US" sz="1400" dirty="0"/>
          </a:p>
          <a:p>
            <a:pPr lvl="1"/>
            <a:r>
              <a:rPr lang="en-US" sz="1400" dirty="0">
                <a:ea typeface="+mn-lt"/>
                <a:cs typeface="+mn-lt"/>
              </a:rPr>
              <a:t>Remove any non-terminals and their productions that are not marked as reachable.</a:t>
            </a:r>
            <a:endParaRPr lang="en-US" sz="1400" dirty="0"/>
          </a:p>
          <a:p>
            <a:r>
              <a:rPr lang="en-US" sz="1400" b="1" dirty="0">
                <a:ea typeface="+mn-lt"/>
                <a:cs typeface="+mn-lt"/>
              </a:rPr>
              <a:t>Find Useful Terminals:</a:t>
            </a:r>
            <a:endParaRPr lang="en-US" sz="1400" dirty="0"/>
          </a:p>
          <a:p>
            <a:pPr lvl="1"/>
            <a:r>
              <a:rPr lang="en-US" sz="1400" dirty="0">
                <a:ea typeface="+mn-lt"/>
                <a:cs typeface="+mn-lt"/>
              </a:rPr>
              <a:t>Terminals that appear on the right-hand side of any production are useful.</a:t>
            </a:r>
            <a:endParaRPr lang="en-US" sz="1400" dirty="0"/>
          </a:p>
          <a:p>
            <a:r>
              <a:rPr lang="en-US" sz="1400" b="1" dirty="0">
                <a:ea typeface="+mn-lt"/>
                <a:cs typeface="+mn-lt"/>
              </a:rPr>
              <a:t>Remove Useless Productions:</a:t>
            </a:r>
            <a:endParaRPr lang="en-US" sz="1400" dirty="0"/>
          </a:p>
          <a:p>
            <a:pPr lvl="1"/>
            <a:r>
              <a:rPr lang="en-US" sz="1400" dirty="0">
                <a:ea typeface="+mn-lt"/>
                <a:cs typeface="+mn-lt"/>
              </a:rPr>
              <a:t>Remove any production that involves non-terminals or terminals that are not useful.</a:t>
            </a:r>
            <a:endParaRPr lang="en-US" sz="1400" dirty="0"/>
          </a:p>
          <a:p>
            <a:endParaRPr lang="en-US" sz="1000" dirty="0">
              <a:ea typeface="Calibri"/>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42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540CF837-40E9-46D4-AC1B-0750F339B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C9736B9-3981-156F-AC7A-D91771FC5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06932" cy="6858000"/>
          </a:xfrm>
          <a:prstGeom prst="rect">
            <a:avLst/>
          </a:prstGeom>
          <a:ln>
            <a:noFill/>
          </a:ln>
          <a:effectLst>
            <a:outerShdw blurRad="317500" dist="76200" dir="1320000" sx="93000" sy="93000" algn="t" rotWithShape="0">
              <a:srgbClr val="00000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42271-8347-5E39-6186-82503B30B751}"/>
              </a:ext>
            </a:extLst>
          </p:cNvPr>
          <p:cNvSpPr>
            <a:spLocks noGrp="1"/>
          </p:cNvSpPr>
          <p:nvPr>
            <p:ph type="title"/>
          </p:nvPr>
        </p:nvSpPr>
        <p:spPr>
          <a:xfrm>
            <a:off x="762001" y="762001"/>
            <a:ext cx="3071664" cy="5282453"/>
          </a:xfrm>
        </p:spPr>
        <p:txBody>
          <a:bodyPr anchor="t">
            <a:normAutofit/>
          </a:bodyPr>
          <a:lstStyle/>
          <a:p>
            <a:r>
              <a:rPr lang="en-US" sz="3700">
                <a:ea typeface="Calibri Light"/>
                <a:cs typeface="Calibri Light"/>
              </a:rPr>
              <a:t>APPLICATIONS </a:t>
            </a:r>
            <a:endParaRPr lang="en-US" sz="3700"/>
          </a:p>
        </p:txBody>
      </p:sp>
      <p:sp>
        <p:nvSpPr>
          <p:cNvPr id="3" name="Content Placeholder 2">
            <a:extLst>
              <a:ext uri="{FF2B5EF4-FFF2-40B4-BE49-F238E27FC236}">
                <a16:creationId xmlns:a16="http://schemas.microsoft.com/office/drawing/2014/main" id="{E19D758B-819A-DADE-4D42-EDEF76496782}"/>
              </a:ext>
            </a:extLst>
          </p:cNvPr>
          <p:cNvSpPr>
            <a:spLocks noGrp="1"/>
          </p:cNvSpPr>
          <p:nvPr>
            <p:ph idx="1"/>
          </p:nvPr>
        </p:nvSpPr>
        <p:spPr>
          <a:xfrm>
            <a:off x="5300870" y="762002"/>
            <a:ext cx="6262598" cy="5282452"/>
          </a:xfrm>
        </p:spPr>
        <p:txBody>
          <a:bodyPr vert="horz" lIns="91440" tIns="45720" rIns="91440" bIns="45720" rtlCol="0" anchor="t">
            <a:normAutofit/>
          </a:bodyPr>
          <a:lstStyle/>
          <a:p>
            <a:r>
              <a:rPr lang="en-US" sz="2000">
                <a:ea typeface="+mn-lt"/>
                <a:cs typeface="+mn-lt"/>
              </a:rPr>
              <a:t>Compiler Design</a:t>
            </a:r>
            <a:endParaRPr lang="en-US" sz="2000">
              <a:ea typeface="Calibri" panose="020F0502020204030204"/>
              <a:cs typeface="Calibri" panose="020F0502020204030204"/>
            </a:endParaRPr>
          </a:p>
          <a:p>
            <a:r>
              <a:rPr lang="en-US" sz="2000">
                <a:ea typeface="+mn-lt"/>
                <a:cs typeface="+mn-lt"/>
              </a:rPr>
              <a:t>Code Optimization</a:t>
            </a:r>
            <a:endParaRPr lang="en-US" sz="2000"/>
          </a:p>
          <a:p>
            <a:r>
              <a:rPr lang="en-US" sz="2000">
                <a:ea typeface="+mn-lt"/>
                <a:cs typeface="+mn-lt"/>
              </a:rPr>
              <a:t>Natural Language Processing (NLP)</a:t>
            </a:r>
            <a:endParaRPr lang="en-US" sz="2000"/>
          </a:p>
          <a:p>
            <a:r>
              <a:rPr lang="en-US" sz="2000">
                <a:ea typeface="+mn-lt"/>
                <a:cs typeface="+mn-lt"/>
              </a:rPr>
              <a:t>Automated Code Generation</a:t>
            </a:r>
            <a:endParaRPr lang="en-US" sz="2000"/>
          </a:p>
          <a:p>
            <a:r>
              <a:rPr lang="en-US" sz="2000">
                <a:ea typeface="+mn-lt"/>
                <a:cs typeface="+mn-lt"/>
              </a:rPr>
              <a:t>Error Detection and Reporting</a:t>
            </a:r>
            <a:endParaRPr lang="en-US" sz="2000"/>
          </a:p>
          <a:p>
            <a:r>
              <a:rPr lang="en-US" sz="2000">
                <a:ea typeface="+mn-lt"/>
                <a:cs typeface="+mn-lt"/>
              </a:rPr>
              <a:t>Educational Purposes</a:t>
            </a:r>
            <a:endParaRPr lang="en-US" sz="2000"/>
          </a:p>
          <a:p>
            <a:r>
              <a:rPr lang="en-US" sz="2000">
                <a:ea typeface="+mn-lt"/>
                <a:cs typeface="+mn-lt"/>
              </a:rPr>
              <a:t>Automated Testing</a:t>
            </a:r>
            <a:endParaRPr lang="en-US" sz="2000"/>
          </a:p>
          <a:p>
            <a:endParaRPr lang="en-US" sz="2000">
              <a:ea typeface="Calibri"/>
              <a:cs typeface="Calibri"/>
            </a:endParaRPr>
          </a:p>
        </p:txBody>
      </p:sp>
    </p:spTree>
    <p:extLst>
      <p:ext uri="{BB962C8B-B14F-4D97-AF65-F5344CB8AC3E}">
        <p14:creationId xmlns:p14="http://schemas.microsoft.com/office/powerpoint/2010/main" val="32727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4089-4BC6-EB2A-276D-C9FCC68E147F}"/>
              </a:ext>
            </a:extLst>
          </p:cNvPr>
          <p:cNvSpPr>
            <a:spLocks noGrp="1"/>
          </p:cNvSpPr>
          <p:nvPr>
            <p:ph type="title"/>
          </p:nvPr>
        </p:nvSpPr>
        <p:spPr>
          <a:xfrm>
            <a:off x="1969804" y="3428998"/>
            <a:ext cx="4533194" cy="2268559"/>
          </a:xfrm>
        </p:spPr>
        <p:txBody>
          <a:bodyPr vert="horz" lIns="91440" tIns="45720" rIns="91440" bIns="45720" rtlCol="0" anchor="t">
            <a:normAutofit/>
          </a:bodyPr>
          <a:lstStyle/>
          <a:p>
            <a:r>
              <a:rPr lang="en-US" sz="5100"/>
              <a:t>FLOWCHART:</a:t>
            </a:r>
          </a:p>
        </p:txBody>
      </p:sp>
      <p:pic>
        <p:nvPicPr>
          <p:cNvPr id="4" name="Content Placeholder 3">
            <a:extLst>
              <a:ext uri="{FF2B5EF4-FFF2-40B4-BE49-F238E27FC236}">
                <a16:creationId xmlns:a16="http://schemas.microsoft.com/office/drawing/2014/main" id="{0474B267-4048-143A-0E49-EE109A9CFAFA}"/>
              </a:ext>
            </a:extLst>
          </p:cNvPr>
          <p:cNvPicPr>
            <a:picLocks noGrp="1" noChangeAspect="1"/>
          </p:cNvPicPr>
          <p:nvPr>
            <p:ph idx="1"/>
          </p:nvPr>
        </p:nvPicPr>
        <p:blipFill>
          <a:blip r:embed="rId3"/>
          <a:stretch>
            <a:fillRect/>
          </a:stretch>
        </p:blipFill>
        <p:spPr>
          <a:xfrm>
            <a:off x="7596014" y="647190"/>
            <a:ext cx="2865606"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45020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F220-2873-E8E6-A24D-458198BF9873}"/>
              </a:ext>
            </a:extLst>
          </p:cNvPr>
          <p:cNvSpPr>
            <a:spLocks noGrp="1"/>
          </p:cNvSpPr>
          <p:nvPr>
            <p:ph type="title"/>
          </p:nvPr>
        </p:nvSpPr>
        <p:spPr/>
        <p:txBody>
          <a:bodyPr>
            <a:normAutofit/>
          </a:bodyPr>
          <a:lstStyle/>
          <a:p>
            <a:r>
              <a:rPr lang="en-IN" sz="3600" b="1" dirty="0"/>
              <a:t>CONCLUSION:</a:t>
            </a:r>
          </a:p>
        </p:txBody>
      </p:sp>
      <p:sp>
        <p:nvSpPr>
          <p:cNvPr id="3" name="Content Placeholder 2">
            <a:extLst>
              <a:ext uri="{FF2B5EF4-FFF2-40B4-BE49-F238E27FC236}">
                <a16:creationId xmlns:a16="http://schemas.microsoft.com/office/drawing/2014/main" id="{987F3227-8800-AAEC-B915-D6BB9EA2D031}"/>
              </a:ext>
            </a:extLst>
          </p:cNvPr>
          <p:cNvSpPr>
            <a:spLocks noGrp="1"/>
          </p:cNvSpPr>
          <p:nvPr>
            <p:ph idx="1"/>
          </p:nvPr>
        </p:nvSpPr>
        <p:spPr/>
        <p:txBody>
          <a:bodyPr>
            <a:normAutofit/>
          </a:bodyPr>
          <a:lstStyle/>
          <a:p>
            <a:r>
              <a:rPr lang="en-US" sz="2400" dirty="0"/>
              <a:t>In conclusion, undertaking a project focused on the removal of epsilon unit productions and useless symbols in a context-free grammar serves as a valuable exploration into the optimization of language representations. By systematically eliminating these elements, the grammar becomes more concise and meaningful, facilitating efficient parsing, code generation, and error detection in various computational applications. This project not only provides practical insights into formal language theory but also underscores the importance of refining grammars for improved language processing and software development. Through this endeavor, one gains a deeper understanding of the intricate balance between grammar complexity and computational efficiency, contributing to foundational knowledge in fields such as compiler design, natural language processing, and automated code generation.</a:t>
            </a:r>
            <a:endParaRPr lang="en-IN" sz="2400" dirty="0"/>
          </a:p>
        </p:txBody>
      </p:sp>
    </p:spTree>
    <p:extLst>
      <p:ext uri="{BB962C8B-B14F-4D97-AF65-F5344CB8AC3E}">
        <p14:creationId xmlns:p14="http://schemas.microsoft.com/office/powerpoint/2010/main" val="226152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FD2A-4942-D756-D26F-11F90C4422E7}"/>
              </a:ext>
            </a:extLst>
          </p:cNvPr>
          <p:cNvSpPr>
            <a:spLocks noGrp="1"/>
          </p:cNvSpPr>
          <p:nvPr>
            <p:ph type="title"/>
          </p:nvPr>
        </p:nvSpPr>
        <p:spPr/>
        <p:txBody>
          <a:bodyPr/>
          <a:lstStyle/>
          <a:p>
            <a:r>
              <a:rPr lang="en-US" b="1">
                <a:cs typeface="Calibri Light"/>
              </a:rPr>
              <a:t>OUTPUT:</a:t>
            </a:r>
            <a:endParaRPr lang="en-US" b="1"/>
          </a:p>
        </p:txBody>
      </p:sp>
      <p:pic>
        <p:nvPicPr>
          <p:cNvPr id="4" name="Content Placeholder 3" descr="A screen shot of a computer program&#10;&#10;Description automatically generated">
            <a:extLst>
              <a:ext uri="{FF2B5EF4-FFF2-40B4-BE49-F238E27FC236}">
                <a16:creationId xmlns:a16="http://schemas.microsoft.com/office/drawing/2014/main" id="{1242CCAF-A7D3-ECA3-DF36-B7687BA82CC4}"/>
              </a:ext>
            </a:extLst>
          </p:cNvPr>
          <p:cNvPicPr>
            <a:picLocks noGrp="1" noChangeAspect="1"/>
          </p:cNvPicPr>
          <p:nvPr>
            <p:ph idx="1"/>
          </p:nvPr>
        </p:nvPicPr>
        <p:blipFill>
          <a:blip r:embed="rId2"/>
          <a:stretch>
            <a:fillRect/>
          </a:stretch>
        </p:blipFill>
        <p:spPr>
          <a:xfrm>
            <a:off x="1570339" y="1366250"/>
            <a:ext cx="7932902" cy="5196347"/>
          </a:xfrm>
        </p:spPr>
      </p:pic>
    </p:spTree>
    <p:extLst>
      <p:ext uri="{BB962C8B-B14F-4D97-AF65-F5344CB8AC3E}">
        <p14:creationId xmlns:p14="http://schemas.microsoft.com/office/powerpoint/2010/main" val="2823540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390</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FORMAL LANGUAGE AND AUTOMATA  REMOVAL OF EPLISON AND UNIT USELESS SYMBOLS </vt:lpstr>
      <vt:lpstr>OBJECTIVE OF THE PROBLEM</vt:lpstr>
      <vt:lpstr>OBJECTIVE OF THE PROBLEM CTND.</vt:lpstr>
      <vt:lpstr>APPLICATIONS </vt:lpstr>
      <vt:lpstr>FLOWCHART:</vt:lpstr>
      <vt:lpstr>CONCLUSION: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Omkar Sonar</cp:lastModifiedBy>
  <cp:revision>12</cp:revision>
  <dcterms:created xsi:type="dcterms:W3CDTF">2023-11-16T17:08:04Z</dcterms:created>
  <dcterms:modified xsi:type="dcterms:W3CDTF">2023-11-17T03:10:42Z</dcterms:modified>
</cp:coreProperties>
</file>