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95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SALARY ANALYSIS.xlsx]Sheet5!PivotTable3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EMPLOYEE</a:t>
            </a:r>
            <a:r>
              <a:rPr lang="en-IN" baseline="0" dirty="0">
                <a:solidFill>
                  <a:schemeClr val="tx1"/>
                </a:solidFill>
              </a:rPr>
              <a:t> SALARY ANALYSIS</a:t>
            </a:r>
            <a:endParaRPr lang="en-IN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Sheet5!$B$4:$B$5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Sheet5!$B$6:$B$19</c:f>
              <c:numCache>
                <c:formatCode>General</c:formatCode>
                <c:ptCount val="13"/>
                <c:pt idx="0">
                  <c:v>593328.55000000005</c:v>
                </c:pt>
                <c:pt idx="1">
                  <c:v>645391.80000000005</c:v>
                </c:pt>
                <c:pt idx="2">
                  <c:v>299955.46000000002</c:v>
                </c:pt>
                <c:pt idx="3">
                  <c:v>364863.49</c:v>
                </c:pt>
                <c:pt idx="4">
                  <c:v>314028.37</c:v>
                </c:pt>
                <c:pt idx="5">
                  <c:v>309685.01999999996</c:v>
                </c:pt>
                <c:pt idx="6">
                  <c:v>272872.87</c:v>
                </c:pt>
                <c:pt idx="7">
                  <c:v>661302.88</c:v>
                </c:pt>
                <c:pt idx="8">
                  <c:v>566916.94999999995</c:v>
                </c:pt>
                <c:pt idx="9">
                  <c:v>250831.84</c:v>
                </c:pt>
                <c:pt idx="10">
                  <c:v>710084.74</c:v>
                </c:pt>
                <c:pt idx="11">
                  <c:v>591810.4</c:v>
                </c:pt>
                <c:pt idx="12">
                  <c:v>943573.67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D-4BD0-873E-AC93D3CC44F1}"/>
            </c:ext>
          </c:extLst>
        </c:ser>
        <c:ser>
          <c:idx val="1"/>
          <c:order val="1"/>
          <c:tx>
            <c:strRef>
              <c:f>Sheet5!$C$4:$C$5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Sheet5!$C$6:$C$19</c:f>
              <c:numCache>
                <c:formatCode>General</c:formatCode>
                <c:ptCount val="13"/>
                <c:pt idx="0">
                  <c:v>675617.63000000012</c:v>
                </c:pt>
                <c:pt idx="1">
                  <c:v>954220.1</c:v>
                </c:pt>
                <c:pt idx="2">
                  <c:v>700436.76</c:v>
                </c:pt>
                <c:pt idx="3">
                  <c:v>369460.9</c:v>
                </c:pt>
                <c:pt idx="4">
                  <c:v>703739.14</c:v>
                </c:pt>
                <c:pt idx="5">
                  <c:v>342169.16000000003</c:v>
                </c:pt>
                <c:pt idx="6">
                  <c:v>327257.86</c:v>
                </c:pt>
                <c:pt idx="7">
                  <c:v>690917.35000000009</c:v>
                </c:pt>
                <c:pt idx="8">
                  <c:v>240643.96</c:v>
                </c:pt>
                <c:pt idx="9">
                  <c:v>343193.75</c:v>
                </c:pt>
                <c:pt idx="10">
                  <c:v>530304.6399999999</c:v>
                </c:pt>
                <c:pt idx="11">
                  <c:v>365946.89</c:v>
                </c:pt>
                <c:pt idx="12">
                  <c:v>527713.80000000005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1D-4BD0-873E-AC93D3CC4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465408"/>
        <c:axId val="338586888"/>
      </c:barChart>
      <c:catAx>
        <c:axId val="590465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586888"/>
        <c:crosses val="autoZero"/>
        <c:auto val="1"/>
        <c:lblAlgn val="ctr"/>
        <c:lblOffset val="100"/>
        <c:noMultiLvlLbl val="0"/>
      </c:catAx>
      <c:valAx>
        <c:axId val="33858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46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SALARY ANALYSIS.xlsx]Sheet5!PivotTable3</c:name>
    <c:fmtId val="2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Sheet5!$B$4:$B$5</c:f>
              <c:strCache>
                <c:ptCount val="1"/>
                <c:pt idx="0">
                  <c:v>Male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3C9-4C35-B08C-62BE044DB1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3C9-4C35-B08C-62BE044DB1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3C9-4C35-B08C-62BE044DB1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3C9-4C35-B08C-62BE044DB1C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3C9-4C35-B08C-62BE044DB1C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3C9-4C35-B08C-62BE044DB1C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3C9-4C35-B08C-62BE044DB1C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3C9-4C35-B08C-62BE044DB1C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3C9-4C35-B08C-62BE044DB1C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D3C9-4C35-B08C-62BE044DB1C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D3C9-4C35-B08C-62BE044DB1C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D3C9-4C35-B08C-62BE044DB1C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D3C9-4C35-B08C-62BE044DB1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Sheet5!$B$6:$B$19</c:f>
              <c:numCache>
                <c:formatCode>General</c:formatCode>
                <c:ptCount val="13"/>
                <c:pt idx="0">
                  <c:v>675617.63000000012</c:v>
                </c:pt>
                <c:pt idx="1">
                  <c:v>954220.10000000009</c:v>
                </c:pt>
                <c:pt idx="2">
                  <c:v>700436.76000000013</c:v>
                </c:pt>
                <c:pt idx="3">
                  <c:v>369460.9</c:v>
                </c:pt>
                <c:pt idx="4">
                  <c:v>703739.1399999999</c:v>
                </c:pt>
                <c:pt idx="5">
                  <c:v>342169.16000000003</c:v>
                </c:pt>
                <c:pt idx="6">
                  <c:v>327257.86</c:v>
                </c:pt>
                <c:pt idx="7">
                  <c:v>690917.35</c:v>
                </c:pt>
                <c:pt idx="8">
                  <c:v>240643.96</c:v>
                </c:pt>
                <c:pt idx="9">
                  <c:v>343193.75</c:v>
                </c:pt>
                <c:pt idx="10">
                  <c:v>530304.64</c:v>
                </c:pt>
                <c:pt idx="11">
                  <c:v>365946.88999999996</c:v>
                </c:pt>
                <c:pt idx="12">
                  <c:v>527713.80000000005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3C9-4C35-B08C-62BE044DB1C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SALARY ANALYSIS.xlsx]Sheet5!PivotTable3</c:name>
    <c:fmtId val="2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Sheet5!$B$4:$B$5</c:f>
              <c:strCache>
                <c:ptCount val="1"/>
                <c:pt idx="0">
                  <c:v>Female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3F-4BA9-9ED6-477491912B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3F-4BA9-9ED6-477491912B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3F-4BA9-9ED6-477491912B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03F-4BA9-9ED6-477491912B9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03F-4BA9-9ED6-477491912B9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03F-4BA9-9ED6-477491912B9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03F-4BA9-9ED6-477491912B9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03F-4BA9-9ED6-477491912B9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03F-4BA9-9ED6-477491912B9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03F-4BA9-9ED6-477491912B9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703F-4BA9-9ED6-477491912B94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703F-4BA9-9ED6-477491912B94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703F-4BA9-9ED6-477491912B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Sheet5!$B$6:$B$19</c:f>
              <c:numCache>
                <c:formatCode>General</c:formatCode>
                <c:ptCount val="13"/>
                <c:pt idx="0">
                  <c:v>593328.55000000005</c:v>
                </c:pt>
                <c:pt idx="1">
                  <c:v>645391.79999999993</c:v>
                </c:pt>
                <c:pt idx="2">
                  <c:v>299955.46000000002</c:v>
                </c:pt>
                <c:pt idx="3">
                  <c:v>364863.49</c:v>
                </c:pt>
                <c:pt idx="4">
                  <c:v>314028.37</c:v>
                </c:pt>
                <c:pt idx="5">
                  <c:v>309685.01999999996</c:v>
                </c:pt>
                <c:pt idx="6">
                  <c:v>272872.87</c:v>
                </c:pt>
                <c:pt idx="7">
                  <c:v>661302.87999999989</c:v>
                </c:pt>
                <c:pt idx="8">
                  <c:v>566916.95000000007</c:v>
                </c:pt>
                <c:pt idx="9">
                  <c:v>250831.84</c:v>
                </c:pt>
                <c:pt idx="10">
                  <c:v>710084.74000000011</c:v>
                </c:pt>
                <c:pt idx="11">
                  <c:v>591810.4</c:v>
                </c:pt>
                <c:pt idx="12">
                  <c:v>943573.66999999993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703F-4BA9-9ED6-477491912B9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5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>
                <a:solidFill>
                  <a:schemeClr val="tx2"/>
                </a:solidFill>
              </a:rPr>
              <a:t>HIRITHIKA.K.B</a:t>
            </a:r>
          </a:p>
          <a:p>
            <a:r>
              <a:rPr lang="en-US" sz="2400" dirty="0"/>
              <a:t>REGISTER NO: </a:t>
            </a:r>
            <a:r>
              <a:rPr lang="en-US" sz="2400">
                <a:solidFill>
                  <a:schemeClr val="tx2"/>
                </a:solidFill>
              </a:rPr>
              <a:t>422200627 / FB2ACF3F26684B28DA4450D5AB54E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DEPARTMENT: </a:t>
            </a:r>
            <a:r>
              <a:rPr lang="en-US" sz="2400" dirty="0">
                <a:solidFill>
                  <a:schemeClr val="tx2"/>
                </a:solidFill>
              </a:rPr>
              <a:t>B.COM ISM</a:t>
            </a:r>
          </a:p>
          <a:p>
            <a:r>
              <a:rPr lang="en-US" sz="2400" dirty="0"/>
              <a:t>COLLEGE: </a:t>
            </a:r>
            <a:r>
              <a:rPr lang="en-US" sz="2400" dirty="0" err="1">
                <a:solidFill>
                  <a:schemeClr val="tx2"/>
                </a:solidFill>
              </a:rPr>
              <a:t>Bhaktavatsalam</a:t>
            </a:r>
            <a:r>
              <a:rPr lang="en-US" sz="2400" dirty="0">
                <a:solidFill>
                  <a:schemeClr val="tx2"/>
                </a:solidFill>
              </a:rPr>
              <a:t> Memorial college for women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  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410E-F675-CE71-83AB-E92C29F89E44}"/>
              </a:ext>
            </a:extLst>
          </p:cNvPr>
          <p:cNvSpPr txBox="1"/>
          <p:nvPr/>
        </p:nvSpPr>
        <p:spPr>
          <a:xfrm>
            <a:off x="739775" y="1524000"/>
            <a:ext cx="8937625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 taken from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each and every feature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set they ae 9 Features in that I have chosen four feature</a:t>
            </a:r>
          </a:p>
          <a:p>
            <a:pPr marL="400050" indent="-400050">
              <a:buFont typeface="+mj-lt"/>
              <a:buAutoNum type="romanU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missing values in the data set by using condition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filter-out the missing values</a:t>
            </a:r>
          </a:p>
          <a:p>
            <a:pPr marL="400050" indent="-400050">
              <a:buFont typeface="+mj-lt"/>
              <a:buAutoNum type="romanU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9E96-ECE1-2E5A-2096-ABD421B1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F1743-97B7-8070-FA2D-DA14A990FA52}"/>
              </a:ext>
            </a:extLst>
          </p:cNvPr>
          <p:cNvSpPr txBox="1"/>
          <p:nvPr/>
        </p:nvSpPr>
        <p:spPr>
          <a:xfrm>
            <a:off x="609600" y="1752600"/>
            <a:ext cx="92963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Pivot Table the feature that have been used are: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Department placed at the Row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Gender placed at the Column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Salary placed at the Sum of Value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Employee type placed in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Pivot table it Grand Total the number of Female and Male Employee in each Department and with their salary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will represent in the form of Graph, which is easy to understand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will show in form of Percentage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E594FE-5E4F-0130-6691-0CB6B3FD5713}"/>
              </a:ext>
            </a:extLst>
          </p:cNvPr>
          <p:cNvCxnSpPr/>
          <p:nvPr/>
        </p:nvCxnSpPr>
        <p:spPr>
          <a:xfrm>
            <a:off x="1981200" y="2590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2C2FCC-19C2-CD12-EA5D-EEE11BF6ABB4}"/>
              </a:ext>
            </a:extLst>
          </p:cNvPr>
          <p:cNvCxnSpPr/>
          <p:nvPr/>
        </p:nvCxnSpPr>
        <p:spPr>
          <a:xfrm>
            <a:off x="1981200" y="28194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F0A05E-A358-EA64-26C0-59D84E508052}"/>
              </a:ext>
            </a:extLst>
          </p:cNvPr>
          <p:cNvCxnSpPr/>
          <p:nvPr/>
        </p:nvCxnSpPr>
        <p:spPr>
          <a:xfrm>
            <a:off x="1981200" y="31242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54B663-F776-4E77-C364-14795D464AA5}"/>
              </a:ext>
            </a:extLst>
          </p:cNvPr>
          <p:cNvCxnSpPr/>
          <p:nvPr/>
        </p:nvCxnSpPr>
        <p:spPr>
          <a:xfrm>
            <a:off x="1981200" y="34163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9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501F2EF-708C-E5FB-A145-86BA87C09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80321"/>
              </p:ext>
            </p:extLst>
          </p:nvPr>
        </p:nvGraphicFramePr>
        <p:xfrm>
          <a:off x="1454983" y="1300558"/>
          <a:ext cx="83820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29E0E3-BB9D-3681-C878-537F9933128C}"/>
              </a:ext>
            </a:extLst>
          </p:cNvPr>
          <p:cNvSpPr txBox="1"/>
          <p:nvPr/>
        </p:nvSpPr>
        <p:spPr>
          <a:xfrm>
            <a:off x="2317543" y="6076950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will show the Male and Female Employee in each Department and their Salary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27C9-54B6-E02B-4AF9-B077478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29977D-61B9-F936-63FC-AB45AD3C9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04284"/>
              </p:ext>
            </p:extLst>
          </p:nvPr>
        </p:nvGraphicFramePr>
        <p:xfrm>
          <a:off x="2209800" y="1371600"/>
          <a:ext cx="6181725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A396D6-1A32-1B8E-5012-1AD85FA1E09C}"/>
              </a:ext>
            </a:extLst>
          </p:cNvPr>
          <p:cNvSpPr txBox="1"/>
          <p:nvPr/>
        </p:nvSpPr>
        <p:spPr>
          <a:xfrm>
            <a:off x="2057400" y="5147048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Male Employee are in the Department of Business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51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8AB8-BFDB-67E9-C666-D7F0280C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29977D-61B9-F936-63FC-AB45AD3C9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790481"/>
              </p:ext>
            </p:extLst>
          </p:nvPr>
        </p:nvGraphicFramePr>
        <p:xfrm>
          <a:off x="2743200" y="1447800"/>
          <a:ext cx="5495925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5123A7-C58B-8B9A-4A91-AF4B1AF730F0}"/>
              </a:ext>
            </a:extLst>
          </p:cNvPr>
          <p:cNvSpPr txBox="1"/>
          <p:nvPr/>
        </p:nvSpPr>
        <p:spPr>
          <a:xfrm>
            <a:off x="2138129" y="5393961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female Employee are in the Department of Accounting.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09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98B06-3F4F-309B-DF2D-FE0E42BABB9D}"/>
              </a:ext>
            </a:extLst>
          </p:cNvPr>
          <p:cNvSpPr txBox="1"/>
          <p:nvPr/>
        </p:nvSpPr>
        <p:spPr>
          <a:xfrm>
            <a:off x="1600200" y="2133600"/>
            <a:ext cx="7848600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departmental and gender-based salary disparities, our organization demonstrates its commitment to fairness, equity, and employee well being.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these recommendations will foster a positive work environment, drive business success, and maintain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246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41714" y="198245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</a:t>
            </a: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5D23C-2934-9366-4BDA-86A84FC80A29}"/>
              </a:ext>
            </a:extLst>
          </p:cNvPr>
          <p:cNvSpPr txBox="1"/>
          <p:nvPr/>
        </p:nvSpPr>
        <p:spPr>
          <a:xfrm>
            <a:off x="1295400" y="2036885"/>
            <a:ext cx="61053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spc="10" dirty="0"/>
              <a:t>Conduct an employee salary analysis to ensure fair compensation, identify disparities, and inform future salary decision.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1933501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investigate employee compensation across various departments and genders, identifying potential pay gaps and disparities.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 of focus include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9E43E3-E809-BE56-C0FF-E05E5A73D9E5}"/>
              </a:ext>
            </a:extLst>
          </p:cNvPr>
          <p:cNvSpPr txBox="1"/>
          <p:nvPr/>
        </p:nvSpPr>
        <p:spPr>
          <a:xfrm>
            <a:off x="2205185" y="4346942"/>
            <a:ext cx="61053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Department-wise salary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salary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Intersectional analysis(department and gender)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0050C-8BAC-21BF-60DD-B8CEE2E9480E}"/>
              </a:ext>
            </a:extLst>
          </p:cNvPr>
          <p:cNvSpPr txBox="1"/>
          <p:nvPr/>
        </p:nvSpPr>
        <p:spPr>
          <a:xfrm>
            <a:off x="1219200" y="1835101"/>
            <a:ext cx="3724275" cy="379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             </a:t>
            </a:r>
            <a:r>
              <a:rPr lang="en-US" sz="2800" dirty="0"/>
              <a:t>HR Department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          Finance Team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          Management 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           Employees  </a:t>
            </a:r>
          </a:p>
        </p:txBody>
      </p:sp>
      <p:pic>
        <p:nvPicPr>
          <p:cNvPr id="2052" name="Picture 4" descr="Human resources - Free user icons">
            <a:extLst>
              <a:ext uri="{FF2B5EF4-FFF2-40B4-BE49-F238E27FC236}">
                <a16:creationId xmlns:a16="http://schemas.microsoft.com/office/drawing/2014/main" id="{09F3E5D8-6B6A-28BE-394C-AD1D3E8A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10337"/>
            <a:ext cx="690563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ock Vector | Adobe Stock">
            <a:extLst>
              <a:ext uri="{FF2B5EF4-FFF2-40B4-BE49-F238E27FC236}">
                <a16:creationId xmlns:a16="http://schemas.microsoft.com/office/drawing/2014/main" id="{BE6391FD-6492-0656-197D-D36A9F682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/>
          <a:stretch/>
        </p:blipFill>
        <p:spPr bwMode="auto">
          <a:xfrm>
            <a:off x="1219200" y="2842931"/>
            <a:ext cx="77152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ject Management Icon transparent ...">
            <a:extLst>
              <a:ext uri="{FF2B5EF4-FFF2-40B4-BE49-F238E27FC236}">
                <a16:creationId xmlns:a16="http://schemas.microsoft.com/office/drawing/2014/main" id="{655B7777-07AC-7F43-DDB7-28039B40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4" y="3955783"/>
            <a:ext cx="7620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mployee - Free people icons">
            <a:extLst>
              <a:ext uri="{FF2B5EF4-FFF2-40B4-BE49-F238E27FC236}">
                <a16:creationId xmlns:a16="http://schemas.microsoft.com/office/drawing/2014/main" id="{BF690653-0D8C-C6C4-0A5C-B7CA083C0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4" y="491439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CDCC2-4DC0-813B-B282-142ECF9E53AB}"/>
              </a:ext>
            </a:extLst>
          </p:cNvPr>
          <p:cNvSpPr txBox="1"/>
          <p:nvPr/>
        </p:nvSpPr>
        <p:spPr>
          <a:xfrm>
            <a:off x="3043310" y="2269390"/>
            <a:ext cx="66340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Conditional Formatting </a:t>
            </a:r>
            <a:r>
              <a:rPr lang="en-US" sz="2400" dirty="0"/>
              <a:t>– to highlight the blank spaces.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Filter Option </a:t>
            </a:r>
            <a:r>
              <a:rPr lang="en-US" sz="2400" dirty="0"/>
              <a:t>– to remove the missing values/blank spaces, And filter out the options.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Pivot table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–  summary from excel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– data visualization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B054-3929-C09F-72AA-AA77D9A644B7}"/>
              </a:ext>
            </a:extLst>
          </p:cNvPr>
          <p:cNvSpPr txBox="1"/>
          <p:nvPr/>
        </p:nvSpPr>
        <p:spPr>
          <a:xfrm>
            <a:off x="1828800" y="1674912"/>
            <a:ext cx="6105378" cy="13882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Employee dataset – taken from </a:t>
            </a:r>
            <a:r>
              <a:rPr lang="en-US" sz="2000" dirty="0" err="1"/>
              <a:t>edunet</a:t>
            </a:r>
            <a:r>
              <a:rPr lang="en-US" sz="2000" dirty="0"/>
              <a:t> </a:t>
            </a:r>
            <a:r>
              <a:rPr lang="en-US" sz="2000" dirty="0" err="1"/>
              <a:t>DashBoard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 features has taken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820E0-545B-98C1-3FDD-FC7065F3EBD2}"/>
              </a:ext>
            </a:extLst>
          </p:cNvPr>
          <p:cNvSpPr txBox="1"/>
          <p:nvPr/>
        </p:nvSpPr>
        <p:spPr>
          <a:xfrm>
            <a:off x="2438400" y="2738708"/>
            <a:ext cx="6105378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Gender – text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Department – text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Salary – numerical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Employee type - text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484</Words>
  <Application>Microsoft Office PowerPoint</Application>
  <PresentationFormat>Widescreen</PresentationFormat>
  <Paragraphs>103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Balaji Dommaraju</cp:lastModifiedBy>
  <cp:revision>14</cp:revision>
  <dcterms:created xsi:type="dcterms:W3CDTF">2024-03-29T15:07:22Z</dcterms:created>
  <dcterms:modified xsi:type="dcterms:W3CDTF">2024-08-30T15:28:39Z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