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bd2b8c15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bd2b8c15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bd2b8c15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bd2b8c15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bd2b8c15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bd2b8c15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bd2b8c15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bd2b8c15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bd2b8c15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bd2b8c15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bd2b8c15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bd2b8c15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bd2b8c15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bd2b8c15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bd2b8c15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bd2b8c15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bd2b8c15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bd2b8c15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bd2b8c15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bd2b8c15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falstad.com/coupled/" TargetMode="External"/><Relationship Id="rId4" Type="http://schemas.openxmlformats.org/officeDocument/2006/relationships/image" Target="../media/image5.png"/><Relationship Id="rId5"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80850" y="93300"/>
            <a:ext cx="7566351" cy="4857550"/>
          </a:xfrm>
          <a:prstGeom prst="rect">
            <a:avLst/>
          </a:prstGeom>
          <a:noFill/>
          <a:ln>
            <a:noFill/>
          </a:ln>
        </p:spPr>
      </p:pic>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2"/>
          <p:cNvPicPr preferRelativeResize="0"/>
          <p:nvPr/>
        </p:nvPicPr>
        <p:blipFill>
          <a:blip r:embed="rId3">
            <a:alphaModFix/>
          </a:blip>
          <a:stretch>
            <a:fillRect/>
          </a:stretch>
        </p:blipFill>
        <p:spPr>
          <a:xfrm>
            <a:off x="515450" y="778100"/>
            <a:ext cx="7441176" cy="4019675"/>
          </a:xfrm>
          <a:prstGeom prst="rect">
            <a:avLst/>
          </a:prstGeom>
          <a:noFill/>
          <a:ln>
            <a:noFill/>
          </a:ln>
        </p:spPr>
      </p:pic>
      <p:sp>
        <p:nvSpPr>
          <p:cNvPr id="127" name="Google Shape;127;p22"/>
          <p:cNvSpPr txBox="1"/>
          <p:nvPr/>
        </p:nvSpPr>
        <p:spPr>
          <a:xfrm>
            <a:off x="542975" y="216350"/>
            <a:ext cx="17394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rPr>
              <a:t>References</a:t>
            </a:r>
            <a:endParaRPr b="1" sz="1800">
              <a:solidFill>
                <a:schemeClr val="accent1"/>
              </a:solidFill>
            </a:endParaRPr>
          </a:p>
        </p:txBody>
      </p:sp>
      <p:sp>
        <p:nvSpPr>
          <p:cNvPr id="128" name="Google Shape;12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p:nvPr/>
        </p:nvSpPr>
        <p:spPr>
          <a:xfrm>
            <a:off x="1386141" y="1962150"/>
            <a:ext cx="6371954" cy="1218845"/>
          </a:xfrm>
          <a:prstGeom prst="rect">
            <a:avLst/>
          </a:prstGeom>
        </p:spPr>
        <p:txBody>
          <a:bodyPr>
            <a:prstTxWarp prst="textPlain"/>
          </a:bodyPr>
          <a:lstStyle/>
          <a:p>
            <a:pPr lvl="0" algn="ctr"/>
            <a:r>
              <a:rPr b="0" i="0">
                <a:ln cap="flat" cmpd="sng" w="9525">
                  <a:solidFill>
                    <a:srgbClr val="0000FF"/>
                  </a:solidFill>
                  <a:prstDash val="solid"/>
                  <a:round/>
                  <a:headEnd len="sm" w="sm" type="none"/>
                  <a:tailEnd len="sm" w="sm" type="none"/>
                </a:ln>
                <a:solidFill>
                  <a:schemeClr val="lt2"/>
                </a:solidFill>
                <a:latin typeface="Arial"/>
              </a:rPr>
              <a:t>Thank you!</a:t>
            </a:r>
          </a:p>
        </p:txBody>
      </p:sp>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894625" y="152400"/>
            <a:ext cx="7354749" cy="4991100"/>
          </a:xfrm>
          <a:prstGeom prst="rect">
            <a:avLst/>
          </a:prstGeom>
          <a:noFill/>
          <a:ln>
            <a:noFill/>
          </a:ln>
        </p:spPr>
      </p:pic>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53775" y="45975"/>
            <a:ext cx="6679450" cy="5051525"/>
          </a:xfrm>
          <a:prstGeom prst="rect">
            <a:avLst/>
          </a:prstGeom>
          <a:noFill/>
          <a:ln>
            <a:noFill/>
          </a:ln>
        </p:spPr>
      </p:pic>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682650" y="97875"/>
            <a:ext cx="6785500" cy="4947751"/>
          </a:xfrm>
          <a:prstGeom prst="rect">
            <a:avLst/>
          </a:prstGeom>
          <a:noFill/>
          <a:ln>
            <a:noFill/>
          </a:ln>
        </p:spPr>
      </p:pic>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905350" y="136975"/>
            <a:ext cx="6976374" cy="4869550"/>
          </a:xfrm>
          <a:prstGeom prst="rect">
            <a:avLst/>
          </a:prstGeom>
          <a:noFill/>
          <a:ln>
            <a:noFill/>
          </a:ln>
        </p:spPr>
      </p:pic>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873875"/>
            <a:ext cx="8520600" cy="42102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We use an </a:t>
            </a:r>
            <a:r>
              <a:rPr lang="en"/>
              <a:t>iterative approach to perform Hamiltonian simulation using the classiq framework.</a:t>
            </a:r>
            <a:endParaRPr/>
          </a:p>
          <a:p>
            <a:pPr indent="-334327" lvl="0" marL="457200" rtl="0" algn="l">
              <a:spcBef>
                <a:spcPts val="0"/>
              </a:spcBef>
              <a:spcAft>
                <a:spcPts val="0"/>
              </a:spcAft>
              <a:buSzPct val="100000"/>
              <a:buChar char="●"/>
            </a:pPr>
            <a:r>
              <a:rPr lang="en"/>
              <a:t>The first step is to understand classically the dynamics of the coupled spring mass system. We computed the lagrangian of the system and solved it for various time to get position and velocity.</a:t>
            </a:r>
            <a:endParaRPr/>
          </a:p>
          <a:p>
            <a:pPr indent="-334327" lvl="0" marL="457200" rtl="0" algn="l">
              <a:spcBef>
                <a:spcPts val="0"/>
              </a:spcBef>
              <a:spcAft>
                <a:spcPts val="0"/>
              </a:spcAft>
              <a:buSzPct val="100000"/>
              <a:buChar char="●"/>
            </a:pPr>
            <a:r>
              <a:rPr lang="en"/>
              <a:t>Next, we manually performed the approach in the paper for a simple 2 mass system by computing the hamiltonian using the equations given in paper.</a:t>
            </a:r>
            <a:endParaRPr/>
          </a:p>
          <a:p>
            <a:pPr indent="-334327" lvl="0" marL="457200" rtl="0" algn="l">
              <a:spcBef>
                <a:spcPts val="0"/>
              </a:spcBef>
              <a:spcAft>
                <a:spcPts val="0"/>
              </a:spcAft>
              <a:buSzPct val="100000"/>
              <a:buChar char="●"/>
            </a:pPr>
            <a:r>
              <a:rPr lang="en"/>
              <a:t>After that, we focusses our approach primarily in classiq due to the advantages of the synthesis framework in solving our problem.</a:t>
            </a:r>
            <a:endParaRPr/>
          </a:p>
          <a:p>
            <a:pPr indent="-334327" lvl="0" marL="457200" rtl="0" algn="l">
              <a:spcBef>
                <a:spcPts val="0"/>
              </a:spcBef>
              <a:spcAft>
                <a:spcPts val="0"/>
              </a:spcAft>
              <a:buSzPct val="100000"/>
              <a:buChar char="●"/>
            </a:pPr>
            <a:r>
              <a:rPr lang="en"/>
              <a:t>We first start with the computation of initial state vector using the masses and spring constants provided.</a:t>
            </a:r>
            <a:endParaRPr/>
          </a:p>
          <a:p>
            <a:pPr indent="-334327" lvl="0" marL="457200" rtl="0" algn="l">
              <a:spcBef>
                <a:spcPts val="0"/>
              </a:spcBef>
              <a:spcAft>
                <a:spcPts val="0"/>
              </a:spcAft>
              <a:buSzPct val="100000"/>
              <a:buChar char="●"/>
            </a:pPr>
            <a:r>
              <a:rPr lang="en"/>
              <a:t>This state vector is normalized and converted to quantum state using the classiq.</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5" name="Google Shape;85;p18"/>
          <p:cNvPicPr preferRelativeResize="0"/>
          <p:nvPr/>
        </p:nvPicPr>
        <p:blipFill>
          <a:blip r:embed="rId3">
            <a:alphaModFix/>
          </a:blip>
          <a:stretch>
            <a:fillRect/>
          </a:stretch>
        </p:blipFill>
        <p:spPr>
          <a:xfrm>
            <a:off x="661675" y="128175"/>
            <a:ext cx="3381250" cy="801575"/>
          </a:xfrm>
          <a:prstGeom prst="rect">
            <a:avLst/>
          </a:prstGeom>
          <a:noFill/>
          <a:ln>
            <a:noFill/>
          </a:ln>
        </p:spPr>
      </p:pic>
      <p:sp>
        <p:nvSpPr>
          <p:cNvPr id="86" name="Google Shape;8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736000"/>
            <a:ext cx="8520600" cy="414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Next we compute the Hamiltonian using the deterministic approach instead of the oracle approach stated in the paper. The novelty in our approach is that we classically compute the hamiltonian matrix making it a deterministic circuit instead of an oracle based one.</a:t>
            </a:r>
            <a:endParaRPr/>
          </a:p>
          <a:p>
            <a:pPr indent="-342900" lvl="0" marL="457200" rtl="0" algn="l">
              <a:spcBef>
                <a:spcPts val="0"/>
              </a:spcBef>
              <a:spcAft>
                <a:spcPts val="0"/>
              </a:spcAft>
              <a:buSzPts val="1800"/>
              <a:buChar char="●"/>
            </a:pPr>
            <a:r>
              <a:rPr lang="en"/>
              <a:t>This Hamiltonian matrix is converted to Sparse Pauli Ops to get the Pauli representation of the matrix.</a:t>
            </a:r>
            <a:endParaRPr/>
          </a:p>
          <a:p>
            <a:pPr indent="-342900" lvl="0" marL="457200" rtl="0" algn="l">
              <a:spcBef>
                <a:spcPts val="0"/>
              </a:spcBef>
              <a:spcAft>
                <a:spcPts val="0"/>
              </a:spcAft>
              <a:buSzPts val="1800"/>
              <a:buChar char="●"/>
            </a:pPr>
            <a:r>
              <a:rPr lang="en"/>
              <a:t>Once we have the </a:t>
            </a:r>
            <a:r>
              <a:rPr lang="en"/>
              <a:t>initial</a:t>
            </a:r>
            <a:r>
              <a:rPr lang="en"/>
              <a:t> state and Hamiltonian circuit, the next step is to perform time evolution. We use Suzuki Trotterization approach to find out the state after 1 time unit.</a:t>
            </a:r>
            <a:endParaRPr/>
          </a:p>
          <a:p>
            <a:pPr indent="-342900" lvl="0" marL="457200" rtl="0" algn="l">
              <a:spcBef>
                <a:spcPts val="0"/>
              </a:spcBef>
              <a:spcAft>
                <a:spcPts val="0"/>
              </a:spcAft>
              <a:buSzPts val="1800"/>
              <a:buChar char="●"/>
            </a:pPr>
            <a:r>
              <a:rPr lang="en"/>
              <a:t>Finally, we converted the state vector obtained from the simulation in position and velocity values for various masses.</a:t>
            </a:r>
            <a:endParaRPr/>
          </a:p>
        </p:txBody>
      </p:sp>
      <p:pic>
        <p:nvPicPr>
          <p:cNvPr id="92" name="Google Shape;92;p19"/>
          <p:cNvPicPr preferRelativeResize="0"/>
          <p:nvPr/>
        </p:nvPicPr>
        <p:blipFill>
          <a:blip r:embed="rId3">
            <a:alphaModFix/>
          </a:blip>
          <a:stretch>
            <a:fillRect/>
          </a:stretch>
        </p:blipFill>
        <p:spPr>
          <a:xfrm>
            <a:off x="311700" y="43350"/>
            <a:ext cx="3381250" cy="801575"/>
          </a:xfrm>
          <a:prstGeom prst="rect">
            <a:avLst/>
          </a:prstGeom>
          <a:noFill/>
          <a:ln>
            <a:noFill/>
          </a:ln>
        </p:spPr>
      </p:pic>
      <p:sp>
        <p:nvSpPr>
          <p:cNvPr id="93" name="Google Shape;9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555700"/>
            <a:ext cx="8520600" cy="42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Considering a spring mass system as shown below</a:t>
            </a:r>
            <a:endParaRPr/>
          </a:p>
          <a:p>
            <a:pPr indent="0" lvl="0" marL="0" rtl="0" algn="l">
              <a:spcBef>
                <a:spcPts val="120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311700" y="152400"/>
            <a:ext cx="3219450" cy="495300"/>
          </a:xfrm>
          <a:prstGeom prst="rect">
            <a:avLst/>
          </a:prstGeom>
          <a:noFill/>
          <a:ln>
            <a:noFill/>
          </a:ln>
        </p:spPr>
      </p:pic>
      <p:sp>
        <p:nvSpPr>
          <p:cNvPr id="100" name="Google Shape;100;p20"/>
          <p:cNvSpPr/>
          <p:nvPr/>
        </p:nvSpPr>
        <p:spPr>
          <a:xfrm>
            <a:off x="1508050" y="1149600"/>
            <a:ext cx="699900" cy="49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M1</a:t>
            </a:r>
            <a:endParaRPr/>
          </a:p>
        </p:txBody>
      </p:sp>
      <p:sp>
        <p:nvSpPr>
          <p:cNvPr id="101" name="Google Shape;101;p20"/>
          <p:cNvSpPr/>
          <p:nvPr/>
        </p:nvSpPr>
        <p:spPr>
          <a:xfrm>
            <a:off x="2556588" y="1149600"/>
            <a:ext cx="699900" cy="49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M2</a:t>
            </a:r>
            <a:endParaRPr/>
          </a:p>
        </p:txBody>
      </p:sp>
      <p:sp>
        <p:nvSpPr>
          <p:cNvPr id="102" name="Google Shape;102;p20"/>
          <p:cNvSpPr/>
          <p:nvPr/>
        </p:nvSpPr>
        <p:spPr>
          <a:xfrm>
            <a:off x="3605125" y="1149600"/>
            <a:ext cx="699900" cy="49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M3</a:t>
            </a:r>
            <a:endParaRPr/>
          </a:p>
        </p:txBody>
      </p:sp>
      <p:sp>
        <p:nvSpPr>
          <p:cNvPr id="103" name="Google Shape;103;p20"/>
          <p:cNvSpPr/>
          <p:nvPr/>
        </p:nvSpPr>
        <p:spPr>
          <a:xfrm>
            <a:off x="4786225" y="1149600"/>
            <a:ext cx="699900" cy="49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M4</a:t>
            </a:r>
            <a:endParaRPr/>
          </a:p>
        </p:txBody>
      </p:sp>
      <p:cxnSp>
        <p:nvCxnSpPr>
          <p:cNvPr id="104" name="Google Shape;104;p20"/>
          <p:cNvCxnSpPr>
            <a:stCxn id="100" idx="3"/>
            <a:endCxn id="101" idx="1"/>
          </p:cNvCxnSpPr>
          <p:nvPr/>
        </p:nvCxnSpPr>
        <p:spPr>
          <a:xfrm>
            <a:off x="2207950" y="1397250"/>
            <a:ext cx="348600" cy="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20"/>
          <p:cNvCxnSpPr>
            <a:stCxn id="101" idx="3"/>
            <a:endCxn id="102" idx="1"/>
          </p:cNvCxnSpPr>
          <p:nvPr/>
        </p:nvCxnSpPr>
        <p:spPr>
          <a:xfrm>
            <a:off x="3256488" y="1397250"/>
            <a:ext cx="348600" cy="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20"/>
          <p:cNvCxnSpPr>
            <a:stCxn id="102" idx="3"/>
            <a:endCxn id="103" idx="1"/>
          </p:cNvCxnSpPr>
          <p:nvPr/>
        </p:nvCxnSpPr>
        <p:spPr>
          <a:xfrm>
            <a:off x="4305025" y="1397250"/>
            <a:ext cx="481200" cy="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20"/>
          <p:cNvCxnSpPr/>
          <p:nvPr/>
        </p:nvCxnSpPr>
        <p:spPr>
          <a:xfrm>
            <a:off x="1264125" y="1022325"/>
            <a:ext cx="31800" cy="9333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20"/>
          <p:cNvCxnSpPr/>
          <p:nvPr/>
        </p:nvCxnSpPr>
        <p:spPr>
          <a:xfrm>
            <a:off x="1306550" y="1944975"/>
            <a:ext cx="4284600" cy="213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20"/>
          <p:cNvCxnSpPr>
            <a:endCxn id="100" idx="1"/>
          </p:cNvCxnSpPr>
          <p:nvPr/>
        </p:nvCxnSpPr>
        <p:spPr>
          <a:xfrm flipH="1" rot="10800000">
            <a:off x="1285450" y="1397250"/>
            <a:ext cx="222600" cy="6900"/>
          </a:xfrm>
          <a:prstGeom prst="straightConnector1">
            <a:avLst/>
          </a:prstGeom>
          <a:noFill/>
          <a:ln cap="flat" cmpd="sng" w="9525">
            <a:solidFill>
              <a:schemeClr val="dk2"/>
            </a:solidFill>
            <a:prstDash val="solid"/>
            <a:round/>
            <a:headEnd len="med" w="med" type="none"/>
            <a:tailEnd len="med" w="med" type="none"/>
          </a:ln>
        </p:spPr>
      </p:cxnSp>
      <p:pic>
        <p:nvPicPr>
          <p:cNvPr id="110" name="Google Shape;110;p20"/>
          <p:cNvPicPr preferRelativeResize="0"/>
          <p:nvPr/>
        </p:nvPicPr>
        <p:blipFill>
          <a:blip r:embed="rId4">
            <a:alphaModFix/>
          </a:blip>
          <a:stretch>
            <a:fillRect/>
          </a:stretch>
        </p:blipFill>
        <p:spPr>
          <a:xfrm>
            <a:off x="381100" y="2146805"/>
            <a:ext cx="3724550" cy="2690645"/>
          </a:xfrm>
          <a:prstGeom prst="rect">
            <a:avLst/>
          </a:prstGeom>
          <a:noFill/>
          <a:ln>
            <a:noFill/>
          </a:ln>
        </p:spPr>
      </p:pic>
      <p:pic>
        <p:nvPicPr>
          <p:cNvPr id="111" name="Google Shape;111;p20"/>
          <p:cNvPicPr preferRelativeResize="0"/>
          <p:nvPr/>
        </p:nvPicPr>
        <p:blipFill>
          <a:blip r:embed="rId5">
            <a:alphaModFix/>
          </a:blip>
          <a:stretch>
            <a:fillRect/>
          </a:stretch>
        </p:blipFill>
        <p:spPr>
          <a:xfrm>
            <a:off x="4521100" y="2079199"/>
            <a:ext cx="3615185" cy="2690650"/>
          </a:xfrm>
          <a:prstGeom prst="rect">
            <a:avLst/>
          </a:prstGeom>
          <a:noFill/>
          <a:ln>
            <a:noFill/>
          </a:ln>
        </p:spPr>
      </p:pic>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Classical Simulation of similar system is done in this tool</a:t>
            </a:r>
            <a:endParaRPr/>
          </a:p>
          <a:p>
            <a:pPr indent="0" lvl="0" marL="0" rtl="0" algn="l">
              <a:spcBef>
                <a:spcPts val="1200"/>
              </a:spcBef>
              <a:spcAft>
                <a:spcPts val="0"/>
              </a:spcAft>
              <a:buNone/>
            </a:pPr>
            <a:r>
              <a:rPr lang="en" sz="1100" u="sng">
                <a:solidFill>
                  <a:schemeClr val="hlink"/>
                </a:solidFill>
                <a:hlinkClick r:id="rId3"/>
              </a:rPr>
              <a:t>Coupled Oscillation Simulation (falstad.com)</a:t>
            </a:r>
            <a:endParaRPr/>
          </a:p>
          <a:p>
            <a:pPr indent="0" lvl="0" marL="0" rtl="0" algn="l">
              <a:spcBef>
                <a:spcPts val="1200"/>
              </a:spcBef>
              <a:spcAft>
                <a:spcPts val="1200"/>
              </a:spcAft>
              <a:buNone/>
            </a:pPr>
            <a:r>
              <a:t/>
            </a:r>
            <a:endParaRPr/>
          </a:p>
        </p:txBody>
      </p:sp>
      <p:pic>
        <p:nvPicPr>
          <p:cNvPr id="119" name="Google Shape;119;p21"/>
          <p:cNvPicPr preferRelativeResize="0"/>
          <p:nvPr/>
        </p:nvPicPr>
        <p:blipFill>
          <a:blip r:embed="rId4">
            <a:alphaModFix/>
          </a:blip>
          <a:stretch>
            <a:fillRect/>
          </a:stretch>
        </p:blipFill>
        <p:spPr>
          <a:xfrm>
            <a:off x="311700" y="445025"/>
            <a:ext cx="3219450" cy="495300"/>
          </a:xfrm>
          <a:prstGeom prst="rect">
            <a:avLst/>
          </a:prstGeom>
          <a:noFill/>
          <a:ln>
            <a:noFill/>
          </a:ln>
        </p:spPr>
      </p:pic>
      <p:pic>
        <p:nvPicPr>
          <p:cNvPr id="120" name="Google Shape;120;p21"/>
          <p:cNvPicPr preferRelativeResize="0"/>
          <p:nvPr/>
        </p:nvPicPr>
        <p:blipFill>
          <a:blip r:embed="rId5">
            <a:alphaModFix/>
          </a:blip>
          <a:stretch>
            <a:fillRect/>
          </a:stretch>
        </p:blipFill>
        <p:spPr>
          <a:xfrm>
            <a:off x="3586650" y="1678125"/>
            <a:ext cx="4205975" cy="3328475"/>
          </a:xfrm>
          <a:prstGeom prst="rect">
            <a:avLst/>
          </a:prstGeom>
          <a:noFill/>
          <a:ln>
            <a:noFill/>
          </a:ln>
        </p:spPr>
      </p:pic>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