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4723" autoAdjust="0"/>
  </p:normalViewPr>
  <p:slideViewPr>
    <p:cSldViewPr snapToGrid="0">
      <p:cViewPr varScale="1">
        <p:scale>
          <a:sx n="79" d="100"/>
          <a:sy n="79" d="100"/>
        </p:scale>
        <p:origin x="133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E666F-ADF2-4CEC-8BE3-59A46550DFC1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99276-57CE-4B22-83D2-18FC80B4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2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99276-57CE-4B22-83D2-18FC80B4D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99276-57CE-4B22-83D2-18FC80B4D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2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99276-57CE-4B22-83D2-18FC80B4D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99276-57CE-4B22-83D2-18FC80B4D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99276-57CE-4B22-83D2-18FC80B4D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99276-57CE-4B22-83D2-18FC80B4D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0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99276-57CE-4B22-83D2-18FC80B4D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99276-57CE-4B22-83D2-18FC80B4D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16/04/complete-tutorial-tree-based-modeling-scratch-in-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4/complete-tutorial-tree-based-modeling-scratch-in-pyth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modules/tree.html" TargetMode="External"/><Relationship Id="rId4" Type="http://schemas.openxmlformats.org/officeDocument/2006/relationships/hyperlink" Target="http://qiita.com/nkjm/items/e751e49c7d2c619cbe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7482-3412-4C1F-9FFD-D3F063F8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40" y="1506071"/>
            <a:ext cx="9057939" cy="2544765"/>
          </a:xfrm>
        </p:spPr>
        <p:txBody>
          <a:bodyPr/>
          <a:lstStyle/>
          <a:p>
            <a:pPr algn="ctr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b="1" dirty="0"/>
              <a:t>IT FDN120 A Su Foundations of Algorithms and Data Structure</a:t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Final Presentation – Decision Tree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F79EA-FE04-4F34-AE0A-30F0C7E43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Hiroyuki Takechi</a:t>
            </a:r>
          </a:p>
        </p:txBody>
      </p:sp>
    </p:spTree>
    <p:extLst>
      <p:ext uri="{BB962C8B-B14F-4D97-AF65-F5344CB8AC3E}">
        <p14:creationId xmlns:p14="http://schemas.microsoft.com/office/powerpoint/2010/main" val="174540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E3F1-F776-4559-82AF-F8452C90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298704"/>
            <a:ext cx="8596668" cy="6705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Why Decision Trees?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766AEA-83F3-4131-83A6-29EDCA61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38" y="1089911"/>
            <a:ext cx="8867617" cy="518619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</a:t>
            </a:r>
            <a:r>
              <a:rPr lang="en-US" dirty="0" smtClean="0"/>
              <a:t>ecision tree is one of the best supervised learning methods for </a:t>
            </a:r>
            <a:r>
              <a:rPr lang="en-US" smtClean="0"/>
              <a:t>th</a:t>
            </a:r>
            <a:r>
              <a:rPr lang="en-US" smtClean="0"/>
              <a:t>e classification. </a:t>
            </a:r>
            <a:endParaRPr lang="en-US" dirty="0" smtClean="0"/>
          </a:p>
          <a:p>
            <a:pPr lvl="0"/>
            <a:r>
              <a:rPr lang="en-US" dirty="0" smtClean="0"/>
              <a:t>The key goal of the decision tree is to identify the association between features (predictor variable) and target variable by following the decision tree rules. </a:t>
            </a:r>
          </a:p>
          <a:p>
            <a:pPr lvl="0"/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Flexibility: handles both categorical and continuous numerical variables as well as linear and non-linear data. </a:t>
            </a:r>
          </a:p>
          <a:p>
            <a:pPr lvl="1"/>
            <a:r>
              <a:rPr lang="en-US" dirty="0" smtClean="0"/>
              <a:t>Transparency: Uses white-box approach so that the rules and outputs are relatively transparent to the analytics consumers, comparing to the black box approach such as artificial neural network.</a:t>
            </a:r>
          </a:p>
          <a:p>
            <a:pPr lvl="0"/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Overfitting: When the tree grows, it causes overfitting issue which means that train model only works on the train data. </a:t>
            </a:r>
          </a:p>
          <a:p>
            <a:pPr lvl="1"/>
            <a:r>
              <a:rPr lang="en-US" dirty="0" smtClean="0"/>
              <a:t>Implementation: Decisio</a:t>
            </a:r>
            <a:r>
              <a:rPr lang="en-US" dirty="0" smtClean="0"/>
              <a:t>n Tree algorithm is too complex to implement manually but fortunately, Python and R provides the modules for the decision tree modeling.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0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E3F1-F776-4559-82AF-F8452C90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298704"/>
            <a:ext cx="8596668" cy="6705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Decision Trees?</a:t>
            </a:r>
            <a:endParaRPr lang="en-US" sz="2400" dirty="0"/>
          </a:p>
        </p:txBody>
      </p:sp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668811" y="741864"/>
            <a:ext cx="6090959" cy="40593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62474" y="5044351"/>
            <a:ext cx="5797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dirty="0" smtClean="0">
                <a:hlinkClick r:id="rId4"/>
              </a:rPr>
              <a:t>https</a:t>
            </a:r>
            <a:r>
              <a:rPr lang="en-US" sz="1000" dirty="0">
                <a:hlinkClick r:id="rId4"/>
              </a:rPr>
              <a:t>://www.analyticsvidhya.com/blog/2016/04/complete-tutorial-tree-based-modeling-scratch-in-python/</a:t>
            </a:r>
            <a:endParaRPr lang="en-US" sz="1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766AEA-83F3-4131-83A6-29EDCA61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0" y="876314"/>
            <a:ext cx="5367021" cy="5370022"/>
          </a:xfrm>
        </p:spPr>
        <p:txBody>
          <a:bodyPr>
            <a:normAutofit/>
          </a:bodyPr>
          <a:lstStyle/>
          <a:p>
            <a:r>
              <a:rPr lang="en-US" dirty="0" smtClean="0"/>
              <a:t>Basically it is similar to the binary tree that the class covers. The tree grows by the rule below:</a:t>
            </a:r>
          </a:p>
          <a:p>
            <a:r>
              <a:rPr lang="en-US" dirty="0" smtClean="0"/>
              <a:t>Node:</a:t>
            </a:r>
          </a:p>
          <a:p>
            <a:pPr lvl="1"/>
            <a:r>
              <a:rPr lang="en-US" dirty="0" smtClean="0"/>
              <a:t>Root </a:t>
            </a:r>
            <a:r>
              <a:rPr lang="en-US" dirty="0"/>
              <a:t>Node: </a:t>
            </a:r>
            <a:r>
              <a:rPr lang="en-US" dirty="0" smtClean="0"/>
              <a:t>Starting point</a:t>
            </a:r>
            <a:endParaRPr lang="en-US" dirty="0"/>
          </a:p>
          <a:p>
            <a:pPr lvl="1"/>
            <a:r>
              <a:rPr lang="en-US" dirty="0" smtClean="0"/>
              <a:t>Decision Node: </a:t>
            </a:r>
            <a:r>
              <a:rPr lang="en-US" dirty="0"/>
              <a:t>When a sub-node splits into further sub-nodes, then it is called decision node</a:t>
            </a:r>
          </a:p>
          <a:p>
            <a:pPr lvl="1"/>
            <a:r>
              <a:rPr lang="en-US" dirty="0" smtClean="0"/>
              <a:t>Leaf/Terminal Node: </a:t>
            </a:r>
            <a:r>
              <a:rPr lang="en-US" dirty="0"/>
              <a:t>Nodes </a:t>
            </a:r>
            <a:r>
              <a:rPr lang="en-US" dirty="0" smtClean="0"/>
              <a:t>with no split.</a:t>
            </a:r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Splitting</a:t>
            </a:r>
            <a:r>
              <a:rPr lang="en-US" dirty="0"/>
              <a:t>: </a:t>
            </a:r>
            <a:r>
              <a:rPr lang="en-US" dirty="0" smtClean="0"/>
              <a:t>Diving a </a:t>
            </a:r>
            <a:r>
              <a:rPr lang="en-US" dirty="0"/>
              <a:t>node into two or more sub-nodes</a:t>
            </a:r>
          </a:p>
          <a:p>
            <a:pPr lvl="1"/>
            <a:r>
              <a:rPr lang="en-US" dirty="0" smtClean="0"/>
              <a:t>Pruning</a:t>
            </a:r>
            <a:r>
              <a:rPr lang="en-US" dirty="0"/>
              <a:t>: </a:t>
            </a:r>
            <a:r>
              <a:rPr lang="en-US" dirty="0" smtClean="0"/>
              <a:t>Removing sub-nodes </a:t>
            </a:r>
            <a:r>
              <a:rPr lang="en-US" dirty="0"/>
              <a:t>of a decision node.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9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C268-C7FB-465A-B7AD-378FD7AB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43" y="474769"/>
            <a:ext cx="8596668" cy="7437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Study 1/3 - Dataset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FB68-0A84-48B1-AD37-BA2B1C6C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43" y="1218481"/>
            <a:ext cx="8596668" cy="311799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Data: </a:t>
            </a:r>
            <a:r>
              <a:rPr lang="en-US" dirty="0"/>
              <a:t>C</a:t>
            </a:r>
            <a:r>
              <a:rPr lang="en-US" dirty="0" smtClean="0"/>
              <a:t>ustomer purchase history for an insurance product</a:t>
            </a:r>
          </a:p>
          <a:p>
            <a:pPr lvl="0"/>
            <a:r>
              <a:rPr lang="en-US" dirty="0" smtClean="0"/>
              <a:t>Goal: </a:t>
            </a:r>
            <a:r>
              <a:rPr lang="en-US" dirty="0"/>
              <a:t>I</a:t>
            </a:r>
            <a:r>
              <a:rPr lang="en-US" dirty="0" smtClean="0"/>
              <a:t>dentify features that influence their buy decision of an insurance product</a:t>
            </a:r>
            <a:endParaRPr lang="en-US" dirty="0"/>
          </a:p>
          <a:p>
            <a:pPr lvl="0"/>
            <a:r>
              <a:rPr lang="en-US" dirty="0" smtClean="0"/>
              <a:t>Tool: R and </a:t>
            </a:r>
            <a:r>
              <a:rPr lang="en-US" dirty="0" err="1" smtClean="0"/>
              <a:t>rpart</a:t>
            </a:r>
            <a:r>
              <a:rPr lang="en-US" dirty="0" smtClean="0"/>
              <a:t> package (I couldn’t install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SkLearn</a:t>
            </a:r>
            <a:r>
              <a:rPr lang="en-US" dirty="0" smtClean="0"/>
              <a:t> on </a:t>
            </a:r>
            <a:r>
              <a:rPr lang="en-US" dirty="0" err="1" smtClean="0"/>
              <a:t>PyCharm</a:t>
            </a:r>
            <a:r>
              <a:rPr lang="en-US" dirty="0" smtClean="0"/>
              <a:t>…)</a:t>
            </a:r>
          </a:p>
          <a:p>
            <a:pPr lvl="0"/>
            <a:r>
              <a:rPr lang="en-US" dirty="0" smtClean="0"/>
              <a:t>Data Description:</a:t>
            </a:r>
          </a:p>
          <a:p>
            <a:pPr lvl="1"/>
            <a:r>
              <a:rPr lang="en-US" dirty="0" smtClean="0"/>
              <a:t>Target</a:t>
            </a:r>
            <a:r>
              <a:rPr lang="en-US" dirty="0"/>
              <a:t>: </a:t>
            </a:r>
            <a:r>
              <a:rPr lang="en-US" dirty="0" err="1"/>
              <a:t>Buy_Insurance</a:t>
            </a:r>
            <a:r>
              <a:rPr lang="en-US" dirty="0"/>
              <a:t> variable (YES or NO)</a:t>
            </a:r>
          </a:p>
          <a:p>
            <a:pPr lvl="1"/>
            <a:r>
              <a:rPr lang="en-US" dirty="0"/>
              <a:t>Feature: 30 predictor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898" y="4447308"/>
            <a:ext cx="9048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Code:</a:t>
            </a:r>
          </a:p>
          <a:p>
            <a:r>
              <a:rPr lang="en-US" dirty="0"/>
              <a:t>customers = </a:t>
            </a:r>
            <a:r>
              <a:rPr lang="en-US" b="1" dirty="0"/>
              <a:t>read.csv</a:t>
            </a:r>
            <a:r>
              <a:rPr lang="en-US" dirty="0"/>
              <a:t>("C:/Users/hirotak/Desktop/R/sample_customers.csv")</a:t>
            </a:r>
            <a:br>
              <a:rPr lang="en-US" dirty="0"/>
            </a:br>
            <a:r>
              <a:rPr lang="en-US" i="1" dirty="0"/>
              <a:t>#dim(customers)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#head(customers)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summary</a:t>
            </a:r>
            <a:r>
              <a:rPr lang="en-US" dirty="0"/>
              <a:t>(customers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C268-C7FB-465A-B7AD-378FD7AB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Study 2/3 – Decision Tree Modeling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FB68-0A84-48B1-AD37-BA2B1C6C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4156"/>
            <a:ext cx="7289030" cy="2762208"/>
          </a:xfrm>
        </p:spPr>
        <p:txBody>
          <a:bodyPr>
            <a:normAutofit/>
          </a:bodyPr>
          <a:lstStyle/>
          <a:p>
            <a:r>
              <a:rPr lang="en-US" dirty="0"/>
              <a:t>The decision tree model identified the four key features associated with the target variable:</a:t>
            </a:r>
          </a:p>
          <a:p>
            <a:pPr lvl="1"/>
            <a:r>
              <a:rPr lang="en-US" dirty="0" err="1"/>
              <a:t>Bank_FUNDS</a:t>
            </a:r>
            <a:endParaRPr lang="en-US" dirty="0"/>
          </a:p>
          <a:p>
            <a:pPr lvl="1"/>
            <a:r>
              <a:rPr lang="en-US" dirty="0"/>
              <a:t>CHECKING_AMOUNT</a:t>
            </a:r>
          </a:p>
          <a:p>
            <a:pPr lvl="1"/>
            <a:r>
              <a:rPr lang="en-US" dirty="0"/>
              <a:t>MONEY_MONTHLY_OVERDRAWN</a:t>
            </a:r>
          </a:p>
          <a:p>
            <a:pPr lvl="1"/>
            <a:r>
              <a:rPr lang="en-US" dirty="0"/>
              <a:t>CREDIT_BALANCE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0558" y="4294190"/>
            <a:ext cx="6802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i="1" dirty="0" smtClean="0"/>
              <a:t>R Code:</a:t>
            </a:r>
          </a:p>
          <a:p>
            <a:pPr latinLnBrk="1"/>
            <a:r>
              <a:rPr lang="en-US" i="1" dirty="0" smtClean="0"/>
              <a:t>#</a:t>
            </a:r>
            <a:r>
              <a:rPr lang="en-US" i="1" dirty="0" err="1"/>
              <a:t>install.packages</a:t>
            </a:r>
            <a:r>
              <a:rPr lang="en-US" i="1" dirty="0"/>
              <a:t>("</a:t>
            </a:r>
            <a:r>
              <a:rPr lang="en-US" i="1" dirty="0" err="1"/>
              <a:t>rpart</a:t>
            </a:r>
            <a:r>
              <a:rPr lang="en-US" i="1" dirty="0"/>
              <a:t>")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library</a:t>
            </a:r>
            <a:r>
              <a:rPr lang="en-US" dirty="0"/>
              <a:t>(</a:t>
            </a:r>
            <a:r>
              <a:rPr lang="en-US" dirty="0" err="1"/>
              <a:t>rpart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model </a:t>
            </a:r>
            <a:r>
              <a:rPr lang="en-US" dirty="0"/>
              <a:t>= </a:t>
            </a:r>
            <a:r>
              <a:rPr lang="en-US" b="1" dirty="0" err="1"/>
              <a:t>rpart</a:t>
            </a:r>
            <a:r>
              <a:rPr lang="en-US" dirty="0"/>
              <a:t>(BUY_INSURANCE ~ ., data = customers[,-1:-7], control = </a:t>
            </a:r>
            <a:r>
              <a:rPr lang="en-US" b="1" dirty="0" err="1"/>
              <a:t>rpart.control</a:t>
            </a:r>
            <a:r>
              <a:rPr lang="en-US" dirty="0"/>
              <a:t>(</a:t>
            </a:r>
            <a:r>
              <a:rPr lang="en-US" dirty="0" err="1"/>
              <a:t>maxdepth</a:t>
            </a:r>
            <a:r>
              <a:rPr lang="en-US" dirty="0"/>
              <a:t> = 4)); model </a:t>
            </a:r>
            <a:r>
              <a:rPr lang="en-US" i="1" dirty="0"/>
              <a:t>#cleaner </a:t>
            </a:r>
            <a:r>
              <a:rPr lang="en-US" i="1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3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C268-C7FB-465A-B7AD-378FD7AB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56" y="390144"/>
            <a:ext cx="8596668" cy="7437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Study 3/3 – Visualization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0559" y="5388699"/>
            <a:ext cx="680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i="1" dirty="0" smtClean="0"/>
              <a:t>R Code:</a:t>
            </a:r>
          </a:p>
          <a:p>
            <a:pPr latinLnBrk="1"/>
            <a:r>
              <a:rPr lang="en-US" i="1" dirty="0"/>
              <a:t>#</a:t>
            </a:r>
            <a:r>
              <a:rPr lang="en-US" i="1" dirty="0" err="1"/>
              <a:t>install.packages</a:t>
            </a:r>
            <a:r>
              <a:rPr lang="en-US" i="1" dirty="0"/>
              <a:t>("</a:t>
            </a:r>
            <a:r>
              <a:rPr lang="en-US" i="1" dirty="0" err="1"/>
              <a:t>rpart.plot</a:t>
            </a:r>
            <a:r>
              <a:rPr lang="en-US" i="1" dirty="0"/>
              <a:t>")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library</a:t>
            </a:r>
            <a:r>
              <a:rPr lang="en-US" dirty="0"/>
              <a:t>(</a:t>
            </a:r>
            <a:r>
              <a:rPr lang="en-US" dirty="0" err="1"/>
              <a:t>rpart.plot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 err="1"/>
              <a:t>rpart.plot</a:t>
            </a:r>
            <a:r>
              <a:rPr lang="en-US" dirty="0"/>
              <a:t>(model, extra = 4)</a:t>
            </a:r>
            <a:endParaRPr lang="en-US" i="1" dirty="0" smtClean="0"/>
          </a:p>
        </p:txBody>
      </p:sp>
      <p:pic>
        <p:nvPicPr>
          <p:cNvPr id="6" name="Picture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750456" y="981456"/>
            <a:ext cx="7368308" cy="42971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600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F329-298D-41E5-B599-E296D939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6AEA-83F3-4131-83A6-29EDCA61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4843"/>
            <a:ext cx="8596668" cy="3880773"/>
          </a:xfrm>
        </p:spPr>
        <p:txBody>
          <a:bodyPr/>
          <a:lstStyle/>
          <a:p>
            <a:r>
              <a:rPr lang="en-US" dirty="0" smtClean="0"/>
              <a:t>In Summary….</a:t>
            </a:r>
          </a:p>
          <a:p>
            <a:pPr lvl="1"/>
            <a:r>
              <a:rPr lang="en-US" dirty="0" smtClean="0"/>
              <a:t>Decision Tree is relatively easy for the audience to comprehend the output as long as the tree is small and balanced.</a:t>
            </a:r>
          </a:p>
          <a:p>
            <a:pPr lvl="1"/>
            <a:r>
              <a:rPr lang="en-US" dirty="0" smtClean="0"/>
              <a:t>Manual implementation is very hard but fortunately, modules and packages are available for some programming languages such as Python and R.</a:t>
            </a:r>
          </a:p>
          <a:p>
            <a:pPr lvl="1"/>
            <a:r>
              <a:rPr lang="en-US" dirty="0" smtClean="0"/>
              <a:t>Decision Tree is more flexible than other association models but it comes with the weakness of possible overfitting when the tree grows.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2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F329-298D-41E5-B599-E296D939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08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Reference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6AEA-83F3-4131-83A6-29EDCA61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237"/>
            <a:ext cx="8596668" cy="3880773"/>
          </a:xfrm>
        </p:spPr>
        <p:txBody>
          <a:bodyPr/>
          <a:lstStyle/>
          <a:p>
            <a:pPr lvl="0"/>
            <a:r>
              <a:rPr lang="en-US" dirty="0">
                <a:hlinkClick r:id="rId3"/>
              </a:rPr>
              <a:t>https://www.analyticsvidhya.com/blog/2016/04/complete-tutorial-tree-based-modeling-scratch-in-python/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qiita.com/nkjm/items/e751e49c7d2c619cbeab</a:t>
            </a:r>
            <a:endParaRPr lang="en-US" dirty="0" smtClean="0"/>
          </a:p>
          <a:p>
            <a:pPr lvl="0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://scikit-learn.org/stable/modules/tree.html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476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442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  IT FDN120 A Su Foundations of Algorithms and Data Structure  Final Presentation – Decision Tree  </vt:lpstr>
      <vt:lpstr>Why Decision Trees?</vt:lpstr>
      <vt:lpstr>What is Decision Trees?</vt:lpstr>
      <vt:lpstr>Case Study 1/3 - Dataset</vt:lpstr>
      <vt:lpstr>Case Study 2/3 – Decision Tree Modeling</vt:lpstr>
      <vt:lpstr>Case Study 3/3 – Visualization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IT FDN120 A Su Foundations of Algorithms and Data Structure  Final Presentation  Decision Tree </dc:title>
  <dc:creator>Hiroyuki Takechi</dc:creator>
  <cp:lastModifiedBy>Hiroyuki Takechi</cp:lastModifiedBy>
  <cp:revision>44</cp:revision>
  <dcterms:created xsi:type="dcterms:W3CDTF">2017-08-21T04:15:39Z</dcterms:created>
  <dcterms:modified xsi:type="dcterms:W3CDTF">2017-08-24T21:54:58Z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hirotak@microsoft.com</vt:lpwstr>
  </property>
  <property fmtid="{D5CDD505-2E9C-101B-9397-08002B2CF9AE}" pid="6" name="MSIP_Label_f42aa342-8706-4288-bd11-ebb85995028c_SetDate">
    <vt:lpwstr>2017-08-24T12:44:51.9154593-07:00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