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notesMasterIdLst>
    <p:notesMasterId r:id="rId26"/>
  </p:notesMasterIdLst>
  <p:sldIdLst>
    <p:sldId id="256" r:id="rId2"/>
    <p:sldId id="289" r:id="rId3"/>
    <p:sldId id="288" r:id="rId4"/>
    <p:sldId id="259" r:id="rId5"/>
    <p:sldId id="260" r:id="rId6"/>
    <p:sldId id="261" r:id="rId7"/>
    <p:sldId id="287" r:id="rId8"/>
    <p:sldId id="274" r:id="rId9"/>
    <p:sldId id="273" r:id="rId10"/>
    <p:sldId id="277" r:id="rId11"/>
    <p:sldId id="278" r:id="rId12"/>
    <p:sldId id="263" r:id="rId13"/>
    <p:sldId id="279" r:id="rId14"/>
    <p:sldId id="283" r:id="rId15"/>
    <p:sldId id="282" r:id="rId16"/>
    <p:sldId id="281" r:id="rId17"/>
    <p:sldId id="264" r:id="rId18"/>
    <p:sldId id="265" r:id="rId19"/>
    <p:sldId id="268" r:id="rId20"/>
    <p:sldId id="267" r:id="rId21"/>
    <p:sldId id="266" r:id="rId22"/>
    <p:sldId id="284" r:id="rId23"/>
    <p:sldId id="290" r:id="rId24"/>
    <p:sldId id="291"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0" d="100"/>
          <a:sy n="80" d="100"/>
        </p:scale>
        <p:origin x="53"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DAACD-5DF8-4D62-9BCA-8F5E0F0C719D}" type="datetimeFigureOut">
              <a:rPr lang="es-CO" smtClean="0"/>
              <a:t>15/11/2024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E4A3-694D-463A-8ADF-5A0DCE65F567}" type="slidenum">
              <a:rPr lang="es-CO" smtClean="0"/>
              <a:t>‹Nº›</a:t>
            </a:fld>
            <a:endParaRPr lang="es-CO"/>
          </a:p>
        </p:txBody>
      </p:sp>
    </p:spTree>
    <p:extLst>
      <p:ext uri="{BB962C8B-B14F-4D97-AF65-F5344CB8AC3E}">
        <p14:creationId xmlns:p14="http://schemas.microsoft.com/office/powerpoint/2010/main" val="357935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4</a:t>
            </a:fld>
            <a:endParaRPr lang="es-CO"/>
          </a:p>
        </p:txBody>
      </p:sp>
    </p:spTree>
    <p:extLst>
      <p:ext uri="{BB962C8B-B14F-4D97-AF65-F5344CB8AC3E}">
        <p14:creationId xmlns:p14="http://schemas.microsoft.com/office/powerpoint/2010/main" val="28030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13</a:t>
            </a:fld>
            <a:endParaRPr lang="es-CO"/>
          </a:p>
        </p:txBody>
      </p:sp>
    </p:spTree>
    <p:extLst>
      <p:ext uri="{BB962C8B-B14F-4D97-AF65-F5344CB8AC3E}">
        <p14:creationId xmlns:p14="http://schemas.microsoft.com/office/powerpoint/2010/main" val="130886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14</a:t>
            </a:fld>
            <a:endParaRPr lang="es-CO"/>
          </a:p>
        </p:txBody>
      </p:sp>
    </p:spTree>
    <p:extLst>
      <p:ext uri="{BB962C8B-B14F-4D97-AF65-F5344CB8AC3E}">
        <p14:creationId xmlns:p14="http://schemas.microsoft.com/office/powerpoint/2010/main" val="69171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15</a:t>
            </a:fld>
            <a:endParaRPr lang="es-CO"/>
          </a:p>
        </p:txBody>
      </p:sp>
    </p:spTree>
    <p:extLst>
      <p:ext uri="{BB962C8B-B14F-4D97-AF65-F5344CB8AC3E}">
        <p14:creationId xmlns:p14="http://schemas.microsoft.com/office/powerpoint/2010/main" val="252143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16</a:t>
            </a:fld>
            <a:endParaRPr lang="es-CO"/>
          </a:p>
        </p:txBody>
      </p:sp>
    </p:spTree>
    <p:extLst>
      <p:ext uri="{BB962C8B-B14F-4D97-AF65-F5344CB8AC3E}">
        <p14:creationId xmlns:p14="http://schemas.microsoft.com/office/powerpoint/2010/main" val="485832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17</a:t>
            </a:fld>
            <a:endParaRPr lang="es-CO"/>
          </a:p>
        </p:txBody>
      </p:sp>
    </p:spTree>
    <p:extLst>
      <p:ext uri="{BB962C8B-B14F-4D97-AF65-F5344CB8AC3E}">
        <p14:creationId xmlns:p14="http://schemas.microsoft.com/office/powerpoint/2010/main" val="1268512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18</a:t>
            </a:fld>
            <a:endParaRPr lang="es-CO"/>
          </a:p>
        </p:txBody>
      </p:sp>
    </p:spTree>
    <p:extLst>
      <p:ext uri="{BB962C8B-B14F-4D97-AF65-F5344CB8AC3E}">
        <p14:creationId xmlns:p14="http://schemas.microsoft.com/office/powerpoint/2010/main" val="3751546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19</a:t>
            </a:fld>
            <a:endParaRPr lang="es-CO"/>
          </a:p>
        </p:txBody>
      </p:sp>
    </p:spTree>
    <p:extLst>
      <p:ext uri="{BB962C8B-B14F-4D97-AF65-F5344CB8AC3E}">
        <p14:creationId xmlns:p14="http://schemas.microsoft.com/office/powerpoint/2010/main" val="1162032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20</a:t>
            </a:fld>
            <a:endParaRPr lang="es-CO"/>
          </a:p>
        </p:txBody>
      </p:sp>
    </p:spTree>
    <p:extLst>
      <p:ext uri="{BB962C8B-B14F-4D97-AF65-F5344CB8AC3E}">
        <p14:creationId xmlns:p14="http://schemas.microsoft.com/office/powerpoint/2010/main" val="34436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21</a:t>
            </a:fld>
            <a:endParaRPr lang="es-CO"/>
          </a:p>
        </p:txBody>
      </p:sp>
    </p:spTree>
    <p:extLst>
      <p:ext uri="{BB962C8B-B14F-4D97-AF65-F5344CB8AC3E}">
        <p14:creationId xmlns:p14="http://schemas.microsoft.com/office/powerpoint/2010/main" val="186604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22</a:t>
            </a:fld>
            <a:endParaRPr lang="es-CO"/>
          </a:p>
        </p:txBody>
      </p:sp>
    </p:spTree>
    <p:extLst>
      <p:ext uri="{BB962C8B-B14F-4D97-AF65-F5344CB8AC3E}">
        <p14:creationId xmlns:p14="http://schemas.microsoft.com/office/powerpoint/2010/main" val="157626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5</a:t>
            </a:fld>
            <a:endParaRPr lang="es-CO"/>
          </a:p>
        </p:txBody>
      </p:sp>
    </p:spTree>
    <p:extLst>
      <p:ext uri="{BB962C8B-B14F-4D97-AF65-F5344CB8AC3E}">
        <p14:creationId xmlns:p14="http://schemas.microsoft.com/office/powerpoint/2010/main" val="406970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23</a:t>
            </a:fld>
            <a:endParaRPr lang="es-CO"/>
          </a:p>
        </p:txBody>
      </p:sp>
    </p:spTree>
    <p:extLst>
      <p:ext uri="{BB962C8B-B14F-4D97-AF65-F5344CB8AC3E}">
        <p14:creationId xmlns:p14="http://schemas.microsoft.com/office/powerpoint/2010/main" val="280290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24</a:t>
            </a:fld>
            <a:endParaRPr lang="es-CO"/>
          </a:p>
        </p:txBody>
      </p:sp>
    </p:spTree>
    <p:extLst>
      <p:ext uri="{BB962C8B-B14F-4D97-AF65-F5344CB8AC3E}">
        <p14:creationId xmlns:p14="http://schemas.microsoft.com/office/powerpoint/2010/main" val="201350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6</a:t>
            </a:fld>
            <a:endParaRPr lang="es-CO"/>
          </a:p>
        </p:txBody>
      </p:sp>
    </p:spTree>
    <p:extLst>
      <p:ext uri="{BB962C8B-B14F-4D97-AF65-F5344CB8AC3E}">
        <p14:creationId xmlns:p14="http://schemas.microsoft.com/office/powerpoint/2010/main" val="143673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7</a:t>
            </a:fld>
            <a:endParaRPr lang="es-CO"/>
          </a:p>
        </p:txBody>
      </p:sp>
    </p:spTree>
    <p:extLst>
      <p:ext uri="{BB962C8B-B14F-4D97-AF65-F5344CB8AC3E}">
        <p14:creationId xmlns:p14="http://schemas.microsoft.com/office/powerpoint/2010/main" val="230783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8</a:t>
            </a:fld>
            <a:endParaRPr lang="es-CO"/>
          </a:p>
        </p:txBody>
      </p:sp>
    </p:spTree>
    <p:extLst>
      <p:ext uri="{BB962C8B-B14F-4D97-AF65-F5344CB8AC3E}">
        <p14:creationId xmlns:p14="http://schemas.microsoft.com/office/powerpoint/2010/main" val="97680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9</a:t>
            </a:fld>
            <a:endParaRPr lang="es-CO"/>
          </a:p>
        </p:txBody>
      </p:sp>
    </p:spTree>
    <p:extLst>
      <p:ext uri="{BB962C8B-B14F-4D97-AF65-F5344CB8AC3E}">
        <p14:creationId xmlns:p14="http://schemas.microsoft.com/office/powerpoint/2010/main" val="326100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10</a:t>
            </a:fld>
            <a:endParaRPr lang="es-CO"/>
          </a:p>
        </p:txBody>
      </p:sp>
    </p:spTree>
    <p:extLst>
      <p:ext uri="{BB962C8B-B14F-4D97-AF65-F5344CB8AC3E}">
        <p14:creationId xmlns:p14="http://schemas.microsoft.com/office/powerpoint/2010/main" val="229428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11</a:t>
            </a:fld>
            <a:endParaRPr lang="es-CO"/>
          </a:p>
        </p:txBody>
      </p:sp>
    </p:spTree>
    <p:extLst>
      <p:ext uri="{BB962C8B-B14F-4D97-AF65-F5344CB8AC3E}">
        <p14:creationId xmlns:p14="http://schemas.microsoft.com/office/powerpoint/2010/main" val="133180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ABDE4A3-694D-463A-8ADF-5A0DCE65F567}" type="slidenum">
              <a:rPr lang="es-CO" smtClean="0"/>
              <a:t>12</a:t>
            </a:fld>
            <a:endParaRPr lang="es-CO"/>
          </a:p>
        </p:txBody>
      </p:sp>
    </p:spTree>
    <p:extLst>
      <p:ext uri="{BB962C8B-B14F-4D97-AF65-F5344CB8AC3E}">
        <p14:creationId xmlns:p14="http://schemas.microsoft.com/office/powerpoint/2010/main" val="3780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86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2DBCE96-EE3A-4FA1-9166-D521A0C5FE75}" type="datetimeFigureOut">
              <a:rPr lang="es-CO" smtClean="0"/>
              <a:t>15/11/2024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78748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1887987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51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161413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846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2381705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48649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45881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400629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DBCE96-EE3A-4FA1-9166-D521A0C5FE75}" type="datetimeFigureOut">
              <a:rPr lang="es-CO" smtClean="0"/>
              <a:t>15/11/2024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55723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DBCE96-EE3A-4FA1-9166-D521A0C5FE75}" type="datetimeFigureOut">
              <a:rPr lang="es-CO" smtClean="0"/>
              <a:t>15/11/2024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4040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DBCE96-EE3A-4FA1-9166-D521A0C5FE75}" type="datetimeFigureOut">
              <a:rPr lang="es-CO" smtClean="0"/>
              <a:t>15/11/2024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10723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DBCE96-EE3A-4FA1-9166-D521A0C5FE75}" type="datetimeFigureOut">
              <a:rPr lang="es-CO" smtClean="0"/>
              <a:t>15/11/2024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80012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BCE96-EE3A-4FA1-9166-D521A0C5FE75}" type="datetimeFigureOut">
              <a:rPr lang="es-CO" smtClean="0"/>
              <a:t>15/11/2024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178623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DBCE96-EE3A-4FA1-9166-D521A0C5FE75}" type="datetimeFigureOut">
              <a:rPr lang="es-CO" smtClean="0"/>
              <a:t>15/11/2024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342288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DBCE96-EE3A-4FA1-9166-D521A0C5FE75}" type="datetimeFigureOut">
              <a:rPr lang="es-CO" smtClean="0"/>
              <a:t>15/11/2024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EA2F70-B8E3-4BB2-B47A-179C91BB9AEC}" type="slidenum">
              <a:rPr lang="es-CO" smtClean="0"/>
              <a:t>‹Nº›</a:t>
            </a:fld>
            <a:endParaRPr lang="es-CO"/>
          </a:p>
        </p:txBody>
      </p:sp>
    </p:spTree>
    <p:extLst>
      <p:ext uri="{BB962C8B-B14F-4D97-AF65-F5344CB8AC3E}">
        <p14:creationId xmlns:p14="http://schemas.microsoft.com/office/powerpoint/2010/main" val="167205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DBCE96-EE3A-4FA1-9166-D521A0C5FE75}" type="datetimeFigureOut">
              <a:rPr lang="es-CO" smtClean="0"/>
              <a:t>15/11/2024</a:t>
            </a:fld>
            <a:endParaRPr lang="es-CO"/>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CO"/>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5EA2F70-B8E3-4BB2-B47A-179C91BB9AEC}" type="slidenum">
              <a:rPr lang="es-CO" smtClean="0"/>
              <a:t>‹Nº›</a:t>
            </a:fld>
            <a:endParaRPr lang="es-CO"/>
          </a:p>
        </p:txBody>
      </p:sp>
    </p:spTree>
    <p:extLst>
      <p:ext uri="{BB962C8B-B14F-4D97-AF65-F5344CB8AC3E}">
        <p14:creationId xmlns:p14="http://schemas.microsoft.com/office/powerpoint/2010/main" val="1048687327"/>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71073D8-0DBC-29EE-5240-615800AB06B9}"/>
              </a:ext>
            </a:extLst>
          </p:cNvPr>
          <p:cNvSpPr txBox="1"/>
          <p:nvPr/>
        </p:nvSpPr>
        <p:spPr>
          <a:xfrm flipH="1">
            <a:off x="920466" y="1243584"/>
            <a:ext cx="11981718" cy="4431983"/>
          </a:xfrm>
          <a:prstGeom prst="rect">
            <a:avLst/>
          </a:prstGeom>
          <a:noFill/>
        </p:spPr>
        <p:txBody>
          <a:bodyPr wrap="square" rtlCol="0">
            <a:spAutoFit/>
          </a:bodyPr>
          <a:lstStyle/>
          <a:p>
            <a:r>
              <a:rPr lang="es-MX" sz="4000" b="1" dirty="0" smtClean="0">
                <a:solidFill>
                  <a:schemeClr val="bg1"/>
                </a:solidFill>
                <a:latin typeface="Calibri" panose="020F0502020204030204" pitchFamily="34" charset="0"/>
                <a:cs typeface="Calibri" panose="020F0502020204030204" pitchFamily="34" charset="0"/>
              </a:rPr>
              <a:t>PROYECTO INTEGRADOR</a:t>
            </a:r>
          </a:p>
          <a:p>
            <a:r>
              <a:rPr lang="es-MX" sz="4000" b="1" dirty="0" smtClean="0">
                <a:solidFill>
                  <a:schemeClr val="bg1"/>
                </a:solidFill>
                <a:latin typeface="Calibri" panose="020F0502020204030204" pitchFamily="34" charset="0"/>
                <a:cs typeface="Calibri" panose="020F0502020204030204" pitchFamily="34" charset="0"/>
              </a:rPr>
              <a:t>TECNOLOGIA EN DESARROLLO DE SOFTWARE</a:t>
            </a:r>
          </a:p>
          <a:p>
            <a:endParaRPr lang="es-MX" sz="3600" b="1" dirty="0" smtClean="0">
              <a:solidFill>
                <a:schemeClr val="bg1"/>
              </a:solidFill>
              <a:latin typeface="Calibri" panose="020F0502020204030204" pitchFamily="34" charset="0"/>
              <a:cs typeface="Calibri" panose="020F0502020204030204" pitchFamily="34" charset="0"/>
            </a:endParaRPr>
          </a:p>
          <a:p>
            <a:r>
              <a:rPr lang="es-MX" sz="4000" b="1" dirty="0" smtClean="0">
                <a:solidFill>
                  <a:schemeClr val="bg2"/>
                </a:solidFill>
                <a:latin typeface="Calibri" panose="020F0502020204030204" pitchFamily="34" charset="0"/>
                <a:ea typeface="Calibri" panose="020F0502020204030204" pitchFamily="34" charset="0"/>
                <a:cs typeface="Calibri" panose="020F0502020204030204" pitchFamily="34" charset="0"/>
              </a:rPr>
              <a:t>Misión Paz Corporación Universitaria</a:t>
            </a:r>
            <a:endParaRPr lang="es-MX" sz="4000" b="1" dirty="0" smtClean="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r>
              <a:rPr lang="es-MX" sz="3600" dirty="0" smtClean="0">
                <a:solidFill>
                  <a:schemeClr val="bg2"/>
                </a:solidFill>
                <a:latin typeface="Calibri" panose="020F0502020204030204" pitchFamily="34" charset="0"/>
                <a:ea typeface="Calibri" panose="020F0502020204030204" pitchFamily="34" charset="0"/>
                <a:cs typeface="Calibri" panose="020F0502020204030204" pitchFamily="34" charset="0"/>
              </a:rPr>
              <a:t> </a:t>
            </a:r>
            <a:endParaRPr lang="es-MX" sz="3600" dirty="0" smtClean="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r>
              <a:rPr lang="es-CO" sz="3600" b="1" dirty="0" smtClean="0">
                <a:latin typeface="Calibri" panose="020F0502020204030204" pitchFamily="34" charset="0"/>
                <a:ea typeface="Calibri" panose="020F0502020204030204" pitchFamily="34" charset="0"/>
                <a:cs typeface="Calibri" panose="020F0502020204030204" pitchFamily="34" charset="0"/>
              </a:rPr>
              <a:t>María Eugenia Padilla</a:t>
            </a:r>
          </a:p>
          <a:p>
            <a:r>
              <a:rPr lang="es-CO" sz="3600" b="1" dirty="0" smtClean="0">
                <a:effectLst/>
                <a:latin typeface="Calibri" panose="020F0502020204030204" pitchFamily="34" charset="0"/>
                <a:ea typeface="Calibri" panose="020F0502020204030204" pitchFamily="34" charset="0"/>
                <a:cs typeface="Calibri" panose="020F0502020204030204" pitchFamily="34" charset="0"/>
              </a:rPr>
              <a:t>Samuel Peña Hurtado</a:t>
            </a:r>
            <a:endParaRPr lang="es-CO" sz="3600" b="1" dirty="0">
              <a:effectLst/>
              <a:latin typeface="Calibri" panose="020F0502020204030204" pitchFamily="34" charset="0"/>
              <a:ea typeface="Calibri" panose="020F0502020204030204" pitchFamily="34" charset="0"/>
              <a:cs typeface="Calibri" panose="020F0502020204030204" pitchFamily="34" charset="0"/>
            </a:endParaRPr>
          </a:p>
          <a:p>
            <a:endParaRPr lang="es-CO" dirty="0">
              <a:solidFill>
                <a:schemeClr val="bg1"/>
              </a:solidFill>
              <a:latin typeface="Calibri" panose="020F0502020204030204" pitchFamily="34" charset="0"/>
              <a:cs typeface="Calibri" panose="020F0502020204030204" pitchFamily="34" charset="0"/>
            </a:endParaRPr>
          </a:p>
        </p:txBody>
      </p:sp>
      <p:pic>
        <p:nvPicPr>
          <p:cNvPr id="3" name="Imagen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4024" y="4095750"/>
            <a:ext cx="2279777" cy="2136672"/>
          </a:xfrm>
          <a:prstGeom prst="rect">
            <a:avLst/>
          </a:prstGeom>
          <a:noFill/>
          <a:ln>
            <a:noFill/>
          </a:ln>
          <a:effectLst>
            <a:outerShdw blurRad="50800" dist="50800" dir="5400000" algn="ctr" rotWithShape="0">
              <a:schemeClr val="tx1">
                <a:alpha val="0"/>
              </a:schemeClr>
            </a:outerShdw>
          </a:effectLst>
        </p:spPr>
      </p:pic>
    </p:spTree>
    <p:extLst>
      <p:ext uri="{BB962C8B-B14F-4D97-AF65-F5344CB8AC3E}">
        <p14:creationId xmlns:p14="http://schemas.microsoft.com/office/powerpoint/2010/main" val="181144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704088" y="697048"/>
            <a:ext cx="10643616" cy="5693866"/>
          </a:xfrm>
          <a:prstGeom prst="rect">
            <a:avLst/>
          </a:prstGeom>
          <a:noFill/>
        </p:spPr>
        <p:txBody>
          <a:bodyPr wrap="square" rtlCol="0">
            <a:spAutoFit/>
          </a:bodyPr>
          <a:lstStyle/>
          <a:p>
            <a:endParaRPr lang="es-CO"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s-CO" sz="36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VISIÓN</a:t>
            </a:r>
          </a:p>
          <a:p>
            <a:pPr algn="just"/>
            <a:endParaRPr lang="es-CO"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O" sz="2800" dirty="0"/>
              <a:t>Para el año 2029 Visión Technology se consolidará como la mejor empresa a nivel regional, convirtiéndonos en la compañía de desarrollo de software más reconocida y atractiva para las empresas que requieren incorporar </a:t>
            </a:r>
            <a:r>
              <a:rPr lang="es-CO" sz="2800" dirty="0" smtClean="0"/>
              <a:t>la tecnología</a:t>
            </a:r>
            <a:r>
              <a:rPr lang="es-CO" sz="2800" dirty="0"/>
              <a:t> para mejorar y optimizar sus negocios; generando soluciones innovadoras, flexibles y de alta calidad, que contribuyan a la conservación del planeta.</a:t>
            </a:r>
          </a:p>
          <a:p>
            <a:pPr algn="just"/>
            <a:endParaRPr lang="es-CO"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O" sz="2400" dirty="0" smtClean="0"/>
          </a:p>
          <a:p>
            <a:pPr marL="342900" indent="-342900" algn="just">
              <a:buFontTx/>
              <a:buChar char="-"/>
            </a:pPr>
            <a:endParaRPr lang="es-CO" sz="2400" dirty="0"/>
          </a:p>
        </p:txBody>
      </p:sp>
      <p:sp>
        <p:nvSpPr>
          <p:cNvPr id="4" name="CuadroTexto 3">
            <a:extLst>
              <a:ext uri="{FF2B5EF4-FFF2-40B4-BE49-F238E27FC236}">
                <a16:creationId xmlns="" xmlns:a16="http://schemas.microsoft.com/office/drawing/2014/main" id="{16F3B83B-08F1-7411-0B2A-CAFC6F3788F6}"/>
              </a:ext>
            </a:extLst>
          </p:cNvPr>
          <p:cNvSpPr txBox="1"/>
          <p:nvPr/>
        </p:nvSpPr>
        <p:spPr>
          <a:xfrm>
            <a:off x="704088" y="296939"/>
            <a:ext cx="7171397" cy="800219"/>
          </a:xfrm>
          <a:prstGeom prst="rect">
            <a:avLst/>
          </a:prstGeom>
          <a:noFill/>
        </p:spPr>
        <p:txBody>
          <a:bodyPr wrap="square" rtlCol="0">
            <a:spAutoFit/>
          </a:bodyPr>
          <a:lstStyle/>
          <a:p>
            <a:r>
              <a:rPr lang="es-MX" sz="2800" b="1" dirty="0" smtClean="0">
                <a:solidFill>
                  <a:schemeClr val="bg1"/>
                </a:solidFill>
              </a:rPr>
              <a:t>DESCRIPCIÓN DE LA EMPRESA</a:t>
            </a:r>
            <a:endParaRPr lang="es-MX" sz="2800" b="1" dirty="0">
              <a:solidFill>
                <a:schemeClr val="bg1"/>
              </a:solidFill>
            </a:endParaRPr>
          </a:p>
          <a:p>
            <a:endParaRPr lang="es-CO" dirty="0"/>
          </a:p>
        </p:txBody>
      </p:sp>
    </p:spTree>
    <p:extLst>
      <p:ext uri="{BB962C8B-B14F-4D97-AF65-F5344CB8AC3E}">
        <p14:creationId xmlns:p14="http://schemas.microsoft.com/office/powerpoint/2010/main" val="24353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731520" y="623897"/>
            <a:ext cx="10902462" cy="4985980"/>
          </a:xfrm>
          <a:prstGeom prst="rect">
            <a:avLst/>
          </a:prstGeom>
          <a:noFill/>
        </p:spPr>
        <p:txBody>
          <a:bodyPr wrap="square" rtlCol="0">
            <a:spAutoFit/>
          </a:bodyPr>
          <a:lstStyle/>
          <a:p>
            <a:endParaRPr lang="es-CO"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s-CO" sz="36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VALORES CORPORATIVOS</a:t>
            </a:r>
          </a:p>
          <a:p>
            <a:pPr algn="just"/>
            <a:endParaRPr lang="es-CO" sz="24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000" dirty="0"/>
              <a:t>Visión Technology se rige por diferentes principios y valores que identifican nuestra organización, entre los cuales tenemos: lealtad, puntualidad, confianza y respeto hacia nuestros clientes, y sobre todo el compromiso con el medio ambiente.</a:t>
            </a:r>
          </a:p>
          <a:p>
            <a:pPr algn="just"/>
            <a:endParaRPr lang="es-CO"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O" sz="2400" dirty="0" smtClean="0"/>
          </a:p>
          <a:p>
            <a:pPr marL="342900" indent="-342900" algn="just">
              <a:buFontTx/>
              <a:buChar char="-"/>
            </a:pPr>
            <a:endParaRPr lang="es-CO" sz="2400" dirty="0"/>
          </a:p>
        </p:txBody>
      </p:sp>
      <p:sp>
        <p:nvSpPr>
          <p:cNvPr id="4" name="CuadroTexto 3">
            <a:extLst>
              <a:ext uri="{FF2B5EF4-FFF2-40B4-BE49-F238E27FC236}">
                <a16:creationId xmlns="" xmlns:a16="http://schemas.microsoft.com/office/drawing/2014/main" id="{16F3B83B-08F1-7411-0B2A-CAFC6F3788F6}"/>
              </a:ext>
            </a:extLst>
          </p:cNvPr>
          <p:cNvSpPr txBox="1"/>
          <p:nvPr/>
        </p:nvSpPr>
        <p:spPr>
          <a:xfrm>
            <a:off x="731520" y="223787"/>
            <a:ext cx="6679028" cy="800219"/>
          </a:xfrm>
          <a:prstGeom prst="rect">
            <a:avLst/>
          </a:prstGeom>
          <a:noFill/>
        </p:spPr>
        <p:txBody>
          <a:bodyPr wrap="square" rtlCol="0">
            <a:spAutoFit/>
          </a:bodyPr>
          <a:lstStyle/>
          <a:p>
            <a:r>
              <a:rPr lang="es-MX" sz="2800" b="1" dirty="0" smtClean="0">
                <a:solidFill>
                  <a:schemeClr val="bg1"/>
                </a:solidFill>
              </a:rPr>
              <a:t>DESCRIPCIÓN DE LA EMPRESA</a:t>
            </a:r>
            <a:endParaRPr lang="es-MX" sz="2800" b="1" dirty="0">
              <a:solidFill>
                <a:schemeClr val="bg1"/>
              </a:solidFill>
            </a:endParaRPr>
          </a:p>
          <a:p>
            <a:endParaRPr lang="es-CO" dirty="0">
              <a:solidFill>
                <a:schemeClr val="bg1"/>
              </a:solidFill>
            </a:endParaRPr>
          </a:p>
        </p:txBody>
      </p:sp>
    </p:spTree>
    <p:extLst>
      <p:ext uri="{BB962C8B-B14F-4D97-AF65-F5344CB8AC3E}">
        <p14:creationId xmlns:p14="http://schemas.microsoft.com/office/powerpoint/2010/main" val="8920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705495" y="353366"/>
            <a:ext cx="7171397" cy="800219"/>
          </a:xfrm>
          <a:prstGeom prst="rect">
            <a:avLst/>
          </a:prstGeom>
          <a:noFill/>
        </p:spPr>
        <p:txBody>
          <a:bodyPr wrap="square" rtlCol="0">
            <a:spAutoFit/>
          </a:bodyPr>
          <a:lstStyle/>
          <a:p>
            <a:r>
              <a:rPr lang="es-MX" sz="2800" b="1" dirty="0" smtClean="0">
                <a:solidFill>
                  <a:schemeClr val="bg1"/>
                </a:solidFill>
              </a:rPr>
              <a:t>ANALISIS DE MERCADO</a:t>
            </a:r>
            <a:endParaRPr lang="es-MX" sz="2800" b="1" dirty="0">
              <a:solidFill>
                <a:schemeClr val="bg1"/>
              </a:solidFill>
            </a:endParaRPr>
          </a:p>
          <a:p>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705495" y="879929"/>
            <a:ext cx="10847598" cy="5788251"/>
          </a:xfrm>
          <a:prstGeom prst="rect">
            <a:avLst/>
          </a:prstGeom>
          <a:noFill/>
        </p:spPr>
        <p:txBody>
          <a:bodyPr wrap="square" rtlCol="0">
            <a:spAutoFit/>
          </a:bodyPr>
          <a:lstStyle/>
          <a:p>
            <a:pPr algn="just"/>
            <a:endParaRPr lang="es-CO" sz="2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CO" sz="3000"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Sector: </a:t>
            </a:r>
            <a:r>
              <a:rPr lang="es-CO" sz="3000" kern="100" dirty="0" smtClean="0">
                <a:latin typeface="Calibri" panose="020F0502020204030204" pitchFamily="34" charset="0"/>
                <a:ea typeface="Calibri" panose="020F0502020204030204" pitchFamily="34" charset="0"/>
                <a:cs typeface="Times New Roman" panose="02020603050405020304" pitchFamily="18" charset="0"/>
              </a:rPr>
              <a:t>Tecnológico.</a:t>
            </a:r>
            <a:endParaRPr lang="es-CO"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CO" sz="3000"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Competidores: </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Empresas de Desarrollo de Software (Parquesoft, </a:t>
            </a:r>
            <a:r>
              <a:rPr lang="es-CO" sz="3000" kern="100" dirty="0" smtClean="0">
                <a:latin typeface="Calibri" panose="020F0502020204030204" pitchFamily="34" charset="0"/>
                <a:ea typeface="Calibri" panose="020F0502020204030204" pitchFamily="34" charset="0"/>
                <a:cs typeface="Times New Roman" panose="02020603050405020304" pitchFamily="18" charset="0"/>
              </a:rPr>
              <a:t>Microsoft, </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etc.).</a:t>
            </a:r>
            <a:endParaRPr lang="es-CO"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CO" sz="3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Mercado </a:t>
            </a:r>
            <a:r>
              <a:rPr lang="es-CO" sz="3000"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objetivo:</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s-CO" sz="3000" kern="100" dirty="0" smtClean="0">
                <a:latin typeface="Calibri" panose="020F0502020204030204" pitchFamily="34" charset="0"/>
                <a:ea typeface="Calibri" panose="020F0502020204030204" pitchFamily="34" charset="0"/>
                <a:cs typeface="Times New Roman" panose="02020603050405020304" pitchFamily="18" charset="0"/>
              </a:rPr>
              <a:t>Todas las empresas o emprendimientos que desean sistematizar los procesos en su organización.</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s-CO"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CO" sz="3000"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Características demográficas:</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s-CO" sz="3000" kern="100" dirty="0" smtClean="0">
                <a:latin typeface="Calibri" panose="020F0502020204030204" pitchFamily="34" charset="0"/>
                <a:ea typeface="Calibri" panose="020F0502020204030204" pitchFamily="34" charset="0"/>
                <a:cs typeface="Times New Roman" panose="02020603050405020304" pitchFamily="18" charset="0"/>
              </a:rPr>
              <a:t>Servicio a </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nivel mundial.</a:t>
            </a:r>
            <a:endParaRPr lang="es-CO"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CO" sz="3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Público </a:t>
            </a:r>
            <a:r>
              <a:rPr lang="es-CO" sz="3000"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objetivo: </a:t>
            </a:r>
            <a:r>
              <a:rPr lang="es-CO" sz="3000" kern="100" dirty="0" smtClean="0">
                <a:effectLst/>
                <a:latin typeface="Calibri" panose="020F0502020204030204" pitchFamily="34" charset="0"/>
                <a:ea typeface="Calibri" panose="020F0502020204030204" pitchFamily="34" charset="0"/>
                <a:cs typeface="Times New Roman" panose="02020603050405020304" pitchFamily="18" charset="0"/>
              </a:rPr>
              <a:t>Empresas que deseen aplicaciones para sus negocios.</a:t>
            </a:r>
            <a:endParaRPr lang="es-CO"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s-CO" sz="3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Canales de </a:t>
            </a:r>
            <a:r>
              <a:rPr lang="es-CO" sz="3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distribución: </a:t>
            </a:r>
            <a:r>
              <a:rPr lang="es-CO" sz="3000" dirty="0" smtClean="0">
                <a:effectLst/>
                <a:latin typeface="Calibri" panose="020F0502020204030204" pitchFamily="34" charset="0"/>
                <a:ea typeface="Calibri" panose="020F0502020204030204" pitchFamily="34" charset="0"/>
                <a:cs typeface="Times New Roman" panose="02020603050405020304" pitchFamily="18" charset="0"/>
              </a:rPr>
              <a:t>Internet.</a:t>
            </a:r>
            <a:endParaRPr lang="es-CO" sz="3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s-CO" sz="2400" dirty="0"/>
          </a:p>
        </p:txBody>
      </p:sp>
    </p:spTree>
    <p:extLst>
      <p:ext uri="{BB962C8B-B14F-4D97-AF65-F5344CB8AC3E}">
        <p14:creationId xmlns:p14="http://schemas.microsoft.com/office/powerpoint/2010/main" val="144861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239151" y="359260"/>
            <a:ext cx="11584041" cy="1200329"/>
          </a:xfrm>
          <a:prstGeom prst="rect">
            <a:avLst/>
          </a:prstGeom>
          <a:noFill/>
        </p:spPr>
        <p:txBody>
          <a:bodyPr wrap="square" rtlCol="0">
            <a:spAutoFit/>
          </a:bodyPr>
          <a:lstStyle/>
          <a:p>
            <a:pPr algn="ctr"/>
            <a:r>
              <a:rPr lang="es-MX" sz="3600" b="1" dirty="0" smtClean="0">
                <a:solidFill>
                  <a:schemeClr val="bg1"/>
                </a:solidFill>
              </a:rPr>
              <a:t>ANALISIS DAFO</a:t>
            </a:r>
            <a:endParaRPr lang="es-MX" sz="3600" b="1" dirty="0">
              <a:solidFill>
                <a:schemeClr val="bg1"/>
              </a:solidFill>
            </a:endParaRPr>
          </a:p>
          <a:p>
            <a:pPr algn="ctr"/>
            <a:endParaRPr lang="es-CO" sz="3600"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428361" y="459844"/>
            <a:ext cx="11394831" cy="6063198"/>
          </a:xfrm>
          <a:prstGeom prst="rect">
            <a:avLst/>
          </a:prstGeom>
          <a:noFill/>
        </p:spPr>
        <p:txBody>
          <a:bodyPr wrap="square" rtlCol="0">
            <a:spAutoFit/>
          </a:bodyPr>
          <a:lstStyle/>
          <a:p>
            <a:pPr algn="just"/>
            <a:endParaRPr lang="es-CO" sz="2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200" b="1" dirty="0">
                <a:solidFill>
                  <a:schemeClr val="bg1"/>
                </a:solidFill>
              </a:rPr>
              <a:t>Debilidades (D</a:t>
            </a:r>
            <a:r>
              <a:rPr lang="es-CO" sz="3200" b="1" dirty="0" smtClean="0">
                <a:solidFill>
                  <a:schemeClr val="bg1"/>
                </a:solidFill>
              </a:rPr>
              <a:t>):</a:t>
            </a:r>
            <a:endParaRPr lang="es-CO" sz="3200" dirty="0">
              <a:solidFill>
                <a:schemeClr val="bg1"/>
              </a:solidFill>
            </a:endParaRPr>
          </a:p>
          <a:p>
            <a:r>
              <a:rPr lang="es-CO" sz="2200" dirty="0" smtClean="0"/>
              <a:t>Dependencia </a:t>
            </a:r>
            <a:r>
              <a:rPr lang="es-CO" sz="2200" dirty="0"/>
              <a:t>de un mercado competitivo de tecnología, lo cual puede limitar la diferenciación. Necesidad de invertir constantemente en innovación para mantenerse relevante en el sector. Posible dependencia en la adquisición de clientes nuevos que busquen digitalizar sus procesos. Limitado acceso a equipos o tecnología de última generación, lo cual podría ralentizar el desarrollo de proyectos. Escasa experiencia en la gestión de proyectos, lo que podría llevar a una planificación o ejecución poco eficiente. Menor conocimiento de técnicas avanzadas de programación y metodologías de desarrollo, lo cual puede resultar en un aprendizaje lento al principio. Falta de un portafolio sólido que demuestre tus habilidades a posibles clientes o empleadores. Poca capacidad para competir en precio con empresas establecidas, debido a la necesidad de generar ingresos mientras </a:t>
            </a:r>
            <a:r>
              <a:rPr lang="es-CO" sz="2200" dirty="0" smtClean="0"/>
              <a:t>se aprende. </a:t>
            </a:r>
            <a:r>
              <a:rPr lang="es-CO" sz="2200" dirty="0"/>
              <a:t>Limitada capacidad de inversión en publicidad o estrategias de marketing para dar a conocer tus servicios. Dependencia de redes de apoyo (amigos, familiares o conocidos) para conseguir tus primeros proyectos, lo que puede limitar el alcance de tu clientela. </a:t>
            </a:r>
          </a:p>
        </p:txBody>
      </p:sp>
    </p:spTree>
    <p:extLst>
      <p:ext uri="{BB962C8B-B14F-4D97-AF65-F5344CB8AC3E}">
        <p14:creationId xmlns:p14="http://schemas.microsoft.com/office/powerpoint/2010/main" val="38355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239151" y="307646"/>
            <a:ext cx="11474313" cy="861774"/>
          </a:xfrm>
          <a:prstGeom prst="rect">
            <a:avLst/>
          </a:prstGeom>
          <a:noFill/>
        </p:spPr>
        <p:txBody>
          <a:bodyPr wrap="square" rtlCol="0">
            <a:spAutoFit/>
          </a:bodyPr>
          <a:lstStyle/>
          <a:p>
            <a:pPr algn="ctr"/>
            <a:r>
              <a:rPr lang="es-MX" sz="3200" b="1" dirty="0" smtClean="0">
                <a:solidFill>
                  <a:schemeClr val="bg1"/>
                </a:solidFill>
              </a:rPr>
              <a:t>ANALISIS DAFO</a:t>
            </a:r>
            <a:endParaRPr lang="es-MX" sz="3200" b="1" dirty="0">
              <a:solidFill>
                <a:schemeClr val="bg1"/>
              </a:solidFill>
            </a:endParaRPr>
          </a:p>
          <a:p>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594360" y="505025"/>
            <a:ext cx="11039622" cy="6155531"/>
          </a:xfrm>
          <a:prstGeom prst="rect">
            <a:avLst/>
          </a:prstGeom>
          <a:noFill/>
        </p:spPr>
        <p:txBody>
          <a:bodyPr wrap="square" rtlCol="0">
            <a:spAutoFit/>
          </a:bodyPr>
          <a:lstStyle/>
          <a:p>
            <a:pPr algn="just"/>
            <a:endParaRPr lang="es-CO" sz="2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200" b="1" dirty="0" smtClean="0">
                <a:solidFill>
                  <a:schemeClr val="bg1"/>
                </a:solidFill>
              </a:rPr>
              <a:t>Amenazas (A):</a:t>
            </a:r>
          </a:p>
          <a:p>
            <a:r>
              <a:rPr lang="es-CO" sz="2100" dirty="0" smtClean="0"/>
              <a:t>Alta </a:t>
            </a:r>
            <a:r>
              <a:rPr lang="es-CO" sz="2100" dirty="0"/>
              <a:t>competencia de profesionales y empresas consolidadas que pueden ofrecer servicios similares con más experiencia. </a:t>
            </a:r>
            <a:endParaRPr lang="es-CO" sz="2100" dirty="0" smtClean="0"/>
          </a:p>
          <a:p>
            <a:r>
              <a:rPr lang="es-CO" sz="2100" dirty="0" smtClean="0"/>
              <a:t>Cambios </a:t>
            </a:r>
            <a:r>
              <a:rPr lang="es-CO" sz="2100" dirty="0"/>
              <a:t>rápidos en la tecnología, lo que nos obliga a mantenernos constantemente actualizando. </a:t>
            </a:r>
            <a:endParaRPr lang="es-CO" sz="2100" dirty="0" smtClean="0"/>
          </a:p>
          <a:p>
            <a:r>
              <a:rPr lang="es-CO" sz="2100" dirty="0" smtClean="0"/>
              <a:t>Posible </a:t>
            </a:r>
            <a:r>
              <a:rPr lang="es-CO" sz="2100" dirty="0"/>
              <a:t>percepción de inexperiencia por parte de clientes, quienes pueden preferir trabajar con desarrolladores con un historial probado</a:t>
            </a:r>
            <a:r>
              <a:rPr lang="es-CO" sz="2100" dirty="0" smtClean="0"/>
              <a:t>.</a:t>
            </a:r>
          </a:p>
          <a:p>
            <a:r>
              <a:rPr lang="es-CO" sz="2100" dirty="0" smtClean="0"/>
              <a:t>Dificultad </a:t>
            </a:r>
            <a:r>
              <a:rPr lang="es-CO" sz="2100" dirty="0"/>
              <a:t>para establecer precios competitivos sin sacrificar ingresos importantes, dada tu situación financiera inicial</a:t>
            </a:r>
            <a:r>
              <a:rPr lang="es-CO" sz="2100" dirty="0" smtClean="0"/>
              <a:t>.</a:t>
            </a:r>
          </a:p>
          <a:p>
            <a:r>
              <a:rPr lang="es-CO" sz="2100" dirty="0" smtClean="0"/>
              <a:t>Riesgo </a:t>
            </a:r>
            <a:r>
              <a:rPr lang="es-CO" sz="2100" dirty="0"/>
              <a:t>de depender demasiado de clientes con presupuestos muy limitados, lo cual podría frenar nuestro crecimiento</a:t>
            </a:r>
            <a:r>
              <a:rPr lang="es-CO" sz="2100" dirty="0" smtClean="0"/>
              <a:t>.</a:t>
            </a:r>
          </a:p>
          <a:p>
            <a:r>
              <a:rPr lang="es-CO" sz="2100" dirty="0" smtClean="0"/>
              <a:t>Cambios </a:t>
            </a:r>
            <a:r>
              <a:rPr lang="es-CO" sz="2100" dirty="0"/>
              <a:t>en el mercado laboral que valoren más la experiencia demostrable frente al aprendizaje autodidacta. </a:t>
            </a:r>
            <a:endParaRPr lang="es-CO" sz="2100" dirty="0" smtClean="0"/>
          </a:p>
          <a:p>
            <a:r>
              <a:rPr lang="es-CO" sz="2100" dirty="0" smtClean="0"/>
              <a:t>Competencia </a:t>
            </a:r>
            <a:r>
              <a:rPr lang="es-CO" sz="2100" dirty="0"/>
              <a:t>alta de otras empresas tecnológicas que ofrecen soluciones similares</a:t>
            </a:r>
            <a:r>
              <a:rPr lang="es-CO" sz="2100" dirty="0" smtClean="0"/>
              <a:t>.</a:t>
            </a:r>
          </a:p>
          <a:p>
            <a:r>
              <a:rPr lang="es-CO" sz="2100" dirty="0" smtClean="0"/>
              <a:t> </a:t>
            </a:r>
            <a:r>
              <a:rPr lang="es-CO" sz="2100" dirty="0"/>
              <a:t>Rápida obsolescencia tecnológica que puede exigir actualizaciones continuas para mantenerse a la vanguardia</a:t>
            </a:r>
          </a:p>
        </p:txBody>
      </p:sp>
    </p:spTree>
    <p:extLst>
      <p:ext uri="{BB962C8B-B14F-4D97-AF65-F5344CB8AC3E}">
        <p14:creationId xmlns:p14="http://schemas.microsoft.com/office/powerpoint/2010/main" val="424835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239151" y="307646"/>
            <a:ext cx="11611473" cy="1200329"/>
          </a:xfrm>
          <a:prstGeom prst="rect">
            <a:avLst/>
          </a:prstGeom>
          <a:noFill/>
        </p:spPr>
        <p:txBody>
          <a:bodyPr wrap="square" rtlCol="0">
            <a:spAutoFit/>
          </a:bodyPr>
          <a:lstStyle/>
          <a:p>
            <a:pPr algn="ctr"/>
            <a:r>
              <a:rPr lang="es-MX" sz="3600" b="1" dirty="0" smtClean="0">
                <a:solidFill>
                  <a:schemeClr val="bg1"/>
                </a:solidFill>
              </a:rPr>
              <a:t>ANALISIS DAFO</a:t>
            </a:r>
            <a:endParaRPr lang="es-MX" sz="3600" b="1" dirty="0">
              <a:solidFill>
                <a:schemeClr val="bg1"/>
              </a:solidFill>
            </a:endParaRPr>
          </a:p>
          <a:p>
            <a:endParaRPr lang="es-CO" sz="3600"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466344" y="623897"/>
            <a:ext cx="11167638" cy="5724644"/>
          </a:xfrm>
          <a:prstGeom prst="rect">
            <a:avLst/>
          </a:prstGeom>
          <a:noFill/>
        </p:spPr>
        <p:txBody>
          <a:bodyPr wrap="square" rtlCol="0">
            <a:spAutoFit/>
          </a:bodyPr>
          <a:lstStyle/>
          <a:p>
            <a:pPr algn="just"/>
            <a:endParaRPr lang="es-CO" sz="2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200" b="1" dirty="0" smtClean="0">
                <a:solidFill>
                  <a:schemeClr val="bg1"/>
                </a:solidFill>
              </a:rPr>
              <a:t>Fortalezas (F):</a:t>
            </a:r>
          </a:p>
          <a:p>
            <a:r>
              <a:rPr lang="es-CO" sz="2200" dirty="0" smtClean="0"/>
              <a:t>Pasión por el aprendizaje y la mejora continua, lo cual es clave para crecer en el ámbito tecnológico. Capacidad para adaptarse y aprender rápidamente, aprovechando la flexibilidad en proyectos pequeños. Innovación y creatividad en soluciones de software, dado que estás menos limitado por normas establecidas. Facilidad para trabajar con costos bajos, lo cual puede resultar atractivo para clientes con presupuesto limitado. Uso de enfoques frescos y actuales en el desarrollo de software, ya que estás en constante aprendizaje de técnicas y herramientas nuevas. Motivación para construir una reputación sólida desde cero, con una orientación genuina a la satisfacción del cliente. Enfoque en ofrecer servicios innovadores, económicos y de alta calidad, para los emprendimientos y empresas que desean optimizar sus procesos. Compromiso con soluciones que ahorran tiempo y dinero a los clientes, haciéndolos más competitivos. Contribución a la protección del medio ambiente, lo cual puede resonar bien con empresas con políticas de sostenibilidad.</a:t>
            </a:r>
            <a:endParaRPr lang="es-CO" sz="2200" dirty="0"/>
          </a:p>
        </p:txBody>
      </p:sp>
    </p:spTree>
    <p:extLst>
      <p:ext uri="{BB962C8B-B14F-4D97-AF65-F5344CB8AC3E}">
        <p14:creationId xmlns:p14="http://schemas.microsoft.com/office/powerpoint/2010/main" val="322325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347473" y="362510"/>
            <a:ext cx="11759184" cy="923330"/>
          </a:xfrm>
          <a:prstGeom prst="rect">
            <a:avLst/>
          </a:prstGeom>
          <a:noFill/>
        </p:spPr>
        <p:txBody>
          <a:bodyPr wrap="square" rtlCol="0">
            <a:spAutoFit/>
          </a:bodyPr>
          <a:lstStyle/>
          <a:p>
            <a:pPr algn="ctr"/>
            <a:r>
              <a:rPr lang="es-MX" sz="3600" b="1" dirty="0" smtClean="0">
                <a:solidFill>
                  <a:schemeClr val="bg1"/>
                </a:solidFill>
              </a:rPr>
              <a:t>ANALISIS DAFO</a:t>
            </a:r>
            <a:endParaRPr lang="es-MX" sz="3600" b="1" dirty="0">
              <a:solidFill>
                <a:schemeClr val="bg1"/>
              </a:solidFill>
            </a:endParaRPr>
          </a:p>
          <a:p>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676656" y="623897"/>
            <a:ext cx="10957326" cy="5416868"/>
          </a:xfrm>
          <a:prstGeom prst="rect">
            <a:avLst/>
          </a:prstGeom>
          <a:noFill/>
        </p:spPr>
        <p:txBody>
          <a:bodyPr wrap="square" rtlCol="0">
            <a:spAutoFit/>
          </a:bodyPr>
          <a:lstStyle/>
          <a:p>
            <a:pPr algn="just"/>
            <a:endParaRPr lang="es-CO" sz="2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200" b="1" dirty="0" smtClean="0">
                <a:solidFill>
                  <a:schemeClr val="bg1"/>
                </a:solidFill>
              </a:rPr>
              <a:t>Oportunidades (O):</a:t>
            </a:r>
            <a:endParaRPr lang="es-CO" sz="3200" dirty="0">
              <a:solidFill>
                <a:schemeClr val="bg1"/>
              </a:solidFill>
            </a:endParaRPr>
          </a:p>
          <a:p>
            <a:endParaRPr lang="es-CO" sz="2400" dirty="0" smtClean="0"/>
          </a:p>
          <a:p>
            <a:r>
              <a:rPr lang="es-CO" sz="2400" dirty="0" smtClean="0"/>
              <a:t>Creciente </a:t>
            </a:r>
            <a:r>
              <a:rPr lang="es-CO" sz="2400" dirty="0"/>
              <a:t>interés de pequeñas y medianas empresas en digitalizarse, lo que puede abrir oportunidades para proyectos de menor escala y presupuesto</a:t>
            </a:r>
            <a:r>
              <a:rPr lang="es-CO" sz="2400" dirty="0" smtClean="0"/>
              <a:t>.</a:t>
            </a:r>
          </a:p>
          <a:p>
            <a:endParaRPr lang="es-CO" sz="2400" dirty="0" smtClean="0"/>
          </a:p>
          <a:p>
            <a:r>
              <a:rPr lang="es-CO" sz="2400" dirty="0" smtClean="0"/>
              <a:t>Posibilidad </a:t>
            </a:r>
            <a:r>
              <a:rPr lang="es-CO" sz="2400" dirty="0"/>
              <a:t>de ofrecer servicios a precios competitivos para atraer clientes que buscan opciones accesibles</a:t>
            </a:r>
            <a:r>
              <a:rPr lang="es-CO" sz="2400" dirty="0" smtClean="0"/>
              <a:t>.</a:t>
            </a:r>
          </a:p>
          <a:p>
            <a:endParaRPr lang="es-CO" sz="2400" dirty="0" smtClean="0"/>
          </a:p>
          <a:p>
            <a:r>
              <a:rPr lang="es-CO" sz="2400" dirty="0" smtClean="0"/>
              <a:t>Aumento </a:t>
            </a:r>
            <a:r>
              <a:rPr lang="es-CO" sz="2400" dirty="0"/>
              <a:t>de la demanda de soluciones sostenibles y amigables con el medio ambiente. Expansión del mercado tecnológico a través de la globalización y la posibilidad de acceder a clientes en diferentes regiones</a:t>
            </a:r>
            <a:r>
              <a:rPr lang="es-CO" sz="2400" dirty="0" smtClean="0"/>
              <a:t>.</a:t>
            </a:r>
          </a:p>
        </p:txBody>
      </p:sp>
    </p:spTree>
    <p:extLst>
      <p:ext uri="{BB962C8B-B14F-4D97-AF65-F5344CB8AC3E}">
        <p14:creationId xmlns:p14="http://schemas.microsoft.com/office/powerpoint/2010/main" val="226357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312303" y="658113"/>
            <a:ext cx="11529177" cy="923330"/>
          </a:xfrm>
          <a:prstGeom prst="rect">
            <a:avLst/>
          </a:prstGeom>
          <a:noFill/>
        </p:spPr>
        <p:txBody>
          <a:bodyPr wrap="square" rtlCol="0">
            <a:spAutoFit/>
          </a:bodyPr>
          <a:lstStyle/>
          <a:p>
            <a:pPr algn="ctr"/>
            <a:r>
              <a:rPr lang="es-MX" sz="3600" b="1" dirty="0" smtClean="0">
                <a:solidFill>
                  <a:schemeClr val="bg1"/>
                </a:solidFill>
              </a:rPr>
              <a:t>DESCRIPCION</a:t>
            </a:r>
            <a:r>
              <a:rPr lang="es-MX" sz="2800" b="1" dirty="0" smtClean="0">
                <a:solidFill>
                  <a:schemeClr val="bg1"/>
                </a:solidFill>
              </a:rPr>
              <a:t> </a:t>
            </a:r>
            <a:r>
              <a:rPr lang="es-MX" sz="3600" b="1" dirty="0" smtClean="0">
                <a:solidFill>
                  <a:schemeClr val="bg1"/>
                </a:solidFill>
              </a:rPr>
              <a:t>DE LOS PRODUCTOS Y SERVICIOS</a:t>
            </a:r>
            <a:endParaRPr lang="es-MX" sz="3600" b="1" dirty="0">
              <a:solidFill>
                <a:schemeClr val="bg1"/>
              </a:solidFill>
            </a:endParaRPr>
          </a:p>
          <a:p>
            <a:pPr algn="ctr"/>
            <a:endParaRPr lang="es-CO"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905256" y="1581443"/>
            <a:ext cx="10856742" cy="4156779"/>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s-CO" sz="32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Servicios: </a:t>
            </a:r>
            <a:r>
              <a:rPr lang="es-CO" sz="3200" kern="100" dirty="0" smtClean="0">
                <a:latin typeface="Calibri" panose="020F0502020204030204" pitchFamily="34" charset="0"/>
                <a:ea typeface="Calibri" panose="020F0502020204030204" pitchFamily="34" charset="0"/>
                <a:cs typeface="Times New Roman" panose="02020603050405020304" pitchFamily="18" charset="0"/>
              </a:rPr>
              <a:t>Desarrollo de Software, Servicio de Soporte, Capacitación.</a:t>
            </a:r>
            <a:endParaRPr lang="es-CO"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CO" sz="32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Precio: </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60 mil por hora de trabajo.</a:t>
            </a:r>
            <a:endParaRPr lang="es-CO"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CO"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Canales de </a:t>
            </a:r>
            <a:r>
              <a:rPr lang="es-CO" sz="32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venta:</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 Internet.</a:t>
            </a:r>
          </a:p>
          <a:p>
            <a:pPr marL="342900" lvl="0" indent="-342900">
              <a:lnSpc>
                <a:spcPct val="107000"/>
              </a:lnSpc>
              <a:spcAft>
                <a:spcPts val="800"/>
              </a:spcAft>
              <a:buSzPts val="1000"/>
              <a:buFont typeface="Symbol" panose="05050102010706020507" pitchFamily="18" charset="2"/>
              <a:buChar char=""/>
              <a:tabLst>
                <a:tab pos="457200" algn="l"/>
              </a:tabLst>
            </a:pPr>
            <a:r>
              <a:rPr lang="es-CO" sz="3200" b="1"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Público objetivo:</a:t>
            </a:r>
            <a:r>
              <a:rPr lang="es-CO" sz="3200" dirty="0" smtClean="0">
                <a:effectLst/>
                <a:latin typeface="Calibri" panose="020F0502020204030204" pitchFamily="34" charset="0"/>
                <a:ea typeface="Calibri" panose="020F0502020204030204" pitchFamily="34" charset="0"/>
                <a:cs typeface="Times New Roman" panose="02020603050405020304" pitchFamily="18" charset="0"/>
              </a:rPr>
              <a:t> Todo negocio que desee sistematizar procesos.</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200" dirty="0">
                <a:latin typeface="Calibri" panose="020F0502020204030204" pitchFamily="34" charset="0"/>
                <a:cs typeface="Times New Roman" panose="02020603050405020304" pitchFamily="18" charset="0"/>
              </a:rPr>
              <a:t>. </a:t>
            </a:r>
            <a:r>
              <a:rPr lang="es-CO" sz="3200" dirty="0" smtClean="0">
                <a:latin typeface="Calibri" panose="020F0502020204030204" pitchFamily="34" charset="0"/>
                <a:cs typeface="Times New Roman" panose="02020603050405020304" pitchFamily="18" charset="0"/>
              </a:rPr>
              <a:t> </a:t>
            </a:r>
            <a:r>
              <a:rPr lang="es-CO" sz="3200" b="1" dirty="0" smtClean="0">
                <a:solidFill>
                  <a:schemeClr val="bg1"/>
                </a:solidFill>
                <a:latin typeface="Calibri" panose="020F0502020204030204" pitchFamily="34" charset="0"/>
                <a:cs typeface="Times New Roman" panose="02020603050405020304" pitchFamily="18" charset="0"/>
              </a:rPr>
              <a:t> Ventaja competitiva: </a:t>
            </a:r>
            <a:r>
              <a:rPr lang="es-CO" sz="3200" dirty="0" smtClean="0">
                <a:latin typeface="Calibri" panose="020F0502020204030204" pitchFamily="34" charset="0"/>
                <a:cs typeface="Times New Roman" panose="02020603050405020304" pitchFamily="18" charset="0"/>
              </a:rPr>
              <a:t>Precio y Calidad</a:t>
            </a:r>
            <a:endParaRPr lang="es-CO" sz="3200" dirty="0"/>
          </a:p>
        </p:txBody>
      </p:sp>
    </p:spTree>
    <p:extLst>
      <p:ext uri="{BB962C8B-B14F-4D97-AF65-F5344CB8AC3E}">
        <p14:creationId xmlns:p14="http://schemas.microsoft.com/office/powerpoint/2010/main" val="3744259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239151" y="517958"/>
            <a:ext cx="11565753" cy="1200329"/>
          </a:xfrm>
          <a:prstGeom prst="rect">
            <a:avLst/>
          </a:prstGeom>
          <a:noFill/>
        </p:spPr>
        <p:txBody>
          <a:bodyPr wrap="square" rtlCol="0">
            <a:spAutoFit/>
          </a:bodyPr>
          <a:lstStyle/>
          <a:p>
            <a:pPr algn="ctr"/>
            <a:r>
              <a:rPr lang="es-MX" sz="3600" b="1" dirty="0" smtClean="0">
                <a:solidFill>
                  <a:schemeClr val="bg1"/>
                </a:solidFill>
              </a:rPr>
              <a:t>ESTRATEGIA DE MARKETING</a:t>
            </a:r>
            <a:endParaRPr lang="es-MX" sz="3600" b="1" dirty="0">
              <a:solidFill>
                <a:schemeClr val="bg1"/>
              </a:solidFill>
            </a:endParaRPr>
          </a:p>
          <a:p>
            <a:pPr algn="ctr"/>
            <a:endParaRPr lang="es-CO" sz="3600"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870087" y="925693"/>
            <a:ext cx="10934817" cy="5524333"/>
          </a:xfrm>
          <a:prstGeom prst="rect">
            <a:avLst/>
          </a:prstGeom>
          <a:noFill/>
        </p:spPr>
        <p:txBody>
          <a:bodyPr wrap="square" rtlCol="0">
            <a:spAutoFit/>
          </a:bodyPr>
          <a:lstStyle/>
          <a:p>
            <a:endParaRPr lang="es-CO" sz="2600" b="1" dirty="0">
              <a:latin typeface="Calibri" panose="020F0502020204030204" pitchFamily="34" charset="0"/>
              <a:ea typeface="Calibri" panose="020F0502020204030204" pitchFamily="34" charset="0"/>
              <a:cs typeface="Times New Roman" panose="02020603050405020304" pitchFamily="18" charset="0"/>
            </a:endParaRPr>
          </a:p>
          <a:p>
            <a:pPr algn="just"/>
            <a:endParaRPr lang="es-CO"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32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Publicidad </a:t>
            </a:r>
            <a:r>
              <a:rPr lang="es-CO"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 </a:t>
            </a:r>
            <a:r>
              <a:rPr lang="es-CO" sz="32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promoción: </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En la redes sociales como Facebook, Instagram.</a:t>
            </a:r>
          </a:p>
          <a:p>
            <a:pPr marL="457200" indent="-457200">
              <a:lnSpc>
                <a:spcPct val="107000"/>
              </a:lnSpc>
              <a:spcAft>
                <a:spcPts val="800"/>
              </a:spcAft>
              <a:buFontTx/>
              <a:buChar char="-"/>
            </a:pPr>
            <a:endParaRPr lang="es-CO"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32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CO" sz="32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Estrategia </a:t>
            </a:r>
            <a:r>
              <a:rPr lang="es-CO" sz="32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 </a:t>
            </a:r>
            <a:r>
              <a:rPr lang="es-CO" sz="32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ventas: </a:t>
            </a:r>
            <a:r>
              <a:rPr lang="es-CO" sz="3200" kern="100" dirty="0" smtClean="0">
                <a:latin typeface="Calibri" panose="020F0502020204030204" pitchFamily="34" charset="0"/>
                <a:ea typeface="Calibri" panose="020F0502020204030204" pitchFamily="34" charset="0"/>
                <a:cs typeface="Times New Roman" panose="02020603050405020304" pitchFamily="18" charset="0"/>
              </a:rPr>
              <a:t>Hacer descuentos, combos y promociones.</a:t>
            </a:r>
          </a:p>
          <a:p>
            <a:pPr>
              <a:lnSpc>
                <a:spcPct val="107000"/>
              </a:lnSpc>
              <a:spcAft>
                <a:spcPts val="800"/>
              </a:spcAft>
            </a:pPr>
            <a:endParaRPr lang="es-CO" sz="3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Estrategia de </a:t>
            </a:r>
            <a:r>
              <a:rPr lang="es-CO" sz="32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distribución:</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 Internet</a:t>
            </a:r>
            <a:endParaRPr lang="es-CO"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800" dirty="0"/>
          </a:p>
        </p:txBody>
      </p:sp>
    </p:spTree>
    <p:extLst>
      <p:ext uri="{BB962C8B-B14F-4D97-AF65-F5344CB8AC3E}">
        <p14:creationId xmlns:p14="http://schemas.microsoft.com/office/powerpoint/2010/main" val="348726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512064" y="394847"/>
            <a:ext cx="11121918" cy="923330"/>
          </a:xfrm>
          <a:prstGeom prst="rect">
            <a:avLst/>
          </a:prstGeom>
          <a:noFill/>
        </p:spPr>
        <p:txBody>
          <a:bodyPr wrap="square" rtlCol="0">
            <a:spAutoFit/>
          </a:bodyPr>
          <a:lstStyle/>
          <a:p>
            <a:pPr algn="ctr"/>
            <a:r>
              <a:rPr lang="es-MX" sz="3600" b="1" dirty="0" smtClean="0">
                <a:solidFill>
                  <a:schemeClr val="bg1"/>
                </a:solidFill>
              </a:rPr>
              <a:t>ANALISIS OPERATIVO</a:t>
            </a:r>
            <a:endParaRPr lang="es-MX" sz="3600" b="1" dirty="0">
              <a:solidFill>
                <a:schemeClr val="bg1"/>
              </a:solidFill>
            </a:endParaRPr>
          </a:p>
          <a:p>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239151" y="1318177"/>
            <a:ext cx="11394831" cy="53369738"/>
          </a:xfrm>
          <a:prstGeom prst="rect">
            <a:avLst/>
          </a:prstGeom>
          <a:noFill/>
        </p:spPr>
        <p:txBody>
          <a:bodyPr wrap="square" rtlCol="0">
            <a:spAutoFit/>
          </a:bodyPr>
          <a:lstStyle/>
          <a:p>
            <a:pPr marL="285750" indent="-285750">
              <a:lnSpc>
                <a:spcPct val="107000"/>
              </a:lnSpc>
              <a:spcAft>
                <a:spcPts val="800"/>
              </a:spcAft>
              <a:buFontTx/>
              <a:buChar char="-"/>
            </a:pPr>
            <a:r>
              <a:rPr lang="es-CO" sz="2600" b="1" dirty="0" smtClean="0">
                <a:solidFill>
                  <a:schemeClr val="bg1"/>
                </a:solidFill>
                <a:latin typeface="Calibri" panose="020F0502020204030204" pitchFamily="34" charset="0"/>
                <a:cs typeface="Times New Roman" panose="02020603050405020304" pitchFamily="18" charset="0"/>
              </a:rPr>
              <a:t>Inventarios</a:t>
            </a:r>
            <a:r>
              <a:rPr lang="es-CO" sz="2600" dirty="0">
                <a:solidFill>
                  <a:schemeClr val="bg1"/>
                </a:solidFill>
                <a:latin typeface="Calibri" panose="020F0502020204030204" pitchFamily="34" charset="0"/>
                <a:cs typeface="Times New Roman" panose="02020603050405020304" pitchFamily="18" charset="0"/>
              </a:rPr>
              <a:t>:</a:t>
            </a:r>
            <a:r>
              <a:rPr lang="es-CO" sz="2600" dirty="0">
                <a:latin typeface="Calibri" panose="020F0502020204030204" pitchFamily="34" charset="0"/>
                <a:cs typeface="Times New Roman" panose="02020603050405020304" pitchFamily="18" charset="0"/>
              </a:rPr>
              <a:t> </a:t>
            </a:r>
            <a:r>
              <a:rPr lang="es-CO" sz="2600" kern="100" dirty="0" smtClean="0">
                <a:latin typeface="Calibri" panose="020F0502020204030204" pitchFamily="34" charset="0"/>
                <a:cs typeface="Times New Roman" panose="02020603050405020304" pitchFamily="18" charset="0"/>
              </a:rPr>
              <a:t>Tener siempre a la mano plantillas de software y personal capacitado para poder atender de una manera oportuna cada solicitud del cliente.</a:t>
            </a:r>
            <a:endParaRPr lang="es-CO" sz="2600" dirty="0">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s-CO" sz="2600" b="1" dirty="0">
                <a:solidFill>
                  <a:schemeClr val="bg1"/>
                </a:solidFill>
                <a:latin typeface="Calibri" panose="020F0502020204030204" pitchFamily="34" charset="0"/>
                <a:cs typeface="Times New Roman" panose="02020603050405020304" pitchFamily="18" charset="0"/>
              </a:rPr>
              <a:t>Talento Humano</a:t>
            </a:r>
            <a:r>
              <a:rPr lang="es-CO" sz="2600" dirty="0">
                <a:solidFill>
                  <a:schemeClr val="bg1"/>
                </a:solidFill>
                <a:latin typeface="Calibri" panose="020F0502020204030204" pitchFamily="34" charset="0"/>
                <a:cs typeface="Times New Roman" panose="02020603050405020304" pitchFamily="18" charset="0"/>
              </a:rPr>
              <a:t>:</a:t>
            </a:r>
            <a:r>
              <a:rPr lang="es-CO" sz="2600" dirty="0">
                <a:latin typeface="Calibri" panose="020F0502020204030204" pitchFamily="34" charset="0"/>
                <a:cs typeface="Times New Roman" panose="02020603050405020304" pitchFamily="18" charset="0"/>
              </a:rPr>
              <a:t> </a:t>
            </a:r>
            <a:r>
              <a:rPr lang="es-CO" sz="2600" kern="100" dirty="0" smtClean="0">
                <a:latin typeface="Calibri" panose="020F0502020204030204" pitchFamily="34" charset="0"/>
                <a:cs typeface="Times New Roman" panose="02020603050405020304" pitchFamily="18" charset="0"/>
              </a:rPr>
              <a:t>C</a:t>
            </a:r>
            <a:r>
              <a:rPr lang="es-CO" sz="2600" kern="100" dirty="0" smtClean="0">
                <a:effectLst/>
                <a:latin typeface="Calibri" panose="020F0502020204030204" pitchFamily="34" charset="0"/>
                <a:ea typeface="Calibri" panose="020F0502020204030204" pitchFamily="34" charset="0"/>
                <a:cs typeface="Times New Roman" panose="02020603050405020304" pitchFamily="18" charset="0"/>
              </a:rPr>
              <a:t>ontratar personal altamente calificado, realizar reuniones para capacitarlos en los procesos de la empresa, motivándolos con bonificaciones según su desempeño laboral y en </a:t>
            </a:r>
            <a:r>
              <a:rPr lang="es-CO" sz="2600" kern="100" dirty="0" smtClean="0">
                <a:latin typeface="Calibri" panose="020F0502020204030204" pitchFamily="34" charset="0"/>
                <a:ea typeface="Calibri" panose="020F0502020204030204" pitchFamily="34" charset="0"/>
                <a:cs typeface="Times New Roman" panose="02020603050405020304" pitchFamily="18" charset="0"/>
              </a:rPr>
              <a:t>Enero tendrán doble remuneración.</a:t>
            </a:r>
            <a:r>
              <a:rPr lang="es-CO" sz="2600" kern="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Tx/>
              <a:buChar char="-"/>
            </a:pPr>
            <a:r>
              <a:rPr lang="es-CO" sz="2600" b="1" dirty="0" smtClean="0">
                <a:solidFill>
                  <a:schemeClr val="bg1"/>
                </a:solidFill>
                <a:latin typeface="Calibri" panose="020F0502020204030204" pitchFamily="34" charset="0"/>
                <a:cs typeface="Times New Roman" panose="02020603050405020304" pitchFamily="18" charset="0"/>
              </a:rPr>
              <a:t>Mantenimiento</a:t>
            </a:r>
            <a:r>
              <a:rPr lang="es-CO" sz="2600" dirty="0">
                <a:solidFill>
                  <a:schemeClr val="bg1"/>
                </a:solidFill>
                <a:latin typeface="Calibri" panose="020F0502020204030204" pitchFamily="34" charset="0"/>
                <a:cs typeface="Times New Roman" panose="02020603050405020304" pitchFamily="18" charset="0"/>
              </a:rPr>
              <a:t>: </a:t>
            </a:r>
            <a:r>
              <a:rPr lang="es-CO" sz="2600" kern="100" dirty="0">
                <a:latin typeface="Calibri" panose="020F0502020204030204" pitchFamily="34" charset="0"/>
                <a:cs typeface="Times New Roman" panose="02020603050405020304" pitchFamily="18" charset="0"/>
              </a:rPr>
              <a:t>R</a:t>
            </a:r>
            <a:r>
              <a:rPr lang="es-CO" sz="2600" kern="100" dirty="0">
                <a:effectLst/>
                <a:latin typeface="Calibri" panose="020F0502020204030204" pitchFamily="34" charset="0"/>
                <a:ea typeface="Calibri" panose="020F0502020204030204" pitchFamily="34" charset="0"/>
                <a:cs typeface="Times New Roman" panose="02020603050405020304" pitchFamily="18" charset="0"/>
              </a:rPr>
              <a:t>eparación y mantenimiento de </a:t>
            </a:r>
            <a:r>
              <a:rPr lang="es-CO" sz="2600" kern="100" dirty="0" smtClean="0">
                <a:effectLst/>
                <a:latin typeface="Calibri" panose="020F0502020204030204" pitchFamily="34" charset="0"/>
                <a:ea typeface="Calibri" panose="020F0502020204030204" pitchFamily="34" charset="0"/>
                <a:cs typeface="Times New Roman" panose="02020603050405020304" pitchFamily="18" charset="0"/>
              </a:rPr>
              <a:t>computadores cada vez que sea necesario, para que se pueda trabajar de una manera eficiente. </a:t>
            </a:r>
          </a:p>
          <a:p>
            <a:pPr marL="285750" indent="-285750">
              <a:lnSpc>
                <a:spcPct val="107000"/>
              </a:lnSpc>
              <a:spcAft>
                <a:spcPts val="800"/>
              </a:spcAft>
              <a:buFontTx/>
              <a:buChar char="-"/>
            </a:pPr>
            <a:r>
              <a:rPr lang="es-CO" sz="2600" b="1" dirty="0" smtClean="0">
                <a:solidFill>
                  <a:schemeClr val="bg1"/>
                </a:solidFill>
                <a:latin typeface="Calibri" panose="020F0502020204030204" pitchFamily="34" charset="0"/>
                <a:cs typeface="Times New Roman" panose="02020603050405020304" pitchFamily="18" charset="0"/>
              </a:rPr>
              <a:t>Gestión </a:t>
            </a:r>
            <a:r>
              <a:rPr lang="es-CO" sz="2600" b="1" dirty="0">
                <a:solidFill>
                  <a:schemeClr val="bg1"/>
                </a:solidFill>
                <a:latin typeface="Calibri" panose="020F0502020204030204" pitchFamily="34" charset="0"/>
                <a:cs typeface="Times New Roman" panose="02020603050405020304" pitchFamily="18" charset="0"/>
              </a:rPr>
              <a:t>de Riesgos</a:t>
            </a:r>
            <a:r>
              <a:rPr lang="es-CO" sz="2600" dirty="0">
                <a:solidFill>
                  <a:schemeClr val="bg1"/>
                </a:solidFill>
                <a:latin typeface="Calibri" panose="020F0502020204030204" pitchFamily="34" charset="0"/>
                <a:cs typeface="Times New Roman" panose="02020603050405020304" pitchFamily="18" charset="0"/>
              </a:rPr>
              <a:t>: </a:t>
            </a:r>
            <a:r>
              <a:rPr lang="es-CO" sz="2600" dirty="0" smtClean="0">
                <a:latin typeface="Calibri" panose="020F0502020204030204" pitchFamily="34" charset="0"/>
                <a:cs typeface="Times New Roman" panose="02020603050405020304" pitchFamily="18" charset="0"/>
              </a:rPr>
              <a:t>Realizar contratos a los clientes sobre el servicio que se prestara, también a los colaboradores de la empresa, seguridad informática para prevenir ciberataques a la organización.</a:t>
            </a:r>
            <a:endParaRPr lang="es-CO" sz="2600" dirty="0">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es-CO" sz="282600" dirty="0">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es-CO"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264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71073D8-0DBC-29EE-5240-615800AB06B9}"/>
              </a:ext>
            </a:extLst>
          </p:cNvPr>
          <p:cNvSpPr txBox="1"/>
          <p:nvPr/>
        </p:nvSpPr>
        <p:spPr>
          <a:xfrm flipH="1">
            <a:off x="695323" y="552451"/>
            <a:ext cx="11191876" cy="5786199"/>
          </a:xfrm>
          <a:prstGeom prst="rect">
            <a:avLst/>
          </a:prstGeom>
          <a:noFill/>
        </p:spPr>
        <p:txBody>
          <a:bodyPr wrap="square" rtlCol="0">
            <a:spAutoFit/>
          </a:bodyPr>
          <a:lstStyle/>
          <a:p>
            <a:r>
              <a:rPr lang="es-MX" sz="4000" b="1" dirty="0" smtClean="0">
                <a:solidFill>
                  <a:schemeClr val="bg2"/>
                </a:solidFill>
                <a:latin typeface="Calibri" panose="020F0502020204030204" pitchFamily="34" charset="0"/>
                <a:cs typeface="Calibri" panose="020F0502020204030204" pitchFamily="34" charset="0"/>
              </a:rPr>
              <a:t>PROBLEMA CENTRAL</a:t>
            </a:r>
          </a:p>
          <a:p>
            <a:endParaRPr lang="es-MX" sz="2600" b="1" dirty="0" smtClean="0">
              <a:solidFill>
                <a:schemeClr val="bg1"/>
              </a:solidFill>
              <a:latin typeface="Calibri" panose="020F0502020204030204" pitchFamily="34" charset="0"/>
              <a:cs typeface="Calibri" panose="020F0502020204030204" pitchFamily="34" charset="0"/>
            </a:endParaRPr>
          </a:p>
          <a:p>
            <a:r>
              <a:rPr lang="es-CO" sz="2600" dirty="0">
                <a:solidFill>
                  <a:schemeClr val="bg1"/>
                </a:solidFill>
              </a:rPr>
              <a:t>En Colombia, día a día viene creciendo la apertura de emprendimientos y de </a:t>
            </a:r>
            <a:r>
              <a:rPr lang="es-CO" sz="2600" dirty="0" smtClean="0">
                <a:solidFill>
                  <a:schemeClr val="bg1"/>
                </a:solidFill>
              </a:rPr>
              <a:t>pequeñas </a:t>
            </a:r>
            <a:r>
              <a:rPr lang="es-CO" sz="2600" dirty="0">
                <a:solidFill>
                  <a:schemeClr val="bg1"/>
                </a:solidFill>
              </a:rPr>
              <a:t>y medianas empresas, las cuales realizan diferentes </a:t>
            </a:r>
            <a:r>
              <a:rPr lang="es-CO" sz="2600" dirty="0" smtClean="0">
                <a:solidFill>
                  <a:schemeClr val="bg1"/>
                </a:solidFill>
              </a:rPr>
              <a:t>procesos, </a:t>
            </a:r>
            <a:r>
              <a:rPr lang="es-CO" sz="2600" dirty="0">
                <a:solidFill>
                  <a:schemeClr val="bg1"/>
                </a:solidFill>
              </a:rPr>
              <a:t>de los cuales la gran mayoría de estos son </a:t>
            </a:r>
            <a:r>
              <a:rPr lang="es-CO" sz="2600" dirty="0" smtClean="0">
                <a:solidFill>
                  <a:schemeClr val="bg1"/>
                </a:solidFill>
              </a:rPr>
              <a:t>realizados </a:t>
            </a:r>
            <a:r>
              <a:rPr lang="es-CO" sz="2600" dirty="0">
                <a:solidFill>
                  <a:schemeClr val="bg1"/>
                </a:solidFill>
              </a:rPr>
              <a:t>de manera manual,  lo cual representa una gran inversión en tiempo y </a:t>
            </a:r>
            <a:r>
              <a:rPr lang="es-CO" sz="2600" dirty="0" smtClean="0">
                <a:solidFill>
                  <a:schemeClr val="bg1"/>
                </a:solidFill>
              </a:rPr>
              <a:t>dinero.</a:t>
            </a:r>
          </a:p>
          <a:p>
            <a:endParaRPr lang="es-CO" sz="2600" dirty="0" smtClean="0">
              <a:solidFill>
                <a:schemeClr val="bg1"/>
              </a:solidFill>
            </a:endParaRPr>
          </a:p>
          <a:p>
            <a:r>
              <a:rPr lang="es-CO" sz="2600" dirty="0" smtClean="0">
                <a:solidFill>
                  <a:schemeClr val="bg1"/>
                </a:solidFill>
              </a:rPr>
              <a:t>Por </a:t>
            </a:r>
            <a:r>
              <a:rPr lang="es-CO" sz="2600" dirty="0">
                <a:solidFill>
                  <a:schemeClr val="bg1"/>
                </a:solidFill>
              </a:rPr>
              <a:t>lo cual la creación de aplicaciones de software se ha convertido en un </a:t>
            </a:r>
            <a:r>
              <a:rPr lang="es-CO" sz="2600" dirty="0" smtClean="0">
                <a:solidFill>
                  <a:schemeClr val="bg1"/>
                </a:solidFill>
              </a:rPr>
              <a:t>negocio </a:t>
            </a:r>
            <a:r>
              <a:rPr lang="es-CO" sz="2600" dirty="0">
                <a:solidFill>
                  <a:schemeClr val="bg1"/>
                </a:solidFill>
              </a:rPr>
              <a:t>muy interesante para las empresas de tecnología para obtener sus </a:t>
            </a:r>
            <a:r>
              <a:rPr lang="es-CO" sz="2600" dirty="0" smtClean="0">
                <a:solidFill>
                  <a:schemeClr val="bg1"/>
                </a:solidFill>
              </a:rPr>
              <a:t>principales fuentes </a:t>
            </a:r>
            <a:r>
              <a:rPr lang="es-CO" sz="2600" dirty="0">
                <a:solidFill>
                  <a:schemeClr val="bg1"/>
                </a:solidFill>
              </a:rPr>
              <a:t>de ingreso, d</a:t>
            </a:r>
            <a:r>
              <a:rPr lang="es-CO" sz="2600" dirty="0" smtClean="0">
                <a:solidFill>
                  <a:schemeClr val="bg1"/>
                </a:solidFill>
              </a:rPr>
              <a:t>esarrollando </a:t>
            </a:r>
            <a:r>
              <a:rPr lang="es-CO" sz="2600" dirty="0">
                <a:solidFill>
                  <a:schemeClr val="bg1"/>
                </a:solidFill>
              </a:rPr>
              <a:t>soluciones personalizadas a cada cliente, satisfaciendo </a:t>
            </a:r>
            <a:r>
              <a:rPr lang="es-CO" sz="2600" dirty="0" smtClean="0">
                <a:solidFill>
                  <a:schemeClr val="bg1"/>
                </a:solidFill>
              </a:rPr>
              <a:t>así </a:t>
            </a:r>
            <a:r>
              <a:rPr lang="es-CO" sz="2600" dirty="0">
                <a:solidFill>
                  <a:schemeClr val="bg1"/>
                </a:solidFill>
              </a:rPr>
              <a:t>las necesidades de acuerdo a sus procesos.</a:t>
            </a:r>
          </a:p>
          <a:p>
            <a:endParaRPr lang="es-CO"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966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239151" y="598691"/>
            <a:ext cx="11510889" cy="923330"/>
          </a:xfrm>
          <a:prstGeom prst="rect">
            <a:avLst/>
          </a:prstGeom>
          <a:noFill/>
        </p:spPr>
        <p:txBody>
          <a:bodyPr wrap="square" rtlCol="0">
            <a:spAutoFit/>
          </a:bodyPr>
          <a:lstStyle/>
          <a:p>
            <a:pPr algn="ctr"/>
            <a:r>
              <a:rPr lang="es-MX" sz="3600" b="1" dirty="0" smtClean="0">
                <a:solidFill>
                  <a:schemeClr val="bg1"/>
                </a:solidFill>
              </a:rPr>
              <a:t>ANALISIS OPERATIVO</a:t>
            </a:r>
            <a:endParaRPr lang="es-MX" sz="3600" b="1" dirty="0">
              <a:solidFill>
                <a:schemeClr val="bg1"/>
              </a:solidFill>
            </a:endParaRPr>
          </a:p>
          <a:p>
            <a:pPr algn="ctr"/>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832104" y="1172537"/>
            <a:ext cx="10774446" cy="4915769"/>
          </a:xfrm>
          <a:prstGeom prst="rect">
            <a:avLst/>
          </a:prstGeom>
          <a:noFill/>
        </p:spPr>
        <p:txBody>
          <a:bodyPr wrap="square" rtlCol="0">
            <a:spAutoFit/>
          </a:bodyPr>
          <a:lstStyle/>
          <a:p>
            <a:pPr>
              <a:lnSpc>
                <a:spcPct val="107000"/>
              </a:lnSpc>
              <a:spcAft>
                <a:spcPts val="800"/>
              </a:spcAft>
            </a:pPr>
            <a:endParaRPr lang="es-CO" sz="2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s-CO" sz="3200" b="1" dirty="0">
                <a:solidFill>
                  <a:schemeClr val="bg1"/>
                </a:solidFill>
                <a:latin typeface="Calibri" panose="020F0502020204030204" pitchFamily="34" charset="0"/>
                <a:cs typeface="Times New Roman" panose="02020603050405020304" pitchFamily="18" charset="0"/>
              </a:rPr>
              <a:t>Producción: </a:t>
            </a:r>
            <a:r>
              <a:rPr lang="es-CO"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Se producirá software de excelente calidad con maquinas muy potentes y talento humano calificado y se prestara servicio de soporte 24/7</a:t>
            </a:r>
          </a:p>
          <a:p>
            <a:pPr>
              <a:lnSpc>
                <a:spcPct val="107000"/>
              </a:lnSpc>
              <a:spcAft>
                <a:spcPts val="800"/>
              </a:spcAft>
            </a:pPr>
            <a:endParaRPr lang="es-CO" sz="32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s-CO" sz="3200" b="1" dirty="0" smtClean="0">
                <a:solidFill>
                  <a:schemeClr val="bg1"/>
                </a:solidFill>
                <a:latin typeface="Calibri" panose="020F0502020204030204" pitchFamily="34" charset="0"/>
                <a:cs typeface="Times New Roman" panose="02020603050405020304" pitchFamily="18" charset="0"/>
              </a:rPr>
              <a:t>Logística</a:t>
            </a:r>
            <a:r>
              <a:rPr lang="es-CO" sz="3200" b="1" dirty="0">
                <a:solidFill>
                  <a:schemeClr val="bg1"/>
                </a:solidFill>
                <a:latin typeface="Calibri" panose="020F0502020204030204" pitchFamily="34" charset="0"/>
                <a:cs typeface="Times New Roman" panose="02020603050405020304" pitchFamily="18" charset="0"/>
              </a:rPr>
              <a:t>: </a:t>
            </a:r>
            <a:r>
              <a:rPr lang="es-CO" sz="3200" kern="100" dirty="0" smtClean="0">
                <a:latin typeface="Calibri" panose="020F0502020204030204" pitchFamily="34" charset="0"/>
                <a:cs typeface="Times New Roman" panose="02020603050405020304" pitchFamily="18" charset="0"/>
              </a:rPr>
              <a:t>Se utilizara el internet mas potente, metodologías de desarrollo ágiles para llevar a cabo la gestión de los proyectos de software.</a:t>
            </a:r>
            <a:endParaRPr lang="es-CO" sz="3200" dirty="0">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es-CO"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07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131699" y="653555"/>
            <a:ext cx="11682349" cy="1200329"/>
          </a:xfrm>
          <a:prstGeom prst="rect">
            <a:avLst/>
          </a:prstGeom>
          <a:noFill/>
        </p:spPr>
        <p:txBody>
          <a:bodyPr wrap="square" rtlCol="0">
            <a:spAutoFit/>
          </a:bodyPr>
          <a:lstStyle/>
          <a:p>
            <a:pPr algn="ctr"/>
            <a:r>
              <a:rPr lang="es-MX" sz="3600" b="1" dirty="0" smtClean="0">
                <a:solidFill>
                  <a:schemeClr val="bg1"/>
                </a:solidFill>
              </a:rPr>
              <a:t>RESUMEN FINANCIERO</a:t>
            </a:r>
            <a:endParaRPr lang="es-MX" sz="3600" b="1" dirty="0">
              <a:solidFill>
                <a:schemeClr val="bg1"/>
              </a:solidFill>
            </a:endParaRPr>
          </a:p>
          <a:p>
            <a:pPr algn="ctr"/>
            <a:endParaRPr lang="es-CO" sz="3600"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1044057" y="1492576"/>
            <a:ext cx="10541391" cy="4335161"/>
          </a:xfrm>
          <a:prstGeom prst="rect">
            <a:avLst/>
          </a:prstGeom>
          <a:noFill/>
        </p:spPr>
        <p:txBody>
          <a:bodyPr wrap="square" rtlCol="0">
            <a:spAutoFit/>
          </a:bodyPr>
          <a:lstStyle/>
          <a:p>
            <a:endParaRPr lang="es-CO" sz="2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800" dirty="0"/>
              <a:t>Ingresos Brutos </a:t>
            </a:r>
            <a:r>
              <a:rPr lang="es-CO" sz="2800" b="1" dirty="0">
                <a:solidFill>
                  <a:srgbClr val="002060"/>
                </a:solidFill>
              </a:rPr>
              <a:t>$</a:t>
            </a:r>
            <a:r>
              <a:rPr lang="es-CO" sz="2800" b="1" dirty="0" smtClean="0">
                <a:solidFill>
                  <a:srgbClr val="002060"/>
                </a:solidFill>
              </a:rPr>
              <a:t>4.000.000</a:t>
            </a:r>
          </a:p>
          <a:p>
            <a:pPr>
              <a:lnSpc>
                <a:spcPct val="107000"/>
              </a:lnSpc>
              <a:spcAft>
                <a:spcPts val="800"/>
              </a:spcAft>
            </a:pPr>
            <a:r>
              <a:rPr lang="es-CO" sz="2800" dirty="0" smtClean="0"/>
              <a:t>Costos </a:t>
            </a:r>
            <a:r>
              <a:rPr lang="es-CO" sz="2800" b="1" dirty="0">
                <a:solidFill>
                  <a:srgbClr val="92D050"/>
                </a:solidFill>
              </a:rPr>
              <a:t>$</a:t>
            </a:r>
            <a:r>
              <a:rPr lang="es-CO" sz="2800" b="1" dirty="0" smtClean="0">
                <a:solidFill>
                  <a:srgbClr val="92D050"/>
                </a:solidFill>
              </a:rPr>
              <a:t>1.050.000</a:t>
            </a:r>
          </a:p>
          <a:p>
            <a:pPr>
              <a:lnSpc>
                <a:spcPct val="107000"/>
              </a:lnSpc>
              <a:spcAft>
                <a:spcPts val="800"/>
              </a:spcAft>
            </a:pPr>
            <a:r>
              <a:rPr lang="es-CO" sz="2800" dirty="0" smtClean="0"/>
              <a:t>	Herramientas </a:t>
            </a:r>
            <a:r>
              <a:rPr lang="es-CO" sz="2800" dirty="0"/>
              <a:t>de Desarrollo </a:t>
            </a:r>
            <a:r>
              <a:rPr lang="es-CO" sz="2800" b="1" dirty="0">
                <a:solidFill>
                  <a:srgbClr val="92D050"/>
                </a:solidFill>
              </a:rPr>
              <a:t>$</a:t>
            </a:r>
            <a:r>
              <a:rPr lang="es-CO" sz="2800" b="1" dirty="0" smtClean="0">
                <a:solidFill>
                  <a:srgbClr val="92D050"/>
                </a:solidFill>
              </a:rPr>
              <a:t>50.000</a:t>
            </a:r>
          </a:p>
          <a:p>
            <a:pPr>
              <a:lnSpc>
                <a:spcPct val="107000"/>
              </a:lnSpc>
              <a:spcAft>
                <a:spcPts val="800"/>
              </a:spcAft>
            </a:pPr>
            <a:r>
              <a:rPr lang="es-CO" sz="2800" dirty="0" smtClean="0"/>
              <a:t>	Plataforma </a:t>
            </a:r>
            <a:r>
              <a:rPr lang="es-CO" sz="2800" dirty="0"/>
              <a:t>en la Nube </a:t>
            </a:r>
            <a:r>
              <a:rPr lang="es-CO" sz="2800" b="1" dirty="0">
                <a:solidFill>
                  <a:srgbClr val="92D050"/>
                </a:solidFill>
              </a:rPr>
              <a:t>$</a:t>
            </a:r>
            <a:r>
              <a:rPr lang="es-CO" sz="2800" b="1" dirty="0" smtClean="0">
                <a:solidFill>
                  <a:srgbClr val="92D050"/>
                </a:solidFill>
              </a:rPr>
              <a:t>100.000</a:t>
            </a:r>
          </a:p>
          <a:p>
            <a:pPr>
              <a:lnSpc>
                <a:spcPct val="107000"/>
              </a:lnSpc>
              <a:spcAft>
                <a:spcPts val="800"/>
              </a:spcAft>
            </a:pPr>
            <a:r>
              <a:rPr lang="es-CO" sz="2800" dirty="0" smtClean="0"/>
              <a:t>	Bases </a:t>
            </a:r>
            <a:r>
              <a:rPr lang="es-CO" sz="2800" dirty="0"/>
              <a:t>de Datos </a:t>
            </a:r>
            <a:r>
              <a:rPr lang="es-CO" sz="2800" b="1" dirty="0">
                <a:solidFill>
                  <a:srgbClr val="92D050"/>
                </a:solidFill>
              </a:rPr>
              <a:t>$</a:t>
            </a:r>
            <a:r>
              <a:rPr lang="es-CO" sz="2800" b="1" dirty="0" smtClean="0">
                <a:solidFill>
                  <a:srgbClr val="92D050"/>
                </a:solidFill>
              </a:rPr>
              <a:t>200.000</a:t>
            </a:r>
          </a:p>
          <a:p>
            <a:pPr>
              <a:lnSpc>
                <a:spcPct val="107000"/>
              </a:lnSpc>
              <a:spcAft>
                <a:spcPts val="800"/>
              </a:spcAft>
            </a:pPr>
            <a:r>
              <a:rPr lang="es-CO" sz="2800" dirty="0" smtClean="0"/>
              <a:t>	Servidores </a:t>
            </a:r>
            <a:r>
              <a:rPr lang="es-CO" sz="2800" dirty="0"/>
              <a:t>de Hosting </a:t>
            </a:r>
            <a:r>
              <a:rPr lang="es-CO" sz="2800" b="1" dirty="0">
                <a:solidFill>
                  <a:srgbClr val="92D050"/>
                </a:solidFill>
              </a:rPr>
              <a:t>$</a:t>
            </a:r>
            <a:r>
              <a:rPr lang="es-CO" sz="2800" b="1" dirty="0" smtClean="0">
                <a:solidFill>
                  <a:srgbClr val="92D050"/>
                </a:solidFill>
              </a:rPr>
              <a:t>200.000</a:t>
            </a:r>
          </a:p>
          <a:p>
            <a:pPr>
              <a:lnSpc>
                <a:spcPct val="107000"/>
              </a:lnSpc>
              <a:spcAft>
                <a:spcPts val="800"/>
              </a:spcAft>
            </a:pPr>
            <a:r>
              <a:rPr lang="es-CO" sz="2800" dirty="0" smtClean="0"/>
              <a:t>	Actualizaciones </a:t>
            </a:r>
            <a:r>
              <a:rPr lang="es-CO" sz="2800" b="1" dirty="0">
                <a:solidFill>
                  <a:srgbClr val="92D050"/>
                </a:solidFill>
              </a:rPr>
              <a:t>$</a:t>
            </a:r>
            <a:r>
              <a:rPr lang="es-CO" sz="2800" b="1" dirty="0" smtClean="0">
                <a:solidFill>
                  <a:srgbClr val="92D050"/>
                </a:solidFill>
              </a:rPr>
              <a:t>500.000</a:t>
            </a:r>
          </a:p>
        </p:txBody>
      </p:sp>
    </p:spTree>
    <p:extLst>
      <p:ext uri="{BB962C8B-B14F-4D97-AF65-F5344CB8AC3E}">
        <p14:creationId xmlns:p14="http://schemas.microsoft.com/office/powerpoint/2010/main" val="360315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76835" y="626123"/>
            <a:ext cx="11910949" cy="1200329"/>
          </a:xfrm>
          <a:prstGeom prst="rect">
            <a:avLst/>
          </a:prstGeom>
          <a:noFill/>
        </p:spPr>
        <p:txBody>
          <a:bodyPr wrap="square" rtlCol="0">
            <a:spAutoFit/>
          </a:bodyPr>
          <a:lstStyle/>
          <a:p>
            <a:pPr algn="ctr"/>
            <a:r>
              <a:rPr lang="es-MX" sz="3600" b="1" dirty="0" smtClean="0">
                <a:solidFill>
                  <a:schemeClr val="bg1"/>
                </a:solidFill>
              </a:rPr>
              <a:t>RESUMEN FINANCIERO</a:t>
            </a:r>
            <a:endParaRPr lang="es-MX" sz="3600" b="1" dirty="0">
              <a:solidFill>
                <a:schemeClr val="bg1"/>
              </a:solidFill>
            </a:endParaRPr>
          </a:p>
          <a:p>
            <a:pPr algn="ctr"/>
            <a:endParaRPr lang="es-CO" sz="3600"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1014984" y="1325880"/>
            <a:ext cx="10618998" cy="4335161"/>
          </a:xfrm>
          <a:prstGeom prst="rect">
            <a:avLst/>
          </a:prstGeom>
          <a:noFill/>
        </p:spPr>
        <p:txBody>
          <a:bodyPr wrap="square" rtlCol="0">
            <a:spAutoFit/>
          </a:bodyPr>
          <a:lstStyle/>
          <a:p>
            <a:endParaRPr lang="es-CO" sz="2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800" dirty="0"/>
              <a:t>Ingresos Brutos - Costos = Margen Bruto </a:t>
            </a:r>
            <a:r>
              <a:rPr lang="es-CO" sz="2800" b="1" dirty="0">
                <a:solidFill>
                  <a:srgbClr val="002060"/>
                </a:solidFill>
              </a:rPr>
              <a:t>$</a:t>
            </a:r>
            <a:r>
              <a:rPr lang="es-CO" sz="2800" b="1" dirty="0" smtClean="0">
                <a:solidFill>
                  <a:srgbClr val="002060"/>
                </a:solidFill>
              </a:rPr>
              <a:t>2.950.000</a:t>
            </a:r>
            <a:endParaRPr lang="es-CO" sz="2800" b="1" dirty="0">
              <a:solidFill>
                <a:srgbClr val="002060"/>
              </a:solidFill>
            </a:endParaRPr>
          </a:p>
          <a:p>
            <a:pPr>
              <a:lnSpc>
                <a:spcPct val="107000"/>
              </a:lnSpc>
              <a:spcAft>
                <a:spcPts val="800"/>
              </a:spcAft>
            </a:pPr>
            <a:r>
              <a:rPr lang="es-CO" sz="2800" dirty="0"/>
              <a:t>Gastos </a:t>
            </a:r>
            <a:r>
              <a:rPr lang="es-CO" sz="2800" b="1" dirty="0" smtClean="0">
                <a:solidFill>
                  <a:srgbClr val="FFC000"/>
                </a:solidFill>
              </a:rPr>
              <a:t>1.190.000</a:t>
            </a:r>
          </a:p>
          <a:p>
            <a:pPr>
              <a:lnSpc>
                <a:spcPct val="107000"/>
              </a:lnSpc>
              <a:spcAft>
                <a:spcPts val="800"/>
              </a:spcAft>
            </a:pPr>
            <a:r>
              <a:rPr lang="es-CO" sz="2800" dirty="0" smtClean="0"/>
              <a:t>	Marketing </a:t>
            </a:r>
            <a:r>
              <a:rPr lang="es-CO" sz="2800" dirty="0"/>
              <a:t>y Publicidad </a:t>
            </a:r>
            <a:r>
              <a:rPr lang="es-CO" sz="2800" b="1" dirty="0">
                <a:solidFill>
                  <a:srgbClr val="FFC000"/>
                </a:solidFill>
              </a:rPr>
              <a:t>$</a:t>
            </a:r>
            <a:r>
              <a:rPr lang="es-CO" sz="2800" b="1" dirty="0" smtClean="0">
                <a:solidFill>
                  <a:srgbClr val="FFC000"/>
                </a:solidFill>
              </a:rPr>
              <a:t>500.000</a:t>
            </a:r>
          </a:p>
          <a:p>
            <a:pPr>
              <a:lnSpc>
                <a:spcPct val="107000"/>
              </a:lnSpc>
              <a:spcAft>
                <a:spcPts val="800"/>
              </a:spcAft>
            </a:pPr>
            <a:r>
              <a:rPr lang="es-CO" sz="2800" dirty="0" smtClean="0"/>
              <a:t>	Impuestos </a:t>
            </a:r>
            <a:r>
              <a:rPr lang="es-CO" sz="2800" dirty="0"/>
              <a:t>y Asesoría Contable </a:t>
            </a:r>
            <a:r>
              <a:rPr lang="es-CO" sz="2800" b="1" dirty="0">
                <a:solidFill>
                  <a:srgbClr val="FFC000"/>
                </a:solidFill>
              </a:rPr>
              <a:t>$</a:t>
            </a:r>
            <a:r>
              <a:rPr lang="es-CO" sz="2800" b="1" dirty="0" smtClean="0">
                <a:solidFill>
                  <a:srgbClr val="FFC000"/>
                </a:solidFill>
              </a:rPr>
              <a:t>500.000</a:t>
            </a:r>
          </a:p>
          <a:p>
            <a:pPr>
              <a:lnSpc>
                <a:spcPct val="107000"/>
              </a:lnSpc>
              <a:spcAft>
                <a:spcPts val="800"/>
              </a:spcAft>
            </a:pPr>
            <a:r>
              <a:rPr lang="es-CO" sz="2800" dirty="0" smtClean="0"/>
              <a:t>	IVA </a:t>
            </a:r>
            <a:r>
              <a:rPr lang="es-CO" sz="2800" dirty="0"/>
              <a:t>19</a:t>
            </a:r>
            <a:r>
              <a:rPr lang="es-CO" sz="2800" dirty="0" smtClean="0"/>
              <a:t>% </a:t>
            </a:r>
            <a:r>
              <a:rPr lang="es-CO" sz="2800" b="1" dirty="0" smtClean="0">
                <a:solidFill>
                  <a:srgbClr val="FFC000"/>
                </a:solidFill>
              </a:rPr>
              <a:t>$190.000 </a:t>
            </a:r>
          </a:p>
          <a:p>
            <a:pPr>
              <a:lnSpc>
                <a:spcPct val="107000"/>
              </a:lnSpc>
              <a:spcAft>
                <a:spcPts val="800"/>
              </a:spcAft>
            </a:pPr>
            <a:r>
              <a:rPr lang="es-CO" sz="2800" b="1" dirty="0" smtClean="0"/>
              <a:t>Margen </a:t>
            </a:r>
            <a:r>
              <a:rPr lang="es-CO" sz="2800" b="1" dirty="0"/>
              <a:t>Bruto- Gastos = Utilidad Operativa</a:t>
            </a:r>
            <a:r>
              <a:rPr lang="es-CO" sz="2800" dirty="0"/>
              <a:t> </a:t>
            </a:r>
            <a:r>
              <a:rPr lang="es-CO" sz="2800" b="1" dirty="0" smtClean="0">
                <a:solidFill>
                  <a:schemeClr val="bg1"/>
                </a:solidFill>
              </a:rPr>
              <a:t>$1.760.000</a:t>
            </a:r>
          </a:p>
          <a:p>
            <a:pPr>
              <a:lnSpc>
                <a:spcPct val="107000"/>
              </a:lnSpc>
              <a:spcAft>
                <a:spcPts val="800"/>
              </a:spcAft>
            </a:pPr>
            <a:r>
              <a:rPr lang="es-CO" sz="2800" dirty="0" smtClean="0"/>
              <a:t>Flujo </a:t>
            </a:r>
            <a:r>
              <a:rPr lang="es-CO" sz="2800" dirty="0"/>
              <a:t>de Caja </a:t>
            </a:r>
            <a:r>
              <a:rPr lang="es-CO" sz="2800" b="1" dirty="0">
                <a:solidFill>
                  <a:schemeClr val="accent2">
                    <a:lumMod val="60000"/>
                    <a:lumOff val="40000"/>
                  </a:schemeClr>
                </a:solidFill>
              </a:rPr>
              <a:t>$</a:t>
            </a:r>
            <a:r>
              <a:rPr lang="es-CO" sz="2800" b="1" dirty="0" smtClean="0">
                <a:solidFill>
                  <a:schemeClr val="accent2">
                    <a:lumMod val="60000"/>
                    <a:lumOff val="40000"/>
                  </a:schemeClr>
                </a:solidFill>
              </a:rPr>
              <a:t>1.760.000</a:t>
            </a:r>
            <a:endParaRPr lang="es-CO" sz="2600" b="1" dirty="0">
              <a:solidFill>
                <a:schemeClr val="accent2">
                  <a:lumMod val="60000"/>
                  <a:lumOff val="40000"/>
                </a:schemeClr>
              </a:solidFill>
            </a:endParaRPr>
          </a:p>
        </p:txBody>
      </p:sp>
    </p:spTree>
    <p:extLst>
      <p:ext uri="{BB962C8B-B14F-4D97-AF65-F5344CB8AC3E}">
        <p14:creationId xmlns:p14="http://schemas.microsoft.com/office/powerpoint/2010/main" val="3587063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76835" y="626123"/>
            <a:ext cx="11910949" cy="1200329"/>
          </a:xfrm>
          <a:prstGeom prst="rect">
            <a:avLst/>
          </a:prstGeom>
          <a:noFill/>
        </p:spPr>
        <p:txBody>
          <a:bodyPr wrap="square" rtlCol="0">
            <a:spAutoFit/>
          </a:bodyPr>
          <a:lstStyle/>
          <a:p>
            <a:pPr algn="ctr"/>
            <a:r>
              <a:rPr lang="es-MX" sz="3600" b="1" dirty="0" smtClean="0">
                <a:solidFill>
                  <a:schemeClr val="bg1"/>
                </a:solidFill>
              </a:rPr>
              <a:t>FLUJO DE CAJA</a:t>
            </a:r>
            <a:endParaRPr lang="es-MX" sz="3600" b="1" dirty="0">
              <a:solidFill>
                <a:schemeClr val="bg1"/>
              </a:solidFill>
            </a:endParaRPr>
          </a:p>
          <a:p>
            <a:pPr algn="ctr"/>
            <a:endParaRPr lang="es-CO" sz="3600"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832104" y="1517904"/>
            <a:ext cx="10618998" cy="4524315"/>
          </a:xfrm>
          <a:prstGeom prst="rect">
            <a:avLst/>
          </a:prstGeom>
          <a:noFill/>
        </p:spPr>
        <p:txBody>
          <a:bodyPr wrap="square" rtlCol="0">
            <a:spAutoFit/>
          </a:bodyPr>
          <a:lstStyle/>
          <a:p>
            <a:r>
              <a:rPr lang="es-CO" sz="3200" dirty="0" smtClean="0"/>
              <a:t>Uno </a:t>
            </a:r>
            <a:r>
              <a:rPr lang="es-CO" sz="3200" dirty="0"/>
              <a:t>de los indicadores que más refleja los beneficios y bondades del negocio es el </a:t>
            </a:r>
            <a:r>
              <a:rPr lang="es-CO" sz="3200" dirty="0" smtClean="0"/>
              <a:t>flujo </a:t>
            </a:r>
            <a:r>
              <a:rPr lang="es-CO" sz="3200" dirty="0"/>
              <a:t>de caja, se puede hacer por año y los dos primeros años sirven para la medición y </a:t>
            </a:r>
            <a:r>
              <a:rPr lang="es-CO" sz="3200" dirty="0" smtClean="0"/>
              <a:t>motivación </a:t>
            </a:r>
            <a:r>
              <a:rPr lang="es-CO" sz="3200" dirty="0"/>
              <a:t>del negocio, mostrando así que se ha hecho una correcta inversión en el </a:t>
            </a:r>
            <a:r>
              <a:rPr lang="es-CO" sz="3200" dirty="0" smtClean="0"/>
              <a:t>negocio</a:t>
            </a:r>
            <a:r>
              <a:rPr lang="es-CO" sz="3200" dirty="0"/>
              <a:t>. </a:t>
            </a:r>
            <a:endParaRPr lang="es-CO" sz="3200" dirty="0" smtClean="0"/>
          </a:p>
          <a:p>
            <a:endParaRPr lang="es-CO" sz="3200" dirty="0" smtClean="0"/>
          </a:p>
          <a:p>
            <a:r>
              <a:rPr lang="es-CO" sz="3200" dirty="0" smtClean="0"/>
              <a:t>A </a:t>
            </a:r>
            <a:r>
              <a:rPr lang="es-CO" sz="3200" dirty="0"/>
              <a:t>continuación el flujo de caja de los dos primeros años de la </a:t>
            </a:r>
            <a:r>
              <a:rPr lang="es-CO" sz="3200" dirty="0" smtClean="0"/>
              <a:t>empresa Visión </a:t>
            </a:r>
            <a:r>
              <a:rPr lang="es-CO" sz="3200" dirty="0" err="1" smtClean="0"/>
              <a:t>Technology</a:t>
            </a:r>
            <a:r>
              <a:rPr lang="es-CO" sz="3200" dirty="0" smtClean="0"/>
              <a:t>:</a:t>
            </a:r>
            <a:endParaRPr lang="es-CO" sz="3200" dirty="0"/>
          </a:p>
        </p:txBody>
      </p:sp>
    </p:spTree>
    <p:extLst>
      <p:ext uri="{BB962C8B-B14F-4D97-AF65-F5344CB8AC3E}">
        <p14:creationId xmlns:p14="http://schemas.microsoft.com/office/powerpoint/2010/main" val="3898459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l="33451" t="11467" r="31900" b="19600"/>
          <a:stretch/>
        </p:blipFill>
        <p:spPr>
          <a:xfrm>
            <a:off x="1919794" y="390164"/>
            <a:ext cx="7967155" cy="6069692"/>
          </a:xfrm>
          <a:prstGeom prst="rect">
            <a:avLst/>
          </a:prstGeom>
        </p:spPr>
      </p:pic>
    </p:spTree>
    <p:extLst>
      <p:ext uri="{BB962C8B-B14F-4D97-AF65-F5344CB8AC3E}">
        <p14:creationId xmlns:p14="http://schemas.microsoft.com/office/powerpoint/2010/main" val="131074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71073D8-0DBC-29EE-5240-615800AB06B9}"/>
              </a:ext>
            </a:extLst>
          </p:cNvPr>
          <p:cNvSpPr txBox="1"/>
          <p:nvPr/>
        </p:nvSpPr>
        <p:spPr>
          <a:xfrm flipH="1">
            <a:off x="920466" y="1243584"/>
            <a:ext cx="11981718" cy="2985433"/>
          </a:xfrm>
          <a:prstGeom prst="rect">
            <a:avLst/>
          </a:prstGeom>
          <a:noFill/>
        </p:spPr>
        <p:txBody>
          <a:bodyPr wrap="square" rtlCol="0">
            <a:spAutoFit/>
          </a:bodyPr>
          <a:lstStyle/>
          <a:p>
            <a:r>
              <a:rPr lang="es-MX" sz="4000" b="1" dirty="0" smtClean="0">
                <a:solidFill>
                  <a:schemeClr val="bg1"/>
                </a:solidFill>
                <a:latin typeface="Calibri" panose="020F0502020204030204" pitchFamily="34" charset="0"/>
                <a:cs typeface="Calibri" panose="020F0502020204030204" pitchFamily="34" charset="0"/>
              </a:rPr>
              <a:t>PLAN </a:t>
            </a:r>
            <a:r>
              <a:rPr lang="es-MX" sz="4000" b="1" dirty="0">
                <a:solidFill>
                  <a:schemeClr val="bg1"/>
                </a:solidFill>
                <a:latin typeface="Calibri" panose="020F0502020204030204" pitchFamily="34" charset="0"/>
                <a:cs typeface="Calibri" panose="020F0502020204030204" pitchFamily="34" charset="0"/>
              </a:rPr>
              <a:t>DE </a:t>
            </a:r>
            <a:r>
              <a:rPr lang="es-MX" sz="4000" b="1" dirty="0" smtClean="0">
                <a:solidFill>
                  <a:schemeClr val="bg1"/>
                </a:solidFill>
                <a:latin typeface="Calibri" panose="020F0502020204030204" pitchFamily="34" charset="0"/>
                <a:cs typeface="Calibri" panose="020F0502020204030204" pitchFamily="34" charset="0"/>
              </a:rPr>
              <a:t>NEGOCIOS</a:t>
            </a:r>
          </a:p>
          <a:p>
            <a:endParaRPr lang="es-MX" sz="3600" b="1" dirty="0" smtClean="0">
              <a:solidFill>
                <a:schemeClr val="bg1"/>
              </a:solidFill>
              <a:latin typeface="Calibri" panose="020F0502020204030204" pitchFamily="34" charset="0"/>
              <a:cs typeface="Calibri" panose="020F0502020204030204" pitchFamily="34" charset="0"/>
            </a:endParaRPr>
          </a:p>
          <a:p>
            <a:r>
              <a:rPr lang="es-MX" sz="4000" b="1" dirty="0" smtClean="0">
                <a:effectLst/>
                <a:latin typeface="Calibri" panose="020F0502020204030204" pitchFamily="34" charset="0"/>
                <a:ea typeface="Calibri" panose="020F0502020204030204" pitchFamily="34" charset="0"/>
                <a:cs typeface="Calibri" panose="020F0502020204030204" pitchFamily="34" charset="0"/>
              </a:rPr>
              <a:t>Empresa Vision Technology</a:t>
            </a:r>
          </a:p>
          <a:p>
            <a:r>
              <a:rPr lang="es-MX" sz="3600" dirty="0" smtClean="0">
                <a:solidFill>
                  <a:srgbClr val="FFC000"/>
                </a:solidFill>
                <a:latin typeface="Calibri" panose="020F0502020204030204" pitchFamily="34" charset="0"/>
                <a:ea typeface="Calibri" panose="020F0502020204030204" pitchFamily="34" charset="0"/>
                <a:cs typeface="Calibri" panose="020F0502020204030204" pitchFamily="34" charset="0"/>
              </a:rPr>
              <a:t>Tecnología y calidad a tu alcance</a:t>
            </a:r>
          </a:p>
          <a:p>
            <a:r>
              <a:rPr lang="es-MX" sz="3600" dirty="0" smtClean="0">
                <a:solidFill>
                  <a:srgbClr val="FFC000"/>
                </a:solidFill>
                <a:latin typeface="Calibri" panose="020F0502020204030204" pitchFamily="34" charset="0"/>
                <a:ea typeface="Calibri" panose="020F0502020204030204" pitchFamily="34" charset="0"/>
                <a:cs typeface="Calibri" panose="020F0502020204030204" pitchFamily="34" charset="0"/>
              </a:rPr>
              <a:t> </a:t>
            </a:r>
            <a:endParaRPr lang="es-CO"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467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923544" y="717857"/>
            <a:ext cx="3428999" cy="1200329"/>
          </a:xfrm>
          <a:prstGeom prst="rect">
            <a:avLst/>
          </a:prstGeom>
          <a:noFill/>
        </p:spPr>
        <p:txBody>
          <a:bodyPr wrap="square" rtlCol="0">
            <a:spAutoFit/>
          </a:bodyPr>
          <a:lstStyle/>
          <a:p>
            <a:r>
              <a:rPr lang="es-CO"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OBJETIVOS</a:t>
            </a:r>
          </a:p>
          <a:p>
            <a:endParaRPr lang="es-CO" sz="3600" dirty="0">
              <a:solidFill>
                <a:schemeClr val="bg1"/>
              </a:solidFill>
            </a:endParaRPr>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987553" y="1436894"/>
            <a:ext cx="10021823" cy="4801314"/>
          </a:xfrm>
          <a:prstGeom prst="rect">
            <a:avLst/>
          </a:prstGeom>
          <a:noFill/>
        </p:spPr>
        <p:txBody>
          <a:bodyPr wrap="square" rtlCol="0">
            <a:spAutoFit/>
          </a:bodyPr>
          <a:lstStyle/>
          <a:p>
            <a:endParaRPr lang="es-CO" sz="1800" dirty="0">
              <a:effectLst/>
              <a:latin typeface="Arial" panose="020B0604020202020204" pitchFamily="34" charset="0"/>
              <a:ea typeface="Calibri" panose="020F0502020204030204" pitchFamily="34" charset="0"/>
              <a:cs typeface="Arial" panose="020B0604020202020204" pitchFamily="34" charset="0"/>
            </a:endParaRPr>
          </a:p>
          <a:p>
            <a:r>
              <a:rPr lang="es-CO" sz="3200" dirty="0" smtClean="0">
                <a:latin typeface="Calibri" panose="020F0502020204030204" pitchFamily="34" charset="0"/>
                <a:cs typeface="Calibri" panose="020F0502020204030204" pitchFamily="34" charset="0"/>
              </a:rPr>
              <a:t>Crear </a:t>
            </a:r>
            <a:r>
              <a:rPr lang="es-CO" sz="3200" dirty="0">
                <a:latin typeface="Calibri" panose="020F0502020204030204" pitchFamily="34" charset="0"/>
                <a:cs typeface="Calibri" panose="020F0502020204030204" pitchFamily="34" charset="0"/>
              </a:rPr>
              <a:t>aplicaciones informáticas que den solución a las diferentes problemáticas que presentan las empresas y/o emprendimientos, relacionados con los procesos que se realizan en el día a día, sistematizando todo lo que sea posible para </a:t>
            </a:r>
            <a:r>
              <a:rPr lang="es-CO" sz="3200" dirty="0" smtClean="0">
                <a:latin typeface="Calibri" panose="020F0502020204030204" pitchFamily="34" charset="0"/>
                <a:cs typeface="Calibri" panose="020F0502020204030204" pitchFamily="34" charset="0"/>
              </a:rPr>
              <a:t>que los procesos sean más ágiles, </a:t>
            </a:r>
            <a:r>
              <a:rPr lang="es-CO" sz="3200" dirty="0">
                <a:latin typeface="Calibri" panose="020F0502020204030204" pitchFamily="34" charset="0"/>
                <a:cs typeface="Calibri" panose="020F0502020204030204" pitchFamily="34" charset="0"/>
              </a:rPr>
              <a:t>ahorrando tiempo y por ende mucho dinero, lo cual conlleva a que sea una empresa o emprendimiento más rentable.</a:t>
            </a:r>
          </a:p>
          <a:p>
            <a:endParaRPr lang="es-CO"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s-CO" sz="3200" dirty="0"/>
          </a:p>
        </p:txBody>
      </p:sp>
    </p:spTree>
    <p:extLst>
      <p:ext uri="{BB962C8B-B14F-4D97-AF65-F5344CB8AC3E}">
        <p14:creationId xmlns:p14="http://schemas.microsoft.com/office/powerpoint/2010/main" val="281200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868680" y="334030"/>
            <a:ext cx="9994392" cy="7048083"/>
          </a:xfrm>
          <a:prstGeom prst="rect">
            <a:avLst/>
          </a:prstGeom>
          <a:noFill/>
        </p:spPr>
        <p:txBody>
          <a:bodyPr wrap="square" rtlCol="0">
            <a:spAutoFit/>
          </a:bodyPr>
          <a:lstStyle/>
          <a:p>
            <a:endParaRPr lang="es-CO" sz="2800" b="1" dirty="0">
              <a:latin typeface="Calibri" panose="020F0502020204030204" pitchFamily="34" charset="0"/>
              <a:ea typeface="Calibri" panose="020F0502020204030204" pitchFamily="34" charset="0"/>
              <a:cs typeface="Times New Roman" panose="02020603050405020304" pitchFamily="18" charset="0"/>
            </a:endParaRPr>
          </a:p>
          <a:p>
            <a:r>
              <a:rPr lang="es-CO" sz="3600"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RESUMEN EJECUTIVO</a:t>
            </a:r>
            <a:endParaRPr lang="es-CO"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s-CO" sz="2800" b="1" dirty="0">
              <a:latin typeface="Calibri" panose="020F0502020204030204" pitchFamily="34" charset="0"/>
              <a:ea typeface="Calibri" panose="020F0502020204030204" pitchFamily="34" charset="0"/>
              <a:cs typeface="Times New Roman" panose="02020603050405020304" pitchFamily="18" charset="0"/>
            </a:endParaRPr>
          </a:p>
          <a:p>
            <a:pPr algn="just"/>
            <a:r>
              <a:rPr lang="es-CO" sz="2800" dirty="0">
                <a:latin typeface="Calibri" panose="020F0502020204030204" pitchFamily="34" charset="0"/>
                <a:cs typeface="Calibri" panose="020F0502020204030204" pitchFamily="34" charset="0"/>
              </a:rPr>
              <a:t>La empresa </a:t>
            </a:r>
            <a:r>
              <a:rPr lang="es-CO" sz="2800" b="1" dirty="0">
                <a:latin typeface="Calibri" panose="020F0502020204030204" pitchFamily="34" charset="0"/>
                <a:cs typeface="Calibri" panose="020F0502020204030204" pitchFamily="34" charset="0"/>
              </a:rPr>
              <a:t>Visión Technology </a:t>
            </a:r>
            <a:r>
              <a:rPr lang="es-CO" sz="2800" dirty="0">
                <a:latin typeface="Calibri" panose="020F0502020204030204" pitchFamily="34" charset="0"/>
                <a:cs typeface="Calibri" panose="020F0502020204030204" pitchFamily="34" charset="0"/>
              </a:rPr>
              <a:t>brinda una solución </a:t>
            </a:r>
            <a:r>
              <a:rPr lang="es-CO" sz="2800" dirty="0" smtClean="0">
                <a:latin typeface="Calibri" panose="020F0502020204030204" pitchFamily="34" charset="0"/>
                <a:cs typeface="Calibri" panose="020F0502020204030204" pitchFamily="34" charset="0"/>
              </a:rPr>
              <a:t>innovadora que permite realizar procesos de pagos </a:t>
            </a:r>
            <a:r>
              <a:rPr lang="es-CO" sz="2800" dirty="0">
                <a:latin typeface="Calibri" panose="020F0502020204030204" pitchFamily="34" charset="0"/>
                <a:cs typeface="Calibri" panose="020F0502020204030204" pitchFamily="34" charset="0"/>
              </a:rPr>
              <a:t>de manera </a:t>
            </a:r>
            <a:r>
              <a:rPr lang="es-CO" sz="2800" dirty="0" smtClean="0">
                <a:latin typeface="Calibri" panose="020F0502020204030204" pitchFamily="34" charset="0"/>
                <a:cs typeface="Calibri" panose="020F0502020204030204" pitchFamily="34" charset="0"/>
              </a:rPr>
              <a:t>ágil y sencilla. </a:t>
            </a:r>
            <a:r>
              <a:rPr lang="es-CO" sz="2800" dirty="0">
                <a:latin typeface="Calibri" panose="020F0502020204030204" pitchFamily="34" charset="0"/>
                <a:cs typeface="Calibri" panose="020F0502020204030204" pitchFamily="34" charset="0"/>
              </a:rPr>
              <a:t>Este software es ideal para las organizaciones que están </a:t>
            </a:r>
            <a:r>
              <a:rPr lang="es-CO" sz="2800" dirty="0" smtClean="0">
                <a:latin typeface="Calibri" panose="020F0502020204030204" pitchFamily="34" charset="0"/>
                <a:cs typeface="Calibri" panose="020F0502020204030204" pitchFamily="34" charset="0"/>
              </a:rPr>
              <a:t>incursionando en la era digital.</a:t>
            </a:r>
          </a:p>
          <a:p>
            <a:pPr algn="just"/>
            <a:endParaRPr lang="es-CO" sz="2800" dirty="0" smtClean="0">
              <a:latin typeface="Calibri" panose="020F0502020204030204" pitchFamily="34" charset="0"/>
              <a:cs typeface="Calibri" panose="020F0502020204030204" pitchFamily="34" charset="0"/>
            </a:endParaRPr>
          </a:p>
          <a:p>
            <a:pPr algn="just"/>
            <a:r>
              <a:rPr lang="es-MX" sz="2800" dirty="0">
                <a:latin typeface="Calibri" panose="020F0502020204030204" pitchFamily="34" charset="0"/>
                <a:cs typeface="Calibri" panose="020F0502020204030204" pitchFamily="34" charset="0"/>
              </a:rPr>
              <a:t>Ofrecemos software de excelente calidad desarrollados conforme a la necesidad del cliente, además </a:t>
            </a:r>
            <a:r>
              <a:rPr lang="es-MX" sz="2800" dirty="0" smtClean="0">
                <a:latin typeface="Calibri" panose="020F0502020204030204" pitchFamily="34" charset="0"/>
                <a:cs typeface="Calibri" panose="020F0502020204030204" pitchFamily="34" charset="0"/>
              </a:rPr>
              <a:t>brindamos servicio </a:t>
            </a:r>
            <a:r>
              <a:rPr lang="es-MX" sz="2800" dirty="0">
                <a:latin typeface="Calibri" panose="020F0502020204030204" pitchFamily="34" charset="0"/>
                <a:cs typeface="Calibri" panose="020F0502020204030204" pitchFamily="34" charset="0"/>
              </a:rPr>
              <a:t>pruebas de calidad de software, servicio de cursos y capacitaciones en diferentes plataformas para programar; ofrecemos a nuestros clientes el servicio de soporte 24/7 (24 horas al día 7 días a la semana, los 365 días del año).</a:t>
            </a:r>
            <a:endParaRPr lang="es-CO" sz="2800" dirty="0">
              <a:latin typeface="Calibri" panose="020F0502020204030204" pitchFamily="34" charset="0"/>
              <a:cs typeface="Calibri" panose="020F0502020204030204" pitchFamily="34" charset="0"/>
            </a:endParaRPr>
          </a:p>
          <a:p>
            <a:pPr algn="just"/>
            <a:endParaRPr lang="es-CO" sz="2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CO" sz="2400" dirty="0"/>
          </a:p>
        </p:txBody>
      </p:sp>
    </p:spTree>
    <p:extLst>
      <p:ext uri="{BB962C8B-B14F-4D97-AF65-F5344CB8AC3E}">
        <p14:creationId xmlns:p14="http://schemas.microsoft.com/office/powerpoint/2010/main" val="400988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832104" y="487025"/>
            <a:ext cx="10460736" cy="6370975"/>
          </a:xfrm>
          <a:prstGeom prst="rect">
            <a:avLst/>
          </a:prstGeom>
          <a:noFill/>
        </p:spPr>
        <p:txBody>
          <a:bodyPr wrap="square" rtlCol="0">
            <a:spAutoFit/>
          </a:bodyPr>
          <a:lstStyle/>
          <a:p>
            <a:r>
              <a:rPr lang="es-CO" sz="3600"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RESUMEN </a:t>
            </a:r>
            <a:r>
              <a:rPr lang="es-CO"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EJECUTIVO</a:t>
            </a:r>
          </a:p>
          <a:p>
            <a:pPr algn="just"/>
            <a:endParaRPr lang="es-CO" sz="2400" b="1" dirty="0">
              <a:latin typeface="Calibri" panose="020F0502020204030204" pitchFamily="34" charset="0"/>
              <a:ea typeface="Calibri" panose="020F0502020204030204" pitchFamily="34" charset="0"/>
              <a:cs typeface="Times New Roman" panose="02020603050405020304" pitchFamily="18" charset="0"/>
            </a:endParaRPr>
          </a:p>
          <a:p>
            <a:r>
              <a:rPr lang="es-CO" sz="3200" dirty="0" smtClean="0">
                <a:latin typeface="Calibri" panose="020F0502020204030204" pitchFamily="34" charset="0"/>
                <a:ea typeface="Calibri" panose="020F0502020204030204" pitchFamily="34" charset="0"/>
                <a:cs typeface="Calibri" panose="020F0502020204030204" pitchFamily="34" charset="0"/>
              </a:rPr>
              <a:t>Visión Technolgy presta servicio de soporte 24/7, dando la posibilidad a personas discapacitados para que puedan trabajar desde casa.</a:t>
            </a:r>
          </a:p>
          <a:p>
            <a:endParaRPr lang="es-MX" sz="3200" dirty="0" smtClean="0">
              <a:latin typeface="Calibri" panose="020F0502020204030204" pitchFamily="34" charset="0"/>
              <a:cs typeface="Calibri" panose="020F0502020204030204" pitchFamily="34" charset="0"/>
            </a:endParaRPr>
          </a:p>
          <a:p>
            <a:r>
              <a:rPr lang="es-MX" sz="3200" dirty="0" smtClean="0">
                <a:latin typeface="Calibri" panose="020F0502020204030204" pitchFamily="34" charset="0"/>
                <a:cs typeface="Calibri" panose="020F0502020204030204" pitchFamily="34" charset="0"/>
              </a:rPr>
              <a:t>Nuestros clientes son todas aquellas empresas o emprendimientos que desean y requieren sistematizar procesos en su organización. </a:t>
            </a:r>
            <a:r>
              <a:rPr lang="es-CO" sz="3200" kern="100" dirty="0" smtClean="0">
                <a:latin typeface="Calibri" panose="020F0502020204030204" pitchFamily="34" charset="0"/>
                <a:ea typeface="Calibri" panose="020F0502020204030204" pitchFamily="34" charset="0"/>
                <a:cs typeface="Calibri" panose="020F0502020204030204" pitchFamily="34" charset="0"/>
              </a:rPr>
              <a:t>Nuestros servicios tienen un precio muy competitivo en el mercado, con un tiempo de entrega record para dar solución al cliente en el menor tiempo posible.</a:t>
            </a:r>
          </a:p>
          <a:p>
            <a:endParaRPr lang="es-MX" sz="2800" dirty="0" smtClean="0"/>
          </a:p>
        </p:txBody>
      </p:sp>
    </p:spTree>
    <p:extLst>
      <p:ext uri="{BB962C8B-B14F-4D97-AF65-F5344CB8AC3E}">
        <p14:creationId xmlns:p14="http://schemas.microsoft.com/office/powerpoint/2010/main" val="252031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731520" y="761057"/>
            <a:ext cx="10405872" cy="5386090"/>
          </a:xfrm>
          <a:prstGeom prst="rect">
            <a:avLst/>
          </a:prstGeom>
          <a:noFill/>
        </p:spPr>
        <p:txBody>
          <a:bodyPr wrap="square" rtlCol="0">
            <a:spAutoFit/>
          </a:bodyPr>
          <a:lstStyle/>
          <a:p>
            <a:r>
              <a:rPr lang="es-CO" sz="3600"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RESUMEN </a:t>
            </a:r>
            <a:r>
              <a:rPr lang="es-CO"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EJECUTIVO</a:t>
            </a:r>
          </a:p>
          <a:p>
            <a:pPr algn="just"/>
            <a:endParaRPr lang="es-CO" sz="2400" b="1" dirty="0">
              <a:latin typeface="Calibri" panose="020F0502020204030204" pitchFamily="34" charset="0"/>
              <a:ea typeface="Calibri" panose="020F0502020204030204" pitchFamily="34" charset="0"/>
              <a:cs typeface="Times New Roman" panose="02020603050405020304" pitchFamily="18" charset="0"/>
            </a:endParaRPr>
          </a:p>
          <a:p>
            <a:pPr algn="just"/>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Se da oportunidad a muchos universitarios y personas recién egresados, a través de nuestro </a:t>
            </a:r>
            <a:r>
              <a:rPr lang="es-CO" sz="3200" b="1" kern="100" dirty="0" smtClean="0">
                <a:effectLst/>
                <a:latin typeface="Calibri" panose="020F0502020204030204" pitchFamily="34" charset="0"/>
                <a:ea typeface="Calibri" panose="020F0502020204030204" pitchFamily="34" charset="0"/>
                <a:cs typeface="Times New Roman" panose="02020603050405020304" pitchFamily="18" charset="0"/>
              </a:rPr>
              <a:t>Semillero Informático</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 para que puedan obtener experiencia laboral.</a:t>
            </a:r>
          </a:p>
          <a:p>
            <a:pPr algn="just"/>
            <a:endParaRPr lang="es-CO" sz="32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O" sz="3200" kern="100" dirty="0" smtClean="0">
                <a:latin typeface="Calibri" panose="020F0502020204030204" pitchFamily="34" charset="0"/>
                <a:ea typeface="Calibri" panose="020F0502020204030204" pitchFamily="34" charset="0"/>
                <a:cs typeface="Times New Roman" panose="02020603050405020304" pitchFamily="18" charset="0"/>
              </a:rPr>
              <a:t>Contratamos también los mejores profesionales de diversas universidades a nivel mundial. </a:t>
            </a:r>
            <a:r>
              <a:rPr lang="es-CO" sz="3200" kern="100" dirty="0" smtClean="0">
                <a:effectLst/>
                <a:latin typeface="Calibri" panose="020F0502020204030204" pitchFamily="34" charset="0"/>
                <a:ea typeface="Calibri" panose="020F0502020204030204" pitchFamily="34" charset="0"/>
                <a:cs typeface="Times New Roman" panose="02020603050405020304" pitchFamily="18" charset="0"/>
              </a:rPr>
              <a:t>Todo esto para prestar un excelente servicio a nuestros clientes.</a:t>
            </a:r>
            <a:endParaRPr lang="es-CO"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s-CO" sz="2800" dirty="0"/>
          </a:p>
        </p:txBody>
      </p:sp>
    </p:spTree>
    <p:extLst>
      <p:ext uri="{BB962C8B-B14F-4D97-AF65-F5344CB8AC3E}">
        <p14:creationId xmlns:p14="http://schemas.microsoft.com/office/powerpoint/2010/main" val="195130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16F3B83B-08F1-7411-0B2A-CAFC6F3788F6}"/>
              </a:ext>
            </a:extLst>
          </p:cNvPr>
          <p:cNvSpPr txBox="1"/>
          <p:nvPr/>
        </p:nvSpPr>
        <p:spPr>
          <a:xfrm>
            <a:off x="521208" y="223787"/>
            <a:ext cx="7171397" cy="800219"/>
          </a:xfrm>
          <a:prstGeom prst="rect">
            <a:avLst/>
          </a:prstGeom>
          <a:noFill/>
        </p:spPr>
        <p:txBody>
          <a:bodyPr wrap="square" rtlCol="0">
            <a:spAutoFit/>
          </a:bodyPr>
          <a:lstStyle/>
          <a:p>
            <a:r>
              <a:rPr lang="es-MX" sz="2800" b="1" dirty="0" smtClean="0">
                <a:solidFill>
                  <a:schemeClr val="bg1"/>
                </a:solidFill>
              </a:rPr>
              <a:t>DESCRIPCIÓN DE LA EMPRESA</a:t>
            </a:r>
            <a:endParaRPr lang="es-MX" sz="2800" b="1" dirty="0">
              <a:solidFill>
                <a:schemeClr val="bg1"/>
              </a:solidFill>
            </a:endParaRPr>
          </a:p>
          <a:p>
            <a:endParaRPr lang="es-CO" dirty="0"/>
          </a:p>
        </p:txBody>
      </p:sp>
      <p:sp>
        <p:nvSpPr>
          <p:cNvPr id="6" name="CuadroTexto 5">
            <a:extLst>
              <a:ext uri="{FF2B5EF4-FFF2-40B4-BE49-F238E27FC236}">
                <a16:creationId xmlns="" xmlns:a16="http://schemas.microsoft.com/office/drawing/2014/main" id="{5759EE05-E8A1-98F6-B83D-36C148C9D5A0}"/>
              </a:ext>
            </a:extLst>
          </p:cNvPr>
          <p:cNvSpPr txBox="1"/>
          <p:nvPr/>
        </p:nvSpPr>
        <p:spPr>
          <a:xfrm>
            <a:off x="521208" y="468449"/>
            <a:ext cx="11112774" cy="6986528"/>
          </a:xfrm>
          <a:prstGeom prst="rect">
            <a:avLst/>
          </a:prstGeom>
          <a:noFill/>
        </p:spPr>
        <p:txBody>
          <a:bodyPr wrap="square" rtlCol="0">
            <a:spAutoFit/>
          </a:bodyPr>
          <a:lstStyle/>
          <a:p>
            <a:pPr algn="just"/>
            <a:endParaRPr lang="es-CO" sz="28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s-CO" sz="36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HISTORIA</a:t>
            </a:r>
            <a:endParaRPr lang="es-CO" sz="3600" b="1" kern="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O" sz="24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MX" sz="2400" dirty="0"/>
              <a:t>Visión Technology inicia desde el año 2024, como estudiantes de Desarrollo de Software, motivados por nuestra universidad Misión Paz y nuestros docentes de las asignaturas Creación de Empresas, Metodologías de Desarrollo, Programación y Levantamiento de Requerimientos; queriendo aplicar los conocimientos adquiridos durante la carrera para iniciar en el mundo del emprendimiento y empresarial, para contribuir al desarrollo de la sociedad</a:t>
            </a:r>
            <a:r>
              <a:rPr lang="es-MX" sz="2400" dirty="0" smtClean="0"/>
              <a:t>.</a:t>
            </a:r>
          </a:p>
          <a:p>
            <a:endParaRPr lang="es-CO" sz="2400" dirty="0"/>
          </a:p>
          <a:p>
            <a:r>
              <a:rPr lang="es-MX" sz="2400" dirty="0"/>
              <a:t>Estamos ubicados en el barrio Ciudad Córdoba de la Comuna 15 de la ciudad de Santiago de Cali, municipio del Departamento del Valle del Cauca – Colombia, nos pueden encontrar también por las diferentes redes sociales como Instagram, Facebook y WhatsApp. </a:t>
            </a:r>
            <a:endParaRPr lang="es-CO" sz="2400" dirty="0"/>
          </a:p>
          <a:p>
            <a:pPr algn="just"/>
            <a:endParaRPr lang="es-CO"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s-CO" sz="2400" dirty="0"/>
          </a:p>
        </p:txBody>
      </p:sp>
    </p:spTree>
    <p:extLst>
      <p:ext uri="{BB962C8B-B14F-4D97-AF65-F5344CB8AC3E}">
        <p14:creationId xmlns:p14="http://schemas.microsoft.com/office/powerpoint/2010/main" val="49598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5759EE05-E8A1-98F6-B83D-36C148C9D5A0}"/>
              </a:ext>
            </a:extLst>
          </p:cNvPr>
          <p:cNvSpPr txBox="1"/>
          <p:nvPr/>
        </p:nvSpPr>
        <p:spPr>
          <a:xfrm>
            <a:off x="594360" y="477593"/>
            <a:ext cx="10780776" cy="6401753"/>
          </a:xfrm>
          <a:prstGeom prst="rect">
            <a:avLst/>
          </a:prstGeom>
          <a:noFill/>
        </p:spPr>
        <p:txBody>
          <a:bodyPr wrap="square" rtlCol="0">
            <a:spAutoFit/>
          </a:bodyPr>
          <a:lstStyle/>
          <a:p>
            <a:endParaRPr lang="es-CO" sz="3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CO" sz="3600" b="1" kern="1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MISIÓN</a:t>
            </a:r>
            <a:endParaRPr lang="es-CO"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O" sz="2400" dirty="0" smtClean="0"/>
          </a:p>
          <a:p>
            <a:pPr algn="just"/>
            <a:r>
              <a:rPr lang="es-CO" sz="2600" dirty="0" smtClean="0"/>
              <a:t>Visión </a:t>
            </a:r>
            <a:r>
              <a:rPr lang="es-CO" sz="2600" dirty="0"/>
              <a:t>Technology provee soluciones de software que </a:t>
            </a:r>
            <a:r>
              <a:rPr lang="es-CO" sz="2600" dirty="0" smtClean="0"/>
              <a:t>facilitan </a:t>
            </a:r>
            <a:r>
              <a:rPr lang="es-CO" sz="2600" dirty="0"/>
              <a:t>a nuestros clientes solucionar problemáticas en los procesos de la empresa, prestando un servicio innovador, económico y de excelente calidad. </a:t>
            </a:r>
            <a:endParaRPr lang="es-CO" sz="2600" dirty="0" smtClean="0"/>
          </a:p>
          <a:p>
            <a:pPr algn="just"/>
            <a:endParaRPr lang="es-CO" sz="2600" dirty="0"/>
          </a:p>
          <a:p>
            <a:pPr algn="just"/>
            <a:r>
              <a:rPr lang="es-CO" sz="2600" dirty="0" smtClean="0"/>
              <a:t>Construimos </a:t>
            </a:r>
            <a:r>
              <a:rPr lang="es-CO" sz="2600" dirty="0"/>
              <a:t>sistemas de información que permiten ahorrar tiempo y dinero en los procesos de la empresa, permitiendo a nuestros clientes permanecer en un mundo cada vez más cambiante, globalizado y competitivo. Aportamos grandes beneficios digitales a todo tipo de empresas y contribuyendo así a la protección del medio ambiente.</a:t>
            </a:r>
          </a:p>
          <a:p>
            <a:pPr marL="342900" indent="-342900" algn="just">
              <a:buFontTx/>
              <a:buChar char="-"/>
            </a:pPr>
            <a:endParaRPr lang="es-CO" sz="2800" dirty="0"/>
          </a:p>
        </p:txBody>
      </p:sp>
      <p:sp>
        <p:nvSpPr>
          <p:cNvPr id="4" name="CuadroTexto 3">
            <a:extLst>
              <a:ext uri="{FF2B5EF4-FFF2-40B4-BE49-F238E27FC236}">
                <a16:creationId xmlns="" xmlns:a16="http://schemas.microsoft.com/office/drawing/2014/main" id="{16F3B83B-08F1-7411-0B2A-CAFC6F3788F6}"/>
              </a:ext>
            </a:extLst>
          </p:cNvPr>
          <p:cNvSpPr txBox="1"/>
          <p:nvPr/>
        </p:nvSpPr>
        <p:spPr>
          <a:xfrm>
            <a:off x="495183" y="223787"/>
            <a:ext cx="7171397" cy="800219"/>
          </a:xfrm>
          <a:prstGeom prst="rect">
            <a:avLst/>
          </a:prstGeom>
          <a:noFill/>
        </p:spPr>
        <p:txBody>
          <a:bodyPr wrap="square" rtlCol="0">
            <a:spAutoFit/>
          </a:bodyPr>
          <a:lstStyle/>
          <a:p>
            <a:r>
              <a:rPr lang="es-MX" sz="2800" b="1" dirty="0" smtClean="0">
                <a:solidFill>
                  <a:schemeClr val="bg1"/>
                </a:solidFill>
              </a:rPr>
              <a:t>DESCRIPCIÓN DE LA EMPRESA</a:t>
            </a:r>
            <a:endParaRPr lang="es-MX" sz="2800" b="1" dirty="0">
              <a:solidFill>
                <a:schemeClr val="bg1"/>
              </a:solidFill>
            </a:endParaRPr>
          </a:p>
          <a:p>
            <a:endParaRPr lang="es-CO" dirty="0"/>
          </a:p>
        </p:txBody>
      </p:sp>
    </p:spTree>
    <p:extLst>
      <p:ext uri="{BB962C8B-B14F-4D97-AF65-F5344CB8AC3E}">
        <p14:creationId xmlns:p14="http://schemas.microsoft.com/office/powerpoint/2010/main" val="157819965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1483</TotalTime>
  <Words>1695</Words>
  <Application>Microsoft Office PowerPoint</Application>
  <PresentationFormat>Panorámica</PresentationFormat>
  <Paragraphs>166</Paragraphs>
  <Slides>24</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Century Gothic</vt:lpstr>
      <vt:lpstr>Symbol</vt:lpstr>
      <vt:lpstr>Times New Roman</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Yeny Rocio Cruz Bolaños</dc:creator>
  <cp:lastModifiedBy>Alejandro</cp:lastModifiedBy>
  <cp:revision>88</cp:revision>
  <dcterms:created xsi:type="dcterms:W3CDTF">2024-09-21T11:29:09Z</dcterms:created>
  <dcterms:modified xsi:type="dcterms:W3CDTF">2024-11-15T21:47:01Z</dcterms:modified>
</cp:coreProperties>
</file>