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58" r:id="rId6"/>
    <p:sldId id="261" r:id="rId7"/>
    <p:sldId id="257" r:id="rId8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21C-484C-4E43-97EC-3597CF04D2CC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EE9D-C8EC-4AFD-9BBC-713CD77D3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38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21C-484C-4E43-97EC-3597CF04D2CC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EE9D-C8EC-4AFD-9BBC-713CD77D3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68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21C-484C-4E43-97EC-3597CF04D2CC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EE9D-C8EC-4AFD-9BBC-713CD77D3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40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21C-484C-4E43-97EC-3597CF04D2CC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EE9D-C8EC-4AFD-9BBC-713CD77D3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72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21C-484C-4E43-97EC-3597CF04D2CC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EE9D-C8EC-4AFD-9BBC-713CD77D3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4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21C-484C-4E43-97EC-3597CF04D2CC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EE9D-C8EC-4AFD-9BBC-713CD77D3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90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21C-484C-4E43-97EC-3597CF04D2CC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EE9D-C8EC-4AFD-9BBC-713CD77D3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63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21C-484C-4E43-97EC-3597CF04D2CC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EE9D-C8EC-4AFD-9BBC-713CD77D3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39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21C-484C-4E43-97EC-3597CF04D2CC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EE9D-C8EC-4AFD-9BBC-713CD77D3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66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21C-484C-4E43-97EC-3597CF04D2CC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EE9D-C8EC-4AFD-9BBC-713CD77D3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45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21C-484C-4E43-97EC-3597CF04D2CC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EE9D-C8EC-4AFD-9BBC-713CD77D3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58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A21C-484C-4E43-97EC-3597CF04D2CC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5EE9D-C8EC-4AFD-9BBC-713CD77D3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6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/>
          <p:cNvSpPr txBox="1"/>
          <p:nvPr/>
        </p:nvSpPr>
        <p:spPr>
          <a:xfrm>
            <a:off x="714375" y="291313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顔認証入退室連携イメージ</a:t>
            </a:r>
            <a:endParaRPr kumimoji="1" lang="ja-JP" altLang="en-US" dirty="0"/>
          </a:p>
        </p:txBody>
      </p:sp>
      <p:pic>
        <p:nvPicPr>
          <p:cNvPr id="1028" name="Picture 4" descr="ãã¿ãã¬ãããã®ç»åæ¤ç´¢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64" y="1018410"/>
            <a:ext cx="1165253" cy="87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ãã¿ãã¬ãããã®ç»åæ¤ç´¢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64" y="2738099"/>
            <a:ext cx="1165253" cy="87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ãµã¼ãã¼ãã®ç»åæ¤ç´¢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53" y="1500650"/>
            <a:ext cx="791430" cy="128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å¥éå®¤å¶å¾¡è£ç½®ãã®ç»åæ¤ç´¢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383" y="1343282"/>
            <a:ext cx="1600020" cy="160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649839" y="2930802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顔認証サーバー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994185" y="2924914"/>
            <a:ext cx="20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NEC</a:t>
            </a:r>
            <a:r>
              <a:rPr kumimoji="1" lang="ja-JP" altLang="en-US" dirty="0" smtClean="0"/>
              <a:t>セキュアパネル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228901" y="3681650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顔認証タブレット（退室）</a:t>
            </a:r>
            <a:endParaRPr kumimoji="1" lang="en-US" altLang="ja-JP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228901" y="1892350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顔認証タブレット（入室）</a:t>
            </a:r>
            <a:endParaRPr kumimoji="1" lang="ja-JP" altLang="en-US" dirty="0"/>
          </a:p>
        </p:txBody>
      </p:sp>
      <p:sp>
        <p:nvSpPr>
          <p:cNvPr id="4" name="右矢印 3"/>
          <p:cNvSpPr/>
          <p:nvPr/>
        </p:nvSpPr>
        <p:spPr>
          <a:xfrm rot="1155594">
            <a:off x="3502158" y="1476291"/>
            <a:ext cx="1016515" cy="364142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/>
          <p:cNvSpPr/>
          <p:nvPr/>
        </p:nvSpPr>
        <p:spPr>
          <a:xfrm rot="20355482">
            <a:off x="3502086" y="2642724"/>
            <a:ext cx="1016515" cy="364142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>
            <a:off x="6587955" y="1876253"/>
            <a:ext cx="1016515" cy="36414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 rot="10800000">
            <a:off x="6576125" y="2432306"/>
            <a:ext cx="1016515" cy="36414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18571" y="1911811"/>
            <a:ext cx="173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TCP</a:t>
            </a:r>
            <a:r>
              <a:rPr kumimoji="1" lang="ja-JP" altLang="en-US" sz="1400" dirty="0" smtClean="0"/>
              <a:t>通信：ポート</a:t>
            </a:r>
            <a:r>
              <a:rPr kumimoji="1" lang="en-US" altLang="ja-JP" sz="1400" dirty="0" smtClean="0"/>
              <a:t>8983</a:t>
            </a:r>
            <a:endParaRPr kumimoji="1" lang="ja-JP" altLang="en-US" sz="14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713341" y="2486918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UDP</a:t>
            </a:r>
            <a:r>
              <a:rPr kumimoji="1" lang="ja-JP" altLang="en-US" sz="1400" dirty="0" smtClean="0"/>
              <a:t>通信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573291" y="1435131"/>
            <a:ext cx="764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WebAPI</a:t>
            </a:r>
            <a:endParaRPr kumimoji="1" lang="ja-JP" altLang="en-US" sz="14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573292" y="2681313"/>
            <a:ext cx="764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WebAPI</a:t>
            </a:r>
            <a:endParaRPr kumimoji="1" lang="ja-JP" altLang="en-US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15451" y="4427592"/>
            <a:ext cx="6721253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①</a:t>
            </a:r>
            <a:r>
              <a:rPr lang="ja-JP" altLang="en-US" sz="1400" dirty="0" smtClean="0"/>
              <a:t>顔認証タブレットは顔認証を行い、認証成功の場合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顔認証サーバーの</a:t>
            </a:r>
            <a:r>
              <a:rPr kumimoji="1" lang="en-US" altLang="ja-JP" sz="1400" dirty="0" err="1" smtClean="0"/>
              <a:t>WebAPI</a:t>
            </a:r>
            <a:r>
              <a:rPr kumimoji="1" lang="ja-JP" altLang="en-US" sz="1400" dirty="0" smtClean="0"/>
              <a:t>を呼び出し、</a:t>
            </a:r>
            <a:r>
              <a:rPr kumimoji="1" lang="en-US" altLang="ja-JP" sz="1400" dirty="0" err="1" smtClean="0"/>
              <a:t>JSON</a:t>
            </a:r>
            <a:r>
              <a:rPr kumimoji="1" lang="ja-JP" altLang="en-US" sz="1400" dirty="0" smtClean="0"/>
              <a:t>形式で</a:t>
            </a:r>
            <a:r>
              <a:rPr lang="ja-JP" altLang="en-US" sz="1400" dirty="0" smtClean="0"/>
              <a:t>社員番号とポート番号を送る。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r>
              <a:rPr kumimoji="1" lang="ja-JP" altLang="en-US" sz="1400" dirty="0" smtClean="0"/>
              <a:t>②顔認証サーバーは受け取った社員番号を該当の</a:t>
            </a:r>
            <a:r>
              <a:rPr kumimoji="1" lang="en-US" altLang="ja-JP" sz="1400" dirty="0" smtClean="0"/>
              <a:t>TCP</a:t>
            </a:r>
            <a:r>
              <a:rPr kumimoji="1" lang="ja-JP" altLang="en-US" sz="1400" dirty="0" smtClean="0"/>
              <a:t>ポートへ認証通信を行う。</a:t>
            </a:r>
            <a:endParaRPr kumimoji="1" lang="en-US" altLang="ja-JP" sz="1400" dirty="0" smtClean="0"/>
          </a:p>
        </p:txBody>
      </p:sp>
      <p:sp>
        <p:nvSpPr>
          <p:cNvPr id="54" name="右矢印 53"/>
          <p:cNvSpPr/>
          <p:nvPr/>
        </p:nvSpPr>
        <p:spPr>
          <a:xfrm>
            <a:off x="6586607" y="1454121"/>
            <a:ext cx="1016515" cy="36414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217223" y="1489679"/>
            <a:ext cx="173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TCP</a:t>
            </a:r>
            <a:r>
              <a:rPr kumimoji="1" lang="ja-JP" altLang="en-US" sz="1400" dirty="0" smtClean="0"/>
              <a:t>通信：ポート</a:t>
            </a:r>
            <a:r>
              <a:rPr kumimoji="1" lang="en-US" altLang="ja-JP" sz="1400" dirty="0" smtClean="0"/>
              <a:t>8982</a:t>
            </a:r>
            <a:endParaRPr kumimoji="1" lang="ja-JP" altLang="en-US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39982" y="3374661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WEB</a:t>
            </a:r>
            <a:r>
              <a:rPr kumimoji="1" lang="ja-JP" altLang="en-US" sz="1400" dirty="0" smtClean="0"/>
              <a:t>サービス</a:t>
            </a:r>
            <a:endParaRPr kumimoji="1" lang="ja-JP" altLang="en-US" sz="1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830176" y="3647217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SOCKET</a:t>
            </a:r>
            <a:r>
              <a:rPr kumimoji="1" lang="ja-JP" altLang="en-US" sz="1400" dirty="0" smtClean="0"/>
              <a:t>サービス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1417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線矢印コネクタ 38"/>
          <p:cNvCxnSpPr/>
          <p:nvPr/>
        </p:nvCxnSpPr>
        <p:spPr>
          <a:xfrm>
            <a:off x="5308375" y="647362"/>
            <a:ext cx="0" cy="464400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代替処理 5"/>
          <p:cNvSpPr/>
          <p:nvPr/>
        </p:nvSpPr>
        <p:spPr>
          <a:xfrm>
            <a:off x="4596276" y="291313"/>
            <a:ext cx="1424198" cy="35604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START</a:t>
            </a:r>
            <a:endParaRPr kumimoji="1" lang="ja-JP" altLang="en-US" dirty="0"/>
          </a:p>
        </p:txBody>
      </p:sp>
      <p:sp>
        <p:nvSpPr>
          <p:cNvPr id="40" name="フローチャート: 判断 39"/>
          <p:cNvSpPr/>
          <p:nvPr/>
        </p:nvSpPr>
        <p:spPr>
          <a:xfrm>
            <a:off x="4465558" y="3325615"/>
            <a:ext cx="1699328" cy="5242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1</a:t>
            </a:r>
            <a:r>
              <a:rPr kumimoji="1" lang="ja-JP" altLang="en-US" sz="1200" dirty="0" smtClean="0"/>
              <a:t>分経過</a:t>
            </a:r>
            <a:endParaRPr kumimoji="1" lang="ja-JP" altLang="en-US" sz="1200" dirty="0"/>
          </a:p>
        </p:txBody>
      </p:sp>
      <p:sp>
        <p:nvSpPr>
          <p:cNvPr id="68" name="フローチャート: 定義済み処理 67"/>
          <p:cNvSpPr/>
          <p:nvPr/>
        </p:nvSpPr>
        <p:spPr>
          <a:xfrm>
            <a:off x="7021395" y="3417693"/>
            <a:ext cx="1419225" cy="342522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通信</a:t>
            </a:r>
            <a:r>
              <a:rPr lang="ja-JP" altLang="en-US" sz="1200" dirty="0">
                <a:solidFill>
                  <a:schemeClr val="tx1"/>
                </a:solidFill>
              </a:rPr>
              <a:t>保持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フローチャート: 定義済み処理 68"/>
          <p:cNvSpPr/>
          <p:nvPr/>
        </p:nvSpPr>
        <p:spPr>
          <a:xfrm>
            <a:off x="7021395" y="5080068"/>
            <a:ext cx="1419225" cy="342522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個人認証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フローチャート: 定義済み処理 69"/>
          <p:cNvSpPr/>
          <p:nvPr/>
        </p:nvSpPr>
        <p:spPr>
          <a:xfrm>
            <a:off x="4628644" y="1081174"/>
            <a:ext cx="1419225" cy="342522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接続確立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フローチャート: 定義済み処理 34"/>
          <p:cNvSpPr/>
          <p:nvPr/>
        </p:nvSpPr>
        <p:spPr>
          <a:xfrm>
            <a:off x="4628643" y="4286820"/>
            <a:ext cx="1419225" cy="342522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DB</a:t>
            </a:r>
            <a:r>
              <a:rPr lang="ja-JP" altLang="en-US" sz="1200" dirty="0" smtClean="0">
                <a:solidFill>
                  <a:schemeClr val="tx1"/>
                </a:solidFill>
              </a:rPr>
              <a:t>検索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フローチャート: 判断 36"/>
          <p:cNvSpPr/>
          <p:nvPr/>
        </p:nvSpPr>
        <p:spPr>
          <a:xfrm>
            <a:off x="4458711" y="5032897"/>
            <a:ext cx="1699328" cy="5242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データあり</a:t>
            </a:r>
            <a:endParaRPr kumimoji="1" lang="ja-JP" altLang="en-US" sz="1200" dirty="0"/>
          </a:p>
        </p:txBody>
      </p:sp>
      <p:sp>
        <p:nvSpPr>
          <p:cNvPr id="38" name="フローチャート: 定義済み処理 37"/>
          <p:cNvSpPr/>
          <p:nvPr/>
        </p:nvSpPr>
        <p:spPr>
          <a:xfrm>
            <a:off x="7021395" y="5842068"/>
            <a:ext cx="1419225" cy="342522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データ削除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フローチャート: 定義済み処理 32"/>
          <p:cNvSpPr/>
          <p:nvPr/>
        </p:nvSpPr>
        <p:spPr>
          <a:xfrm>
            <a:off x="4628643" y="1809011"/>
            <a:ext cx="1419225" cy="342522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接続通知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6272948" y="3587721"/>
            <a:ext cx="679605" cy="1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6231315" y="5293769"/>
            <a:ext cx="679605" cy="1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3717559" y="5306469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717559" y="3601935"/>
            <a:ext cx="0" cy="170453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3717559" y="359718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7731007" y="5469368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5413033" y="2671468"/>
            <a:ext cx="406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7664214" y="2671468"/>
            <a:ext cx="0" cy="6756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9486900" y="2694430"/>
            <a:ext cx="0" cy="3293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8593515" y="6013329"/>
            <a:ext cx="8552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714375" y="291313"/>
            <a:ext cx="125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TCP</a:t>
            </a:r>
            <a:r>
              <a:rPr kumimoji="1" lang="ja-JP" altLang="en-US" dirty="0" smtClean="0"/>
              <a:t>通信</a:t>
            </a:r>
            <a:endParaRPr kumimoji="1" lang="en-US" altLang="ja-JP" dirty="0" smtClean="0"/>
          </a:p>
          <a:p>
            <a:r>
              <a:rPr kumimoji="1" lang="ja-JP" altLang="en-US" dirty="0" smtClean="0"/>
              <a:t>処理フロー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251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線矢印コネクタ 38"/>
          <p:cNvCxnSpPr/>
          <p:nvPr/>
        </p:nvCxnSpPr>
        <p:spPr>
          <a:xfrm>
            <a:off x="5917975" y="1247437"/>
            <a:ext cx="0" cy="464400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代替処理 5"/>
          <p:cNvSpPr/>
          <p:nvPr/>
        </p:nvSpPr>
        <p:spPr>
          <a:xfrm>
            <a:off x="5205876" y="891388"/>
            <a:ext cx="1424198" cy="35604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START</a:t>
            </a:r>
            <a:endParaRPr kumimoji="1" lang="ja-JP" altLang="en-US" dirty="0"/>
          </a:p>
        </p:txBody>
      </p:sp>
      <p:sp>
        <p:nvSpPr>
          <p:cNvPr id="40" name="フローチャート: 判断 39"/>
          <p:cNvSpPr/>
          <p:nvPr/>
        </p:nvSpPr>
        <p:spPr>
          <a:xfrm>
            <a:off x="5068311" y="2600682"/>
            <a:ext cx="1699328" cy="5242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受信</a:t>
            </a:r>
            <a:endParaRPr kumimoji="1" lang="ja-JP" altLang="en-US" sz="1200" dirty="0"/>
          </a:p>
        </p:txBody>
      </p:sp>
      <p:sp>
        <p:nvSpPr>
          <p:cNvPr id="70" name="フローチャート: 定義済み処理 69"/>
          <p:cNvSpPr/>
          <p:nvPr/>
        </p:nvSpPr>
        <p:spPr>
          <a:xfrm>
            <a:off x="5238244" y="1681249"/>
            <a:ext cx="1419225" cy="342522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接続確立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フローチャート: 定義済み処理 34"/>
          <p:cNvSpPr/>
          <p:nvPr/>
        </p:nvSpPr>
        <p:spPr>
          <a:xfrm>
            <a:off x="5238243" y="4379416"/>
            <a:ext cx="1419225" cy="342522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プロセス</a:t>
            </a:r>
            <a:r>
              <a:rPr lang="en-US" altLang="ja-JP" sz="1200" dirty="0" smtClean="0">
                <a:solidFill>
                  <a:schemeClr val="tx1"/>
                </a:solidFill>
              </a:rPr>
              <a:t>KILL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フローチャート: 定義済み処理 37"/>
          <p:cNvSpPr/>
          <p:nvPr/>
        </p:nvSpPr>
        <p:spPr>
          <a:xfrm>
            <a:off x="5238243" y="5077987"/>
            <a:ext cx="1419225" cy="342522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プロセス起動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6012810" y="2368455"/>
            <a:ext cx="2044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5973297" y="5867849"/>
            <a:ext cx="2027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4348311" y="2862787"/>
            <a:ext cx="64672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327159" y="2358930"/>
            <a:ext cx="0" cy="50400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4348311" y="2358930"/>
            <a:ext cx="1480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4361848" y="2957255"/>
            <a:ext cx="0" cy="6756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8067283" y="2484880"/>
            <a:ext cx="0" cy="3293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714375" y="291313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UDP</a:t>
            </a:r>
            <a:r>
              <a:rPr kumimoji="1" lang="ja-JP" altLang="en-US" dirty="0" smtClean="0"/>
              <a:t>通知監視</a:t>
            </a:r>
            <a:endParaRPr kumimoji="1" lang="en-US" altLang="ja-JP" dirty="0" smtClean="0"/>
          </a:p>
          <a:p>
            <a:r>
              <a:rPr kumimoji="1" lang="ja-JP" altLang="en-US" dirty="0" smtClean="0"/>
              <a:t>処理フロー</a:t>
            </a:r>
            <a:endParaRPr kumimoji="1" lang="ja-JP" altLang="en-US" dirty="0"/>
          </a:p>
        </p:txBody>
      </p:sp>
      <p:sp>
        <p:nvSpPr>
          <p:cNvPr id="24" name="フローチャート: 判断 23"/>
          <p:cNvSpPr/>
          <p:nvPr/>
        </p:nvSpPr>
        <p:spPr>
          <a:xfrm>
            <a:off x="5068311" y="3370750"/>
            <a:ext cx="1699328" cy="5242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接続</a:t>
            </a:r>
            <a:r>
              <a:rPr lang="ja-JP" altLang="en-US" sz="1200" dirty="0" smtClean="0"/>
              <a:t>要求か？</a:t>
            </a:r>
            <a:endParaRPr kumimoji="1" lang="ja-JP" altLang="en-US" sz="1200" dirty="0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4361848" y="3632855"/>
            <a:ext cx="64672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58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33449" y="333375"/>
            <a:ext cx="104394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環境情報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■顔認証サーバー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アドレス： </a:t>
            </a:r>
            <a:r>
              <a:rPr lang="en-US" altLang="ja-JP" dirty="0" smtClean="0"/>
              <a:t>172.31.92.113</a:t>
            </a:r>
            <a:endParaRPr lang="en-US" altLang="ja-JP" dirty="0" smtClean="0"/>
          </a:p>
          <a:p>
            <a:r>
              <a:rPr lang="en-US" altLang="ja-JP" dirty="0" smtClean="0"/>
              <a:t>	OS</a:t>
            </a:r>
            <a:r>
              <a:rPr lang="ja-JP" altLang="en-US" dirty="0" smtClean="0"/>
              <a:t>： </a:t>
            </a:r>
            <a:r>
              <a:rPr lang="en-US" altLang="ja-JP" dirty="0" err="1" smtClean="0"/>
              <a:t>ubuntu</a:t>
            </a:r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ja-JP" altLang="en-US" dirty="0" smtClean="0"/>
              <a:t>開発言語： </a:t>
            </a:r>
            <a:r>
              <a:rPr lang="en-US" altLang="ja-JP" dirty="0" err="1" smtClean="0"/>
              <a:t>python3</a:t>
            </a:r>
            <a:endParaRPr lang="en-US" altLang="ja-JP" dirty="0" smtClean="0"/>
          </a:p>
          <a:p>
            <a:r>
              <a:rPr lang="en-US" altLang="ja-JP" dirty="0" smtClean="0"/>
              <a:t>	WEB</a:t>
            </a:r>
            <a:r>
              <a:rPr lang="ja-JP" altLang="en-US" dirty="0" smtClean="0"/>
              <a:t>サービス： </a:t>
            </a:r>
            <a:r>
              <a:rPr lang="en-US" altLang="ja-JP" dirty="0" smtClean="0"/>
              <a:t>python </a:t>
            </a:r>
            <a:r>
              <a:rPr lang="en-US" altLang="ja-JP" dirty="0" err="1" smtClean="0"/>
              <a:t>HTTPserver:8080</a:t>
            </a:r>
            <a:endParaRPr lang="en-US" altLang="ja-JP" dirty="0" smtClean="0"/>
          </a:p>
          <a:p>
            <a:r>
              <a:rPr lang="en-US" altLang="ja-JP" dirty="0" smtClean="0"/>
              <a:t>	DB</a:t>
            </a:r>
            <a:r>
              <a:rPr lang="ja-JP" altLang="en-US" dirty="0" smtClean="0"/>
              <a:t>： </a:t>
            </a:r>
            <a:r>
              <a:rPr lang="en-US" altLang="ja-JP" dirty="0" smtClean="0"/>
              <a:t>MySQL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■セキュアパネル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/>
              <a:t>	IP</a:t>
            </a:r>
            <a:r>
              <a:rPr lang="ja-JP" altLang="en-US" dirty="0"/>
              <a:t>アドレス： </a:t>
            </a:r>
            <a:r>
              <a:rPr lang="en-US" altLang="ja-JP" dirty="0" smtClean="0"/>
              <a:t>172.31.92.123</a:t>
            </a:r>
            <a:endParaRPr lang="en-US" altLang="ja-JP" dirty="0"/>
          </a:p>
          <a:p>
            <a:r>
              <a:rPr lang="en-US" altLang="ja-JP" dirty="0" smtClean="0"/>
              <a:t>	</a:t>
            </a:r>
            <a:r>
              <a:rPr lang="ja-JP" altLang="en-US" dirty="0"/>
              <a:t>制御装置アドレス </a:t>
            </a:r>
            <a:r>
              <a:rPr lang="en-US" altLang="ja-JP" dirty="0"/>
              <a:t>21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アドレス</a:t>
            </a:r>
            <a:r>
              <a:rPr lang="en-US" altLang="ja-JP" dirty="0"/>
              <a:t>8	</a:t>
            </a:r>
            <a:r>
              <a:rPr lang="ja-JP" altLang="en-US" dirty="0"/>
              <a:t>入室 </a:t>
            </a:r>
            <a:r>
              <a:rPr lang="en-US" altLang="ja-JP" dirty="0"/>
              <a:t>8982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退室 </a:t>
            </a:r>
            <a:r>
              <a:rPr lang="en-US" altLang="ja-JP" dirty="0"/>
              <a:t>8983</a:t>
            </a:r>
          </a:p>
          <a:p>
            <a:endParaRPr lang="en-US" altLang="ja-JP" dirty="0"/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認識</a:t>
            </a:r>
            <a:r>
              <a:rPr lang="en-US" altLang="ja-JP" dirty="0" smtClean="0"/>
              <a:t>ID</a:t>
            </a:r>
            <a:r>
              <a:rPr lang="en-US" altLang="ja-JP" dirty="0"/>
              <a:t>	face + </a:t>
            </a:r>
            <a:r>
              <a:rPr lang="en-US" altLang="ja-JP" dirty="0" err="1"/>
              <a:t>iis</a:t>
            </a:r>
            <a:r>
              <a:rPr lang="en-US" altLang="ja-JP" dirty="0"/>
              <a:t> + </a:t>
            </a:r>
            <a:r>
              <a:rPr lang="ja-JP" altLang="en-US" dirty="0"/>
              <a:t>社員番号</a:t>
            </a:r>
          </a:p>
          <a:p>
            <a:r>
              <a:rPr lang="ja-JP" altLang="en-US" dirty="0"/>
              <a:t>		</a:t>
            </a:r>
            <a:r>
              <a:rPr lang="ja-JP" altLang="en-US" dirty="0" smtClean="0"/>
              <a:t>すべて</a:t>
            </a:r>
            <a:r>
              <a:rPr lang="ja-JP" altLang="en-US" dirty="0"/>
              <a:t>小文字</a:t>
            </a:r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3882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33449" y="333375"/>
            <a:ext cx="1043940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ファイル構成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/</a:t>
            </a:r>
            <a:r>
              <a:rPr lang="en-US" altLang="ja-JP" dirty="0" err="1" smtClean="0"/>
              <a:t>usr</a:t>
            </a:r>
            <a:r>
              <a:rPr lang="en-US" altLang="ja-JP" dirty="0" smtClean="0"/>
              <a:t>/local/socket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|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| -----</a:t>
            </a:r>
            <a:r>
              <a:rPr lang="ja-JP" altLang="en-US" dirty="0" smtClean="0"/>
              <a:t>　　</a:t>
            </a:r>
            <a:r>
              <a:rPr lang="en-US" altLang="ja-JP" dirty="0" err="1" smtClean="0"/>
              <a:t>importdir</a:t>
            </a:r>
            <a:r>
              <a:rPr lang="en-US" altLang="ja-JP" dirty="0" smtClean="0"/>
              <a:t>	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|	</a:t>
            </a:r>
            <a:r>
              <a:rPr lang="ja-JP" altLang="en-US" dirty="0" smtClean="0"/>
              <a:t>　　</a:t>
            </a:r>
            <a:r>
              <a:rPr lang="en-US" altLang="ja-JP" dirty="0"/>
              <a:t> </a:t>
            </a:r>
            <a:r>
              <a:rPr lang="en-US" altLang="ja-JP" dirty="0" smtClean="0"/>
              <a:t>|</a:t>
            </a:r>
          </a:p>
          <a:p>
            <a:r>
              <a:rPr lang="en-US" altLang="ja-JP" dirty="0"/>
              <a:t>	|	</a:t>
            </a:r>
            <a:r>
              <a:rPr lang="ja-JP" altLang="en-US" dirty="0"/>
              <a:t>　　</a:t>
            </a:r>
            <a:r>
              <a:rPr lang="en-US" altLang="ja-JP" dirty="0"/>
              <a:t> </a:t>
            </a:r>
            <a:r>
              <a:rPr lang="en-US" altLang="ja-JP" dirty="0" smtClean="0"/>
              <a:t>|</a:t>
            </a:r>
            <a:r>
              <a:rPr lang="en-US" altLang="ja-JP" dirty="0"/>
              <a:t> -----</a:t>
            </a:r>
            <a:r>
              <a:rPr lang="ja-JP" altLang="en-US" dirty="0"/>
              <a:t>　</a:t>
            </a:r>
            <a:r>
              <a:rPr lang="en-US" altLang="ja-JP" dirty="0" err="1" smtClean="0"/>
              <a:t>db.py</a:t>
            </a:r>
            <a:r>
              <a:rPr lang="en-US" altLang="ja-JP" dirty="0" smtClean="0"/>
              <a:t>			</a:t>
            </a:r>
            <a:r>
              <a:rPr lang="ja-JP" altLang="en-US" dirty="0" smtClean="0"/>
              <a:t>・・・　</a:t>
            </a:r>
            <a:r>
              <a:rPr lang="en-US" altLang="ja-JP" dirty="0" smtClean="0"/>
              <a:t>DB</a:t>
            </a:r>
            <a:r>
              <a:rPr lang="ja-JP" altLang="en-US" dirty="0" smtClean="0"/>
              <a:t>処理（検索、実行）</a:t>
            </a:r>
            <a:endParaRPr lang="en-US" altLang="ja-JP" dirty="0"/>
          </a:p>
          <a:p>
            <a:r>
              <a:rPr lang="en-US" altLang="ja-JP" dirty="0"/>
              <a:t>	|	</a:t>
            </a:r>
            <a:r>
              <a:rPr lang="ja-JP" altLang="en-US" dirty="0"/>
              <a:t>　　</a:t>
            </a:r>
            <a:r>
              <a:rPr lang="en-US" altLang="ja-JP" dirty="0"/>
              <a:t> | -----</a:t>
            </a:r>
            <a:r>
              <a:rPr lang="ja-JP" altLang="en-US" dirty="0"/>
              <a:t>　</a:t>
            </a:r>
            <a:r>
              <a:rPr lang="en-US" altLang="ja-JP" dirty="0" err="1" smtClean="0"/>
              <a:t>disassemble.py</a:t>
            </a:r>
            <a:r>
              <a:rPr lang="en-US" altLang="ja-JP" dirty="0" smtClean="0"/>
              <a:t>		</a:t>
            </a:r>
            <a:r>
              <a:rPr lang="ja-JP" altLang="en-US" dirty="0" smtClean="0"/>
              <a:t>・・・　受信バイト列の分解</a:t>
            </a:r>
            <a:endParaRPr lang="en-US" altLang="ja-JP" dirty="0"/>
          </a:p>
          <a:p>
            <a:r>
              <a:rPr lang="en-US" altLang="ja-JP" dirty="0"/>
              <a:t>	|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|</a:t>
            </a:r>
            <a:r>
              <a:rPr lang="en-US" altLang="ja-JP" dirty="0"/>
              <a:t> -----</a:t>
            </a:r>
            <a:r>
              <a:rPr lang="ja-JP" altLang="en-US" dirty="0"/>
              <a:t>　　</a:t>
            </a:r>
            <a:r>
              <a:rPr lang="en-US" altLang="ja-JP" dirty="0" err="1" smtClean="0"/>
              <a:t>webrequest.py</a:t>
            </a:r>
            <a:r>
              <a:rPr lang="en-US" altLang="ja-JP" dirty="0" smtClean="0"/>
              <a:t>			</a:t>
            </a:r>
            <a:r>
              <a:rPr lang="ja-JP" altLang="en-US" dirty="0" smtClean="0"/>
              <a:t>・・・　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サーバ起動・顔認証許可</a:t>
            </a:r>
            <a:r>
              <a:rPr lang="en-US" altLang="ja-JP" dirty="0" smtClean="0"/>
              <a:t>ID</a:t>
            </a:r>
            <a:r>
              <a:rPr lang="ja-JP" altLang="en-US" dirty="0" smtClean="0"/>
              <a:t>取得</a:t>
            </a:r>
            <a:endParaRPr lang="en-US" altLang="ja-JP" dirty="0"/>
          </a:p>
          <a:p>
            <a:r>
              <a:rPr lang="en-US" altLang="ja-JP" dirty="0"/>
              <a:t>	|</a:t>
            </a:r>
          </a:p>
          <a:p>
            <a:r>
              <a:rPr lang="en-US" altLang="ja-JP" dirty="0"/>
              <a:t>	| -----</a:t>
            </a:r>
            <a:r>
              <a:rPr lang="ja-JP" altLang="en-US" dirty="0"/>
              <a:t>　　</a:t>
            </a:r>
            <a:r>
              <a:rPr lang="en-US" altLang="ja-JP" dirty="0" err="1" smtClean="0"/>
              <a:t>tcpsock8982.py</a:t>
            </a:r>
            <a:r>
              <a:rPr lang="en-US" altLang="ja-JP" dirty="0" smtClean="0"/>
              <a:t>			</a:t>
            </a:r>
            <a:r>
              <a:rPr lang="ja-JP" altLang="en-US" dirty="0" smtClean="0"/>
              <a:t>・・・　入退室サーバーとの</a:t>
            </a:r>
            <a:r>
              <a:rPr lang="en-US" altLang="ja-JP" dirty="0" smtClean="0"/>
              <a:t>TCP</a:t>
            </a:r>
            <a:r>
              <a:rPr lang="ja-JP" altLang="en-US" dirty="0" smtClean="0"/>
              <a:t>通信</a:t>
            </a:r>
            <a:endParaRPr lang="en-US" altLang="ja-JP" dirty="0"/>
          </a:p>
          <a:p>
            <a:r>
              <a:rPr lang="en-US" altLang="ja-JP" dirty="0"/>
              <a:t>	| -----</a:t>
            </a:r>
            <a:r>
              <a:rPr lang="ja-JP" altLang="en-US" dirty="0"/>
              <a:t>　　</a:t>
            </a:r>
            <a:r>
              <a:rPr lang="en-US" altLang="ja-JP" dirty="0" err="1" smtClean="0"/>
              <a:t>tcpsock8983.py</a:t>
            </a:r>
            <a:endParaRPr lang="en-US" altLang="ja-JP" dirty="0"/>
          </a:p>
          <a:p>
            <a:r>
              <a:rPr lang="en-US" altLang="ja-JP" dirty="0"/>
              <a:t>	|</a:t>
            </a:r>
          </a:p>
          <a:p>
            <a:r>
              <a:rPr lang="en-US" altLang="ja-JP" dirty="0"/>
              <a:t>	| -----</a:t>
            </a:r>
            <a:r>
              <a:rPr lang="ja-JP" altLang="en-US" dirty="0"/>
              <a:t>　　</a:t>
            </a:r>
            <a:r>
              <a:rPr lang="en-US" altLang="ja-JP" dirty="0" err="1" smtClean="0"/>
              <a:t>udprecv.py</a:t>
            </a:r>
            <a:r>
              <a:rPr lang="en-US" altLang="ja-JP" dirty="0" smtClean="0"/>
              <a:t>				</a:t>
            </a:r>
            <a:r>
              <a:rPr lang="ja-JP" altLang="en-US" dirty="0" smtClean="0"/>
              <a:t>・・・　</a:t>
            </a:r>
            <a:r>
              <a:rPr lang="en-US" altLang="ja-JP" dirty="0" err="1" smtClean="0"/>
              <a:t>UDP</a:t>
            </a:r>
            <a:r>
              <a:rPr lang="ja-JP" altLang="en-US" dirty="0" smtClean="0"/>
              <a:t>通知監視・リブート</a:t>
            </a:r>
            <a:endParaRPr lang="en-US" altLang="ja-JP" dirty="0" smtClean="0"/>
          </a:p>
          <a:p>
            <a:r>
              <a:rPr lang="en-US" altLang="ja-JP" dirty="0"/>
              <a:t>	|</a:t>
            </a:r>
          </a:p>
          <a:p>
            <a:r>
              <a:rPr lang="en-US" altLang="ja-JP" dirty="0"/>
              <a:t>	| -----</a:t>
            </a:r>
            <a:r>
              <a:rPr lang="ja-JP" altLang="en-US" dirty="0"/>
              <a:t>　　</a:t>
            </a:r>
            <a:r>
              <a:rPr lang="en-US" altLang="ja-JP" dirty="0" smtClean="0"/>
              <a:t>logs</a:t>
            </a:r>
            <a:endParaRPr lang="en-US" altLang="ja-JP" dirty="0"/>
          </a:p>
          <a:p>
            <a:r>
              <a:rPr lang="en-US" altLang="ja-JP" dirty="0"/>
              <a:t>	|	</a:t>
            </a:r>
            <a:r>
              <a:rPr lang="ja-JP" altLang="en-US" dirty="0"/>
              <a:t>　　</a:t>
            </a:r>
            <a:r>
              <a:rPr lang="en-US" altLang="ja-JP" dirty="0"/>
              <a:t> |</a:t>
            </a:r>
          </a:p>
          <a:p>
            <a:r>
              <a:rPr lang="en-US" altLang="ja-JP" dirty="0"/>
              <a:t>	|	</a:t>
            </a:r>
            <a:r>
              <a:rPr lang="ja-JP" altLang="en-US" dirty="0"/>
              <a:t>　　</a:t>
            </a:r>
            <a:r>
              <a:rPr lang="en-US" altLang="ja-JP" dirty="0"/>
              <a:t> | -----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dirty="0" err="1" smtClean="0"/>
              <a:t>udprecv.log</a:t>
            </a:r>
            <a:endParaRPr lang="en-US" altLang="ja-JP" dirty="0"/>
          </a:p>
          <a:p>
            <a:r>
              <a:rPr lang="en-US" altLang="ja-JP" dirty="0"/>
              <a:t>	|	</a:t>
            </a:r>
            <a:r>
              <a:rPr lang="ja-JP" altLang="en-US" dirty="0"/>
              <a:t>　　</a:t>
            </a:r>
            <a:r>
              <a:rPr lang="en-US" altLang="ja-JP" dirty="0"/>
              <a:t> | -----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dirty="0" err="1" smtClean="0"/>
              <a:t>tcpsock8982.log</a:t>
            </a:r>
            <a:endParaRPr lang="en-US" altLang="ja-JP" dirty="0"/>
          </a:p>
          <a:p>
            <a:r>
              <a:rPr lang="en-US" altLang="ja-JP" dirty="0"/>
              <a:t>	|	</a:t>
            </a:r>
            <a:r>
              <a:rPr lang="ja-JP" altLang="en-US" dirty="0"/>
              <a:t>　　</a:t>
            </a:r>
            <a:r>
              <a:rPr lang="en-US" altLang="ja-JP" dirty="0"/>
              <a:t> | -----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dirty="0" err="1" smtClean="0"/>
              <a:t>tcpsock8983.log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857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33449" y="333375"/>
            <a:ext cx="104394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データベース構成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インスタンス名：</a:t>
            </a:r>
            <a:r>
              <a:rPr lang="en-US" altLang="ja-JP" dirty="0" err="1" smtClean="0"/>
              <a:t>socket_db</a:t>
            </a:r>
            <a:endParaRPr lang="en-US" altLang="ja-JP" dirty="0"/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ユーザー：</a:t>
            </a:r>
            <a:r>
              <a:rPr lang="en-US" altLang="ja-JP" dirty="0" err="1" smtClean="0"/>
              <a:t>socket_db_u</a:t>
            </a:r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ja-JP" altLang="en-US" dirty="0" smtClean="0"/>
              <a:t>パスワード：</a:t>
            </a:r>
            <a:r>
              <a:rPr lang="en-US" altLang="ja-JP" dirty="0" err="1" smtClean="0"/>
              <a:t>iisadmin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ja-JP" altLang="en-US" dirty="0" smtClean="0"/>
              <a:t>テーブル：</a:t>
            </a:r>
            <a:r>
              <a:rPr lang="en-US" altLang="ja-JP" dirty="0" err="1" smtClean="0"/>
              <a:t>t_door</a:t>
            </a:r>
            <a:endParaRPr lang="en-US" altLang="ja-JP" dirty="0" smtClean="0"/>
          </a:p>
          <a:p>
            <a:pPr lvl="3"/>
            <a:r>
              <a:rPr lang="en-US" altLang="ja-JP" dirty="0"/>
              <a:t>+---------+------------+------+-----+---------+-------+</a:t>
            </a:r>
          </a:p>
          <a:p>
            <a:pPr lvl="3"/>
            <a:r>
              <a:rPr lang="en-US" altLang="ja-JP" dirty="0"/>
              <a:t>| Field   | Type       | Null | Key | Default | Extra |</a:t>
            </a:r>
          </a:p>
          <a:p>
            <a:pPr lvl="3"/>
            <a:r>
              <a:rPr lang="en-US" altLang="ja-JP" dirty="0"/>
              <a:t>+---------+------------+------+-----+---------+-------+</a:t>
            </a:r>
          </a:p>
          <a:p>
            <a:pPr lvl="3"/>
            <a:r>
              <a:rPr lang="en-US" altLang="ja-JP" dirty="0"/>
              <a:t>| </a:t>
            </a:r>
            <a:r>
              <a:rPr lang="en-US" altLang="ja-JP" dirty="0" err="1"/>
              <a:t>user_id</a:t>
            </a:r>
            <a:r>
              <a:rPr lang="en-US" altLang="ja-JP" dirty="0"/>
              <a:t> | varchar(8) | NO   |     | NULL    |       </a:t>
            </a:r>
            <a:r>
              <a:rPr lang="en-US" altLang="ja-JP" dirty="0" smtClean="0"/>
              <a:t>|	</a:t>
            </a:r>
            <a:r>
              <a:rPr lang="ja-JP" altLang="en-US" dirty="0" smtClean="0"/>
              <a:t>ユーザー</a:t>
            </a:r>
            <a:r>
              <a:rPr lang="en-US" altLang="ja-JP" dirty="0" smtClean="0"/>
              <a:t>ID</a:t>
            </a:r>
            <a:endParaRPr lang="en-US" altLang="ja-JP" dirty="0"/>
          </a:p>
          <a:p>
            <a:pPr lvl="3"/>
            <a:r>
              <a:rPr lang="en-US" altLang="ja-JP" dirty="0"/>
              <a:t>| </a:t>
            </a:r>
            <a:r>
              <a:rPr lang="en-US" altLang="ja-JP" dirty="0" err="1"/>
              <a:t>door_no</a:t>
            </a:r>
            <a:r>
              <a:rPr lang="en-US" altLang="ja-JP" dirty="0"/>
              <a:t> | </a:t>
            </a:r>
            <a:r>
              <a:rPr lang="en-US" altLang="ja-JP" dirty="0" smtClean="0"/>
              <a:t>varchar(4) </a:t>
            </a:r>
            <a:r>
              <a:rPr lang="en-US" altLang="ja-JP" dirty="0"/>
              <a:t>| NO   |     | NULL    |       </a:t>
            </a:r>
            <a:r>
              <a:rPr lang="en-US" altLang="ja-JP" dirty="0" smtClean="0"/>
              <a:t>|	</a:t>
            </a:r>
            <a:r>
              <a:rPr lang="ja-JP" altLang="en-US" dirty="0" smtClean="0"/>
              <a:t>ポート番号</a:t>
            </a:r>
            <a:endParaRPr lang="en-US" altLang="ja-JP" dirty="0"/>
          </a:p>
          <a:p>
            <a:pPr lvl="3"/>
            <a:r>
              <a:rPr lang="en-US" altLang="ja-JP" dirty="0"/>
              <a:t>| status  | varchar(1) | YES  |     | NULL    |       </a:t>
            </a:r>
            <a:r>
              <a:rPr lang="en-US" altLang="ja-JP" dirty="0" smtClean="0"/>
              <a:t>|	</a:t>
            </a:r>
            <a:r>
              <a:rPr lang="ja-JP" altLang="en-US" dirty="0" smtClean="0"/>
              <a:t>ステータス　０：未処理　１：処理済</a:t>
            </a:r>
            <a:endParaRPr lang="en-US" altLang="ja-JP" dirty="0"/>
          </a:p>
          <a:p>
            <a:pPr lvl="3"/>
            <a:r>
              <a:rPr lang="en-US" altLang="ja-JP" dirty="0"/>
              <a:t>+---------+------------+------+-----+---------+-------+</a:t>
            </a:r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507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33449" y="333375"/>
            <a:ext cx="104394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起動・停止手順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■起動</a:t>
            </a:r>
            <a:endParaRPr lang="en-US" altLang="ja-JP" dirty="0" smtClean="0"/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１．</a:t>
            </a:r>
            <a:r>
              <a:rPr lang="en-US" altLang="ja-JP" dirty="0" err="1" smtClean="0"/>
              <a:t>ubuntu</a:t>
            </a:r>
            <a:r>
              <a:rPr lang="ja-JP" altLang="en-US" dirty="0" smtClean="0"/>
              <a:t>サーバーへ</a:t>
            </a:r>
            <a:r>
              <a:rPr lang="en-US" altLang="ja-JP" dirty="0" err="1" smtClean="0"/>
              <a:t>SSH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２．</a:t>
            </a:r>
            <a:r>
              <a:rPr lang="en-US" altLang="ja-JP" dirty="0" smtClean="0"/>
              <a:t>cd /</a:t>
            </a:r>
            <a:r>
              <a:rPr lang="en-US" altLang="ja-JP" dirty="0" err="1" smtClean="0"/>
              <a:t>usr</a:t>
            </a:r>
            <a:r>
              <a:rPr lang="en-US" altLang="ja-JP" dirty="0" smtClean="0"/>
              <a:t>/local/socket</a:t>
            </a:r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３．</a:t>
            </a:r>
            <a:r>
              <a:rPr lang="en-US" altLang="ja-JP" dirty="0" err="1" smtClean="0"/>
              <a:t>nohup</a:t>
            </a:r>
            <a:r>
              <a:rPr lang="en-US" altLang="ja-JP" dirty="0" smtClean="0"/>
              <a:t> </a:t>
            </a:r>
            <a:r>
              <a:rPr lang="en-US" altLang="ja-JP" dirty="0" err="1"/>
              <a:t>python3</a:t>
            </a:r>
            <a:r>
              <a:rPr lang="en-US" altLang="ja-JP" dirty="0"/>
              <a:t> </a:t>
            </a:r>
            <a:r>
              <a:rPr lang="en-US" altLang="ja-JP" dirty="0" err="1" smtClean="0"/>
              <a:t>udprecv.py</a:t>
            </a:r>
            <a:r>
              <a:rPr lang="en-US" altLang="ja-JP" dirty="0" smtClean="0"/>
              <a:t> &amp;</a:t>
            </a:r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４．</a:t>
            </a:r>
            <a:r>
              <a:rPr lang="en-US" altLang="ja-JP" dirty="0" err="1"/>
              <a:t>nohup</a:t>
            </a:r>
            <a:r>
              <a:rPr lang="en-US" altLang="ja-JP" dirty="0"/>
              <a:t> </a:t>
            </a:r>
            <a:r>
              <a:rPr lang="en-US" altLang="ja-JP" dirty="0" err="1"/>
              <a:t>python3</a:t>
            </a:r>
            <a:r>
              <a:rPr lang="en-US" altLang="ja-JP" dirty="0"/>
              <a:t> </a:t>
            </a:r>
            <a:r>
              <a:rPr lang="en-US" altLang="ja-JP" dirty="0" err="1"/>
              <a:t>webrequest.py</a:t>
            </a:r>
            <a:r>
              <a:rPr lang="en-US" altLang="ja-JP" dirty="0"/>
              <a:t> &amp;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■停止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 smtClean="0"/>
              <a:t>１．</a:t>
            </a:r>
            <a:r>
              <a:rPr lang="en-US" altLang="ja-JP" dirty="0" err="1"/>
              <a:t>ubuntu</a:t>
            </a:r>
            <a:r>
              <a:rPr lang="ja-JP" altLang="en-US" dirty="0"/>
              <a:t>サーバーへ</a:t>
            </a:r>
            <a:r>
              <a:rPr lang="en-US" altLang="ja-JP" dirty="0" err="1"/>
              <a:t>SSH</a:t>
            </a:r>
            <a:r>
              <a:rPr lang="ja-JP" altLang="en-US" dirty="0"/>
              <a:t>接続</a:t>
            </a:r>
            <a:endParaRPr lang="en-US" altLang="ja-JP" dirty="0"/>
          </a:p>
          <a:p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２．</a:t>
            </a:r>
            <a:r>
              <a:rPr kumimoji="1" lang="en-US" altLang="ja-JP" dirty="0" err="1" smtClean="0"/>
              <a:t>ps</a:t>
            </a:r>
            <a:r>
              <a:rPr kumimoji="1" lang="en-US" altLang="ja-JP" dirty="0" smtClean="0"/>
              <a:t> aux | grep </a:t>
            </a:r>
            <a:r>
              <a:rPr lang="en-US" altLang="ja-JP" dirty="0" err="1"/>
              <a:t>python3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ja-JP" altLang="en-US" dirty="0" smtClean="0"/>
              <a:t>３．</a:t>
            </a:r>
            <a:r>
              <a:rPr kumimoji="1" lang="en-US" altLang="ja-JP" dirty="0" smtClean="0"/>
              <a:t>kill -9 </a:t>
            </a:r>
            <a:r>
              <a:rPr kumimoji="1" lang="ja-JP" altLang="en-US" dirty="0" smtClean="0"/>
              <a:t>該当プロセス</a:t>
            </a:r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563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148</Words>
  <Application>Microsoft Office PowerPoint</Application>
  <PresentationFormat>ワイド画面</PresentationFormat>
  <Paragraphs>104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ｶﾝ 神田宏昭 岩谷情報ｼｽﾃﾑ 大阪 技術本部 基盤ｿﾘｭｰｼｮﾝ部</dc:creator>
  <cp:lastModifiedBy>ｶﾝ 神田宏昭 岩谷情報ｼｽﾃﾑ 大阪 技術本部 基盤ｿﾘｭｰｼｮﾝ部</cp:lastModifiedBy>
  <cp:revision>45</cp:revision>
  <cp:lastPrinted>2019-07-25T09:24:06Z</cp:lastPrinted>
  <dcterms:created xsi:type="dcterms:W3CDTF">2019-07-25T04:46:51Z</dcterms:created>
  <dcterms:modified xsi:type="dcterms:W3CDTF">2019-08-28T02:52:29Z</dcterms:modified>
</cp:coreProperties>
</file>