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81" r:id="rId2"/>
    <p:sldId id="262" r:id="rId3"/>
    <p:sldId id="382" r:id="rId4"/>
    <p:sldId id="396" r:id="rId5"/>
    <p:sldId id="387" r:id="rId6"/>
    <p:sldId id="397" r:id="rId7"/>
    <p:sldId id="404" r:id="rId8"/>
    <p:sldId id="405" r:id="rId9"/>
    <p:sldId id="406" r:id="rId10"/>
  </p:sldIdLst>
  <p:sldSz cx="9144000" cy="6858000" type="screen4x3"/>
  <p:notesSz cx="7010400" cy="9236075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">
          <p15:clr>
            <a:srgbClr val="A4A3A4"/>
          </p15:clr>
        </p15:guide>
        <p15:guide id="2" orient="horz" pos="1021">
          <p15:clr>
            <a:srgbClr val="A4A3A4"/>
          </p15:clr>
        </p15:guide>
        <p15:guide id="3" orient="horz" pos="4005">
          <p15:clr>
            <a:srgbClr val="A4A3A4"/>
          </p15:clr>
        </p15:guide>
        <p15:guide id="4" orient="horz" pos="531">
          <p15:clr>
            <a:srgbClr val="A4A3A4"/>
          </p15:clr>
        </p15:guide>
        <p15:guide id="5" orient="horz" pos="1244">
          <p15:clr>
            <a:srgbClr val="A4A3A4"/>
          </p15:clr>
        </p15:guide>
        <p15:guide id="6" pos="2880">
          <p15:clr>
            <a:srgbClr val="A4A3A4"/>
          </p15:clr>
        </p15:guide>
        <p15:guide id="7" pos="230">
          <p15:clr>
            <a:srgbClr val="A4A3A4"/>
          </p15:clr>
        </p15:guide>
        <p15:guide id="8" pos="5530">
          <p15:clr>
            <a:srgbClr val="A4A3A4"/>
          </p15:clr>
        </p15:guide>
        <p15:guide id="9" pos="2824">
          <p15:clr>
            <a:srgbClr val="A4A3A4"/>
          </p15:clr>
        </p15:guide>
        <p15:guide id="10" pos="29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BC01"/>
    <a:srgbClr val="002776"/>
    <a:srgbClr val="81BC00"/>
    <a:srgbClr val="72C7EF"/>
    <a:srgbClr val="313131"/>
    <a:srgbClr val="6E6E6E"/>
    <a:srgbClr val="BDD203"/>
    <a:srgbClr val="00A1DE"/>
    <a:srgbClr val="FF99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71" autoAdjust="0"/>
    <p:restoredTop sz="98413" autoAdjust="0"/>
  </p:normalViewPr>
  <p:slideViewPr>
    <p:cSldViewPr snapToGrid="0" showGuides="1">
      <p:cViewPr varScale="1">
        <p:scale>
          <a:sx n="105" d="100"/>
          <a:sy n="105" d="100"/>
        </p:scale>
        <p:origin x="1256" y="200"/>
      </p:cViewPr>
      <p:guideLst>
        <p:guide orient="horz" pos="244"/>
        <p:guide orient="horz" pos="1021"/>
        <p:guide orient="horz" pos="4005"/>
        <p:guide orient="horz" pos="531"/>
        <p:guide orient="horz" pos="1244"/>
        <p:guide pos="2880"/>
        <p:guide pos="230"/>
        <p:guide pos="5530"/>
        <p:guide pos="2824"/>
        <p:guide pos="293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44"/>
    </p:cViewPr>
  </p:sorterViewPr>
  <p:notesViewPr>
    <p:cSldViewPr snapToGrid="0" showGuides="1">
      <p:cViewPr varScale="1">
        <p:scale>
          <a:sx n="71" d="100"/>
          <a:sy n="71" d="100"/>
        </p:scale>
        <p:origin x="-3372" y="-108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3038049" cy="461303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784" y="0"/>
            <a:ext cx="3038049" cy="461303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r">
              <a:defRPr sz="1100"/>
            </a:lvl1pPr>
          </a:lstStyle>
          <a:p>
            <a:fld id="{B4AD245C-091B-44E2-BFB0-BD94217887F7}" type="datetimeFigureOut">
              <a:rPr lang="en-US" smtClean="0">
                <a:latin typeface="Arial" panose="020B0604020202020204" pitchFamily="34" charset="0"/>
              </a:rPr>
              <a:t>12/5/19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8773340"/>
            <a:ext cx="3038049" cy="461303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l">
              <a:defRPr sz="11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784" y="8773340"/>
            <a:ext cx="3038049" cy="461303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r">
              <a:defRPr sz="1100"/>
            </a:lvl1pPr>
          </a:lstStyle>
          <a:p>
            <a:fld id="{9A913F39-CFF6-40F1-84D1-700840B41EAB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8131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1804"/>
          </a:xfrm>
          <a:prstGeom prst="rect">
            <a:avLst/>
          </a:prstGeom>
        </p:spPr>
        <p:txBody>
          <a:bodyPr vert="horz" lIns="94581" tIns="47290" rIns="94581" bIns="4729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1"/>
            <a:ext cx="3037840" cy="461804"/>
          </a:xfrm>
          <a:prstGeom prst="rect">
            <a:avLst/>
          </a:prstGeom>
        </p:spPr>
        <p:txBody>
          <a:bodyPr vert="horz" lIns="94581" tIns="47290" rIns="94581" bIns="4729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BA5BBE4-AEA3-489A-A28E-0C2FAF2506E3}" type="datetimeFigureOut">
              <a:rPr lang="en-US" smtClean="0"/>
              <a:pPr/>
              <a:t>12/5/19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93738"/>
            <a:ext cx="4616450" cy="34623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581" tIns="47290" rIns="94581" bIns="4729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4581" tIns="47290" rIns="94581" bIns="4729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1804"/>
          </a:xfrm>
          <a:prstGeom prst="rect">
            <a:avLst/>
          </a:prstGeom>
        </p:spPr>
        <p:txBody>
          <a:bodyPr vert="horz" lIns="94581" tIns="47290" rIns="94581" bIns="4729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772669"/>
            <a:ext cx="3037840" cy="461804"/>
          </a:xfrm>
          <a:prstGeom prst="rect">
            <a:avLst/>
          </a:prstGeom>
        </p:spPr>
        <p:txBody>
          <a:bodyPr vert="horz" lIns="94581" tIns="47290" rIns="94581" bIns="4729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0F4A2C8-6C88-4E71-83EE-698B9D4FE2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30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364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439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900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926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384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987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356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540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text only or primar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1897603"/>
            <a:ext cx="4628956" cy="842400"/>
          </a:xfrm>
        </p:spPr>
        <p:txBody>
          <a:bodyPr lIns="0" tIns="0" rIns="0" bIns="0" anchor="b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" y="2778756"/>
            <a:ext cx="4629600" cy="13716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5760" y="295683"/>
            <a:ext cx="841248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782620"/>
            <a:ext cx="8412480" cy="766749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65760" y="1611313"/>
            <a:ext cx="4114800" cy="4733788"/>
          </a:xfrm>
        </p:spPr>
        <p:txBody>
          <a:bodyPr/>
          <a:lstStyle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08949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2393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Medium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125" y="1782208"/>
            <a:ext cx="8229600" cy="1143000"/>
          </a:xfrm>
        </p:spPr>
        <p:txBody>
          <a:bodyPr lIns="0" tIns="0" rIns="0" bIns="0"/>
          <a:lstStyle>
            <a:lvl1pPr>
              <a:defRPr sz="6000">
                <a:solidFill>
                  <a:schemeClr val="bg1"/>
                </a:solidFill>
              </a:defRPr>
            </a:lvl1pPr>
            <a:lvl2pPr>
              <a:defRPr sz="6000">
                <a:solidFill>
                  <a:schemeClr val="bg2"/>
                </a:solidFill>
              </a:defRPr>
            </a:lvl2pPr>
            <a:lvl3pPr>
              <a:defRPr sz="6000">
                <a:solidFill>
                  <a:schemeClr val="bg2"/>
                </a:solidFill>
              </a:defRPr>
            </a:lvl3pPr>
            <a:lvl4pPr>
              <a:defRPr sz="6000">
                <a:solidFill>
                  <a:schemeClr val="bg2"/>
                </a:solidFill>
              </a:defRPr>
            </a:lvl4pPr>
            <a:lvl5pPr>
              <a:defRPr sz="6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234824205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Dar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125" y="1782208"/>
            <a:ext cx="8229600" cy="1143000"/>
          </a:xfrm>
        </p:spPr>
        <p:txBody>
          <a:bodyPr/>
          <a:lstStyle>
            <a:lvl1pPr>
              <a:defRPr sz="6000">
                <a:solidFill>
                  <a:schemeClr val="bg1"/>
                </a:solidFill>
              </a:defRPr>
            </a:lvl1pPr>
            <a:lvl2pPr>
              <a:defRPr sz="6000">
                <a:solidFill>
                  <a:schemeClr val="bg2"/>
                </a:solidFill>
              </a:defRPr>
            </a:lvl2pPr>
            <a:lvl3pPr>
              <a:defRPr sz="6000">
                <a:solidFill>
                  <a:schemeClr val="bg2"/>
                </a:solidFill>
              </a:defRPr>
            </a:lvl3pPr>
            <a:lvl4pPr>
              <a:defRPr sz="6000">
                <a:solidFill>
                  <a:schemeClr val="bg2"/>
                </a:solidFill>
              </a:defRPr>
            </a:lvl4pPr>
            <a:lvl5pPr>
              <a:defRPr sz="6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274545495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125" y="1782208"/>
            <a:ext cx="8229600" cy="1143000"/>
          </a:xfrm>
        </p:spPr>
        <p:txBody>
          <a:bodyPr/>
          <a:lstStyle>
            <a:lvl1pPr>
              <a:defRPr sz="6000">
                <a:solidFill>
                  <a:schemeClr val="bg1"/>
                </a:solidFill>
              </a:defRPr>
            </a:lvl1pPr>
            <a:lvl2pPr>
              <a:defRPr sz="6000">
                <a:solidFill>
                  <a:schemeClr val="bg2"/>
                </a:solidFill>
              </a:defRPr>
            </a:lvl2pPr>
            <a:lvl3pPr>
              <a:defRPr sz="6000">
                <a:solidFill>
                  <a:schemeClr val="bg2"/>
                </a:solidFill>
              </a:defRPr>
            </a:lvl3pPr>
            <a:lvl4pPr>
              <a:defRPr sz="6000">
                <a:solidFill>
                  <a:schemeClr val="bg2"/>
                </a:solidFill>
              </a:defRPr>
            </a:lvl4pPr>
            <a:lvl5pPr>
              <a:defRPr sz="6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274545495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with primar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125" y="1782208"/>
            <a:ext cx="8229600" cy="1143000"/>
          </a:xfrm>
        </p:spPr>
        <p:txBody>
          <a:bodyPr/>
          <a:lstStyle>
            <a:lvl1pPr>
              <a:defRPr sz="6000" baseline="0">
                <a:solidFill>
                  <a:schemeClr val="accent2"/>
                </a:solidFill>
              </a:defRPr>
            </a:lvl1pPr>
            <a:lvl2pPr>
              <a:defRPr sz="6000">
                <a:solidFill>
                  <a:schemeClr val="accent2"/>
                </a:solidFill>
              </a:defRPr>
            </a:lvl2pPr>
            <a:lvl3pPr>
              <a:defRPr sz="6000">
                <a:solidFill>
                  <a:schemeClr val="accent2"/>
                </a:solidFill>
              </a:defRPr>
            </a:lvl3pPr>
            <a:lvl4pPr>
              <a:defRPr sz="6000">
                <a:solidFill>
                  <a:schemeClr val="accent2"/>
                </a:solidFill>
              </a:defRPr>
            </a:lvl4pPr>
            <a:lvl5pPr>
              <a:defRPr sz="6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238666493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with secondar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5125" y="1818068"/>
            <a:ext cx="2811073" cy="3007406"/>
          </a:xfrm>
        </p:spPr>
        <p:txBody>
          <a:bodyPr/>
          <a:lstStyle>
            <a:lvl1pPr>
              <a:defRPr sz="4800">
                <a:solidFill>
                  <a:schemeClr val="accent2"/>
                </a:solidFill>
              </a:defRPr>
            </a:lvl1pPr>
            <a:lvl2pPr>
              <a:defRPr sz="4800">
                <a:solidFill>
                  <a:schemeClr val="accent2"/>
                </a:solidFill>
              </a:defRPr>
            </a:lvl2pPr>
            <a:lvl3pPr>
              <a:defRPr sz="4800">
                <a:solidFill>
                  <a:schemeClr val="accent2"/>
                </a:solidFill>
              </a:defRPr>
            </a:lvl3pPr>
            <a:lvl4pPr>
              <a:defRPr sz="4800">
                <a:solidFill>
                  <a:schemeClr val="accent2"/>
                </a:solidFill>
              </a:defRPr>
            </a:lvl4pPr>
            <a:lvl5pPr>
              <a:defRPr sz="48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419957290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Medium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319066"/>
            <a:ext cx="6845093" cy="5988439"/>
          </a:xfrm>
        </p:spPr>
        <p:txBody>
          <a:bodyPr/>
          <a:lstStyle>
            <a:lvl1pPr>
              <a:spcBef>
                <a:spcPts val="3600"/>
              </a:spcBef>
              <a:defRPr sz="30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836595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319066"/>
            <a:ext cx="6845093" cy="5988439"/>
          </a:xfrm>
        </p:spPr>
        <p:txBody>
          <a:bodyPr/>
          <a:lstStyle>
            <a:lvl1pPr>
              <a:spcBef>
                <a:spcPts val="3600"/>
              </a:spcBef>
              <a:defRPr sz="30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522584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65760" y="319066"/>
            <a:ext cx="6845093" cy="5988439"/>
          </a:xfrm>
        </p:spPr>
        <p:txBody>
          <a:bodyPr/>
          <a:lstStyle>
            <a:lvl1pPr>
              <a:spcBef>
                <a:spcPts val="3600"/>
              </a:spcBef>
              <a:defRPr sz="30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522584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secondar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1897603"/>
            <a:ext cx="2772000" cy="841248"/>
          </a:xfrm>
        </p:spPr>
        <p:txBody>
          <a:bodyPr anchor="b"/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" y="2778756"/>
            <a:ext cx="2770632" cy="13716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ilde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EL_PRI_RGB.g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897" y="3904488"/>
            <a:ext cx="1720800" cy="32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45321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65760" y="1611313"/>
            <a:ext cx="8412480" cy="47342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109111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9503533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782620"/>
            <a:ext cx="8412480" cy="757255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5760" y="295683"/>
            <a:ext cx="841248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65760" y="1611313"/>
            <a:ext cx="8412480" cy="4734292"/>
          </a:xfrm>
        </p:spPr>
        <p:txBody>
          <a:bodyPr/>
          <a:lstStyle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64712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782620"/>
            <a:ext cx="8412480" cy="757255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5760" y="295683"/>
            <a:ext cx="841248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2819593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65760" y="295683"/>
            <a:ext cx="5394960" cy="124358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65760" y="1611313"/>
            <a:ext cx="5394960" cy="4735487"/>
          </a:xfr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1087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5760" y="295683"/>
            <a:ext cx="841248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782620"/>
            <a:ext cx="8412480" cy="757255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365760" y="1611313"/>
            <a:ext cx="4114800" cy="4735487"/>
          </a:xfrm>
        </p:spPr>
        <p:txBody>
          <a:bodyPr/>
          <a:lstStyle>
            <a:lvl4pPr>
              <a:defRPr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>
          <a:xfrm>
            <a:off x="4663440" y="1611313"/>
            <a:ext cx="4114800" cy="4735487"/>
          </a:xfrm>
        </p:spPr>
        <p:txBody>
          <a:bodyPr/>
          <a:lstStyle>
            <a:lvl4pPr>
              <a:defRPr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89120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65760" y="295683"/>
            <a:ext cx="411480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782620"/>
            <a:ext cx="4114800" cy="757255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65760" y="1611313"/>
            <a:ext cx="4114800" cy="4733788"/>
          </a:xfrm>
        </p:spPr>
        <p:txBody>
          <a:bodyPr/>
          <a:lstStyle>
            <a:lvl4pPr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61067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65760" y="295683"/>
            <a:ext cx="8412480" cy="12441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65760" y="1611313"/>
            <a:ext cx="8412480" cy="47342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1</a:t>
            </a:r>
          </a:p>
          <a:p>
            <a:pPr lvl="2"/>
            <a:r>
              <a:rPr lang="en-US" dirty="0"/>
              <a:t>Bullet level 2</a:t>
            </a:r>
          </a:p>
          <a:p>
            <a:pPr lvl="3"/>
            <a:r>
              <a:rPr lang="en-US" dirty="0"/>
              <a:t>Bullet level 3</a:t>
            </a:r>
          </a:p>
          <a:p>
            <a:pPr lvl="4"/>
            <a:r>
              <a:rPr lang="en-US" dirty="0"/>
              <a:t>Bullet level 4</a:t>
            </a:r>
          </a:p>
        </p:txBody>
      </p:sp>
      <p:sp>
        <p:nvSpPr>
          <p:cNvPr id="6" name="TextBox 5"/>
          <p:cNvSpPr txBox="1"/>
          <p:nvPr/>
        </p:nvSpPr>
        <p:spPr bwMode="gray">
          <a:xfrm>
            <a:off x="365760" y="6481703"/>
            <a:ext cx="4572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l"/>
            <a:fld id="{95CC1D26-A9BD-4BDE-BDD9-08EDBAE96860}" type="slidenum">
              <a:rPr lang="en-US" sz="800" smtClean="0">
                <a:solidFill>
                  <a:srgbClr val="8C8C8C"/>
                </a:solidFill>
              </a:rPr>
              <a:pPr algn="l"/>
              <a:t>‹#›</a:t>
            </a:fld>
            <a:endParaRPr lang="en-US" sz="800" dirty="0">
              <a:solidFill>
                <a:srgbClr val="8C8C8C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78" r:id="rId3"/>
    <p:sldLayoutId id="2147483680" r:id="rId4"/>
    <p:sldLayoutId id="2147483681" r:id="rId5"/>
    <p:sldLayoutId id="2147483695" r:id="rId6"/>
    <p:sldLayoutId id="2147483679" r:id="rId7"/>
    <p:sldLayoutId id="2147483697" r:id="rId8"/>
    <p:sldLayoutId id="2147483682" r:id="rId9"/>
    <p:sldLayoutId id="2147483698" r:id="rId10"/>
    <p:sldLayoutId id="2147483696" r:id="rId11"/>
    <p:sldLayoutId id="2147483684" r:id="rId12"/>
    <p:sldLayoutId id="2147483691" r:id="rId13"/>
    <p:sldLayoutId id="2147483690" r:id="rId14"/>
    <p:sldLayoutId id="2147483683" r:id="rId15"/>
    <p:sldLayoutId id="2147483692" r:id="rId16"/>
    <p:sldLayoutId id="2147483685" r:id="rId17"/>
    <p:sldLayoutId id="2147483693" r:id="rId18"/>
    <p:sldLayoutId id="2147483694" r:id="rId19"/>
    <p:sldLayoutId id="2147483689" r:id="rId20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buSzPct val="25000"/>
        <a:buFont typeface="Arial" panose="020B0604020202020204" pitchFamily="34" charset="0"/>
        <a:buChar char="‏"/>
        <a:defRPr sz="1800" b="0" kern="1200">
          <a:solidFill>
            <a:schemeClr val="tx2"/>
          </a:solidFill>
          <a:latin typeface="+mn-lt"/>
          <a:ea typeface="+mn-ea"/>
          <a:cs typeface="+mn-cs"/>
        </a:defRPr>
      </a:lvl1pPr>
      <a:lvl2pPr marL="203200" indent="-203200" algn="l" defTabSz="914400" rtl="0" eaLnBrk="1" latinLnBrk="0" hangingPunct="1">
        <a:spcBef>
          <a:spcPts val="600"/>
        </a:spcBef>
        <a:buClrTx/>
        <a:buSzPct val="100000"/>
        <a:buFont typeface="Arial"/>
        <a:buChar char="•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2pPr>
      <a:lvl3pPr marL="431800" indent="-203200" algn="l" defTabSz="914400" rtl="0" eaLnBrk="1" latinLnBrk="0" hangingPunct="1">
        <a:spcBef>
          <a:spcPts val="600"/>
        </a:spcBef>
        <a:buClrTx/>
        <a:buSzPct val="100000"/>
        <a:buFont typeface="Arial"/>
        <a:buChar char="−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3pPr>
      <a:lvl4pPr marL="660400" indent="-203200" algn="l" defTabSz="914400" rtl="0" eaLnBrk="1" latinLnBrk="0" hangingPunct="1">
        <a:spcBef>
          <a:spcPts val="600"/>
        </a:spcBef>
        <a:buClrTx/>
        <a:buSzPct val="100000"/>
        <a:buFont typeface="Arial"/>
        <a:buChar char="◦"/>
        <a:defRPr lang="en-US" sz="1600" kern="1200" baseline="0" dirty="0" smtClean="0">
          <a:solidFill>
            <a:schemeClr val="tx2"/>
          </a:solidFill>
          <a:latin typeface="+mn-lt"/>
          <a:ea typeface="+mn-ea"/>
          <a:cs typeface="+mn-cs"/>
        </a:defRPr>
      </a:lvl4pPr>
      <a:lvl5pPr marL="889000" indent="-203200" algn="l" defTabSz="798513" rtl="0" eaLnBrk="1" latinLnBrk="0" hangingPunct="1">
        <a:spcBef>
          <a:spcPts val="600"/>
        </a:spcBef>
        <a:buClrTx/>
        <a:buSzPct val="100000"/>
        <a:buFont typeface="Arial"/>
        <a:buChar char="−"/>
        <a:tabLst/>
        <a:defRPr lang="en-US" sz="1600" kern="1200" baseline="0" dirty="0" smtClean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34" Type="http://schemas.openxmlformats.org/officeDocument/2006/relationships/image" Target="../media/image36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3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32" Type="http://schemas.openxmlformats.org/officeDocument/2006/relationships/image" Target="../media/image34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31" Type="http://schemas.openxmlformats.org/officeDocument/2006/relationships/image" Target="../media/image33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Relationship Id="rId8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65760" y="1897603"/>
            <a:ext cx="7563589" cy="842400"/>
          </a:xfrm>
        </p:spPr>
        <p:txBody>
          <a:bodyPr anchor="t"/>
          <a:lstStyle/>
          <a:p>
            <a:pPr lvl="0">
              <a:spcBef>
                <a:spcPts val="0"/>
              </a:spcBef>
            </a:pPr>
            <a:r>
              <a:rPr lang="en-US" dirty="0"/>
              <a:t>Handwriting Recognition</a:t>
            </a:r>
            <a:br>
              <a:rPr lang="en-US" dirty="0"/>
            </a:br>
            <a:br>
              <a:rPr lang="en-US" dirty="0">
                <a:solidFill>
                  <a:srgbClr val="81BC00"/>
                </a:solidFill>
              </a:rPr>
            </a:br>
            <a:r>
              <a:rPr lang="en-US" dirty="0">
                <a:solidFill>
                  <a:srgbClr val="81BC00"/>
                </a:solidFill>
              </a:rPr>
              <a:t>Machida Hiroaki</a:t>
            </a:r>
            <a:br>
              <a:rPr lang="en-US" dirty="0">
                <a:solidFill>
                  <a:srgbClr val="81BC00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68204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>
                <a:solidFill>
                  <a:srgbClr val="002776"/>
                </a:solidFill>
              </a:rPr>
              <a:t>Contents</a:t>
            </a:r>
          </a:p>
        </p:txBody>
      </p:sp>
      <p:graphicFrame>
        <p:nvGraphicFramePr>
          <p:cNvPr id="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801975"/>
              </p:ext>
            </p:extLst>
          </p:nvPr>
        </p:nvGraphicFramePr>
        <p:xfrm>
          <a:off x="457200" y="1090597"/>
          <a:ext cx="8229599" cy="3788110"/>
        </p:xfrm>
        <a:graphic>
          <a:graphicData uri="http://schemas.openxmlformats.org/drawingml/2006/table">
            <a:tbl>
              <a:tblPr/>
              <a:tblGrid>
                <a:gridCol w="8229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1986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1986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Demo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1986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Structure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1986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1986">
                <a:tc>
                  <a:txBody>
                    <a:bodyPr/>
                    <a:lstStyle/>
                    <a:p>
                      <a:pPr marL="290513" marR="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180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Q&amp;A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1986">
                <a:tc>
                  <a:txBody>
                    <a:bodyPr/>
                    <a:lstStyle/>
                    <a:p>
                      <a:pPr marL="290513" marR="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US" sz="1800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(Appendix)</a:t>
                      </a:r>
                    </a:p>
                    <a:p>
                      <a:pPr marL="290513" marR="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lang="en-US" sz="1800" i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437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10081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>
                <a:solidFill>
                  <a:srgbClr val="002776"/>
                </a:solidFill>
              </a:rPr>
              <a:t>Read handwriting images and return the probabilities of what the number is.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02608" y="1374226"/>
            <a:ext cx="8229600" cy="323165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defPPr>
              <a:defRPr lang="en-US"/>
            </a:defPPr>
            <a:lvl4pPr marL="171450" lvl="3" indent="-171450" fontAlgn="b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20000"/>
              <a:buFont typeface="Wingdings" pitchFamily="2" charset="2"/>
              <a:buChar char="§"/>
              <a:defRPr sz="1600" b="1"/>
            </a:lvl4pPr>
            <a:lvl5pPr marL="403225" lvl="4" indent="-177800" fontAlgn="b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20000"/>
              <a:buFontTx/>
              <a:buChar char="-"/>
              <a:defRPr sz="1200" b="1"/>
            </a:lvl5pPr>
          </a:lstStyle>
          <a:p>
            <a:r>
              <a:rPr lang="en-US" sz="2400" dirty="0">
                <a:solidFill>
                  <a:srgbClr val="81BC01"/>
                </a:solidFill>
              </a:rPr>
              <a:t>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289090-DCB7-9545-B4FC-ED531DCC728C}"/>
              </a:ext>
            </a:extLst>
          </p:cNvPr>
          <p:cNvSpPr txBox="1"/>
          <p:nvPr/>
        </p:nvSpPr>
        <p:spPr>
          <a:xfrm>
            <a:off x="4251877" y="3022580"/>
            <a:ext cx="4284795" cy="21698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Clr>
                <a:srgbClr val="002776"/>
              </a:buClr>
              <a:buFont typeface="Arial" panose="020B0604020202020204" pitchFamily="34" charset="0"/>
              <a:buChar char="•"/>
            </a:pPr>
            <a:r>
              <a:rPr lang="en-US" dirty="0"/>
              <a:t>Read 28 x 28 pixel handwriting images with 256 gray scale.</a:t>
            </a:r>
          </a:p>
          <a:p>
            <a:pPr marL="285750" indent="-285750">
              <a:buClr>
                <a:srgbClr val="002776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Clr>
                <a:srgbClr val="002776"/>
              </a:buClr>
              <a:buFont typeface="Arial" panose="020B0604020202020204" pitchFamily="34" charset="0"/>
              <a:buChar char="•"/>
            </a:pPr>
            <a:endParaRPr lang="en-US" sz="500" dirty="0"/>
          </a:p>
          <a:p>
            <a:pPr marL="285750" indent="-285750">
              <a:buClr>
                <a:srgbClr val="002776"/>
              </a:buClr>
              <a:buFont typeface="Arial" panose="020B0604020202020204" pitchFamily="34" charset="0"/>
              <a:buChar char="•"/>
            </a:pPr>
            <a:r>
              <a:rPr lang="en-US" dirty="0"/>
              <a:t>Return the probabilities of the number for each 0, 1, 2, …, 9.</a:t>
            </a:r>
          </a:p>
          <a:p>
            <a:pPr marL="285750" indent="-285750">
              <a:buClr>
                <a:srgbClr val="002776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Clr>
                <a:srgbClr val="002776"/>
              </a:buClr>
            </a:pPr>
            <a:endParaRPr lang="en-US" sz="500" dirty="0"/>
          </a:p>
          <a:p>
            <a:pPr marL="285750" indent="-285750">
              <a:buClr>
                <a:srgbClr val="002776"/>
              </a:buClr>
              <a:buFont typeface="Arial" panose="020B0604020202020204" pitchFamily="34" charset="0"/>
              <a:buChar char="•"/>
            </a:pPr>
            <a:r>
              <a:rPr lang="en-US" dirty="0"/>
              <a:t>Able to learn from training data.</a:t>
            </a:r>
          </a:p>
          <a:p>
            <a:pPr>
              <a:buClr>
                <a:srgbClr val="002776"/>
              </a:buClr>
            </a:pPr>
            <a:endParaRPr lang="en-US" sz="5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E24825C-8418-724D-A7CB-B20159393615}"/>
              </a:ext>
            </a:extLst>
          </p:cNvPr>
          <p:cNvSpPr/>
          <p:nvPr/>
        </p:nvSpPr>
        <p:spPr bwMode="gray">
          <a:xfrm>
            <a:off x="1025344" y="3712862"/>
            <a:ext cx="2477845" cy="749728"/>
          </a:xfrm>
          <a:prstGeom prst="roundRect">
            <a:avLst/>
          </a:prstGeom>
          <a:ln w="12700">
            <a:solidFill>
              <a:schemeClr val="tx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dirty="0">
                <a:solidFill>
                  <a:schemeClr val="tx1"/>
                </a:solidFill>
              </a:rPr>
              <a:t>Neural Network</a:t>
            </a:r>
          </a:p>
        </p:txBody>
      </p:sp>
      <p:pic>
        <p:nvPicPr>
          <p:cNvPr id="6" name="Picture 5" descr="A picture containing monitor, computer&#10;&#10;Description automatically generated">
            <a:extLst>
              <a:ext uri="{FF2B5EF4-FFF2-40B4-BE49-F238E27FC236}">
                <a16:creationId xmlns:a16="http://schemas.microsoft.com/office/drawing/2014/main" id="{3F27F4A0-E3CE-5F43-8947-F3A8A0EB5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417" y="2348047"/>
            <a:ext cx="647700" cy="635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450328-ADBB-9648-8004-8DA73662B6D2}"/>
              </a:ext>
            </a:extLst>
          </p:cNvPr>
          <p:cNvSpPr txBox="1"/>
          <p:nvPr/>
        </p:nvSpPr>
        <p:spPr>
          <a:xfrm>
            <a:off x="637742" y="5192405"/>
            <a:ext cx="326805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buClr>
                <a:srgbClr val="002776"/>
              </a:buClr>
            </a:pPr>
            <a:r>
              <a:rPr lang="en-US" dirty="0"/>
              <a:t>[0, 0, 0, 0, 0, </a:t>
            </a:r>
            <a:r>
              <a:rPr lang="en-US" b="1" dirty="0"/>
              <a:t>0.95</a:t>
            </a:r>
            <a:r>
              <a:rPr lang="en-US" dirty="0"/>
              <a:t>, 0.05, 0, 0, 0]</a:t>
            </a:r>
          </a:p>
          <a:p>
            <a:pPr algn="ctr">
              <a:buClr>
                <a:srgbClr val="002776"/>
              </a:buClr>
            </a:pPr>
            <a:r>
              <a:rPr lang="en-US" dirty="0">
                <a:solidFill>
                  <a:schemeClr val="tx2"/>
                </a:solidFill>
              </a:rPr>
              <a:t>This is 95% 5!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79F974-F44B-7144-9BE0-2404182368D6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2264267" y="2983047"/>
            <a:ext cx="0" cy="72981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3697C0-B145-7E41-A795-FEC6F4AE2631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2264267" y="4462590"/>
            <a:ext cx="7503" cy="72981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38368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65760" y="2959508"/>
            <a:ext cx="8412480" cy="46949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776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3670405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>
                <a:solidFill>
                  <a:srgbClr val="002776"/>
                </a:solidFill>
              </a:rPr>
              <a:t>Neurons have parameters, that are called weights and biases, and the network has a loss as result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02608" y="1374226"/>
            <a:ext cx="8229600" cy="323165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defPPr>
              <a:defRPr lang="en-US"/>
            </a:defPPr>
            <a:lvl4pPr marL="171450" lvl="3" indent="-171450" fontAlgn="b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20000"/>
              <a:buFont typeface="Wingdings" pitchFamily="2" charset="2"/>
              <a:buChar char="§"/>
              <a:defRPr sz="1600" b="1"/>
            </a:lvl4pPr>
            <a:lvl5pPr marL="403225" lvl="4" indent="-177800" fontAlgn="b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20000"/>
              <a:buFontTx/>
              <a:buChar char="-"/>
              <a:defRPr sz="1200" b="1"/>
            </a:lvl5pPr>
          </a:lstStyle>
          <a:p>
            <a:r>
              <a:rPr lang="en-US" sz="2400" dirty="0">
                <a:solidFill>
                  <a:srgbClr val="81BC01"/>
                </a:solidFill>
              </a:rPr>
              <a:t>Structure</a:t>
            </a:r>
          </a:p>
        </p:txBody>
      </p:sp>
      <p:pic>
        <p:nvPicPr>
          <p:cNvPr id="5" name="Picture 4" descr="A picture containing monitor, computer&#10;&#10;Description automatically generated">
            <a:extLst>
              <a:ext uri="{FF2B5EF4-FFF2-40B4-BE49-F238E27FC236}">
                <a16:creationId xmlns:a16="http://schemas.microsoft.com/office/drawing/2014/main" id="{4D65F6E4-BE56-3742-BE0F-C410BA06B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11" y="3111376"/>
            <a:ext cx="571867" cy="56065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3F241489-0BF8-114A-845C-93F78B4B7D38}"/>
              </a:ext>
            </a:extLst>
          </p:cNvPr>
          <p:cNvSpPr/>
          <p:nvPr/>
        </p:nvSpPr>
        <p:spPr bwMode="gray">
          <a:xfrm>
            <a:off x="1898752" y="3108799"/>
            <a:ext cx="171636" cy="1716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B9999E9-54F8-3D49-B5FD-C3760B444F8F}"/>
              </a:ext>
            </a:extLst>
          </p:cNvPr>
          <p:cNvSpPr/>
          <p:nvPr/>
        </p:nvSpPr>
        <p:spPr bwMode="gray">
          <a:xfrm>
            <a:off x="1898752" y="3473103"/>
            <a:ext cx="171636" cy="1716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640C73-3021-4D44-969B-542D22A1CE54}"/>
              </a:ext>
            </a:extLst>
          </p:cNvPr>
          <p:cNvSpPr/>
          <p:nvPr/>
        </p:nvSpPr>
        <p:spPr bwMode="gray">
          <a:xfrm>
            <a:off x="1898752" y="4178782"/>
            <a:ext cx="171636" cy="1716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B72CF5-3C8D-9344-B7FF-44C557E3442B}"/>
              </a:ext>
            </a:extLst>
          </p:cNvPr>
          <p:cNvSpPr txBox="1"/>
          <p:nvPr/>
        </p:nvSpPr>
        <p:spPr>
          <a:xfrm rot="5400000">
            <a:off x="1947961" y="3764098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1200"/>
              </a:spcBef>
              <a:buSzPct val="25000"/>
              <a:buFont typeface="Arial" panose="020B0604020202020204" pitchFamily="34" charset="0"/>
              <a:buChar char="‏"/>
            </a:pPr>
            <a:r>
              <a:rPr lang="en-US" dirty="0">
                <a:solidFill>
                  <a:schemeClr val="tx2"/>
                </a:solidFill>
              </a:rPr>
              <a:t>…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D9A155-78E8-C94C-9BAA-1D57D5509924}"/>
              </a:ext>
            </a:extLst>
          </p:cNvPr>
          <p:cNvSpPr/>
          <p:nvPr/>
        </p:nvSpPr>
        <p:spPr bwMode="gray">
          <a:xfrm>
            <a:off x="1898752" y="4625209"/>
            <a:ext cx="171636" cy="1716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811B54E-D15C-E845-89E9-73895D2616C0}"/>
              </a:ext>
            </a:extLst>
          </p:cNvPr>
          <p:cNvSpPr/>
          <p:nvPr/>
        </p:nvSpPr>
        <p:spPr bwMode="gray">
          <a:xfrm>
            <a:off x="4631147" y="3381775"/>
            <a:ext cx="171636" cy="1716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6F1076-60A1-3B41-AC7F-A41E3016CC5B}"/>
              </a:ext>
            </a:extLst>
          </p:cNvPr>
          <p:cNvSpPr/>
          <p:nvPr/>
        </p:nvSpPr>
        <p:spPr bwMode="gray">
          <a:xfrm>
            <a:off x="4631147" y="4110382"/>
            <a:ext cx="171636" cy="17163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7CC471-69AD-8C46-A577-7466E04B8B7F}"/>
              </a:ext>
            </a:extLst>
          </p:cNvPr>
          <p:cNvSpPr txBox="1"/>
          <p:nvPr/>
        </p:nvSpPr>
        <p:spPr>
          <a:xfrm rot="5400000">
            <a:off x="4680356" y="3683506"/>
            <a:ext cx="2308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1200"/>
              </a:spcBef>
              <a:buSzPct val="25000"/>
              <a:buFont typeface="Arial" panose="020B0604020202020204" pitchFamily="34" charset="0"/>
              <a:buChar char="‏"/>
            </a:pPr>
            <a:r>
              <a:rPr lang="en-US" dirty="0">
                <a:solidFill>
                  <a:schemeClr val="tx2"/>
                </a:solidFill>
              </a:rPr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002A04-0480-F342-AE17-287F95080810}"/>
              </a:ext>
            </a:extLst>
          </p:cNvPr>
          <p:cNvSpPr txBox="1"/>
          <p:nvPr/>
        </p:nvSpPr>
        <p:spPr>
          <a:xfrm>
            <a:off x="5684111" y="2432111"/>
            <a:ext cx="323361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buClr>
                <a:srgbClr val="002776"/>
              </a:buClr>
            </a:pPr>
            <a:r>
              <a:rPr lang="en-US" dirty="0"/>
              <a:t>[0, 0, 0, 0, 0, </a:t>
            </a:r>
            <a:r>
              <a:rPr lang="en-US" b="1" dirty="0"/>
              <a:t>0.95</a:t>
            </a:r>
            <a:r>
              <a:rPr lang="en-US" dirty="0"/>
              <a:t>, 0.05, 0, 0, 0]</a:t>
            </a:r>
          </a:p>
          <a:p>
            <a:pPr algn="ctr">
              <a:buClr>
                <a:srgbClr val="002776"/>
              </a:buClr>
            </a:pPr>
            <a:r>
              <a:rPr lang="en-US" dirty="0">
                <a:solidFill>
                  <a:schemeClr val="tx2"/>
                </a:solidFill>
              </a:rPr>
              <a:t>This is 95% 5!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ADD7F0F-F237-3949-95C2-6D27F26F5ECC}"/>
              </a:ext>
            </a:extLst>
          </p:cNvPr>
          <p:cNvSpPr/>
          <p:nvPr/>
        </p:nvSpPr>
        <p:spPr bwMode="gray">
          <a:xfrm>
            <a:off x="5729693" y="3416587"/>
            <a:ext cx="3142448" cy="458771"/>
          </a:xfrm>
          <a:prstGeom prst="rect">
            <a:avLst/>
          </a:prstGeom>
          <a:noFill/>
          <a:ln w="76200" algn="ctr">
            <a:solidFill>
              <a:srgbClr val="002776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dirty="0"/>
              <a:t>The loss is 1.504…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4087A6-1439-7048-9B5F-17CC9F1A20F5}"/>
              </a:ext>
            </a:extLst>
          </p:cNvPr>
          <p:cNvSpPr txBox="1"/>
          <p:nvPr/>
        </p:nvSpPr>
        <p:spPr>
          <a:xfrm>
            <a:off x="5657594" y="4673347"/>
            <a:ext cx="323361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buClr>
                <a:srgbClr val="002776"/>
              </a:buClr>
            </a:pPr>
            <a:r>
              <a:rPr lang="en-US" dirty="0"/>
              <a:t>[0, 0, 0, 0, 0, </a:t>
            </a:r>
            <a:r>
              <a:rPr lang="en-US" b="1" dirty="0"/>
              <a:t>1</a:t>
            </a:r>
            <a:r>
              <a:rPr lang="en-US" dirty="0"/>
              <a:t>, 0, 0, 0, 0]</a:t>
            </a:r>
          </a:p>
          <a:p>
            <a:pPr algn="ctr">
              <a:buClr>
                <a:srgbClr val="002776"/>
              </a:buClr>
            </a:pPr>
            <a:r>
              <a:rPr lang="en-US" dirty="0">
                <a:solidFill>
                  <a:schemeClr val="tx2"/>
                </a:solidFill>
              </a:rPr>
              <a:t>The answer is 5.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AE33048-217E-A942-83D7-379C883A77A9}"/>
              </a:ext>
            </a:extLst>
          </p:cNvPr>
          <p:cNvCxnSpPr>
            <a:cxnSpLocks/>
            <a:stCxn id="5" idx="3"/>
            <a:endCxn id="4" idx="2"/>
          </p:cNvCxnSpPr>
          <p:nvPr/>
        </p:nvCxnSpPr>
        <p:spPr>
          <a:xfrm flipV="1">
            <a:off x="1027378" y="3194617"/>
            <a:ext cx="871374" cy="19708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8AD13D0-B67A-F748-9AA2-C65802F8CD2D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>
            <a:off x="1027378" y="3391703"/>
            <a:ext cx="871374" cy="16721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95477A3-68A9-384F-9076-175AE29CFF88}"/>
              </a:ext>
            </a:extLst>
          </p:cNvPr>
          <p:cNvCxnSpPr>
            <a:cxnSpLocks/>
            <a:stCxn id="5" idx="3"/>
            <a:endCxn id="8" idx="2"/>
          </p:cNvCxnSpPr>
          <p:nvPr/>
        </p:nvCxnSpPr>
        <p:spPr>
          <a:xfrm>
            <a:off x="1027378" y="3391703"/>
            <a:ext cx="871374" cy="87289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9A08873-7A3E-2242-BE94-AE09BC88E66D}"/>
              </a:ext>
            </a:extLst>
          </p:cNvPr>
          <p:cNvCxnSpPr>
            <a:cxnSpLocks/>
            <a:stCxn id="5" idx="3"/>
            <a:endCxn id="11" idx="2"/>
          </p:cNvCxnSpPr>
          <p:nvPr/>
        </p:nvCxnSpPr>
        <p:spPr>
          <a:xfrm>
            <a:off x="1027378" y="3391703"/>
            <a:ext cx="871374" cy="131932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5C8E7E0-8D4B-F049-8846-203A884EF88C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>
            <a:off x="2070388" y="3194617"/>
            <a:ext cx="2560759" cy="27297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3A3550E-EA70-404D-AF3E-2D4F53DFA1BF}"/>
              </a:ext>
            </a:extLst>
          </p:cNvPr>
          <p:cNvCxnSpPr>
            <a:cxnSpLocks/>
            <a:stCxn id="4" idx="6"/>
            <a:endCxn id="14" idx="2"/>
          </p:cNvCxnSpPr>
          <p:nvPr/>
        </p:nvCxnSpPr>
        <p:spPr>
          <a:xfrm>
            <a:off x="2070388" y="3194617"/>
            <a:ext cx="2560759" cy="100158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4F6F83E-1E8A-BC48-9741-FD46F1F2A600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 flipV="1">
            <a:off x="2070388" y="3467593"/>
            <a:ext cx="2560759" cy="9132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C74CD70-0AB2-ED45-8BBA-6CFEC597B509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 flipV="1">
            <a:off x="2070388" y="3467593"/>
            <a:ext cx="2560759" cy="79700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AB755F7-A9D1-474E-A9F3-36A9DCDA477C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2070388" y="3467593"/>
            <a:ext cx="2560759" cy="124343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BCEF2DF-8254-C34A-8F5F-175A944C6E90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2070388" y="3558921"/>
            <a:ext cx="2560759" cy="63727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DF9E60B-3335-D241-B261-BA501616B0A7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 flipV="1">
            <a:off x="2070388" y="4196200"/>
            <a:ext cx="2560759" cy="684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7350932-2DF6-0947-814D-79717349CAA7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2070388" y="4196200"/>
            <a:ext cx="2560759" cy="51482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18F2303-CC3C-2343-B46B-46916FC1D291}"/>
              </a:ext>
            </a:extLst>
          </p:cNvPr>
          <p:cNvCxnSpPr>
            <a:cxnSpLocks/>
            <a:stCxn id="14" idx="6"/>
            <a:endCxn id="18" idx="1"/>
          </p:cNvCxnSpPr>
          <p:nvPr/>
        </p:nvCxnSpPr>
        <p:spPr>
          <a:xfrm flipV="1">
            <a:off x="4802783" y="2709110"/>
            <a:ext cx="881328" cy="148709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52CE23A-840E-7448-A148-DC0DD1000EF2}"/>
              </a:ext>
            </a:extLst>
          </p:cNvPr>
          <p:cNvCxnSpPr>
            <a:cxnSpLocks/>
            <a:stCxn id="12" idx="6"/>
            <a:endCxn id="18" idx="1"/>
          </p:cNvCxnSpPr>
          <p:nvPr/>
        </p:nvCxnSpPr>
        <p:spPr>
          <a:xfrm flipV="1">
            <a:off x="4802783" y="2709110"/>
            <a:ext cx="881328" cy="75848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925B14A-14AD-A348-98D6-2D12E4FEB3D6}"/>
              </a:ext>
            </a:extLst>
          </p:cNvPr>
          <p:cNvSpPr txBox="1"/>
          <p:nvPr/>
        </p:nvSpPr>
        <p:spPr>
          <a:xfrm>
            <a:off x="6185165" y="3929765"/>
            <a:ext cx="217847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buClr>
                <a:srgbClr val="002776"/>
              </a:buClr>
            </a:pPr>
            <a:r>
              <a:rPr lang="en-US" dirty="0" err="1"/>
              <a:t>Softmax</a:t>
            </a:r>
            <a:r>
              <a:rPr lang="en-US" dirty="0"/>
              <a:t>-with-Loss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A2272D4-EB87-E048-9D8C-1DDF9BCBF873}"/>
              </a:ext>
            </a:extLst>
          </p:cNvPr>
          <p:cNvCxnSpPr>
            <a:cxnSpLocks/>
            <a:stCxn id="18" idx="2"/>
            <a:endCxn id="26" idx="0"/>
          </p:cNvCxnSpPr>
          <p:nvPr/>
        </p:nvCxnSpPr>
        <p:spPr>
          <a:xfrm>
            <a:off x="7300917" y="2986109"/>
            <a:ext cx="0" cy="43047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D9C6DBE-0D1D-5445-82FF-CB482B6A90C8}"/>
              </a:ext>
            </a:extLst>
          </p:cNvPr>
          <p:cNvCxnSpPr>
            <a:cxnSpLocks/>
            <a:stCxn id="27" idx="0"/>
            <a:endCxn id="105" idx="2"/>
          </p:cNvCxnSpPr>
          <p:nvPr/>
        </p:nvCxnSpPr>
        <p:spPr>
          <a:xfrm flipV="1">
            <a:off x="7274400" y="4206764"/>
            <a:ext cx="1" cy="46658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CF5D78F-9FE8-674A-842D-90B0293CB425}"/>
                  </a:ext>
                </a:extLst>
              </p:cNvPr>
              <p:cNvSpPr txBox="1"/>
              <p:nvPr/>
            </p:nvSpPr>
            <p:spPr>
              <a:xfrm>
                <a:off x="1228703" y="4248566"/>
                <a:ext cx="240536" cy="2866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buClr>
                    <a:srgbClr val="002776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CF5D78F-9FE8-674A-842D-90B0293CB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703" y="4248566"/>
                <a:ext cx="240536" cy="286689"/>
              </a:xfrm>
              <a:prstGeom prst="rect">
                <a:avLst/>
              </a:prstGeom>
              <a:blipFill>
                <a:blip r:embed="rId4"/>
                <a:stretch>
                  <a:fillRect l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C069C9BF-5612-DB42-82A5-67934DD66772}"/>
                  </a:ext>
                </a:extLst>
              </p:cNvPr>
              <p:cNvSpPr txBox="1"/>
              <p:nvPr/>
            </p:nvSpPr>
            <p:spPr>
              <a:xfrm>
                <a:off x="867147" y="5701285"/>
                <a:ext cx="47971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1200"/>
                  </a:spcBef>
                  <a:buSzPct val="25000"/>
                  <a:buFont typeface="Arial" panose="020B0604020202020204" pitchFamily="34" charset="0"/>
                  <a:buChar char="‏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𝑤𝑒𝑖𝑔h𝑡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784</m:t>
                        </m:r>
                      </m:sub>
                    </m:sSub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𝑤𝑒𝑖𝑔h𝑡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784</m:t>
                        </m:r>
                      </m:sub>
                    </m:sSub>
                    <m:r>
                      <a:rPr lang="en-US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𝑏𝑖𝑎𝑠</m:t>
                    </m:r>
                    <m:r>
                      <a:rPr lang="en-US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C069C9BF-5612-DB42-82A5-67934DD66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147" y="5701285"/>
                <a:ext cx="4797147" cy="276999"/>
              </a:xfrm>
              <a:prstGeom prst="rect">
                <a:avLst/>
              </a:prstGeom>
              <a:blipFill>
                <a:blip r:embed="rId5"/>
                <a:stretch>
                  <a:fillRect l="-1055" r="-52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E6D25B9-F4A7-CA49-BDE3-2319723D1414}"/>
              </a:ext>
            </a:extLst>
          </p:cNvPr>
          <p:cNvCxnSpPr>
            <a:cxnSpLocks/>
            <a:stCxn id="121" idx="1"/>
            <a:endCxn id="11" idx="3"/>
          </p:cNvCxnSpPr>
          <p:nvPr/>
        </p:nvCxnSpPr>
        <p:spPr>
          <a:xfrm flipV="1">
            <a:off x="867147" y="4771709"/>
            <a:ext cx="1056741" cy="1068076"/>
          </a:xfrm>
          <a:prstGeom prst="straightConnector1">
            <a:avLst/>
          </a:prstGeom>
          <a:ln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30A7094-9881-BA4F-93BD-DBE2D2B9A436}"/>
              </a:ext>
            </a:extLst>
          </p:cNvPr>
          <p:cNvSpPr/>
          <p:nvPr/>
        </p:nvSpPr>
        <p:spPr bwMode="gray">
          <a:xfrm>
            <a:off x="3437796" y="5620474"/>
            <a:ext cx="1071420" cy="438620"/>
          </a:xfrm>
          <a:prstGeom prst="rect">
            <a:avLst/>
          </a:prstGeom>
          <a:noFill/>
          <a:ln w="76200" algn="ctr">
            <a:solidFill>
              <a:srgbClr val="002776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A8D22CE-E0C0-9444-A4BC-7E24D435831F}"/>
              </a:ext>
            </a:extLst>
          </p:cNvPr>
          <p:cNvSpPr/>
          <p:nvPr/>
        </p:nvSpPr>
        <p:spPr bwMode="gray">
          <a:xfrm>
            <a:off x="4689270" y="5620474"/>
            <a:ext cx="518161" cy="438620"/>
          </a:xfrm>
          <a:prstGeom prst="rect">
            <a:avLst/>
          </a:prstGeom>
          <a:noFill/>
          <a:ln w="76200" algn="ctr">
            <a:solidFill>
              <a:srgbClr val="002776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5E51C7D-DBF6-6743-AC61-D8FFF6D0D871}"/>
              </a:ext>
            </a:extLst>
          </p:cNvPr>
          <p:cNvSpPr/>
          <p:nvPr/>
        </p:nvSpPr>
        <p:spPr bwMode="gray">
          <a:xfrm>
            <a:off x="1263571" y="5632020"/>
            <a:ext cx="863969" cy="438620"/>
          </a:xfrm>
          <a:prstGeom prst="rect">
            <a:avLst/>
          </a:prstGeom>
          <a:noFill/>
          <a:ln w="76200" algn="ctr">
            <a:solidFill>
              <a:srgbClr val="002776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0B57BB-D8BB-4742-A9B1-EC6179A20162}"/>
              </a:ext>
            </a:extLst>
          </p:cNvPr>
          <p:cNvGrpSpPr/>
          <p:nvPr/>
        </p:nvGrpSpPr>
        <p:grpSpPr>
          <a:xfrm>
            <a:off x="1430665" y="2233420"/>
            <a:ext cx="3894198" cy="3061266"/>
            <a:chOff x="1430665" y="2233420"/>
            <a:chExt cx="3078551" cy="306126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0761B0-8B19-784B-B15A-12A3E4207D0F}"/>
                </a:ext>
              </a:extLst>
            </p:cNvPr>
            <p:cNvSpPr/>
            <p:nvPr/>
          </p:nvSpPr>
          <p:spPr bwMode="gray">
            <a:xfrm>
              <a:off x="1437087" y="2244760"/>
              <a:ext cx="863968" cy="2754540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2F018E1-0459-2F48-85CC-7824BBC2E738}"/>
                </a:ext>
              </a:extLst>
            </p:cNvPr>
            <p:cNvSpPr/>
            <p:nvPr/>
          </p:nvSpPr>
          <p:spPr bwMode="gray">
            <a:xfrm>
              <a:off x="2509439" y="2233420"/>
              <a:ext cx="863968" cy="2754540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0AF5ACA-A884-E94D-A32E-6FD87BBE114C}"/>
                </a:ext>
              </a:extLst>
            </p:cNvPr>
            <p:cNvSpPr/>
            <p:nvPr/>
          </p:nvSpPr>
          <p:spPr bwMode="gray">
            <a:xfrm>
              <a:off x="3581791" y="2233420"/>
              <a:ext cx="863968" cy="2754540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DB72DCD-43B3-5245-9648-EB7EBEFC29CC}"/>
                </a:ext>
              </a:extLst>
            </p:cNvPr>
            <p:cNvSpPr txBox="1"/>
            <p:nvPr/>
          </p:nvSpPr>
          <p:spPr>
            <a:xfrm>
              <a:off x="1437087" y="5017687"/>
              <a:ext cx="86396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buClr>
                  <a:srgbClr val="002776"/>
                </a:buClr>
              </a:pPr>
              <a:r>
                <a:rPr lang="en-US" dirty="0"/>
                <a:t>Affine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05054DA-CA54-9B43-BB36-736449076D9D}"/>
                </a:ext>
              </a:extLst>
            </p:cNvPr>
            <p:cNvSpPr txBox="1"/>
            <p:nvPr/>
          </p:nvSpPr>
          <p:spPr>
            <a:xfrm>
              <a:off x="3645247" y="5017687"/>
              <a:ext cx="86396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buClr>
                  <a:srgbClr val="002776"/>
                </a:buClr>
              </a:pPr>
              <a:r>
                <a:rPr lang="en-US" dirty="0"/>
                <a:t>Affine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BC5620E-9420-C449-8000-C2D4571C6A6F}"/>
                </a:ext>
              </a:extLst>
            </p:cNvPr>
            <p:cNvSpPr txBox="1"/>
            <p:nvPr/>
          </p:nvSpPr>
          <p:spPr>
            <a:xfrm>
              <a:off x="2509438" y="5017687"/>
              <a:ext cx="863969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buClr>
                  <a:srgbClr val="002776"/>
                </a:buClr>
              </a:pPr>
              <a:r>
                <a:rPr lang="en-US" dirty="0" err="1"/>
                <a:t>ReLU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1551D3E-BEA2-DF41-BB21-17160B0A1416}"/>
                </a:ext>
              </a:extLst>
            </p:cNvPr>
            <p:cNvSpPr txBox="1"/>
            <p:nvPr/>
          </p:nvSpPr>
          <p:spPr>
            <a:xfrm>
              <a:off x="1430665" y="2300141"/>
              <a:ext cx="863969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buClr>
                  <a:srgbClr val="002776"/>
                </a:buClr>
              </a:pPr>
              <a:r>
                <a:rPr lang="en-US" dirty="0"/>
                <a:t>50 neurons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33" name="Left Brace 132">
              <a:extLst>
                <a:ext uri="{FF2B5EF4-FFF2-40B4-BE49-F238E27FC236}">
                  <a16:creationId xmlns:a16="http://schemas.microsoft.com/office/drawing/2014/main" id="{B1FCDA9E-75C4-1340-879C-1DBA9B0B134D}"/>
                </a:ext>
              </a:extLst>
            </p:cNvPr>
            <p:cNvSpPr/>
            <p:nvPr/>
          </p:nvSpPr>
          <p:spPr>
            <a:xfrm rot="5400000">
              <a:off x="1751693" y="2726750"/>
              <a:ext cx="232474" cy="436337"/>
            </a:xfrm>
            <a:prstGeom prst="leftBrac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AB2E72B5-EC8A-6842-9F30-4B2CE084B831}"/>
                </a:ext>
              </a:extLst>
            </p:cNvPr>
            <p:cNvSpPr txBox="1"/>
            <p:nvPr/>
          </p:nvSpPr>
          <p:spPr>
            <a:xfrm>
              <a:off x="3589492" y="2296802"/>
              <a:ext cx="863969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buClr>
                  <a:srgbClr val="002776"/>
                </a:buClr>
              </a:pPr>
              <a:r>
                <a:rPr lang="en-US" dirty="0"/>
                <a:t>10 neurons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35" name="Left Brace 134">
              <a:extLst>
                <a:ext uri="{FF2B5EF4-FFF2-40B4-BE49-F238E27FC236}">
                  <a16:creationId xmlns:a16="http://schemas.microsoft.com/office/drawing/2014/main" id="{80632044-0667-B341-A10A-7938CC34A2CD}"/>
                </a:ext>
              </a:extLst>
            </p:cNvPr>
            <p:cNvSpPr/>
            <p:nvPr/>
          </p:nvSpPr>
          <p:spPr>
            <a:xfrm rot="5400000">
              <a:off x="3910520" y="2723411"/>
              <a:ext cx="232474" cy="436337"/>
            </a:xfrm>
            <a:prstGeom prst="leftBrac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5F968E02-C547-F64D-9013-A6332DC43187}"/>
              </a:ext>
            </a:extLst>
          </p:cNvPr>
          <p:cNvSpPr txBox="1"/>
          <p:nvPr/>
        </p:nvSpPr>
        <p:spPr>
          <a:xfrm>
            <a:off x="310094" y="2298877"/>
            <a:ext cx="86396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buClr>
                <a:srgbClr val="002776"/>
              </a:buClr>
            </a:pPr>
            <a:r>
              <a:rPr lang="en-US" dirty="0"/>
              <a:t>784 dots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7" name="Left Brace 136">
            <a:extLst>
              <a:ext uri="{FF2B5EF4-FFF2-40B4-BE49-F238E27FC236}">
                <a16:creationId xmlns:a16="http://schemas.microsoft.com/office/drawing/2014/main" id="{C4CD1B2C-C74E-8347-8811-5A98B03286CA}"/>
              </a:ext>
            </a:extLst>
          </p:cNvPr>
          <p:cNvSpPr/>
          <p:nvPr/>
        </p:nvSpPr>
        <p:spPr>
          <a:xfrm rot="5400000">
            <a:off x="631122" y="2725486"/>
            <a:ext cx="232474" cy="436337"/>
          </a:xfrm>
          <a:prstGeom prst="leftBrac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CCA1BDA-C9B3-0746-B2B9-7FF634EF5625}"/>
              </a:ext>
            </a:extLst>
          </p:cNvPr>
          <p:cNvSpPr txBox="1"/>
          <p:nvPr/>
        </p:nvSpPr>
        <p:spPr>
          <a:xfrm>
            <a:off x="6873651" y="1554620"/>
            <a:ext cx="86396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buClr>
                <a:srgbClr val="002776"/>
              </a:buClr>
            </a:pPr>
            <a:r>
              <a:rPr lang="en-US" dirty="0"/>
              <a:t>10 values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9" name="Left Brace 138">
            <a:extLst>
              <a:ext uri="{FF2B5EF4-FFF2-40B4-BE49-F238E27FC236}">
                <a16:creationId xmlns:a16="http://schemas.microsoft.com/office/drawing/2014/main" id="{7BD65787-8AD7-6045-81B2-E3C7A61A04A3}"/>
              </a:ext>
            </a:extLst>
          </p:cNvPr>
          <p:cNvSpPr/>
          <p:nvPr/>
        </p:nvSpPr>
        <p:spPr>
          <a:xfrm rot="5400000">
            <a:off x="7187213" y="718393"/>
            <a:ext cx="232474" cy="3024000"/>
          </a:xfrm>
          <a:prstGeom prst="leftBrac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1870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>
                <a:solidFill>
                  <a:srgbClr val="002776"/>
                </a:solidFill>
              </a:rPr>
              <a:t>The neural network updates weights and biases so that the loss will be minimized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02608" y="1374226"/>
            <a:ext cx="8229600" cy="323165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defPPr>
              <a:defRPr lang="en-US"/>
            </a:defPPr>
            <a:lvl4pPr marL="171450" lvl="3" indent="-171450" fontAlgn="b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20000"/>
              <a:buFont typeface="Wingdings" pitchFamily="2" charset="2"/>
              <a:buChar char="§"/>
              <a:defRPr sz="1600" b="1"/>
            </a:lvl4pPr>
            <a:lvl5pPr marL="403225" lvl="4" indent="-177800" fontAlgn="b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20000"/>
              <a:buFontTx/>
              <a:buChar char="-"/>
              <a:defRPr sz="1200" b="1"/>
            </a:lvl5pPr>
          </a:lstStyle>
          <a:p>
            <a:r>
              <a:rPr lang="en-US" sz="2400" dirty="0">
                <a:solidFill>
                  <a:srgbClr val="81BC01"/>
                </a:solidFill>
              </a:rPr>
              <a:t>Flow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ABB5160-2350-264B-B314-84D5B5D01E15}"/>
              </a:ext>
            </a:extLst>
          </p:cNvPr>
          <p:cNvSpPr/>
          <p:nvPr/>
        </p:nvSpPr>
        <p:spPr bwMode="gray">
          <a:xfrm>
            <a:off x="644727" y="2752435"/>
            <a:ext cx="2247219" cy="787379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36000" tIns="88900" rIns="360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dirty="0"/>
              <a:t>Calculate loss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297142D-55B9-1344-B232-C254C70AA13B}"/>
              </a:ext>
            </a:extLst>
          </p:cNvPr>
          <p:cNvSpPr/>
          <p:nvPr/>
        </p:nvSpPr>
        <p:spPr bwMode="gray">
          <a:xfrm>
            <a:off x="644727" y="3809071"/>
            <a:ext cx="2246400" cy="787379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dirty="0"/>
              <a:t>Update weights and biases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0F20C11-BEAA-AB4C-8463-6DA804FFF01E}"/>
              </a:ext>
            </a:extLst>
          </p:cNvPr>
          <p:cNvCxnSpPr>
            <a:stCxn id="58" idx="2"/>
            <a:endCxn id="60" idx="0"/>
          </p:cNvCxnSpPr>
          <p:nvPr/>
        </p:nvCxnSpPr>
        <p:spPr>
          <a:xfrm flipH="1">
            <a:off x="1767927" y="3539814"/>
            <a:ext cx="410" cy="2692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DA31BE0-9A03-454B-842D-480B73E537B4}"/>
              </a:ext>
            </a:extLst>
          </p:cNvPr>
          <p:cNvCxnSpPr>
            <a:cxnSpLocks/>
            <a:stCxn id="60" idx="2"/>
            <a:endCxn id="3" idx="0"/>
          </p:cNvCxnSpPr>
          <p:nvPr/>
        </p:nvCxnSpPr>
        <p:spPr>
          <a:xfrm>
            <a:off x="1767927" y="4596450"/>
            <a:ext cx="0" cy="2692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iamond 2">
            <a:extLst>
              <a:ext uri="{FF2B5EF4-FFF2-40B4-BE49-F238E27FC236}">
                <a16:creationId xmlns:a16="http://schemas.microsoft.com/office/drawing/2014/main" id="{CDFAEFF7-3C14-4A49-853C-2AB4CAE2C70A}"/>
              </a:ext>
            </a:extLst>
          </p:cNvPr>
          <p:cNvSpPr/>
          <p:nvPr/>
        </p:nvSpPr>
        <p:spPr bwMode="gray">
          <a:xfrm>
            <a:off x="644727" y="4865707"/>
            <a:ext cx="2246400" cy="787379"/>
          </a:xfrm>
          <a:prstGeom prst="diamond">
            <a:avLst/>
          </a:prstGeom>
          <a:ln w="1905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dirty="0">
                <a:solidFill>
                  <a:schemeClr val="tx1"/>
                </a:solidFill>
              </a:rPr>
              <a:t>Repeat?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FF785C5-68D3-5F4D-B08A-AC92C912C5CE}"/>
              </a:ext>
            </a:extLst>
          </p:cNvPr>
          <p:cNvSpPr/>
          <p:nvPr/>
        </p:nvSpPr>
        <p:spPr bwMode="gray">
          <a:xfrm>
            <a:off x="1488956" y="1910863"/>
            <a:ext cx="572315" cy="572315"/>
          </a:xfrm>
          <a:prstGeom prst="ellipse">
            <a:avLst/>
          </a:prstGeom>
          <a:ln w="1905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3D3F0795-57FB-E741-A9AC-647AE2921D09}"/>
              </a:ext>
            </a:extLst>
          </p:cNvPr>
          <p:cNvSpPr/>
          <p:nvPr/>
        </p:nvSpPr>
        <p:spPr bwMode="gray">
          <a:xfrm>
            <a:off x="1473460" y="5922341"/>
            <a:ext cx="572315" cy="572315"/>
          </a:xfrm>
          <a:prstGeom prst="ellipse">
            <a:avLst/>
          </a:prstGeom>
          <a:ln w="1905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3C83097-FC11-4940-9DD4-2B2E27CBD489}"/>
              </a:ext>
            </a:extLst>
          </p:cNvPr>
          <p:cNvCxnSpPr>
            <a:cxnSpLocks/>
            <a:stCxn id="3" idx="2"/>
            <a:endCxn id="67" idx="0"/>
          </p:cNvCxnSpPr>
          <p:nvPr/>
        </p:nvCxnSpPr>
        <p:spPr>
          <a:xfrm flipH="1">
            <a:off x="1759618" y="5653086"/>
            <a:ext cx="8309" cy="2692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2EFBA71-421B-4F44-96A7-3A8C607A0AFA}"/>
              </a:ext>
            </a:extLst>
          </p:cNvPr>
          <p:cNvCxnSpPr>
            <a:cxnSpLocks/>
            <a:stCxn id="19" idx="4"/>
            <a:endCxn id="58" idx="0"/>
          </p:cNvCxnSpPr>
          <p:nvPr/>
        </p:nvCxnSpPr>
        <p:spPr>
          <a:xfrm flipH="1">
            <a:off x="1768337" y="2483178"/>
            <a:ext cx="6777" cy="2692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AB0FFED4-CF87-494D-9FA2-FE7CEFA6607F}"/>
              </a:ext>
            </a:extLst>
          </p:cNvPr>
          <p:cNvCxnSpPr>
            <a:stCxn id="3" idx="3"/>
            <a:endCxn id="58" idx="3"/>
          </p:cNvCxnSpPr>
          <p:nvPr/>
        </p:nvCxnSpPr>
        <p:spPr>
          <a:xfrm flipV="1">
            <a:off x="2891127" y="3146125"/>
            <a:ext cx="819" cy="2113272"/>
          </a:xfrm>
          <a:prstGeom prst="bentConnector3">
            <a:avLst>
              <a:gd name="adj1" fmla="val 33689133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2942E16-6FA3-8D46-B41C-25AAF2E14A5E}"/>
              </a:ext>
            </a:extLst>
          </p:cNvPr>
          <p:cNvSpPr txBox="1"/>
          <p:nvPr/>
        </p:nvSpPr>
        <p:spPr>
          <a:xfrm>
            <a:off x="3889556" y="2309838"/>
            <a:ext cx="4725000" cy="3477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Clr>
                <a:srgbClr val="002776"/>
              </a:buClr>
              <a:buFont typeface="Arial" panose="020B0604020202020204" pitchFamily="34" charset="0"/>
              <a:buChar char="•"/>
            </a:pPr>
            <a:r>
              <a:rPr lang="en-US" dirty="0"/>
              <a:t>In the beginning, fulfill weights and biases with random numbers, and calculate the loss by the loss function.</a:t>
            </a:r>
          </a:p>
          <a:p>
            <a:pPr marL="285750" indent="-285750">
              <a:buClr>
                <a:srgbClr val="002776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Clr>
                <a:srgbClr val="002776"/>
              </a:buClr>
              <a:buFont typeface="Arial" panose="020B0604020202020204" pitchFamily="34" charset="0"/>
              <a:buChar char="•"/>
            </a:pPr>
            <a:endParaRPr lang="en-US" sz="500" dirty="0"/>
          </a:p>
          <a:p>
            <a:pPr marL="285750" indent="-285750">
              <a:buClr>
                <a:srgbClr val="002776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Next, calculate gradients (how much the loss will change if </a:t>
            </a:r>
            <a:r>
              <a:rPr lang="en-US" dirty="0" err="1">
                <a:solidFill>
                  <a:schemeClr val="tx2"/>
                </a:solidFill>
              </a:rPr>
              <a:t>weight</a:t>
            </a:r>
            <a:r>
              <a:rPr lang="en-US" baseline="-25000" dirty="0" err="1">
                <a:solidFill>
                  <a:schemeClr val="tx2"/>
                </a:solidFill>
              </a:rPr>
              <a:t>i</a:t>
            </a:r>
            <a:r>
              <a:rPr lang="en-US" dirty="0">
                <a:solidFill>
                  <a:schemeClr val="tx2"/>
                </a:solidFill>
              </a:rPr>
              <a:t> or </a:t>
            </a:r>
            <a:r>
              <a:rPr lang="en-US" dirty="0" err="1">
                <a:solidFill>
                  <a:schemeClr val="tx2"/>
                </a:solidFill>
              </a:rPr>
              <a:t>bias</a:t>
            </a:r>
            <a:r>
              <a:rPr lang="en-US" baseline="-25000" dirty="0" err="1">
                <a:solidFill>
                  <a:schemeClr val="tx2"/>
                </a:solidFill>
              </a:rPr>
              <a:t>i</a:t>
            </a:r>
            <a:r>
              <a:rPr lang="en-US" dirty="0">
                <a:solidFill>
                  <a:schemeClr val="tx2"/>
                </a:solidFill>
              </a:rPr>
              <a:t> is changed by 1?) and update the weights and biases by small values (let say, 0.05 * gradient).</a:t>
            </a:r>
          </a:p>
          <a:p>
            <a:pPr marL="285750" indent="-285750">
              <a:buClr>
                <a:srgbClr val="002776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Clr>
                <a:srgbClr val="002776"/>
              </a:buClr>
              <a:buFont typeface="Arial" panose="020B0604020202020204" pitchFamily="34" charset="0"/>
              <a:buChar char="•"/>
            </a:pPr>
            <a:endParaRPr lang="en-US" sz="500" dirty="0">
              <a:solidFill>
                <a:schemeClr val="tx2"/>
              </a:solidFill>
            </a:endParaRPr>
          </a:p>
          <a:p>
            <a:pPr marL="285750" indent="-285750">
              <a:buClr>
                <a:srgbClr val="002776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Repeat the processes above for predetermined iterations.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8F8504D-F7EC-9343-88C8-57A8035B445D}"/>
              </a:ext>
            </a:extLst>
          </p:cNvPr>
          <p:cNvSpPr txBox="1"/>
          <p:nvPr/>
        </p:nvSpPr>
        <p:spPr>
          <a:xfrm>
            <a:off x="2643886" y="5304228"/>
            <a:ext cx="81284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buClr>
                <a:srgbClr val="002776"/>
              </a:buClr>
            </a:pPr>
            <a:r>
              <a:rPr lang="en-US" dirty="0"/>
              <a:t>Yes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865D5FC-DF08-6949-9DA0-DA4B0F39559B}"/>
              </a:ext>
            </a:extLst>
          </p:cNvPr>
          <p:cNvSpPr txBox="1"/>
          <p:nvPr/>
        </p:nvSpPr>
        <p:spPr>
          <a:xfrm>
            <a:off x="1654849" y="5662244"/>
            <a:ext cx="81284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buClr>
                <a:srgbClr val="002776"/>
              </a:buClr>
            </a:pPr>
            <a:r>
              <a:rPr lang="en-US" dirty="0"/>
              <a:t>No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BB137F3-15D2-9843-82AD-9E9FF3EAA0F4}"/>
              </a:ext>
            </a:extLst>
          </p:cNvPr>
          <p:cNvSpPr/>
          <p:nvPr/>
        </p:nvSpPr>
        <p:spPr bwMode="gray">
          <a:xfrm>
            <a:off x="3815371" y="2311598"/>
            <a:ext cx="280325" cy="280325"/>
          </a:xfrm>
          <a:prstGeom prst="ellipse">
            <a:avLst/>
          </a:prstGeom>
          <a:solidFill>
            <a:srgbClr val="002776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6ADD3807-A6AF-CE45-BA97-7B2B9FA2D436}"/>
              </a:ext>
            </a:extLst>
          </p:cNvPr>
          <p:cNvSpPr/>
          <p:nvPr/>
        </p:nvSpPr>
        <p:spPr bwMode="gray">
          <a:xfrm>
            <a:off x="3815371" y="3497467"/>
            <a:ext cx="280325" cy="280325"/>
          </a:xfrm>
          <a:prstGeom prst="ellipse">
            <a:avLst/>
          </a:prstGeom>
          <a:solidFill>
            <a:srgbClr val="002776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6AE53324-6DFE-5F49-8FCA-C5D928ABFF55}"/>
              </a:ext>
            </a:extLst>
          </p:cNvPr>
          <p:cNvSpPr/>
          <p:nvPr/>
        </p:nvSpPr>
        <p:spPr bwMode="gray">
          <a:xfrm>
            <a:off x="3815371" y="5206899"/>
            <a:ext cx="280325" cy="280325"/>
          </a:xfrm>
          <a:prstGeom prst="ellipse">
            <a:avLst/>
          </a:prstGeom>
          <a:solidFill>
            <a:srgbClr val="002776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9B0EDC2-9E4C-2440-8C17-B837CFAF247A}"/>
              </a:ext>
            </a:extLst>
          </p:cNvPr>
          <p:cNvSpPr/>
          <p:nvPr/>
        </p:nvSpPr>
        <p:spPr bwMode="gray">
          <a:xfrm>
            <a:off x="619876" y="2652319"/>
            <a:ext cx="280325" cy="280325"/>
          </a:xfrm>
          <a:prstGeom prst="ellipse">
            <a:avLst/>
          </a:prstGeom>
          <a:solidFill>
            <a:srgbClr val="002776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F9B4CA2-67BF-3A4D-AFA0-11B540A5E993}"/>
              </a:ext>
            </a:extLst>
          </p:cNvPr>
          <p:cNvSpPr/>
          <p:nvPr/>
        </p:nvSpPr>
        <p:spPr bwMode="gray">
          <a:xfrm>
            <a:off x="619876" y="3636711"/>
            <a:ext cx="280325" cy="280325"/>
          </a:xfrm>
          <a:prstGeom prst="ellipse">
            <a:avLst/>
          </a:prstGeom>
          <a:solidFill>
            <a:srgbClr val="002776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438F1FF0-CF2E-C741-8F9F-D3785B216C9E}"/>
              </a:ext>
            </a:extLst>
          </p:cNvPr>
          <p:cNvSpPr/>
          <p:nvPr/>
        </p:nvSpPr>
        <p:spPr bwMode="gray">
          <a:xfrm>
            <a:off x="619876" y="5129168"/>
            <a:ext cx="280325" cy="280325"/>
          </a:xfrm>
          <a:prstGeom prst="ellipse">
            <a:avLst/>
          </a:prstGeom>
          <a:solidFill>
            <a:srgbClr val="002776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b="1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1264067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>
                <a:solidFill>
                  <a:srgbClr val="002776"/>
                </a:solidFill>
              </a:rPr>
              <a:t>Q&amp;A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289090-DCB7-9545-B4FC-ED531DCC728C}"/>
              </a:ext>
            </a:extLst>
          </p:cNvPr>
          <p:cNvSpPr txBox="1"/>
          <p:nvPr/>
        </p:nvSpPr>
        <p:spPr>
          <a:xfrm>
            <a:off x="402608" y="1981982"/>
            <a:ext cx="8412480" cy="32778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Clr>
                <a:srgbClr val="002776"/>
              </a:buClr>
              <a:buFont typeface="+mj-lt"/>
              <a:buAutoNum type="arabicPeriod"/>
            </a:pPr>
            <a:r>
              <a:rPr lang="en-US" dirty="0"/>
              <a:t>How much time did it take?</a:t>
            </a:r>
          </a:p>
          <a:p>
            <a:pPr lvl="1">
              <a:buClr>
                <a:srgbClr val="002776"/>
              </a:buClr>
            </a:pPr>
            <a:r>
              <a:rPr lang="en-US" dirty="0"/>
              <a:t>A whole three to four days.</a:t>
            </a:r>
          </a:p>
          <a:p>
            <a:pPr marL="342900" indent="-342900">
              <a:buClr>
                <a:srgbClr val="002776"/>
              </a:buClr>
              <a:buFont typeface="+mj-lt"/>
              <a:buAutoNum type="arabicPeriod"/>
            </a:pPr>
            <a:endParaRPr lang="en-US" sz="1500" dirty="0"/>
          </a:p>
          <a:p>
            <a:pPr marL="342900" indent="-342900">
              <a:buClr>
                <a:srgbClr val="002776"/>
              </a:buClr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Where do you think a failure?</a:t>
            </a:r>
          </a:p>
          <a:p>
            <a:pPr lvl="1">
              <a:buClr>
                <a:srgbClr val="002776"/>
              </a:buClr>
            </a:pPr>
            <a:r>
              <a:rPr lang="en-US" dirty="0">
                <a:solidFill>
                  <a:schemeClr val="tx2"/>
                </a:solidFill>
              </a:rPr>
              <a:t>The accuracy would be improved if I tried different numbers of neurons.</a:t>
            </a:r>
          </a:p>
          <a:p>
            <a:pPr marL="800100" lvl="1" indent="-342900">
              <a:buClr>
                <a:srgbClr val="002776"/>
              </a:buClr>
              <a:buFont typeface="+mj-lt"/>
              <a:buAutoNum type="arabicPeriod"/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Clr>
                <a:srgbClr val="002776"/>
              </a:buClr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What function would you add?</a:t>
            </a:r>
          </a:p>
          <a:p>
            <a:pPr lvl="1">
              <a:buClr>
                <a:srgbClr val="002776"/>
              </a:buClr>
            </a:pPr>
            <a:r>
              <a:rPr lang="en-US" dirty="0">
                <a:solidFill>
                  <a:schemeClr val="tx2"/>
                </a:solidFill>
              </a:rPr>
              <a:t>A function that try to change numbers of neurons.</a:t>
            </a:r>
          </a:p>
          <a:p>
            <a:pPr marL="800100" lvl="1" indent="-342900">
              <a:buClr>
                <a:srgbClr val="002776"/>
              </a:buClr>
              <a:buFont typeface="+mj-lt"/>
              <a:buAutoNum type="arabicPeriod"/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buClr>
                <a:srgbClr val="002776"/>
              </a:buClr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What if an invalid case?</a:t>
            </a:r>
          </a:p>
          <a:p>
            <a:pPr lvl="1">
              <a:buClr>
                <a:srgbClr val="002776"/>
              </a:buClr>
            </a:pPr>
            <a:r>
              <a:rPr lang="en-US" dirty="0">
                <a:solidFill>
                  <a:schemeClr val="tx2"/>
                </a:solidFill>
              </a:rPr>
              <a:t>Downloading images fails if the internet is not available, and it will say “The internet is disconnected”.</a:t>
            </a:r>
          </a:p>
        </p:txBody>
      </p:sp>
    </p:spTree>
    <p:extLst>
      <p:ext uri="{BB962C8B-B14F-4D97-AF65-F5344CB8AC3E}">
        <p14:creationId xmlns:p14="http://schemas.microsoft.com/office/powerpoint/2010/main" val="175562208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>
                <a:solidFill>
                  <a:srgbClr val="002776"/>
                </a:solidFill>
              </a:rPr>
              <a:t>Gradient of weight or bias to loss can be calculated from right to left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02608" y="1374226"/>
            <a:ext cx="8229600" cy="323165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defPPr>
              <a:defRPr lang="en-US"/>
            </a:defPPr>
            <a:lvl4pPr marL="171450" lvl="3" indent="-171450" fontAlgn="b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20000"/>
              <a:buFont typeface="Wingdings" pitchFamily="2" charset="2"/>
              <a:buChar char="§"/>
              <a:defRPr sz="1600" b="1"/>
            </a:lvl4pPr>
            <a:lvl5pPr marL="403225" lvl="4" indent="-177800" fontAlgn="b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20000"/>
              <a:buFontTx/>
              <a:buChar char="-"/>
              <a:defRPr sz="1200" b="1"/>
            </a:lvl5pPr>
          </a:lstStyle>
          <a:p>
            <a:r>
              <a:rPr lang="en-US" sz="2400" dirty="0">
                <a:solidFill>
                  <a:srgbClr val="81BC01"/>
                </a:solidFill>
              </a:rPr>
              <a:t>Appendix: gradient calculation(Affine layer)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CF5D78F-9FE8-674A-842D-90B0293CB425}"/>
                  </a:ext>
                </a:extLst>
              </p:cNvPr>
              <p:cNvSpPr txBox="1"/>
              <p:nvPr/>
            </p:nvSpPr>
            <p:spPr>
              <a:xfrm>
                <a:off x="1948545" y="2051374"/>
                <a:ext cx="240536" cy="2866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buClr>
                    <a:srgbClr val="002776"/>
                  </a:buClr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aseline="-25000" dirty="0">
                    <a:solidFill>
                      <a:schemeClr val="tx2"/>
                    </a:solidFill>
                  </a:rPr>
                  <a:t>1</a:t>
                </a:r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CF5D78F-9FE8-674A-842D-90B0293CB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545" y="2051374"/>
                <a:ext cx="240536" cy="286689"/>
              </a:xfrm>
              <a:prstGeom prst="rect">
                <a:avLst/>
              </a:prstGeom>
              <a:blipFill>
                <a:blip r:embed="rId3"/>
                <a:stretch>
                  <a:fillRect l="-15000" r="-3000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C069C9BF-5612-DB42-82A5-67934DD66772}"/>
                  </a:ext>
                </a:extLst>
              </p:cNvPr>
              <p:cNvSpPr txBox="1"/>
              <p:nvPr/>
            </p:nvSpPr>
            <p:spPr>
              <a:xfrm>
                <a:off x="4785741" y="1986550"/>
                <a:ext cx="39459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1200"/>
                  </a:spcBef>
                  <a:buSzPct val="25000"/>
                  <a:buFont typeface="Arial" panose="020B0604020202020204" pitchFamily="34" charset="0"/>
                  <a:buChar char="‏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𝑤𝑒𝑖𝑔h𝑡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𝑤𝑒𝑖𝑔h𝑡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𝑏𝑖𝑎𝑠</m:t>
                    </m:r>
                    <m:r>
                      <a:rPr lang="en-US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C069C9BF-5612-DB42-82A5-67934DD66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741" y="1986550"/>
                <a:ext cx="3945952" cy="276999"/>
              </a:xfrm>
              <a:prstGeom prst="rect">
                <a:avLst/>
              </a:prstGeom>
              <a:blipFill>
                <a:blip r:embed="rId4"/>
                <a:stretch>
                  <a:fillRect l="-1282" r="-641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F31C1738-A8E5-9A46-AED5-DFF07B892632}"/>
              </a:ext>
            </a:extLst>
          </p:cNvPr>
          <p:cNvGrpSpPr/>
          <p:nvPr/>
        </p:nvGrpSpPr>
        <p:grpSpPr>
          <a:xfrm>
            <a:off x="787592" y="2212575"/>
            <a:ext cx="2521574" cy="677146"/>
            <a:chOff x="867147" y="2066054"/>
            <a:chExt cx="2023453" cy="54338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F241489-0BF8-114A-845C-93F78B4B7D38}"/>
                </a:ext>
              </a:extLst>
            </p:cNvPr>
            <p:cNvSpPr/>
            <p:nvPr/>
          </p:nvSpPr>
          <p:spPr bwMode="gray">
            <a:xfrm>
              <a:off x="1484419" y="2073494"/>
              <a:ext cx="171636" cy="171636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B9999E9-54F8-3D49-B5FD-C3760B444F8F}"/>
                </a:ext>
              </a:extLst>
            </p:cNvPr>
            <p:cNvSpPr/>
            <p:nvPr/>
          </p:nvSpPr>
          <p:spPr bwMode="gray">
            <a:xfrm>
              <a:off x="1484419" y="2437798"/>
              <a:ext cx="171636" cy="171636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811B54E-D15C-E845-89E9-73895D2616C0}"/>
                </a:ext>
              </a:extLst>
            </p:cNvPr>
            <p:cNvSpPr/>
            <p:nvPr/>
          </p:nvSpPr>
          <p:spPr bwMode="gray">
            <a:xfrm>
              <a:off x="2101691" y="2066054"/>
              <a:ext cx="171636" cy="171636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C67E5A-6133-984D-B8AA-35345E46578C}"/>
                </a:ext>
              </a:extLst>
            </p:cNvPr>
            <p:cNvSpPr/>
            <p:nvPr/>
          </p:nvSpPr>
          <p:spPr bwMode="gray">
            <a:xfrm>
              <a:off x="2101691" y="2430358"/>
              <a:ext cx="171636" cy="171636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AE33048-217E-A942-83D7-379C883A77A9}"/>
                </a:ext>
              </a:extLst>
            </p:cNvPr>
            <p:cNvCxnSpPr>
              <a:cxnSpLocks/>
              <a:stCxn id="67" idx="6"/>
              <a:endCxn id="4" idx="2"/>
            </p:cNvCxnSpPr>
            <p:nvPr/>
          </p:nvCxnSpPr>
          <p:spPr>
            <a:xfrm flipV="1">
              <a:off x="1038783" y="2159312"/>
              <a:ext cx="445636" cy="182152"/>
            </a:xfrm>
            <a:prstGeom prst="straightConnector1">
              <a:avLst/>
            </a:prstGeom>
            <a:ln>
              <a:solidFill>
                <a:schemeClr val="tx2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8AD13D0-B67A-F748-9AA2-C65802F8CD2D}"/>
                </a:ext>
              </a:extLst>
            </p:cNvPr>
            <p:cNvCxnSpPr>
              <a:cxnSpLocks/>
              <a:stCxn id="67" idx="6"/>
              <a:endCxn id="7" idx="2"/>
            </p:cNvCxnSpPr>
            <p:nvPr/>
          </p:nvCxnSpPr>
          <p:spPr>
            <a:xfrm>
              <a:off x="1038783" y="2341464"/>
              <a:ext cx="445636" cy="182152"/>
            </a:xfrm>
            <a:prstGeom prst="straightConnector1">
              <a:avLst/>
            </a:prstGeom>
            <a:ln>
              <a:solidFill>
                <a:schemeClr val="tx2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5C8E7E0-8D4B-F049-8846-203A884EF88C}"/>
                </a:ext>
              </a:extLst>
            </p:cNvPr>
            <p:cNvCxnSpPr>
              <a:cxnSpLocks/>
              <a:stCxn id="4" idx="6"/>
              <a:endCxn id="12" idx="2"/>
            </p:cNvCxnSpPr>
            <p:nvPr/>
          </p:nvCxnSpPr>
          <p:spPr>
            <a:xfrm flipV="1">
              <a:off x="1656055" y="2151872"/>
              <a:ext cx="445636" cy="744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B5564C4-98EB-B340-9DCF-7D0ED0E87932}"/>
                </a:ext>
              </a:extLst>
            </p:cNvPr>
            <p:cNvCxnSpPr>
              <a:cxnSpLocks/>
              <a:stCxn id="4" idx="6"/>
              <a:endCxn id="13" idx="2"/>
            </p:cNvCxnSpPr>
            <p:nvPr/>
          </p:nvCxnSpPr>
          <p:spPr>
            <a:xfrm>
              <a:off x="1656055" y="2159312"/>
              <a:ext cx="445636" cy="356864"/>
            </a:xfrm>
            <a:prstGeom prst="straightConnector1">
              <a:avLst/>
            </a:prstGeom>
            <a:ln>
              <a:solidFill>
                <a:schemeClr val="tx2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14F6F83E-1E8A-BC48-9741-FD46F1F2A600}"/>
                </a:ext>
              </a:extLst>
            </p:cNvPr>
            <p:cNvCxnSpPr>
              <a:cxnSpLocks/>
              <a:stCxn id="7" idx="6"/>
              <a:endCxn id="12" idx="2"/>
            </p:cNvCxnSpPr>
            <p:nvPr/>
          </p:nvCxnSpPr>
          <p:spPr>
            <a:xfrm flipV="1">
              <a:off x="1656055" y="2151872"/>
              <a:ext cx="445636" cy="371744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00DA2D3E-B037-3145-A8F8-B1A1759D91FC}"/>
                </a:ext>
              </a:extLst>
            </p:cNvPr>
            <p:cNvCxnSpPr>
              <a:cxnSpLocks/>
              <a:stCxn id="7" idx="6"/>
              <a:endCxn id="13" idx="2"/>
            </p:cNvCxnSpPr>
            <p:nvPr/>
          </p:nvCxnSpPr>
          <p:spPr>
            <a:xfrm flipV="1">
              <a:off x="1656055" y="2516176"/>
              <a:ext cx="445636" cy="7440"/>
            </a:xfrm>
            <a:prstGeom prst="straightConnector1">
              <a:avLst/>
            </a:prstGeom>
            <a:ln>
              <a:solidFill>
                <a:schemeClr val="tx2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5A5D9CB0-D4D2-F040-8801-3143A3B06583}"/>
                </a:ext>
              </a:extLst>
            </p:cNvPr>
            <p:cNvCxnSpPr>
              <a:cxnSpLocks/>
              <a:stCxn id="13" idx="6"/>
              <a:endCxn id="70" idx="2"/>
            </p:cNvCxnSpPr>
            <p:nvPr/>
          </p:nvCxnSpPr>
          <p:spPr>
            <a:xfrm flipV="1">
              <a:off x="2273327" y="2302604"/>
              <a:ext cx="445637" cy="213572"/>
            </a:xfrm>
            <a:prstGeom prst="straightConnector1">
              <a:avLst/>
            </a:prstGeom>
            <a:ln>
              <a:solidFill>
                <a:schemeClr val="tx2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152CE23A-840E-7448-A148-DC0DD1000EF2}"/>
                </a:ext>
              </a:extLst>
            </p:cNvPr>
            <p:cNvCxnSpPr>
              <a:cxnSpLocks/>
              <a:stCxn id="12" idx="6"/>
              <a:endCxn id="70" idx="2"/>
            </p:cNvCxnSpPr>
            <p:nvPr/>
          </p:nvCxnSpPr>
          <p:spPr>
            <a:xfrm>
              <a:off x="2273327" y="2151872"/>
              <a:ext cx="445637" cy="150732"/>
            </a:xfrm>
            <a:prstGeom prst="straightConnector1">
              <a:avLst/>
            </a:prstGeom>
            <a:ln>
              <a:solidFill>
                <a:schemeClr val="tx2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3D1EE38-9C02-DB49-B110-DE13567B0C58}"/>
                </a:ext>
              </a:extLst>
            </p:cNvPr>
            <p:cNvSpPr/>
            <p:nvPr/>
          </p:nvSpPr>
          <p:spPr bwMode="gray">
            <a:xfrm>
              <a:off x="867147" y="2255646"/>
              <a:ext cx="171636" cy="171636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9D650B0-35A9-6A46-8A39-A81292BB84CF}"/>
                </a:ext>
              </a:extLst>
            </p:cNvPr>
            <p:cNvSpPr/>
            <p:nvPr/>
          </p:nvSpPr>
          <p:spPr bwMode="gray">
            <a:xfrm>
              <a:off x="2718964" y="2216786"/>
              <a:ext cx="171636" cy="171636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Freeform 23">
            <a:extLst>
              <a:ext uri="{FF2B5EF4-FFF2-40B4-BE49-F238E27FC236}">
                <a16:creationId xmlns:a16="http://schemas.microsoft.com/office/drawing/2014/main" id="{9737152E-8ED8-324C-B59B-6DF116B4B320}"/>
              </a:ext>
            </a:extLst>
          </p:cNvPr>
          <p:cNvSpPr/>
          <p:nvPr/>
        </p:nvSpPr>
        <p:spPr bwMode="gray">
          <a:xfrm>
            <a:off x="1590219" y="2081338"/>
            <a:ext cx="1060174" cy="874644"/>
          </a:xfrm>
          <a:custGeom>
            <a:avLst/>
            <a:gdLst>
              <a:gd name="connsiteX0" fmla="*/ 742122 w 1060174"/>
              <a:gd name="connsiteY0" fmla="*/ 0 h 874644"/>
              <a:gd name="connsiteX1" fmla="*/ 516835 w 1060174"/>
              <a:gd name="connsiteY1" fmla="*/ 0 h 874644"/>
              <a:gd name="connsiteX2" fmla="*/ 278296 w 1060174"/>
              <a:gd name="connsiteY2" fmla="*/ 13253 h 874644"/>
              <a:gd name="connsiteX3" fmla="*/ 238539 w 1060174"/>
              <a:gd name="connsiteY3" fmla="*/ 39757 h 874644"/>
              <a:gd name="connsiteX4" fmla="*/ 198783 w 1060174"/>
              <a:gd name="connsiteY4" fmla="*/ 53009 h 874644"/>
              <a:gd name="connsiteX5" fmla="*/ 106017 w 1060174"/>
              <a:gd name="connsiteY5" fmla="*/ 119270 h 874644"/>
              <a:gd name="connsiteX6" fmla="*/ 39756 w 1060174"/>
              <a:gd name="connsiteY6" fmla="*/ 185531 h 874644"/>
              <a:gd name="connsiteX7" fmla="*/ 13252 w 1060174"/>
              <a:gd name="connsiteY7" fmla="*/ 265044 h 874644"/>
              <a:gd name="connsiteX8" fmla="*/ 106017 w 1060174"/>
              <a:gd name="connsiteY8" fmla="*/ 371061 h 874644"/>
              <a:gd name="connsiteX9" fmla="*/ 145774 w 1060174"/>
              <a:gd name="connsiteY9" fmla="*/ 357809 h 874644"/>
              <a:gd name="connsiteX10" fmla="*/ 357809 w 1060174"/>
              <a:gd name="connsiteY10" fmla="*/ 371061 h 874644"/>
              <a:gd name="connsiteX11" fmla="*/ 331304 w 1060174"/>
              <a:gd name="connsiteY11" fmla="*/ 450574 h 874644"/>
              <a:gd name="connsiteX12" fmla="*/ 251791 w 1060174"/>
              <a:gd name="connsiteY12" fmla="*/ 477079 h 874644"/>
              <a:gd name="connsiteX13" fmla="*/ 212035 w 1060174"/>
              <a:gd name="connsiteY13" fmla="*/ 490331 h 874644"/>
              <a:gd name="connsiteX14" fmla="*/ 132522 w 1060174"/>
              <a:gd name="connsiteY14" fmla="*/ 530087 h 874644"/>
              <a:gd name="connsiteX15" fmla="*/ 53009 w 1060174"/>
              <a:gd name="connsiteY15" fmla="*/ 636105 h 874644"/>
              <a:gd name="connsiteX16" fmla="*/ 26504 w 1060174"/>
              <a:gd name="connsiteY16" fmla="*/ 715618 h 874644"/>
              <a:gd name="connsiteX17" fmla="*/ 13252 w 1060174"/>
              <a:gd name="connsiteY17" fmla="*/ 755374 h 874644"/>
              <a:gd name="connsiteX18" fmla="*/ 0 w 1060174"/>
              <a:gd name="connsiteY18" fmla="*/ 795131 h 874644"/>
              <a:gd name="connsiteX19" fmla="*/ 13252 w 1060174"/>
              <a:gd name="connsiteY19" fmla="*/ 848140 h 874644"/>
              <a:gd name="connsiteX20" fmla="*/ 53009 w 1060174"/>
              <a:gd name="connsiteY20" fmla="*/ 861392 h 874644"/>
              <a:gd name="connsiteX21" fmla="*/ 106017 w 1060174"/>
              <a:gd name="connsiteY21" fmla="*/ 874644 h 874644"/>
              <a:gd name="connsiteX22" fmla="*/ 278296 w 1060174"/>
              <a:gd name="connsiteY22" fmla="*/ 848140 h 874644"/>
              <a:gd name="connsiteX23" fmla="*/ 384313 w 1060174"/>
              <a:gd name="connsiteY23" fmla="*/ 768626 h 874644"/>
              <a:gd name="connsiteX24" fmla="*/ 410817 w 1060174"/>
              <a:gd name="connsiteY24" fmla="*/ 728870 h 874644"/>
              <a:gd name="connsiteX25" fmla="*/ 450574 w 1060174"/>
              <a:gd name="connsiteY25" fmla="*/ 702366 h 874644"/>
              <a:gd name="connsiteX26" fmla="*/ 516835 w 1060174"/>
              <a:gd name="connsiteY26" fmla="*/ 649357 h 874644"/>
              <a:gd name="connsiteX27" fmla="*/ 569843 w 1060174"/>
              <a:gd name="connsiteY27" fmla="*/ 622853 h 874644"/>
              <a:gd name="connsiteX28" fmla="*/ 636104 w 1060174"/>
              <a:gd name="connsiteY28" fmla="*/ 583096 h 874644"/>
              <a:gd name="connsiteX29" fmla="*/ 715617 w 1060174"/>
              <a:gd name="connsiteY29" fmla="*/ 530087 h 874644"/>
              <a:gd name="connsiteX30" fmla="*/ 742122 w 1060174"/>
              <a:gd name="connsiteY30" fmla="*/ 503583 h 874644"/>
              <a:gd name="connsiteX31" fmla="*/ 821635 w 1060174"/>
              <a:gd name="connsiteY31" fmla="*/ 477079 h 874644"/>
              <a:gd name="connsiteX32" fmla="*/ 848139 w 1060174"/>
              <a:gd name="connsiteY32" fmla="*/ 450574 h 874644"/>
              <a:gd name="connsiteX33" fmla="*/ 887896 w 1060174"/>
              <a:gd name="connsiteY33" fmla="*/ 437322 h 874644"/>
              <a:gd name="connsiteX34" fmla="*/ 901148 w 1060174"/>
              <a:gd name="connsiteY34" fmla="*/ 397566 h 874644"/>
              <a:gd name="connsiteX35" fmla="*/ 967409 w 1060174"/>
              <a:gd name="connsiteY35" fmla="*/ 357809 h 874644"/>
              <a:gd name="connsiteX36" fmla="*/ 1007165 w 1060174"/>
              <a:gd name="connsiteY36" fmla="*/ 331305 h 874644"/>
              <a:gd name="connsiteX37" fmla="*/ 1060174 w 1060174"/>
              <a:gd name="connsiteY37" fmla="*/ 278296 h 874644"/>
              <a:gd name="connsiteX38" fmla="*/ 1046922 w 1060174"/>
              <a:gd name="connsiteY38" fmla="*/ 238540 h 874644"/>
              <a:gd name="connsiteX39" fmla="*/ 967409 w 1060174"/>
              <a:gd name="connsiteY39" fmla="*/ 185531 h 874644"/>
              <a:gd name="connsiteX40" fmla="*/ 954156 w 1060174"/>
              <a:gd name="connsiteY40" fmla="*/ 106018 h 874644"/>
              <a:gd name="connsiteX41" fmla="*/ 887896 w 1060174"/>
              <a:gd name="connsiteY41" fmla="*/ 53009 h 874644"/>
              <a:gd name="connsiteX42" fmla="*/ 808383 w 1060174"/>
              <a:gd name="connsiteY42" fmla="*/ 26505 h 874644"/>
              <a:gd name="connsiteX43" fmla="*/ 742122 w 1060174"/>
              <a:gd name="connsiteY43" fmla="*/ 0 h 874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060174" h="874644">
                <a:moveTo>
                  <a:pt x="742122" y="0"/>
                </a:moveTo>
                <a:cubicBezTo>
                  <a:pt x="524829" y="31044"/>
                  <a:pt x="794960" y="0"/>
                  <a:pt x="516835" y="0"/>
                </a:cubicBezTo>
                <a:cubicBezTo>
                  <a:pt x="437199" y="0"/>
                  <a:pt x="357809" y="8835"/>
                  <a:pt x="278296" y="13253"/>
                </a:cubicBezTo>
                <a:cubicBezTo>
                  <a:pt x="265044" y="22088"/>
                  <a:pt x="252785" y="32634"/>
                  <a:pt x="238539" y="39757"/>
                </a:cubicBezTo>
                <a:cubicBezTo>
                  <a:pt x="226045" y="46004"/>
                  <a:pt x="210150" y="44890"/>
                  <a:pt x="198783" y="53009"/>
                </a:cubicBezTo>
                <a:cubicBezTo>
                  <a:pt x="88733" y="131616"/>
                  <a:pt x="195845" y="89328"/>
                  <a:pt x="106017" y="119270"/>
                </a:cubicBezTo>
                <a:cubicBezTo>
                  <a:pt x="69748" y="143449"/>
                  <a:pt x="58355" y="143682"/>
                  <a:pt x="39756" y="185531"/>
                </a:cubicBezTo>
                <a:cubicBezTo>
                  <a:pt x="28409" y="211061"/>
                  <a:pt x="13252" y="265044"/>
                  <a:pt x="13252" y="265044"/>
                </a:cubicBezTo>
                <a:cubicBezTo>
                  <a:pt x="28404" y="401417"/>
                  <a:pt x="-12236" y="397339"/>
                  <a:pt x="106017" y="371061"/>
                </a:cubicBezTo>
                <a:cubicBezTo>
                  <a:pt x="119654" y="368031"/>
                  <a:pt x="132522" y="362226"/>
                  <a:pt x="145774" y="357809"/>
                </a:cubicBezTo>
                <a:cubicBezTo>
                  <a:pt x="216452" y="362226"/>
                  <a:pt x="294469" y="339391"/>
                  <a:pt x="357809" y="371061"/>
                </a:cubicBezTo>
                <a:cubicBezTo>
                  <a:pt x="382798" y="383555"/>
                  <a:pt x="357808" y="441739"/>
                  <a:pt x="331304" y="450574"/>
                </a:cubicBezTo>
                <a:lnTo>
                  <a:pt x="251791" y="477079"/>
                </a:lnTo>
                <a:cubicBezTo>
                  <a:pt x="238539" y="481496"/>
                  <a:pt x="223658" y="482583"/>
                  <a:pt x="212035" y="490331"/>
                </a:cubicBezTo>
                <a:cubicBezTo>
                  <a:pt x="160655" y="524583"/>
                  <a:pt x="187388" y="511798"/>
                  <a:pt x="132522" y="530087"/>
                </a:cubicBezTo>
                <a:cubicBezTo>
                  <a:pt x="101125" y="561484"/>
                  <a:pt x="67995" y="591149"/>
                  <a:pt x="53009" y="636105"/>
                </a:cubicBezTo>
                <a:lnTo>
                  <a:pt x="26504" y="715618"/>
                </a:lnTo>
                <a:lnTo>
                  <a:pt x="13252" y="755374"/>
                </a:lnTo>
                <a:lnTo>
                  <a:pt x="0" y="795131"/>
                </a:lnTo>
                <a:cubicBezTo>
                  <a:pt x="4417" y="812801"/>
                  <a:pt x="1874" y="833918"/>
                  <a:pt x="13252" y="848140"/>
                </a:cubicBezTo>
                <a:cubicBezTo>
                  <a:pt x="21978" y="859048"/>
                  <a:pt x="39577" y="857554"/>
                  <a:pt x="53009" y="861392"/>
                </a:cubicBezTo>
                <a:cubicBezTo>
                  <a:pt x="70521" y="866395"/>
                  <a:pt x="88348" y="870227"/>
                  <a:pt x="106017" y="874644"/>
                </a:cubicBezTo>
                <a:cubicBezTo>
                  <a:pt x="125510" y="872695"/>
                  <a:pt x="236362" y="871437"/>
                  <a:pt x="278296" y="848140"/>
                </a:cubicBezTo>
                <a:cubicBezTo>
                  <a:pt x="308825" y="831179"/>
                  <a:pt x="358576" y="800798"/>
                  <a:pt x="384313" y="768626"/>
                </a:cubicBezTo>
                <a:cubicBezTo>
                  <a:pt x="394262" y="756189"/>
                  <a:pt x="399555" y="740132"/>
                  <a:pt x="410817" y="728870"/>
                </a:cubicBezTo>
                <a:cubicBezTo>
                  <a:pt x="422079" y="717608"/>
                  <a:pt x="438137" y="712316"/>
                  <a:pt x="450574" y="702366"/>
                </a:cubicBezTo>
                <a:cubicBezTo>
                  <a:pt x="504999" y="658826"/>
                  <a:pt x="445446" y="690150"/>
                  <a:pt x="516835" y="649357"/>
                </a:cubicBezTo>
                <a:cubicBezTo>
                  <a:pt x="533987" y="639556"/>
                  <a:pt x="553406" y="633811"/>
                  <a:pt x="569843" y="622853"/>
                </a:cubicBezTo>
                <a:cubicBezTo>
                  <a:pt x="642607" y="574343"/>
                  <a:pt x="543820" y="613857"/>
                  <a:pt x="636104" y="583096"/>
                </a:cubicBezTo>
                <a:cubicBezTo>
                  <a:pt x="696876" y="522327"/>
                  <a:pt x="619341" y="594271"/>
                  <a:pt x="715617" y="530087"/>
                </a:cubicBezTo>
                <a:cubicBezTo>
                  <a:pt x="726013" y="523156"/>
                  <a:pt x="730947" y="509171"/>
                  <a:pt x="742122" y="503583"/>
                </a:cubicBezTo>
                <a:cubicBezTo>
                  <a:pt x="767111" y="491089"/>
                  <a:pt x="821635" y="477079"/>
                  <a:pt x="821635" y="477079"/>
                </a:cubicBezTo>
                <a:cubicBezTo>
                  <a:pt x="830470" y="468244"/>
                  <a:pt x="837425" y="457002"/>
                  <a:pt x="848139" y="450574"/>
                </a:cubicBezTo>
                <a:cubicBezTo>
                  <a:pt x="860117" y="443387"/>
                  <a:pt x="878018" y="447200"/>
                  <a:pt x="887896" y="437322"/>
                </a:cubicBezTo>
                <a:cubicBezTo>
                  <a:pt x="897774" y="427445"/>
                  <a:pt x="893961" y="409544"/>
                  <a:pt x="901148" y="397566"/>
                </a:cubicBezTo>
                <a:cubicBezTo>
                  <a:pt x="919340" y="367246"/>
                  <a:pt x="936136" y="368233"/>
                  <a:pt x="967409" y="357809"/>
                </a:cubicBezTo>
                <a:cubicBezTo>
                  <a:pt x="980661" y="348974"/>
                  <a:pt x="995072" y="341670"/>
                  <a:pt x="1007165" y="331305"/>
                </a:cubicBezTo>
                <a:cubicBezTo>
                  <a:pt x="1026138" y="315043"/>
                  <a:pt x="1060174" y="278296"/>
                  <a:pt x="1060174" y="278296"/>
                </a:cubicBezTo>
                <a:cubicBezTo>
                  <a:pt x="1055757" y="265044"/>
                  <a:pt x="1056799" y="248417"/>
                  <a:pt x="1046922" y="238540"/>
                </a:cubicBezTo>
                <a:cubicBezTo>
                  <a:pt x="1024398" y="216016"/>
                  <a:pt x="967409" y="185531"/>
                  <a:pt x="967409" y="185531"/>
                </a:cubicBezTo>
                <a:cubicBezTo>
                  <a:pt x="962991" y="159027"/>
                  <a:pt x="963591" y="131177"/>
                  <a:pt x="954156" y="106018"/>
                </a:cubicBezTo>
                <a:cubicBezTo>
                  <a:pt x="948648" y="91331"/>
                  <a:pt x="896928" y="57023"/>
                  <a:pt x="887896" y="53009"/>
                </a:cubicBezTo>
                <a:cubicBezTo>
                  <a:pt x="862366" y="41662"/>
                  <a:pt x="808383" y="26505"/>
                  <a:pt x="808383" y="26505"/>
                </a:cubicBezTo>
                <a:lnTo>
                  <a:pt x="742122" y="0"/>
                </a:lnTo>
                <a:close/>
              </a:path>
            </a:pathLst>
          </a:custGeom>
          <a:noFill/>
          <a:ln w="38100" algn="ctr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A3C19A5-5D5D-D64B-BBD1-78983B275EDD}"/>
                  </a:ext>
                </a:extLst>
              </p:cNvPr>
              <p:cNvSpPr txBox="1"/>
              <p:nvPr/>
            </p:nvSpPr>
            <p:spPr>
              <a:xfrm>
                <a:off x="2095052" y="2356978"/>
                <a:ext cx="240536" cy="2866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buClr>
                    <a:srgbClr val="002776"/>
                  </a:buClr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aseline="-25000" dirty="0">
                    <a:solidFill>
                      <a:schemeClr val="tx2"/>
                    </a:solidFill>
                  </a:rPr>
                  <a:t>2</a:t>
                </a:r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A3C19A5-5D5D-D64B-BBD1-78983B275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052" y="2356978"/>
                <a:ext cx="240536" cy="286689"/>
              </a:xfrm>
              <a:prstGeom prst="rect">
                <a:avLst/>
              </a:prstGeom>
              <a:blipFill>
                <a:blip r:embed="rId5"/>
                <a:stretch>
                  <a:fillRect l="-15000" r="-3000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9C37392-F1E3-5A45-9B65-D44B8355AB66}"/>
                  </a:ext>
                </a:extLst>
              </p:cNvPr>
              <p:cNvSpPr txBox="1"/>
              <p:nvPr/>
            </p:nvSpPr>
            <p:spPr>
              <a:xfrm>
                <a:off x="4747668" y="2333982"/>
                <a:ext cx="3350725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85750" indent="-285750">
                  <a:buClr>
                    <a:srgbClr val="002776"/>
                  </a:buClr>
                  <a:buFont typeface="Arial" panose="020B0604020202020204" pitchFamily="34" charset="0"/>
                  <a:buChar char="•"/>
                </a:pPr>
                <a:r>
                  <a:rPr lang="en-US" dirty="0"/>
                  <a:t>Assume</a:t>
                </a:r>
              </a:p>
              <a:p>
                <a:pPr lvl="1" algn="r">
                  <a:buClr>
                    <a:srgbClr val="002776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5, 6</m:t>
                      </m:r>
                    </m:oMath>
                  </m:oMathPara>
                </a14:m>
                <a:endParaRPr lang="en-US" dirty="0"/>
              </a:p>
              <a:p>
                <a:pPr lvl="1" algn="r">
                  <a:buClr>
                    <a:srgbClr val="002776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𝑤𝑒𝑖𝑔h𝑡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𝑤𝑒𝑖𝑔h𝑡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1, 2</m:t>
                      </m:r>
                    </m:oMath>
                  </m:oMathPara>
                </a14:m>
                <a:endParaRPr lang="en-US" dirty="0"/>
              </a:p>
              <a:p>
                <a:pPr lvl="1" algn="r">
                  <a:buClr>
                    <a:srgbClr val="002776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𝑏𝑖𝑎𝑠</m:t>
                      </m:r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9C37392-F1E3-5A45-9B65-D44B8355A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668" y="2333982"/>
                <a:ext cx="3350725" cy="1107996"/>
              </a:xfrm>
              <a:prstGeom prst="rect">
                <a:avLst/>
              </a:prstGeom>
              <a:blipFill>
                <a:blip r:embed="rId6"/>
                <a:stretch>
                  <a:fillRect l="-3774" t="-5682" b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1F7EF488-91A1-D241-AC70-6FD504581ED4}"/>
              </a:ext>
            </a:extLst>
          </p:cNvPr>
          <p:cNvGrpSpPr/>
          <p:nvPr/>
        </p:nvGrpSpPr>
        <p:grpSpPr>
          <a:xfrm>
            <a:off x="718041" y="3169397"/>
            <a:ext cx="7525187" cy="2211833"/>
            <a:chOff x="582493" y="3969511"/>
            <a:chExt cx="5471497" cy="24511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44A5B77F-6EE4-464F-8BD3-E266C2872615}"/>
                    </a:ext>
                  </a:extLst>
                </p:cNvPr>
                <p:cNvSpPr/>
                <p:nvPr/>
              </p:nvSpPr>
              <p:spPr bwMode="gray">
                <a:xfrm>
                  <a:off x="3300300" y="4777930"/>
                  <a:ext cx="253900" cy="383292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lIns="88900" tIns="88900" rIns="88900" bIns="88900" rtlCol="0" anchor="ctr"/>
                <a:lstStyle/>
                <a:p>
                  <a:pPr algn="ctr">
                    <a:lnSpc>
                      <a:spcPct val="106000"/>
                    </a:lnSpc>
                    <a:buFont typeface="Wingdings 2" pitchFamily="18" charset="2"/>
                    <a:buNone/>
                  </a:pPr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+</m:t>
                      </m:r>
                    </m:oMath>
                  </a14:m>
                  <a:r>
                    <a:rPr lang="en-US" sz="1600" b="1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44A5B77F-6EE4-464F-8BD3-E266C28726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3300300" y="4777930"/>
                  <a:ext cx="253900" cy="383292"/>
                </a:xfrm>
                <a:prstGeom prst="ellipse">
                  <a:avLst/>
                </a:prstGeom>
                <a:blipFill>
                  <a:blip r:embed="rId7"/>
                  <a:stretch>
                    <a:fillRect l="-16667" b="-6667"/>
                  </a:stretch>
                </a:blipFill>
                <a:ln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DCCB267F-20F6-E34A-974B-8F2C4FD30B5A}"/>
                    </a:ext>
                  </a:extLst>
                </p:cNvPr>
                <p:cNvSpPr/>
                <p:nvPr/>
              </p:nvSpPr>
              <p:spPr bwMode="gray">
                <a:xfrm>
                  <a:off x="1963591" y="4267455"/>
                  <a:ext cx="253900" cy="383292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lIns="88900" tIns="88900" rIns="88900" bIns="88900" rtlCol="0" anchor="ctr"/>
                <a:lstStyle/>
                <a:p>
                  <a:pPr algn="ctr">
                    <a:lnSpc>
                      <a:spcPct val="106000"/>
                    </a:lnSpc>
                    <a:buFont typeface="Wingdings 2" pitchFamily="18" charset="2"/>
                    <a:buNone/>
                  </a:pPr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sz="1600" b="1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DCCB267F-20F6-E34A-974B-8F2C4FD30B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1963591" y="4267455"/>
                  <a:ext cx="253900" cy="383292"/>
                </a:xfrm>
                <a:prstGeom prst="ellipse">
                  <a:avLst/>
                </a:prstGeom>
                <a:blipFill>
                  <a:blip r:embed="rId8"/>
                  <a:stretch>
                    <a:fillRect l="-12903" b="-6667"/>
                  </a:stretch>
                </a:blipFill>
                <a:ln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9D3D2E4C-FE94-A043-A61A-F9606DFC4A6C}"/>
                    </a:ext>
                  </a:extLst>
                </p:cNvPr>
                <p:cNvSpPr/>
                <p:nvPr/>
              </p:nvSpPr>
              <p:spPr bwMode="gray">
                <a:xfrm>
                  <a:off x="4677145" y="4777930"/>
                  <a:ext cx="253900" cy="386978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lIns="88900" tIns="88900" rIns="88900" bIns="88900" rtlCol="0" anchor="ctr"/>
                <a:lstStyle/>
                <a:p>
                  <a:pPr algn="ctr">
                    <a:lnSpc>
                      <a:spcPct val="106000"/>
                    </a:lnSpc>
                    <a:buFont typeface="Wingdings 2" pitchFamily="18" charset="2"/>
                    <a:buNone/>
                  </a:pPr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+</m:t>
                      </m:r>
                    </m:oMath>
                  </a14:m>
                  <a:r>
                    <a:rPr lang="en-US" sz="1600" b="1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9D3D2E4C-FE94-A043-A61A-F9606DFC4A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4677145" y="4777930"/>
                  <a:ext cx="253900" cy="386978"/>
                </a:xfrm>
                <a:prstGeom prst="ellipse">
                  <a:avLst/>
                </a:prstGeom>
                <a:blipFill>
                  <a:blip r:embed="rId7"/>
                  <a:stretch>
                    <a:fillRect l="-16667" b="-6667"/>
                  </a:stretch>
                </a:blipFill>
                <a:ln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5BAD144B-DAE0-514E-8F58-816A5FD956C7}"/>
                    </a:ext>
                  </a:extLst>
                </p:cNvPr>
                <p:cNvSpPr/>
                <p:nvPr/>
              </p:nvSpPr>
              <p:spPr bwMode="gray">
                <a:xfrm>
                  <a:off x="1963591" y="5301924"/>
                  <a:ext cx="253900" cy="383292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lIns="88900" tIns="88900" rIns="88900" bIns="88900" rtlCol="0" anchor="ctr"/>
                <a:lstStyle/>
                <a:p>
                  <a:pPr algn="ctr">
                    <a:lnSpc>
                      <a:spcPct val="106000"/>
                    </a:lnSpc>
                    <a:buFont typeface="Wingdings 2" pitchFamily="18" charset="2"/>
                    <a:buNone/>
                  </a:pPr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lang="en-US" sz="1600" b="1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5BAD144B-DAE0-514E-8F58-816A5FD956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gray">
                <a:xfrm>
                  <a:off x="1963591" y="5301924"/>
                  <a:ext cx="253900" cy="383292"/>
                </a:xfrm>
                <a:prstGeom prst="ellipse">
                  <a:avLst/>
                </a:prstGeom>
                <a:blipFill>
                  <a:blip r:embed="rId9"/>
                  <a:stretch>
                    <a:fillRect l="-12903" b="-10000"/>
                  </a:stretch>
                </a:blipFill>
                <a:ln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B7056BFA-03A9-D449-BF95-CFDB59D91DBE}"/>
                    </a:ext>
                  </a:extLst>
                </p:cNvPr>
                <p:cNvSpPr txBox="1"/>
                <p:nvPr/>
              </p:nvSpPr>
              <p:spPr>
                <a:xfrm>
                  <a:off x="582493" y="4049926"/>
                  <a:ext cx="968011" cy="276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r">
                    <a:buClr>
                      <a:srgbClr val="002776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B7056BFA-03A9-D449-BF95-CFDB59D91D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493" y="4049926"/>
                  <a:ext cx="968011" cy="276998"/>
                </a:xfrm>
                <a:prstGeom prst="rect">
                  <a:avLst/>
                </a:prstGeom>
                <a:blipFill>
                  <a:blip r:embed="rId10"/>
                  <a:stretch>
                    <a:fillRect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55973257-F0CC-804B-AF57-71028D77CF59}"/>
                    </a:ext>
                  </a:extLst>
                </p:cNvPr>
                <p:cNvSpPr txBox="1"/>
                <p:nvPr/>
              </p:nvSpPr>
              <p:spPr>
                <a:xfrm>
                  <a:off x="582493" y="5096780"/>
                  <a:ext cx="968011" cy="276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r">
                    <a:buClr>
                      <a:srgbClr val="002776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55973257-F0CC-804B-AF57-71028D77CF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493" y="5096780"/>
                  <a:ext cx="968011" cy="276998"/>
                </a:xfrm>
                <a:prstGeom prst="rect">
                  <a:avLst/>
                </a:prstGeom>
                <a:blipFill>
                  <a:blip r:embed="rId11"/>
                  <a:stretch>
                    <a:fillRect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409A23E8-E76F-FC4A-B565-E7388DBE5B88}"/>
                    </a:ext>
                  </a:extLst>
                </p:cNvPr>
                <p:cNvSpPr txBox="1"/>
                <p:nvPr/>
              </p:nvSpPr>
              <p:spPr>
                <a:xfrm>
                  <a:off x="582493" y="4573353"/>
                  <a:ext cx="968011" cy="276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r">
                    <a:buClr>
                      <a:srgbClr val="002776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𝑤𝑒𝑖𝑔h𝑡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409A23E8-E76F-FC4A-B565-E7388DBE5B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493" y="4573353"/>
                  <a:ext cx="968011" cy="276998"/>
                </a:xfrm>
                <a:prstGeom prst="rect">
                  <a:avLst/>
                </a:prstGeom>
                <a:blipFill>
                  <a:blip r:embed="rId12"/>
                  <a:stretch>
                    <a:fillRect b="-5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4EF46705-ABB8-1742-B1E4-2CE6D352977B}"/>
                    </a:ext>
                  </a:extLst>
                </p:cNvPr>
                <p:cNvSpPr txBox="1"/>
                <p:nvPr/>
              </p:nvSpPr>
              <p:spPr>
                <a:xfrm>
                  <a:off x="582493" y="5620207"/>
                  <a:ext cx="968011" cy="276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r">
                    <a:buClr>
                      <a:srgbClr val="002776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𝑤𝑒𝑖𝑔h𝑡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4EF46705-ABB8-1742-B1E4-2CE6D3529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493" y="5620207"/>
                  <a:ext cx="968011" cy="276998"/>
                </a:xfrm>
                <a:prstGeom prst="rect">
                  <a:avLst/>
                </a:prstGeom>
                <a:blipFill>
                  <a:blip r:embed="rId13"/>
                  <a:stretch>
                    <a:fillRect b="-476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A4B746CA-747D-1A4B-8655-814ED2D3DCCC}"/>
                    </a:ext>
                  </a:extLst>
                </p:cNvPr>
                <p:cNvSpPr txBox="1"/>
                <p:nvPr/>
              </p:nvSpPr>
              <p:spPr>
                <a:xfrm>
                  <a:off x="1751885" y="6143634"/>
                  <a:ext cx="968011" cy="2769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r">
                    <a:buClr>
                      <a:srgbClr val="002776"/>
                    </a:buClr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𝑏𝑖𝑎𝑠</m:t>
                        </m:r>
                      </m:oMath>
                    </m:oMathPara>
                  </a14:m>
                  <a:endParaRPr lang="en-US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A4B746CA-747D-1A4B-8655-814ED2D3D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1885" y="6143634"/>
                  <a:ext cx="968011" cy="276997"/>
                </a:xfrm>
                <a:prstGeom prst="rect">
                  <a:avLst/>
                </a:prstGeom>
                <a:blipFill>
                  <a:blip r:embed="rId14"/>
                  <a:stretch>
                    <a:fillRect b="-190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3E483B91-C538-EA41-AEBE-78226821B4C1}"/>
                </a:ext>
              </a:extLst>
            </p:cNvPr>
            <p:cNvCxnSpPr>
              <a:cxnSpLocks/>
              <a:stCxn id="88" idx="3"/>
              <a:endCxn id="84" idx="2"/>
            </p:cNvCxnSpPr>
            <p:nvPr/>
          </p:nvCxnSpPr>
          <p:spPr>
            <a:xfrm>
              <a:off x="1550504" y="4188425"/>
              <a:ext cx="413087" cy="270676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BD1F6014-D7AD-0B41-A50A-223C83FDD64B}"/>
                </a:ext>
              </a:extLst>
            </p:cNvPr>
            <p:cNvCxnSpPr>
              <a:cxnSpLocks/>
              <a:stCxn id="91" idx="3"/>
              <a:endCxn id="84" idx="2"/>
            </p:cNvCxnSpPr>
            <p:nvPr/>
          </p:nvCxnSpPr>
          <p:spPr>
            <a:xfrm flipV="1">
              <a:off x="1550504" y="4459102"/>
              <a:ext cx="413087" cy="25275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DC1EFC10-D213-1340-B083-C9980A4B7F9A}"/>
                </a:ext>
              </a:extLst>
            </p:cNvPr>
            <p:cNvCxnSpPr>
              <a:cxnSpLocks/>
              <a:stCxn id="90" idx="3"/>
              <a:endCxn id="87" idx="2"/>
            </p:cNvCxnSpPr>
            <p:nvPr/>
          </p:nvCxnSpPr>
          <p:spPr>
            <a:xfrm>
              <a:off x="1550504" y="5235279"/>
              <a:ext cx="413087" cy="258291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B31F0A14-8C7F-104D-BA35-2AFB4B80DDC4}"/>
                </a:ext>
              </a:extLst>
            </p:cNvPr>
            <p:cNvCxnSpPr>
              <a:cxnSpLocks/>
              <a:stCxn id="93" idx="3"/>
              <a:endCxn id="87" idx="2"/>
            </p:cNvCxnSpPr>
            <p:nvPr/>
          </p:nvCxnSpPr>
          <p:spPr>
            <a:xfrm flipV="1">
              <a:off x="1550504" y="5493570"/>
              <a:ext cx="413087" cy="26513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818D575B-C626-5E42-966F-E87770552C0F}"/>
                </a:ext>
              </a:extLst>
            </p:cNvPr>
            <p:cNvCxnSpPr>
              <a:cxnSpLocks/>
              <a:stCxn id="84" idx="6"/>
              <a:endCxn id="82" idx="2"/>
            </p:cNvCxnSpPr>
            <p:nvPr/>
          </p:nvCxnSpPr>
          <p:spPr>
            <a:xfrm>
              <a:off x="2217491" y="4459102"/>
              <a:ext cx="1082809" cy="510474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4AE54BA1-DF15-1943-BFEC-99EA7685FECD}"/>
                </a:ext>
              </a:extLst>
            </p:cNvPr>
            <p:cNvCxnSpPr>
              <a:cxnSpLocks/>
              <a:stCxn id="87" idx="6"/>
              <a:endCxn id="82" idx="2"/>
            </p:cNvCxnSpPr>
            <p:nvPr/>
          </p:nvCxnSpPr>
          <p:spPr>
            <a:xfrm flipV="1">
              <a:off x="2217491" y="4969576"/>
              <a:ext cx="1082809" cy="523994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41081FCE-15A4-7143-ACE3-9739BB1D6CAC}"/>
                </a:ext>
              </a:extLst>
            </p:cNvPr>
            <p:cNvCxnSpPr>
              <a:cxnSpLocks/>
              <a:stCxn id="82" idx="6"/>
              <a:endCxn id="85" idx="2"/>
            </p:cNvCxnSpPr>
            <p:nvPr/>
          </p:nvCxnSpPr>
          <p:spPr>
            <a:xfrm>
              <a:off x="3554200" y="4969576"/>
              <a:ext cx="1122944" cy="1843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C012B9B2-F278-1A4E-B183-14A8000709B3}"/>
                </a:ext>
              </a:extLst>
            </p:cNvPr>
            <p:cNvCxnSpPr>
              <a:cxnSpLocks/>
              <a:stCxn id="94" idx="3"/>
              <a:endCxn id="85" idx="2"/>
            </p:cNvCxnSpPr>
            <p:nvPr/>
          </p:nvCxnSpPr>
          <p:spPr>
            <a:xfrm flipV="1">
              <a:off x="2719896" y="4971419"/>
              <a:ext cx="1957249" cy="1310713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37964C0F-43CB-C64D-9AF7-11D00AB10DC6}"/>
                    </a:ext>
                  </a:extLst>
                </p:cNvPr>
                <p:cNvSpPr txBox="1"/>
                <p:nvPr/>
              </p:nvSpPr>
              <p:spPr>
                <a:xfrm>
                  <a:off x="5523101" y="4644332"/>
                  <a:ext cx="320601" cy="3124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1200"/>
                    </a:spcBef>
                    <a:buSzPct val="25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20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37964C0F-43CB-C64D-9AF7-11D00AB10D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3101" y="4644332"/>
                  <a:ext cx="320601" cy="312458"/>
                </a:xfrm>
                <a:prstGeom prst="rect">
                  <a:avLst/>
                </a:prstGeom>
                <a:blipFill>
                  <a:blip r:embed="rId15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EA913A98-93DF-594D-805F-E2C107DC974F}"/>
                    </a:ext>
                  </a:extLst>
                </p:cNvPr>
                <p:cNvSpPr txBox="1"/>
                <p:nvPr/>
              </p:nvSpPr>
              <p:spPr>
                <a:xfrm>
                  <a:off x="5582412" y="5004993"/>
                  <a:ext cx="378797" cy="3462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1200"/>
                    </a:spcBef>
                    <a:buSzPct val="25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⃖"/>
                            <m:ctrlPr>
                              <a:rPr lang="en-US" b="1" i="1" smtClean="0">
                                <a:solidFill>
                                  <a:srgbClr val="81BC0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solidFill>
                                  <a:srgbClr val="81BC0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>
                                <a:solidFill>
                                  <a:srgbClr val="81BC0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b="1" i="1">
                                <a:solidFill>
                                  <a:srgbClr val="81BC0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𝑬</m:t>
                            </m:r>
                          </m:e>
                        </m:acc>
                      </m:oMath>
                    </m:oMathPara>
                  </a14:m>
                  <a:endParaRPr lang="en-US" b="1" dirty="0">
                    <a:solidFill>
                      <a:srgbClr val="81BC01"/>
                    </a:solidFill>
                  </a:endParaRPr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EA913A98-93DF-594D-805F-E2C107DC97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2412" y="5004993"/>
                  <a:ext cx="378797" cy="346261"/>
                </a:xfrm>
                <a:prstGeom prst="rect">
                  <a:avLst/>
                </a:prstGeom>
                <a:blipFill>
                  <a:blip r:embed="rId16"/>
                  <a:stretch>
                    <a:fillRect l="-7143" r="-7143"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2E484FF2-FE6A-2C44-A830-36B9FBDB0A50}"/>
                    </a:ext>
                  </a:extLst>
                </p:cNvPr>
                <p:cNvSpPr txBox="1"/>
                <p:nvPr/>
              </p:nvSpPr>
              <p:spPr>
                <a:xfrm>
                  <a:off x="1696204" y="3969511"/>
                  <a:ext cx="192360" cy="3180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1200"/>
                    </a:spcBef>
                    <a:buSzPct val="25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2E484FF2-FE6A-2C44-A830-36B9FBDB0A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6204" y="3969511"/>
                  <a:ext cx="192360" cy="318036"/>
                </a:xfrm>
                <a:prstGeom prst="rect">
                  <a:avLst/>
                </a:prstGeom>
                <a:blipFill>
                  <a:blip r:embed="rId17"/>
                  <a:stretch>
                    <a:fillRect l="-4545" r="-4545" b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AB0AA35E-59A1-7240-ABB7-61AAE7FC4648}"/>
                    </a:ext>
                  </a:extLst>
                </p:cNvPr>
                <p:cNvSpPr txBox="1"/>
                <p:nvPr/>
              </p:nvSpPr>
              <p:spPr>
                <a:xfrm>
                  <a:off x="2760649" y="4375637"/>
                  <a:ext cx="192360" cy="3180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1200"/>
                    </a:spcBef>
                    <a:buSzPct val="25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AB0AA35E-59A1-7240-ABB7-61AAE7FC46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0649" y="4375637"/>
                  <a:ext cx="192360" cy="318036"/>
                </a:xfrm>
                <a:prstGeom prst="rect">
                  <a:avLst/>
                </a:prstGeom>
                <a:blipFill>
                  <a:blip r:embed="rId18"/>
                  <a:stretch>
                    <a:fillRect l="-4545" r="-4545" b="-208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41C12EAB-8438-DC46-A394-76E88FE5471B}"/>
                    </a:ext>
                  </a:extLst>
                </p:cNvPr>
                <p:cNvSpPr txBox="1"/>
                <p:nvPr/>
              </p:nvSpPr>
              <p:spPr>
                <a:xfrm>
                  <a:off x="1498510" y="4419376"/>
                  <a:ext cx="192360" cy="3180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1200"/>
                    </a:spcBef>
                    <a:buSzPct val="25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41C12EAB-8438-DC46-A394-76E88FE547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8510" y="4419376"/>
                  <a:ext cx="192360" cy="318036"/>
                </a:xfrm>
                <a:prstGeom prst="rect">
                  <a:avLst/>
                </a:prstGeom>
                <a:blipFill>
                  <a:blip r:embed="rId19"/>
                  <a:stretch>
                    <a:fillRect l="-4762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64024ABA-AA61-D649-9E3D-9173818036EB}"/>
                    </a:ext>
                  </a:extLst>
                </p:cNvPr>
                <p:cNvSpPr txBox="1"/>
                <p:nvPr/>
              </p:nvSpPr>
              <p:spPr>
                <a:xfrm>
                  <a:off x="1634669" y="5027765"/>
                  <a:ext cx="192360" cy="3180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1200"/>
                    </a:spcBef>
                    <a:buSzPct val="25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64024ABA-AA61-D649-9E3D-917381803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669" y="5027765"/>
                  <a:ext cx="192360" cy="318036"/>
                </a:xfrm>
                <a:prstGeom prst="rect">
                  <a:avLst/>
                </a:prstGeom>
                <a:blipFill>
                  <a:blip r:embed="rId20"/>
                  <a:stretch>
                    <a:fillRect r="-4545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788E1F3D-984C-8549-98FC-A5197667D1B0}"/>
                    </a:ext>
                  </a:extLst>
                </p:cNvPr>
                <p:cNvSpPr txBox="1"/>
                <p:nvPr/>
              </p:nvSpPr>
              <p:spPr>
                <a:xfrm>
                  <a:off x="1468507" y="5460111"/>
                  <a:ext cx="192360" cy="3180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1200"/>
                    </a:spcBef>
                    <a:buSzPct val="25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788E1F3D-984C-8549-98FC-A5197667D1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8507" y="5460111"/>
                  <a:ext cx="192360" cy="318036"/>
                </a:xfrm>
                <a:prstGeom prst="rect">
                  <a:avLst/>
                </a:prstGeom>
                <a:blipFill>
                  <a:blip r:embed="rId21"/>
                  <a:stretch>
                    <a:fillRect r="-454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F5017F98-08A7-3C45-A988-3C590D3B97DA}"/>
                    </a:ext>
                  </a:extLst>
                </p:cNvPr>
                <p:cNvSpPr txBox="1"/>
                <p:nvPr/>
              </p:nvSpPr>
              <p:spPr>
                <a:xfrm>
                  <a:off x="2502990" y="4954983"/>
                  <a:ext cx="320601" cy="3124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1200"/>
                    </a:spcBef>
                    <a:buSzPct val="25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F5017F98-08A7-3C45-A988-3C590D3B97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2990" y="4954983"/>
                  <a:ext cx="320601" cy="312458"/>
                </a:xfrm>
                <a:prstGeom prst="rect">
                  <a:avLst/>
                </a:prstGeom>
                <a:blipFill>
                  <a:blip r:embed="rId22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5D9F8102-87E8-BE45-BE8C-B7BF3DCB4101}"/>
                    </a:ext>
                  </a:extLst>
                </p:cNvPr>
                <p:cNvSpPr txBox="1"/>
                <p:nvPr/>
              </p:nvSpPr>
              <p:spPr>
                <a:xfrm>
                  <a:off x="4023188" y="4644332"/>
                  <a:ext cx="320601" cy="3124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1200"/>
                    </a:spcBef>
                    <a:buSzPct val="25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17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5D9F8102-87E8-BE45-BE8C-B7BF3DCB41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3188" y="4644332"/>
                  <a:ext cx="320601" cy="312458"/>
                </a:xfrm>
                <a:prstGeom prst="rect">
                  <a:avLst/>
                </a:prstGeom>
                <a:blipFill>
                  <a:blip r:embed="rId23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33058CFF-D5EE-224B-BC60-FAEB19F9BFDB}"/>
                </a:ext>
              </a:extLst>
            </p:cNvPr>
            <p:cNvCxnSpPr>
              <a:cxnSpLocks/>
              <a:stCxn id="85" idx="6"/>
            </p:cNvCxnSpPr>
            <p:nvPr/>
          </p:nvCxnSpPr>
          <p:spPr>
            <a:xfrm flipV="1">
              <a:off x="4931045" y="4954984"/>
              <a:ext cx="1122945" cy="16434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FC4623E9-25FF-314C-AC08-0969F5B6E8FD}"/>
                    </a:ext>
                  </a:extLst>
                </p:cNvPr>
                <p:cNvSpPr txBox="1"/>
                <p:nvPr/>
              </p:nvSpPr>
              <p:spPr>
                <a:xfrm>
                  <a:off x="3281777" y="5433164"/>
                  <a:ext cx="192360" cy="3124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1200"/>
                    </a:spcBef>
                    <a:buSzPct val="25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FC4623E9-25FF-314C-AC08-0969F5B6E8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1777" y="5433164"/>
                  <a:ext cx="192360" cy="312458"/>
                </a:xfrm>
                <a:prstGeom prst="rect">
                  <a:avLst/>
                </a:prstGeom>
                <a:blipFill>
                  <a:blip r:embed="rId24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1A1E0A20-2057-A04B-82F6-76AC8E7330E3}"/>
                    </a:ext>
                  </a:extLst>
                </p:cNvPr>
                <p:cNvSpPr txBox="1"/>
                <p:nvPr/>
              </p:nvSpPr>
              <p:spPr>
                <a:xfrm>
                  <a:off x="3491946" y="5768272"/>
                  <a:ext cx="378797" cy="3462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1200"/>
                    </a:spcBef>
                    <a:buSzPct val="25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⃖"/>
                            <m:ctrlPr>
                              <a:rPr lang="en-US" b="1" i="1" smtClean="0">
                                <a:solidFill>
                                  <a:srgbClr val="81BC0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solidFill>
                                  <a:srgbClr val="81BC0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>
                                <a:solidFill>
                                  <a:srgbClr val="81BC0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b="1" i="1">
                                <a:solidFill>
                                  <a:srgbClr val="81BC0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𝑬</m:t>
                            </m:r>
                          </m:e>
                        </m:acc>
                      </m:oMath>
                    </m:oMathPara>
                  </a14:m>
                  <a:endParaRPr lang="en-US" b="1" dirty="0">
                    <a:solidFill>
                      <a:srgbClr val="81BC01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1A1E0A20-2057-A04B-82F6-76AC8E7330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1946" y="5768272"/>
                  <a:ext cx="378797" cy="346261"/>
                </a:xfrm>
                <a:prstGeom prst="rect">
                  <a:avLst/>
                </a:prstGeom>
                <a:blipFill>
                  <a:blip r:embed="rId25"/>
                  <a:stretch>
                    <a:fillRect l="-9756" r="-7317"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7FE25034-0D8C-E941-A6F0-BE193ACC7D07}"/>
                    </a:ext>
                  </a:extLst>
                </p:cNvPr>
                <p:cNvSpPr txBox="1"/>
                <p:nvPr/>
              </p:nvSpPr>
              <p:spPr>
                <a:xfrm>
                  <a:off x="3926606" y="4982363"/>
                  <a:ext cx="378797" cy="3462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1200"/>
                    </a:spcBef>
                    <a:buSzPct val="25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⃖"/>
                            <m:ctrlPr>
                              <a:rPr lang="en-US" b="1" i="1" smtClean="0">
                                <a:solidFill>
                                  <a:srgbClr val="81BC0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solidFill>
                                  <a:srgbClr val="81BC0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>
                                <a:solidFill>
                                  <a:srgbClr val="81BC0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b="1" i="1">
                                <a:solidFill>
                                  <a:srgbClr val="81BC0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𝑬</m:t>
                            </m:r>
                          </m:e>
                        </m:acc>
                      </m:oMath>
                    </m:oMathPara>
                  </a14:m>
                  <a:endParaRPr lang="en-US" b="1" dirty="0">
                    <a:solidFill>
                      <a:srgbClr val="81BC01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7FE25034-0D8C-E941-A6F0-BE193ACC7D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6606" y="4982363"/>
                  <a:ext cx="378797" cy="346261"/>
                </a:xfrm>
                <a:prstGeom prst="rect">
                  <a:avLst/>
                </a:prstGeom>
                <a:blipFill>
                  <a:blip r:embed="rId26"/>
                  <a:stretch>
                    <a:fillRect l="-7143" r="-7143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F5679844-5D34-C447-AB39-A403B114D43B}"/>
                    </a:ext>
                  </a:extLst>
                </p:cNvPr>
                <p:cNvSpPr txBox="1"/>
                <p:nvPr/>
              </p:nvSpPr>
              <p:spPr>
                <a:xfrm>
                  <a:off x="2774552" y="5269344"/>
                  <a:ext cx="378797" cy="3462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1200"/>
                    </a:spcBef>
                    <a:buSzPct val="25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⃖"/>
                            <m:ctrlPr>
                              <a:rPr lang="en-US" b="1" i="1" smtClean="0">
                                <a:solidFill>
                                  <a:srgbClr val="81BC0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solidFill>
                                  <a:srgbClr val="81BC0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>
                                <a:solidFill>
                                  <a:srgbClr val="81BC0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b="1" i="1">
                                <a:solidFill>
                                  <a:srgbClr val="81BC0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𝑬</m:t>
                            </m:r>
                          </m:e>
                        </m:acc>
                      </m:oMath>
                    </m:oMathPara>
                  </a14:m>
                  <a:endParaRPr lang="en-US" b="1" dirty="0">
                    <a:solidFill>
                      <a:srgbClr val="81BC01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F5679844-5D34-C447-AB39-A403B114D4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4552" y="5269344"/>
                  <a:ext cx="378797" cy="346261"/>
                </a:xfrm>
                <a:prstGeom prst="rect">
                  <a:avLst/>
                </a:prstGeom>
                <a:blipFill>
                  <a:blip r:embed="rId27"/>
                  <a:stretch>
                    <a:fillRect l="-7143" r="-7143"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AE954EBE-1C8E-A948-AF09-1C6FE2DF0C6D}"/>
                    </a:ext>
                  </a:extLst>
                </p:cNvPr>
                <p:cNvSpPr txBox="1"/>
                <p:nvPr/>
              </p:nvSpPr>
              <p:spPr>
                <a:xfrm>
                  <a:off x="2487249" y="4606291"/>
                  <a:ext cx="378797" cy="3462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1200"/>
                    </a:spcBef>
                    <a:buSzPct val="25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⃖"/>
                            <m:ctrlPr>
                              <a:rPr lang="en-US" b="1" i="1" smtClean="0">
                                <a:solidFill>
                                  <a:srgbClr val="81BC0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solidFill>
                                  <a:srgbClr val="81BC0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>
                                <a:solidFill>
                                  <a:srgbClr val="81BC0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b="1" i="1">
                                <a:solidFill>
                                  <a:srgbClr val="81BC0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𝑬</m:t>
                            </m:r>
                          </m:e>
                        </m:acc>
                      </m:oMath>
                    </m:oMathPara>
                  </a14:m>
                  <a:endParaRPr lang="en-US" b="1" dirty="0">
                    <a:solidFill>
                      <a:srgbClr val="81BC01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AE954EBE-1C8E-A948-AF09-1C6FE2DF0C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249" y="4606291"/>
                  <a:ext cx="378797" cy="346261"/>
                </a:xfrm>
                <a:prstGeom prst="rect">
                  <a:avLst/>
                </a:prstGeom>
                <a:blipFill>
                  <a:blip r:embed="rId28"/>
                  <a:stretch>
                    <a:fillRect l="-7143" r="-7143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EBDE2C42-D3E3-A545-B827-40E431C0017F}"/>
                    </a:ext>
                  </a:extLst>
                </p:cNvPr>
                <p:cNvSpPr txBox="1"/>
                <p:nvPr/>
              </p:nvSpPr>
              <p:spPr>
                <a:xfrm>
                  <a:off x="1749274" y="5676632"/>
                  <a:ext cx="378797" cy="3462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1200"/>
                    </a:spcBef>
                    <a:buSzPct val="25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⃖"/>
                            <m:ctrlPr>
                              <a:rPr lang="en-US" b="1" i="1" smtClean="0">
                                <a:solidFill>
                                  <a:srgbClr val="81BC0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solidFill>
                                  <a:srgbClr val="81BC01"/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  <m:r>
                              <a:rPr lang="en-US" b="1" i="1">
                                <a:solidFill>
                                  <a:srgbClr val="81BC0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b="1" i="1">
                                <a:solidFill>
                                  <a:srgbClr val="81BC0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𝑬</m:t>
                            </m:r>
                          </m:e>
                        </m:acc>
                      </m:oMath>
                    </m:oMathPara>
                  </a14:m>
                  <a:endParaRPr lang="en-US" b="1" dirty="0">
                    <a:solidFill>
                      <a:srgbClr val="81BC01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EBDE2C42-D3E3-A545-B827-40E431C001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9274" y="5676632"/>
                  <a:ext cx="378797" cy="346261"/>
                </a:xfrm>
                <a:prstGeom prst="rect">
                  <a:avLst/>
                </a:prstGeom>
                <a:blipFill>
                  <a:blip r:embed="rId29"/>
                  <a:stretch>
                    <a:fillRect l="-7143" r="-7143"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100ACDA3-71E9-0B44-B378-86D605B1ECE3}"/>
                    </a:ext>
                  </a:extLst>
                </p:cNvPr>
                <p:cNvSpPr txBox="1"/>
                <p:nvPr/>
              </p:nvSpPr>
              <p:spPr>
                <a:xfrm>
                  <a:off x="1390609" y="5184535"/>
                  <a:ext cx="378797" cy="3462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1200"/>
                    </a:spcBef>
                    <a:buSzPct val="25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⃖"/>
                            <m:ctrlPr>
                              <a:rPr lang="en-US" b="1" i="1" smtClean="0">
                                <a:solidFill>
                                  <a:srgbClr val="81BC0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solidFill>
                                  <a:srgbClr val="81BC0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acc>
                        <m:r>
                          <a:rPr lang="en-US" b="1" i="1">
                            <a:solidFill>
                              <a:srgbClr val="81BC0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1" i="1">
                            <a:solidFill>
                              <a:srgbClr val="81BC0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𝑬</m:t>
                        </m:r>
                      </m:oMath>
                    </m:oMathPara>
                  </a14:m>
                  <a:endParaRPr lang="en-US" b="1" dirty="0">
                    <a:solidFill>
                      <a:srgbClr val="81BC01"/>
                    </a:solidFill>
                  </a:endParaRPr>
                </a:p>
              </p:txBody>
            </p:sp>
          </mc:Choice>
          <mc:Fallback xmlns="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100ACDA3-71E9-0B44-B378-86D605B1EC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0609" y="5184535"/>
                  <a:ext cx="378797" cy="346261"/>
                </a:xfrm>
                <a:prstGeom prst="rect">
                  <a:avLst/>
                </a:prstGeom>
                <a:blipFill>
                  <a:blip r:embed="rId30"/>
                  <a:stretch>
                    <a:fillRect l="-9756" r="-7317" b="-4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FA1BADA8-E890-3D49-BAF3-7D92A36BE91E}"/>
                    </a:ext>
                  </a:extLst>
                </p:cNvPr>
                <p:cNvSpPr txBox="1"/>
                <p:nvPr/>
              </p:nvSpPr>
              <p:spPr>
                <a:xfrm>
                  <a:off x="1690191" y="4591040"/>
                  <a:ext cx="378797" cy="35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1200"/>
                    </a:spcBef>
                    <a:buSzPct val="25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⃖"/>
                            <m:ctrlPr>
                              <a:rPr lang="en-US" b="1" i="1" smtClean="0">
                                <a:solidFill>
                                  <a:srgbClr val="81BC0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solidFill>
                                  <a:srgbClr val="81BC01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US" b="1" i="1">
                                <a:solidFill>
                                  <a:srgbClr val="81BC0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b="1" i="1">
                                <a:solidFill>
                                  <a:srgbClr val="81BC0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𝑬</m:t>
                            </m:r>
                          </m:e>
                        </m:acc>
                      </m:oMath>
                    </m:oMathPara>
                  </a14:m>
                  <a:endParaRPr lang="en-US" b="1" dirty="0">
                    <a:solidFill>
                      <a:srgbClr val="81BC01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FA1BADA8-E890-3D49-BAF3-7D92A36BE9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0191" y="4591040"/>
                  <a:ext cx="378797" cy="352443"/>
                </a:xfrm>
                <a:prstGeom prst="rect">
                  <a:avLst/>
                </a:prstGeom>
                <a:blipFill>
                  <a:blip r:embed="rId31"/>
                  <a:stretch>
                    <a:fillRect l="-6977" r="-6977"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3C1387CE-6679-EE4C-81F5-2018685574DA}"/>
                    </a:ext>
                  </a:extLst>
                </p:cNvPr>
                <p:cNvSpPr txBox="1"/>
                <p:nvPr/>
              </p:nvSpPr>
              <p:spPr>
                <a:xfrm>
                  <a:off x="1530016" y="4147672"/>
                  <a:ext cx="378797" cy="3462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Bef>
                      <a:spcPts val="1200"/>
                    </a:spcBef>
                    <a:buSzPct val="25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⃖"/>
                            <m:ctrlPr>
                              <a:rPr lang="en-US" b="1" i="1" smtClean="0">
                                <a:solidFill>
                                  <a:srgbClr val="81BC0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solidFill>
                                  <a:srgbClr val="81BC0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>
                                <a:solidFill>
                                  <a:srgbClr val="81BC0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b="1" i="1">
                                <a:solidFill>
                                  <a:srgbClr val="81BC0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𝑬</m:t>
                            </m:r>
                          </m:e>
                        </m:acc>
                      </m:oMath>
                    </m:oMathPara>
                  </a14:m>
                  <a:endParaRPr lang="en-US" b="1" dirty="0">
                    <a:solidFill>
                      <a:srgbClr val="81BC01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3C1387CE-6679-EE4C-81F5-2018685574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0016" y="4147672"/>
                  <a:ext cx="378797" cy="346261"/>
                </a:xfrm>
                <a:prstGeom prst="rect">
                  <a:avLst/>
                </a:prstGeom>
                <a:blipFill>
                  <a:blip r:embed="rId32"/>
                  <a:stretch>
                    <a:fillRect l="-7143" r="-7143"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9" name="Oval 78">
            <a:extLst>
              <a:ext uri="{FF2B5EF4-FFF2-40B4-BE49-F238E27FC236}">
                <a16:creationId xmlns:a16="http://schemas.microsoft.com/office/drawing/2014/main" id="{3A28CD88-7378-C14D-9B68-5C0D3E59BEC8}"/>
              </a:ext>
            </a:extLst>
          </p:cNvPr>
          <p:cNvSpPr/>
          <p:nvPr/>
        </p:nvSpPr>
        <p:spPr bwMode="gray">
          <a:xfrm>
            <a:off x="2281130" y="4676256"/>
            <a:ext cx="360778" cy="360778"/>
          </a:xfrm>
          <a:prstGeom prst="ellipse">
            <a:avLst/>
          </a:prstGeom>
          <a:noFill/>
          <a:ln w="38100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0B3551DF-65F9-F443-AA30-45345C5B6508}"/>
                  </a:ext>
                </a:extLst>
              </p:cNvPr>
              <p:cNvSpPr txBox="1"/>
              <p:nvPr/>
            </p:nvSpPr>
            <p:spPr>
              <a:xfrm>
                <a:off x="7773172" y="3898895"/>
                <a:ext cx="133134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>
                  <a:buClr>
                    <a:srgbClr val="002776"/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0B3551DF-65F9-F443-AA30-45345C5B6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3172" y="3898895"/>
                <a:ext cx="1331347" cy="276999"/>
              </a:xfrm>
              <a:prstGeom prst="rect">
                <a:avLst/>
              </a:prstGeom>
              <a:blipFill>
                <a:blip r:embed="rId33"/>
                <a:stretch>
                  <a:fillRect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9AD99C4B-074B-6D47-8368-96D38F7813D6}"/>
                  </a:ext>
                </a:extLst>
              </p:cNvPr>
              <p:cNvSpPr txBox="1"/>
              <p:nvPr/>
            </p:nvSpPr>
            <p:spPr>
              <a:xfrm>
                <a:off x="589444" y="5779510"/>
                <a:ext cx="8229599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buClr>
                    <a:srgbClr val="002776"/>
                  </a:buClr>
                </a:pPr>
                <a:r>
                  <a:rPr lang="en-US" b="0" dirty="0">
                    <a:solidFill>
                      <a:schemeClr val="tx2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𝑤𝑒𝑖𝑔h𝑡</m:t>
                        </m:r>
                      </m:e>
                      <m:sub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increases by 1,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 increases by 6.</a:t>
                </a:r>
              </a:p>
              <a:p>
                <a:pPr>
                  <a:buClr>
                    <a:srgbClr val="002776"/>
                  </a:buClr>
                </a:pPr>
                <a:r>
                  <a:rPr lang="en-US" dirty="0">
                    <a:solidFill>
                      <a:schemeClr val="tx2"/>
                    </a:solidFill>
                  </a:rPr>
                  <a:t>So, let’s 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𝑤𝑒𝑖𝑔h𝑡</m:t>
                        </m:r>
                      </m:e>
                      <m:sub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 by 6 * </a:t>
                </a:r>
                <a:r>
                  <a:rPr lang="en-US" dirty="0" err="1">
                    <a:solidFill>
                      <a:schemeClr val="tx2"/>
                    </a:solidFill>
                  </a:rPr>
                  <a:t>learning_rate</a:t>
                </a:r>
                <a:r>
                  <a:rPr lang="en-US" dirty="0">
                    <a:solidFill>
                      <a:schemeClr val="tx2"/>
                    </a:solidFill>
                  </a:rPr>
                  <a:t> (let say, 0.1) = 0.6 next time!</a:t>
                </a:r>
              </a:p>
              <a:p>
                <a:pPr>
                  <a:buClr>
                    <a:srgbClr val="002776"/>
                  </a:buClr>
                </a:pPr>
                <a:r>
                  <a:rPr lang="en-US" dirty="0">
                    <a:solidFill>
                      <a:schemeClr val="tx2"/>
                    </a:solidFill>
                  </a:rPr>
                  <a:t>(if the loss decreases if do so.) </a:t>
                </a:r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9AD99C4B-074B-6D47-8368-96D38F781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44" y="5779510"/>
                <a:ext cx="8229599" cy="830997"/>
              </a:xfrm>
              <a:prstGeom prst="rect">
                <a:avLst/>
              </a:prstGeom>
              <a:blipFill>
                <a:blip r:embed="rId34"/>
                <a:stretch>
                  <a:fillRect l="-1541" t="-7463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Freeform 108">
            <a:extLst>
              <a:ext uri="{FF2B5EF4-FFF2-40B4-BE49-F238E27FC236}">
                <a16:creationId xmlns:a16="http://schemas.microsoft.com/office/drawing/2014/main" id="{A8529488-7A28-6143-9284-09ADD7E250E0}"/>
              </a:ext>
            </a:extLst>
          </p:cNvPr>
          <p:cNvSpPr/>
          <p:nvPr/>
        </p:nvSpPr>
        <p:spPr bwMode="gray">
          <a:xfrm>
            <a:off x="1926336" y="5035296"/>
            <a:ext cx="451104" cy="731520"/>
          </a:xfrm>
          <a:custGeom>
            <a:avLst/>
            <a:gdLst>
              <a:gd name="connsiteX0" fmla="*/ 451104 w 451104"/>
              <a:gd name="connsiteY0" fmla="*/ 0 h 731520"/>
              <a:gd name="connsiteX1" fmla="*/ 402336 w 451104"/>
              <a:gd name="connsiteY1" fmla="*/ 85344 h 731520"/>
              <a:gd name="connsiteX2" fmla="*/ 365760 w 451104"/>
              <a:gd name="connsiteY2" fmla="*/ 121920 h 731520"/>
              <a:gd name="connsiteX3" fmla="*/ 341376 w 451104"/>
              <a:gd name="connsiteY3" fmla="*/ 158496 h 731520"/>
              <a:gd name="connsiteX4" fmla="*/ 304800 w 451104"/>
              <a:gd name="connsiteY4" fmla="*/ 207264 h 731520"/>
              <a:gd name="connsiteX5" fmla="*/ 268224 w 451104"/>
              <a:gd name="connsiteY5" fmla="*/ 280416 h 731520"/>
              <a:gd name="connsiteX6" fmla="*/ 231648 w 451104"/>
              <a:gd name="connsiteY6" fmla="*/ 365760 h 731520"/>
              <a:gd name="connsiteX7" fmla="*/ 146304 w 451104"/>
              <a:gd name="connsiteY7" fmla="*/ 475488 h 731520"/>
              <a:gd name="connsiteX8" fmla="*/ 134112 w 451104"/>
              <a:gd name="connsiteY8" fmla="*/ 512064 h 731520"/>
              <a:gd name="connsiteX9" fmla="*/ 60960 w 451104"/>
              <a:gd name="connsiteY9" fmla="*/ 585216 h 731520"/>
              <a:gd name="connsiteX10" fmla="*/ 48768 w 451104"/>
              <a:gd name="connsiteY10" fmla="*/ 621792 h 731520"/>
              <a:gd name="connsiteX11" fmla="*/ 24384 w 451104"/>
              <a:gd name="connsiteY11" fmla="*/ 658368 h 731520"/>
              <a:gd name="connsiteX12" fmla="*/ 0 w 451104"/>
              <a:gd name="connsiteY12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1104" h="731520">
                <a:moveTo>
                  <a:pt x="451104" y="0"/>
                </a:moveTo>
                <a:cubicBezTo>
                  <a:pt x="434848" y="28448"/>
                  <a:pt x="421126" y="58502"/>
                  <a:pt x="402336" y="85344"/>
                </a:cubicBezTo>
                <a:cubicBezTo>
                  <a:pt x="392448" y="99469"/>
                  <a:pt x="376798" y="108674"/>
                  <a:pt x="365760" y="121920"/>
                </a:cubicBezTo>
                <a:cubicBezTo>
                  <a:pt x="356379" y="133177"/>
                  <a:pt x="349893" y="146572"/>
                  <a:pt x="341376" y="158496"/>
                </a:cubicBezTo>
                <a:cubicBezTo>
                  <a:pt x="329565" y="175031"/>
                  <a:pt x="316992" y="191008"/>
                  <a:pt x="304800" y="207264"/>
                </a:cubicBezTo>
                <a:cubicBezTo>
                  <a:pt x="274155" y="299199"/>
                  <a:pt x="315493" y="185878"/>
                  <a:pt x="268224" y="280416"/>
                </a:cubicBezTo>
                <a:cubicBezTo>
                  <a:pt x="241692" y="333480"/>
                  <a:pt x="273931" y="306563"/>
                  <a:pt x="231648" y="365760"/>
                </a:cubicBezTo>
                <a:cubicBezTo>
                  <a:pt x="192200" y="420988"/>
                  <a:pt x="174297" y="391509"/>
                  <a:pt x="146304" y="475488"/>
                </a:cubicBezTo>
                <a:cubicBezTo>
                  <a:pt x="142240" y="487680"/>
                  <a:pt x="142002" y="501920"/>
                  <a:pt x="134112" y="512064"/>
                </a:cubicBezTo>
                <a:cubicBezTo>
                  <a:pt x="112941" y="539284"/>
                  <a:pt x="60960" y="585216"/>
                  <a:pt x="60960" y="585216"/>
                </a:cubicBezTo>
                <a:cubicBezTo>
                  <a:pt x="56896" y="597408"/>
                  <a:pt x="54515" y="610297"/>
                  <a:pt x="48768" y="621792"/>
                </a:cubicBezTo>
                <a:cubicBezTo>
                  <a:pt x="42215" y="634898"/>
                  <a:pt x="30335" y="644978"/>
                  <a:pt x="24384" y="658368"/>
                </a:cubicBezTo>
                <a:cubicBezTo>
                  <a:pt x="13945" y="681856"/>
                  <a:pt x="0" y="731520"/>
                  <a:pt x="0" y="731520"/>
                </a:cubicBezTo>
              </a:path>
            </a:pathLst>
          </a:custGeom>
          <a:noFill/>
          <a:ln w="38100" algn="ctr">
            <a:solidFill>
              <a:schemeClr val="tx1"/>
            </a:solidFill>
            <a:miter lim="800000"/>
            <a:headEnd/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 109">
            <a:extLst>
              <a:ext uri="{FF2B5EF4-FFF2-40B4-BE49-F238E27FC236}">
                <a16:creationId xmlns:a16="http://schemas.microsoft.com/office/drawing/2014/main" id="{14B13A69-7ED4-1F46-AB12-E7D29D1D1FDC}"/>
              </a:ext>
            </a:extLst>
          </p:cNvPr>
          <p:cNvSpPr/>
          <p:nvPr/>
        </p:nvSpPr>
        <p:spPr bwMode="gray">
          <a:xfrm>
            <a:off x="3108960" y="2121408"/>
            <a:ext cx="1377696" cy="170688"/>
          </a:xfrm>
          <a:custGeom>
            <a:avLst/>
            <a:gdLst>
              <a:gd name="connsiteX0" fmla="*/ 0 w 1377696"/>
              <a:gd name="connsiteY0" fmla="*/ 170688 h 170688"/>
              <a:gd name="connsiteX1" fmla="*/ 158496 w 1377696"/>
              <a:gd name="connsiteY1" fmla="*/ 109728 h 170688"/>
              <a:gd name="connsiteX2" fmla="*/ 487680 w 1377696"/>
              <a:gd name="connsiteY2" fmla="*/ 85344 h 170688"/>
              <a:gd name="connsiteX3" fmla="*/ 694944 w 1377696"/>
              <a:gd name="connsiteY3" fmla="*/ 48768 h 170688"/>
              <a:gd name="connsiteX4" fmla="*/ 865632 w 1377696"/>
              <a:gd name="connsiteY4" fmla="*/ 24384 h 170688"/>
              <a:gd name="connsiteX5" fmla="*/ 1170432 w 1377696"/>
              <a:gd name="connsiteY5" fmla="*/ 0 h 170688"/>
              <a:gd name="connsiteX6" fmla="*/ 1231392 w 1377696"/>
              <a:gd name="connsiteY6" fmla="*/ 12192 h 170688"/>
              <a:gd name="connsiteX7" fmla="*/ 1377696 w 1377696"/>
              <a:gd name="connsiteY7" fmla="*/ 24384 h 170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77696" h="170688">
                <a:moveTo>
                  <a:pt x="0" y="170688"/>
                </a:moveTo>
                <a:cubicBezTo>
                  <a:pt x="17641" y="163128"/>
                  <a:pt x="131826" y="111395"/>
                  <a:pt x="158496" y="109728"/>
                </a:cubicBezTo>
                <a:cubicBezTo>
                  <a:pt x="230327" y="105239"/>
                  <a:pt x="404464" y="96198"/>
                  <a:pt x="487680" y="85344"/>
                </a:cubicBezTo>
                <a:cubicBezTo>
                  <a:pt x="834782" y="40070"/>
                  <a:pt x="509909" y="77984"/>
                  <a:pt x="694944" y="48768"/>
                </a:cubicBezTo>
                <a:cubicBezTo>
                  <a:pt x="751714" y="39804"/>
                  <a:pt x="808444" y="30103"/>
                  <a:pt x="865632" y="24384"/>
                </a:cubicBezTo>
                <a:cubicBezTo>
                  <a:pt x="1048344" y="6113"/>
                  <a:pt x="946800" y="14909"/>
                  <a:pt x="1170432" y="0"/>
                </a:cubicBezTo>
                <a:cubicBezTo>
                  <a:pt x="1190752" y="4064"/>
                  <a:pt x="1210851" y="9453"/>
                  <a:pt x="1231392" y="12192"/>
                </a:cubicBezTo>
                <a:cubicBezTo>
                  <a:pt x="1328898" y="25193"/>
                  <a:pt x="1318937" y="24384"/>
                  <a:pt x="1377696" y="24384"/>
                </a:cubicBezTo>
              </a:path>
            </a:pathLst>
          </a:custGeom>
          <a:noFill/>
          <a:ln w="38100" algn="ctr">
            <a:solidFill>
              <a:schemeClr val="tx1"/>
            </a:solidFill>
            <a:miter lim="800000"/>
            <a:headEnd/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reeform 111">
            <a:extLst>
              <a:ext uri="{FF2B5EF4-FFF2-40B4-BE49-F238E27FC236}">
                <a16:creationId xmlns:a16="http://schemas.microsoft.com/office/drawing/2014/main" id="{0945B4E3-3288-984E-8461-FA6750E2CA3D}"/>
              </a:ext>
            </a:extLst>
          </p:cNvPr>
          <p:cNvSpPr/>
          <p:nvPr/>
        </p:nvSpPr>
        <p:spPr bwMode="gray">
          <a:xfrm>
            <a:off x="3779520" y="2755392"/>
            <a:ext cx="938784" cy="707136"/>
          </a:xfrm>
          <a:custGeom>
            <a:avLst/>
            <a:gdLst>
              <a:gd name="connsiteX0" fmla="*/ 938784 w 938784"/>
              <a:gd name="connsiteY0" fmla="*/ 0 h 707136"/>
              <a:gd name="connsiteX1" fmla="*/ 841248 w 938784"/>
              <a:gd name="connsiteY1" fmla="*/ 36576 h 707136"/>
              <a:gd name="connsiteX2" fmla="*/ 804672 w 938784"/>
              <a:gd name="connsiteY2" fmla="*/ 60960 h 707136"/>
              <a:gd name="connsiteX3" fmla="*/ 768096 w 938784"/>
              <a:gd name="connsiteY3" fmla="*/ 73152 h 707136"/>
              <a:gd name="connsiteX4" fmla="*/ 731520 w 938784"/>
              <a:gd name="connsiteY4" fmla="*/ 97536 h 707136"/>
              <a:gd name="connsiteX5" fmla="*/ 658368 w 938784"/>
              <a:gd name="connsiteY5" fmla="*/ 121920 h 707136"/>
              <a:gd name="connsiteX6" fmla="*/ 633984 w 938784"/>
              <a:gd name="connsiteY6" fmla="*/ 158496 h 707136"/>
              <a:gd name="connsiteX7" fmla="*/ 560832 w 938784"/>
              <a:gd name="connsiteY7" fmla="*/ 207264 h 707136"/>
              <a:gd name="connsiteX8" fmla="*/ 524256 w 938784"/>
              <a:gd name="connsiteY8" fmla="*/ 231648 h 707136"/>
              <a:gd name="connsiteX9" fmla="*/ 414528 w 938784"/>
              <a:gd name="connsiteY9" fmla="*/ 341376 h 707136"/>
              <a:gd name="connsiteX10" fmla="*/ 377952 w 938784"/>
              <a:gd name="connsiteY10" fmla="*/ 377952 h 707136"/>
              <a:gd name="connsiteX11" fmla="*/ 304800 w 938784"/>
              <a:gd name="connsiteY11" fmla="*/ 426720 h 707136"/>
              <a:gd name="connsiteX12" fmla="*/ 268224 w 938784"/>
              <a:gd name="connsiteY12" fmla="*/ 451104 h 707136"/>
              <a:gd name="connsiteX13" fmla="*/ 231648 w 938784"/>
              <a:gd name="connsiteY13" fmla="*/ 487680 h 707136"/>
              <a:gd name="connsiteX14" fmla="*/ 158496 w 938784"/>
              <a:gd name="connsiteY14" fmla="*/ 536448 h 707136"/>
              <a:gd name="connsiteX15" fmla="*/ 85344 w 938784"/>
              <a:gd name="connsiteY15" fmla="*/ 597408 h 707136"/>
              <a:gd name="connsiteX16" fmla="*/ 24384 w 938784"/>
              <a:gd name="connsiteY16" fmla="*/ 670560 h 707136"/>
              <a:gd name="connsiteX17" fmla="*/ 0 w 938784"/>
              <a:gd name="connsiteY17" fmla="*/ 707136 h 70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38784" h="707136">
                <a:moveTo>
                  <a:pt x="938784" y="0"/>
                </a:moveTo>
                <a:cubicBezTo>
                  <a:pt x="906272" y="12192"/>
                  <a:pt x="872859" y="22208"/>
                  <a:pt x="841248" y="36576"/>
                </a:cubicBezTo>
                <a:cubicBezTo>
                  <a:pt x="827908" y="42639"/>
                  <a:pt x="817778" y="54407"/>
                  <a:pt x="804672" y="60960"/>
                </a:cubicBezTo>
                <a:cubicBezTo>
                  <a:pt x="793177" y="66707"/>
                  <a:pt x="779591" y="67405"/>
                  <a:pt x="768096" y="73152"/>
                </a:cubicBezTo>
                <a:cubicBezTo>
                  <a:pt x="754990" y="79705"/>
                  <a:pt x="744910" y="91585"/>
                  <a:pt x="731520" y="97536"/>
                </a:cubicBezTo>
                <a:cubicBezTo>
                  <a:pt x="708032" y="107975"/>
                  <a:pt x="658368" y="121920"/>
                  <a:pt x="658368" y="121920"/>
                </a:cubicBezTo>
                <a:cubicBezTo>
                  <a:pt x="650240" y="134112"/>
                  <a:pt x="645011" y="148847"/>
                  <a:pt x="633984" y="158496"/>
                </a:cubicBezTo>
                <a:cubicBezTo>
                  <a:pt x="611929" y="177794"/>
                  <a:pt x="585216" y="191008"/>
                  <a:pt x="560832" y="207264"/>
                </a:cubicBezTo>
                <a:cubicBezTo>
                  <a:pt x="548640" y="215392"/>
                  <a:pt x="534617" y="221287"/>
                  <a:pt x="524256" y="231648"/>
                </a:cubicBezTo>
                <a:lnTo>
                  <a:pt x="414528" y="341376"/>
                </a:lnTo>
                <a:cubicBezTo>
                  <a:pt x="402336" y="353568"/>
                  <a:pt x="392298" y="368388"/>
                  <a:pt x="377952" y="377952"/>
                </a:cubicBezTo>
                <a:lnTo>
                  <a:pt x="304800" y="426720"/>
                </a:lnTo>
                <a:cubicBezTo>
                  <a:pt x="292608" y="434848"/>
                  <a:pt x="278585" y="440743"/>
                  <a:pt x="268224" y="451104"/>
                </a:cubicBezTo>
                <a:cubicBezTo>
                  <a:pt x="256032" y="463296"/>
                  <a:pt x="245258" y="477094"/>
                  <a:pt x="231648" y="487680"/>
                </a:cubicBezTo>
                <a:cubicBezTo>
                  <a:pt x="208515" y="505672"/>
                  <a:pt x="179218" y="515726"/>
                  <a:pt x="158496" y="536448"/>
                </a:cubicBezTo>
                <a:cubicBezTo>
                  <a:pt x="111559" y="583385"/>
                  <a:pt x="136266" y="563460"/>
                  <a:pt x="85344" y="597408"/>
                </a:cubicBezTo>
                <a:cubicBezTo>
                  <a:pt x="24803" y="688219"/>
                  <a:pt x="102613" y="576686"/>
                  <a:pt x="24384" y="670560"/>
                </a:cubicBezTo>
                <a:cubicBezTo>
                  <a:pt x="15003" y="681817"/>
                  <a:pt x="0" y="707136"/>
                  <a:pt x="0" y="707136"/>
                </a:cubicBezTo>
              </a:path>
            </a:pathLst>
          </a:custGeom>
          <a:noFill/>
          <a:ln w="38100" algn="ctr">
            <a:solidFill>
              <a:schemeClr val="tx1"/>
            </a:solidFill>
            <a:miter lim="800000"/>
            <a:headEnd/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1749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DC34DE04-B94F-6647-8315-1DC4C9AAE380}"/>
              </a:ext>
            </a:extLst>
          </p:cNvPr>
          <p:cNvSpPr txBox="1"/>
          <p:nvPr/>
        </p:nvSpPr>
        <p:spPr>
          <a:xfrm>
            <a:off x="4674158" y="1981891"/>
            <a:ext cx="4078968" cy="27699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rgbClr val="002776"/>
              </a:buClr>
            </a:pPr>
            <a:r>
              <a:rPr lang="en-US" dirty="0" err="1"/>
              <a:t>Softmax</a:t>
            </a:r>
            <a:r>
              <a:rPr lang="en-US" dirty="0"/>
              <a:t>-with-loss</a:t>
            </a:r>
          </a:p>
          <a:p>
            <a:pPr>
              <a:buClr>
                <a:srgbClr val="002776"/>
              </a:buClr>
            </a:pPr>
            <a:endParaRPr lang="en-US" dirty="0"/>
          </a:p>
          <a:p>
            <a:pPr marL="285750" indent="-285750">
              <a:buClr>
                <a:srgbClr val="002776"/>
              </a:buClr>
              <a:buFont typeface="Arial" panose="020B0604020202020204" pitchFamily="34" charset="0"/>
              <a:buChar char="•"/>
            </a:pPr>
            <a:r>
              <a:rPr lang="en-US" dirty="0"/>
              <a:t>Function</a:t>
            </a:r>
          </a:p>
          <a:p>
            <a:pPr marL="285750" indent="-285750">
              <a:buClr>
                <a:srgbClr val="002776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Clr>
                <a:srgbClr val="002776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Clr>
                <a:srgbClr val="002776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Clr>
                <a:srgbClr val="002776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Clr>
                <a:srgbClr val="002776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Clr>
                <a:srgbClr val="002776"/>
              </a:buClr>
            </a:pPr>
            <a:endParaRPr lang="en-US" dirty="0"/>
          </a:p>
          <a:p>
            <a:pPr marL="285750" indent="-285750">
              <a:buClr>
                <a:srgbClr val="002776"/>
              </a:buClr>
              <a:buFont typeface="Arial" panose="020B0604020202020204" pitchFamily="34" charset="0"/>
              <a:buChar char="•"/>
            </a:pPr>
            <a:r>
              <a:rPr lang="en-US" dirty="0"/>
              <a:t>Gradient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>
                <a:solidFill>
                  <a:srgbClr val="002776"/>
                </a:solidFill>
              </a:rPr>
              <a:t>Need to calculate the gradients of the </a:t>
            </a:r>
            <a:r>
              <a:rPr lang="en-US" dirty="0" err="1">
                <a:solidFill>
                  <a:srgbClr val="002776"/>
                </a:solidFill>
              </a:rPr>
              <a:t>ReLU</a:t>
            </a:r>
            <a:r>
              <a:rPr lang="en-US" dirty="0">
                <a:solidFill>
                  <a:srgbClr val="002776"/>
                </a:solidFill>
              </a:rPr>
              <a:t> layer and </a:t>
            </a:r>
            <a:r>
              <a:rPr lang="en-US" dirty="0" err="1">
                <a:solidFill>
                  <a:srgbClr val="002776"/>
                </a:solidFill>
              </a:rPr>
              <a:t>Softmax</a:t>
            </a:r>
            <a:r>
              <a:rPr lang="en-US" dirty="0">
                <a:solidFill>
                  <a:srgbClr val="002776"/>
                </a:solidFill>
              </a:rPr>
              <a:t>-with-loss as well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02608" y="1374226"/>
            <a:ext cx="8229600" cy="323165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defPPr>
              <a:defRPr lang="en-US"/>
            </a:defPPr>
            <a:lvl4pPr marL="171450" lvl="3" indent="-171450" fontAlgn="b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20000"/>
              <a:buFont typeface="Wingdings" pitchFamily="2" charset="2"/>
              <a:buChar char="§"/>
              <a:defRPr sz="1600" b="1"/>
            </a:lvl4pPr>
            <a:lvl5pPr marL="403225" lvl="4" indent="-177800" fontAlgn="b"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SzPct val="120000"/>
              <a:buFontTx/>
              <a:buChar char="-"/>
              <a:defRPr sz="1200" b="1"/>
            </a:lvl5pPr>
          </a:lstStyle>
          <a:p>
            <a:r>
              <a:rPr lang="en-US" sz="2400" dirty="0">
                <a:solidFill>
                  <a:srgbClr val="81BC01"/>
                </a:solidFill>
              </a:rPr>
              <a:t>Appendix: gradient calculation(</a:t>
            </a:r>
            <a:r>
              <a:rPr lang="en-US" sz="2400" dirty="0" err="1">
                <a:solidFill>
                  <a:srgbClr val="81BC01"/>
                </a:solidFill>
              </a:rPr>
              <a:t>ReLU</a:t>
            </a:r>
            <a:r>
              <a:rPr lang="en-US" sz="2400" dirty="0">
                <a:solidFill>
                  <a:srgbClr val="81BC01"/>
                </a:solidFill>
              </a:rPr>
              <a:t>, </a:t>
            </a:r>
            <a:r>
              <a:rPr lang="en-US" sz="2400" dirty="0" err="1">
                <a:solidFill>
                  <a:srgbClr val="81BC01"/>
                </a:solidFill>
              </a:rPr>
              <a:t>Softmax</a:t>
            </a:r>
            <a:r>
              <a:rPr lang="en-US" sz="2400" dirty="0">
                <a:solidFill>
                  <a:srgbClr val="81BC01"/>
                </a:solidFill>
              </a:rPr>
              <a:t>-with-loss)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9C37392-F1E3-5A45-9B65-D44B8355AB66}"/>
              </a:ext>
            </a:extLst>
          </p:cNvPr>
          <p:cNvSpPr txBox="1"/>
          <p:nvPr/>
        </p:nvSpPr>
        <p:spPr>
          <a:xfrm>
            <a:off x="378224" y="1986433"/>
            <a:ext cx="4078968" cy="27699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rgbClr val="002776"/>
              </a:buClr>
            </a:pPr>
            <a:r>
              <a:rPr lang="en-US" dirty="0" err="1"/>
              <a:t>ReLU</a:t>
            </a:r>
            <a:endParaRPr lang="en-US" dirty="0"/>
          </a:p>
          <a:p>
            <a:pPr>
              <a:buClr>
                <a:srgbClr val="002776"/>
              </a:buClr>
            </a:pPr>
            <a:endParaRPr lang="en-US" dirty="0"/>
          </a:p>
          <a:p>
            <a:pPr marL="285750" indent="-285750">
              <a:buClr>
                <a:srgbClr val="002776"/>
              </a:buClr>
              <a:buFont typeface="Arial" panose="020B0604020202020204" pitchFamily="34" charset="0"/>
              <a:buChar char="•"/>
            </a:pPr>
            <a:r>
              <a:rPr lang="en-US" dirty="0"/>
              <a:t>Function</a:t>
            </a:r>
          </a:p>
          <a:p>
            <a:pPr marL="285750" indent="-285750">
              <a:buClr>
                <a:srgbClr val="002776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Clr>
                <a:srgbClr val="002776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Clr>
                <a:srgbClr val="002776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Clr>
                <a:srgbClr val="002776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Clr>
                <a:srgbClr val="002776"/>
              </a:buClr>
            </a:pPr>
            <a:endParaRPr lang="en-US" dirty="0"/>
          </a:p>
          <a:p>
            <a:pPr>
              <a:buClr>
                <a:srgbClr val="002776"/>
              </a:buClr>
            </a:pPr>
            <a:endParaRPr lang="en-US" dirty="0"/>
          </a:p>
          <a:p>
            <a:pPr marL="285750" indent="-285750">
              <a:buClr>
                <a:srgbClr val="002776"/>
              </a:buClr>
              <a:buFont typeface="Arial" panose="020B0604020202020204" pitchFamily="34" charset="0"/>
              <a:buChar char="•"/>
            </a:pPr>
            <a:r>
              <a:rPr lang="en-US" dirty="0"/>
              <a:t>Gradient</a:t>
            </a:r>
          </a:p>
        </p:txBody>
      </p:sp>
      <p:pic>
        <p:nvPicPr>
          <p:cNvPr id="5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ED47458D-1D9E-B64D-B689-BDA74515D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94" y="2779212"/>
            <a:ext cx="2527300" cy="876300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C99FA08-8F6B-3049-BDCB-61F94C8F73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3018" y="2779212"/>
            <a:ext cx="1841500" cy="990600"/>
          </a:xfrm>
          <a:prstGeom prst="rect">
            <a:avLst/>
          </a:prstGeom>
        </p:spPr>
      </p:pic>
      <p:pic>
        <p:nvPicPr>
          <p:cNvPr id="18" name="Picture 17" descr="A close up of a clock&#10;&#10;Description automatically generated">
            <a:extLst>
              <a:ext uri="{FF2B5EF4-FFF2-40B4-BE49-F238E27FC236}">
                <a16:creationId xmlns:a16="http://schemas.microsoft.com/office/drawing/2014/main" id="{7991301F-6987-D346-94ED-E9AE2EA808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3338" y="3763681"/>
            <a:ext cx="2044700" cy="711200"/>
          </a:xfrm>
          <a:prstGeom prst="rect">
            <a:avLst/>
          </a:prstGeom>
        </p:spPr>
      </p:pic>
      <p:pic>
        <p:nvPicPr>
          <p:cNvPr id="20" name="Picture 19" descr="A close up of a clock&#10;&#10;Description automatically generated">
            <a:extLst>
              <a:ext uri="{FF2B5EF4-FFF2-40B4-BE49-F238E27FC236}">
                <a16:creationId xmlns:a16="http://schemas.microsoft.com/office/drawing/2014/main" id="{4EDC3DC0-93DC-7D48-8488-6B096E9909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5792" y="4837103"/>
            <a:ext cx="2305426" cy="7564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1BFB5CF-D7CB-254D-8373-874497159C85}"/>
                  </a:ext>
                </a:extLst>
              </p:cNvPr>
              <p:cNvSpPr txBox="1"/>
              <p:nvPr/>
            </p:nvSpPr>
            <p:spPr>
              <a:xfrm>
                <a:off x="5531888" y="5076837"/>
                <a:ext cx="14774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spcBef>
                    <a:spcPts val="1200"/>
                  </a:spcBef>
                  <a:buSzPct val="25000"/>
                  <a:buFont typeface="Arial" panose="020B0604020202020204" pitchFamily="34" charset="0"/>
                  <a:buChar char="‏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1BFB5CF-D7CB-254D-8373-874497159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888" y="5076837"/>
                <a:ext cx="1477456" cy="276999"/>
              </a:xfrm>
              <a:prstGeom prst="rect">
                <a:avLst/>
              </a:prstGeom>
              <a:blipFill>
                <a:blip r:embed="rId7"/>
                <a:stretch>
                  <a:fillRect l="-7692" r="-855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9559762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Deloitte_US_Onscreen">
  <a:themeElements>
    <a:clrScheme name="US Deloitte Color">
      <a:dk1>
        <a:sysClr val="windowText" lastClr="000000"/>
      </a:dk1>
      <a:lt1>
        <a:sysClr val="window" lastClr="FFFFFF"/>
      </a:lt1>
      <a:dk2>
        <a:srgbClr val="313131"/>
      </a:dk2>
      <a:lt2>
        <a:srgbClr val="8C8C8C"/>
      </a:lt2>
      <a:accent1>
        <a:srgbClr val="002776"/>
      </a:accent1>
      <a:accent2>
        <a:srgbClr val="81BC00"/>
      </a:accent2>
      <a:accent3>
        <a:srgbClr val="00A1DE"/>
      </a:accent3>
      <a:accent4>
        <a:srgbClr val="3C8A2E"/>
      </a:accent4>
      <a:accent5>
        <a:srgbClr val="72C7E7"/>
      </a:accent5>
      <a:accent6>
        <a:srgbClr val="BDD203"/>
      </a:accent6>
      <a:hlink>
        <a:srgbClr val="00A1DE"/>
      </a:hlink>
      <a:folHlink>
        <a:srgbClr val="72C7E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spcBef>
            <a:spcPts val="1200"/>
          </a:spcBef>
          <a:buSzPct val="25000"/>
          <a:buFont typeface="Arial" panose="020B0604020202020204" pitchFamily="34" charset="0"/>
          <a:buChar char="‏"/>
          <a:defRPr dirty="0">
            <a:solidFill>
              <a:schemeClr val="tx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Deloitte_US_Onscreen</Template>
  <TotalTime>2146</TotalTime>
  <Words>556</Words>
  <Application>Microsoft Macintosh PowerPoint</Application>
  <PresentationFormat>On-screen Show (4:3)</PresentationFormat>
  <Paragraphs>146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Cambria Math</vt:lpstr>
      <vt:lpstr>Wingdings</vt:lpstr>
      <vt:lpstr>Wingdings 2</vt:lpstr>
      <vt:lpstr>Deloitte_US_Onscreen</vt:lpstr>
      <vt:lpstr>Handwriting Recognition  Machida Hiroaki </vt:lpstr>
      <vt:lpstr>Contents</vt:lpstr>
      <vt:lpstr>Read handwriting images and return the probabilities of what the number is.</vt:lpstr>
      <vt:lpstr>Demo</vt:lpstr>
      <vt:lpstr>Neurons have parameters, that are called weights and biases, and the network has a loss as result</vt:lpstr>
      <vt:lpstr>The neural network updates weights and biases so that the loss will be minimized</vt:lpstr>
      <vt:lpstr>Q&amp;A</vt:lpstr>
      <vt:lpstr>Gradient of weight or bias to loss can be calculated from right to left</vt:lpstr>
      <vt:lpstr>Need to calculate the gradients of the ReLU layer and Softmax-with-loss as well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Deloitte PowerPoint template — Top tips for use</dc:title>
  <dc:creator>Campbell, Janel</dc:creator>
  <cp:lastModifiedBy>Machida, Hiroaki</cp:lastModifiedBy>
  <cp:revision>135</cp:revision>
  <cp:lastPrinted>2014-04-15T22:40:20Z</cp:lastPrinted>
  <dcterms:created xsi:type="dcterms:W3CDTF">2014-09-05T00:45:24Z</dcterms:created>
  <dcterms:modified xsi:type="dcterms:W3CDTF">2019-12-05T15:58:08Z</dcterms:modified>
</cp:coreProperties>
</file>