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381" r:id="rId2"/>
    <p:sldId id="262" r:id="rId3"/>
    <p:sldId id="382" r:id="rId4"/>
    <p:sldId id="408" r:id="rId5"/>
    <p:sldId id="410" r:id="rId6"/>
    <p:sldId id="411" r:id="rId7"/>
    <p:sldId id="407" r:id="rId8"/>
    <p:sldId id="414" r:id="rId9"/>
    <p:sldId id="415" r:id="rId10"/>
    <p:sldId id="417" r:id="rId11"/>
    <p:sldId id="418" r:id="rId12"/>
    <p:sldId id="396" r:id="rId13"/>
    <p:sldId id="405" r:id="rId14"/>
    <p:sldId id="406" r:id="rId15"/>
  </p:sldIdLst>
  <p:sldSz cx="9144000" cy="6858000" type="screen4x3"/>
  <p:notesSz cx="7010400" cy="9236075"/>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
          <p15:clr>
            <a:srgbClr val="A4A3A4"/>
          </p15:clr>
        </p15:guide>
        <p15:guide id="2" orient="horz" pos="2704" userDrawn="1">
          <p15:clr>
            <a:srgbClr val="A4A3A4"/>
          </p15:clr>
        </p15:guide>
        <p15:guide id="3" orient="horz" pos="4005">
          <p15:clr>
            <a:srgbClr val="A4A3A4"/>
          </p15:clr>
        </p15:guide>
        <p15:guide id="4" orient="horz" pos="531">
          <p15:clr>
            <a:srgbClr val="A4A3A4"/>
          </p15:clr>
        </p15:guide>
        <p15:guide id="5" orient="horz" pos="1244">
          <p15:clr>
            <a:srgbClr val="A4A3A4"/>
          </p15:clr>
        </p15:guide>
        <p15:guide id="6" pos="2880">
          <p15:clr>
            <a:srgbClr val="A4A3A4"/>
          </p15:clr>
        </p15:guide>
        <p15:guide id="7" pos="230">
          <p15:clr>
            <a:srgbClr val="A4A3A4"/>
          </p15:clr>
        </p15:guide>
        <p15:guide id="8" pos="5530">
          <p15:clr>
            <a:srgbClr val="A4A3A4"/>
          </p15:clr>
        </p15:guide>
        <p15:guide id="9" pos="2824">
          <p15:clr>
            <a:srgbClr val="A4A3A4"/>
          </p15:clr>
        </p15:guide>
        <p15:guide id="10" pos="2936">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C01"/>
    <a:srgbClr val="002776"/>
    <a:srgbClr val="81BC00"/>
    <a:srgbClr val="72C7EF"/>
    <a:srgbClr val="313131"/>
    <a:srgbClr val="6E6E6E"/>
    <a:srgbClr val="BDD203"/>
    <a:srgbClr val="00A1DE"/>
    <a:srgbClr val="FF99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10" autoAdjust="0"/>
    <p:restoredTop sz="98413" autoAdjust="0"/>
  </p:normalViewPr>
  <p:slideViewPr>
    <p:cSldViewPr snapToGrid="0" showGuides="1">
      <p:cViewPr varScale="1">
        <p:scale>
          <a:sx n="101" d="100"/>
          <a:sy n="101" d="100"/>
        </p:scale>
        <p:origin x="1480" y="192"/>
      </p:cViewPr>
      <p:guideLst>
        <p:guide orient="horz" pos="244"/>
        <p:guide orient="horz" pos="2704"/>
        <p:guide orient="horz" pos="4005"/>
        <p:guide orient="horz" pos="531"/>
        <p:guide orient="horz" pos="1244"/>
        <p:guide pos="2880"/>
        <p:guide pos="230"/>
        <p:guide pos="5530"/>
        <p:guide pos="2824"/>
        <p:guide pos="2936"/>
      </p:guideLst>
    </p:cSldViewPr>
  </p:slideViewPr>
  <p:notesTextViewPr>
    <p:cViewPr>
      <p:scale>
        <a:sx n="100" d="100"/>
        <a:sy n="100" d="100"/>
      </p:scale>
      <p:origin x="0" y="0"/>
    </p:cViewPr>
  </p:notesTextViewPr>
  <p:sorterViewPr>
    <p:cViewPr>
      <p:scale>
        <a:sx n="66" d="100"/>
        <a:sy n="66" d="100"/>
      </p:scale>
      <p:origin x="0" y="1648"/>
    </p:cViewPr>
  </p:sorterViewPr>
  <p:notesViewPr>
    <p:cSldViewPr snapToGrid="0" showGuides="1">
      <p:cViewPr varScale="1">
        <p:scale>
          <a:sx n="71" d="100"/>
          <a:sy n="71" d="100"/>
        </p:scale>
        <p:origin x="-3372"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8049" cy="461303"/>
          </a:xfrm>
          <a:prstGeom prst="rect">
            <a:avLst/>
          </a:prstGeom>
        </p:spPr>
        <p:txBody>
          <a:bodyPr vert="horz" lIns="87316" tIns="43658" rIns="87316" bIns="43658"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784" y="0"/>
            <a:ext cx="3038049" cy="461303"/>
          </a:xfrm>
          <a:prstGeom prst="rect">
            <a:avLst/>
          </a:prstGeom>
        </p:spPr>
        <p:txBody>
          <a:bodyPr vert="horz" lIns="87316" tIns="43658" rIns="87316" bIns="43658" rtlCol="0"/>
          <a:lstStyle>
            <a:lvl1pPr algn="r">
              <a:defRPr sz="1100"/>
            </a:lvl1pPr>
          </a:lstStyle>
          <a:p>
            <a:fld id="{B4AD245C-091B-44E2-BFB0-BD94217887F7}" type="datetimeFigureOut">
              <a:rPr lang="en-US" smtClean="0">
                <a:latin typeface="Arial" panose="020B0604020202020204" pitchFamily="34" charset="0"/>
              </a:rPr>
              <a:t>4/28/20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3" y="8773340"/>
            <a:ext cx="3038049" cy="461303"/>
          </a:xfrm>
          <a:prstGeom prst="rect">
            <a:avLst/>
          </a:prstGeom>
        </p:spPr>
        <p:txBody>
          <a:bodyPr vert="horz" lIns="87316" tIns="43658" rIns="87316" bIns="43658"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784" y="8773340"/>
            <a:ext cx="3038049" cy="461303"/>
          </a:xfrm>
          <a:prstGeom prst="rect">
            <a:avLst/>
          </a:prstGeom>
        </p:spPr>
        <p:txBody>
          <a:bodyPr vert="horz" lIns="87316" tIns="43658" rIns="87316" bIns="43658"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lIns="94581" tIns="47290" rIns="94581" bIns="4729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4581" tIns="47290" rIns="94581" bIns="47290" rtlCol="0"/>
          <a:lstStyle>
            <a:lvl1pPr algn="r">
              <a:defRPr sz="1200">
                <a:latin typeface="Arial" panose="020B0604020202020204" pitchFamily="34" charset="0"/>
              </a:defRPr>
            </a:lvl1pPr>
          </a:lstStyle>
          <a:p>
            <a:fld id="{0BA5BBE4-AEA3-489A-A28E-0C2FAF2506E3}" type="datetimeFigureOut">
              <a:rPr lang="en-US" smtClean="0"/>
              <a:pPr/>
              <a:t>4/28/20</a:t>
            </a:fld>
            <a:endParaRPr lang="en-US" dirty="0"/>
          </a:p>
        </p:txBody>
      </p:sp>
      <p:sp>
        <p:nvSpPr>
          <p:cNvPr id="4" name="Slide Image Placeholder 3"/>
          <p:cNvSpPr>
            <a:spLocks noGrp="1" noRot="1" noChangeAspect="1"/>
          </p:cNvSpPr>
          <p:nvPr>
            <p:ph type="sldImg" idx="2"/>
          </p:nvPr>
        </p:nvSpPr>
        <p:spPr>
          <a:xfrm>
            <a:off x="1196975" y="693738"/>
            <a:ext cx="4616450" cy="3462337"/>
          </a:xfrm>
          <a:prstGeom prst="rect">
            <a:avLst/>
          </a:prstGeom>
          <a:noFill/>
          <a:ln w="12700">
            <a:solidFill>
              <a:prstClr val="black"/>
            </a:solidFill>
          </a:ln>
        </p:spPr>
        <p:txBody>
          <a:bodyPr vert="horz" lIns="94581" tIns="47290" rIns="94581" bIns="47290" rtlCol="0" anchor="ctr"/>
          <a:lstStyle/>
          <a:p>
            <a:endParaRPr lang="en-GB"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4581" tIns="47290" rIns="94581" bIns="47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4581" tIns="47290" rIns="94581" bIns="4729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9" y="8772669"/>
            <a:ext cx="3037840" cy="461804"/>
          </a:xfrm>
          <a:prstGeom prst="rect">
            <a:avLst/>
          </a:prstGeom>
        </p:spPr>
        <p:txBody>
          <a:bodyPr vert="horz" lIns="94581" tIns="47290" rIns="94581" bIns="47290"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915364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2200317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1342144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4061900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3660356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254540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45943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2221436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655771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1448658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3729194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414541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3883103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3482420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23866649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419957290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201836595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20074532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0353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86106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a:t>Click to edit Master text styles</a:t>
            </a:r>
          </a:p>
          <a:p>
            <a:pPr lvl="1"/>
            <a:r>
              <a:rPr lang="en-US" dirty="0"/>
              <a:t>Bullet level 1</a:t>
            </a:r>
          </a:p>
          <a:p>
            <a:pPr lvl="2"/>
            <a:r>
              <a:rPr lang="en-US" dirty="0"/>
              <a:t>Bullet level 2</a:t>
            </a:r>
          </a:p>
          <a:p>
            <a:pPr lvl="3"/>
            <a:r>
              <a:rPr lang="en-US" dirty="0"/>
              <a:t>Bullet level 3</a:t>
            </a:r>
          </a:p>
          <a:p>
            <a:pPr lvl="4"/>
            <a:r>
              <a:rPr lang="en-US" dirty="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algn="l"/>
            <a:fld id="{95CC1D26-A9BD-4BDE-BDD9-08EDBAE96860}" type="slidenum">
              <a:rPr lang="en-US" sz="800" smtClean="0">
                <a:solidFill>
                  <a:srgbClr val="8C8C8C"/>
                </a:solidFill>
              </a:rPr>
              <a:pPr algn="l"/>
              <a:t>‹#›</a:t>
            </a:fld>
            <a:endParaRPr lang="en-US" sz="800" dirty="0">
              <a:solidFill>
                <a:srgbClr val="8C8C8C"/>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8" r:id="rId3"/>
    <p:sldLayoutId id="2147483680" r:id="rId4"/>
    <p:sldLayoutId id="2147483681" r:id="rId5"/>
    <p:sldLayoutId id="2147483695" r:id="rId6"/>
    <p:sldLayoutId id="2147483679" r:id="rId7"/>
    <p:sldLayoutId id="2147483697" r:id="rId8"/>
    <p:sldLayoutId id="2147483682" r:id="rId9"/>
    <p:sldLayoutId id="2147483698" r:id="rId10"/>
    <p:sldLayoutId id="2147483696" r:id="rId11"/>
    <p:sldLayoutId id="2147483684" r:id="rId12"/>
    <p:sldLayoutId id="2147483691" r:id="rId13"/>
    <p:sldLayoutId id="2147483690" r:id="rId14"/>
    <p:sldLayoutId id="2147483683" r:id="rId15"/>
    <p:sldLayoutId id="2147483692" r:id="rId16"/>
    <p:sldLayoutId id="2147483685" r:id="rId17"/>
    <p:sldLayoutId id="2147483693" r:id="rId18"/>
    <p:sldLayoutId id="2147483694" r:id="rId19"/>
    <p:sldLayoutId id="2147483689" r:id="rId20"/>
  </p:sldLayoutIdLst>
  <p:transition>
    <p:fade/>
  </p:transition>
  <p:hf hd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0.png"/><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image" Target="../media/image90.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2" Type="http://schemas.openxmlformats.org/officeDocument/2006/relationships/notesSlide" Target="../notesSlides/notesSlide13.xml"/><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Layout" Target="../slideLayouts/slideLayout8.xml"/><Relationship Id="rId6" Type="http://schemas.openxmlformats.org/officeDocument/2006/relationships/image" Target="../media/image80.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image" Target="../media/image70.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0.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8" Type="http://schemas.openxmlformats.org/officeDocument/2006/relationships/image" Target="../media/image100.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5760" y="1897603"/>
            <a:ext cx="7563589" cy="842400"/>
          </a:xfrm>
        </p:spPr>
        <p:txBody>
          <a:bodyPr anchor="t"/>
          <a:lstStyle/>
          <a:p>
            <a:pPr lvl="0">
              <a:spcBef>
                <a:spcPts val="0"/>
              </a:spcBef>
            </a:pPr>
            <a:r>
              <a:rPr lang="en-US" dirty="0"/>
              <a:t>Performance analysis of hyperparameters of fully connected neural network</a:t>
            </a:r>
            <a:br>
              <a:rPr lang="en-US" dirty="0"/>
            </a:br>
            <a:br>
              <a:rPr lang="en-US" dirty="0">
                <a:solidFill>
                  <a:srgbClr val="81BC00"/>
                </a:solidFill>
              </a:rPr>
            </a:br>
            <a:r>
              <a:rPr lang="en-US" dirty="0">
                <a:solidFill>
                  <a:srgbClr val="81BC00"/>
                </a:solidFill>
              </a:rPr>
              <a:t>Machida Hiroaki</a:t>
            </a:r>
            <a:br>
              <a:rPr lang="en-US" dirty="0">
                <a:solidFill>
                  <a:srgbClr val="81BC00"/>
                </a:solidFill>
              </a:rPr>
            </a:br>
            <a:endParaRPr lang="en-US" dirty="0"/>
          </a:p>
        </p:txBody>
      </p:sp>
    </p:spTree>
    <p:extLst>
      <p:ext uri="{BB962C8B-B14F-4D97-AF65-F5344CB8AC3E}">
        <p14:creationId xmlns:p14="http://schemas.microsoft.com/office/powerpoint/2010/main" val="171768204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Too many hidden layers might discard important lower-level features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Conclusion (1/2)</a:t>
            </a:r>
          </a:p>
        </p:txBody>
      </p:sp>
      <p:sp>
        <p:nvSpPr>
          <p:cNvPr id="13" name="TextBox 12">
            <a:extLst>
              <a:ext uri="{FF2B5EF4-FFF2-40B4-BE49-F238E27FC236}">
                <a16:creationId xmlns:a16="http://schemas.microsoft.com/office/drawing/2014/main" id="{35345CD8-ED80-564F-ABEC-28D6965A2A62}"/>
              </a:ext>
            </a:extLst>
          </p:cNvPr>
          <p:cNvSpPr txBox="1"/>
          <p:nvPr/>
        </p:nvSpPr>
        <p:spPr>
          <a:xfrm>
            <a:off x="444930" y="1996936"/>
            <a:ext cx="8254140" cy="4955203"/>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b="1" dirty="0"/>
              <a:t>Why number of neurons per layer is more important than number of layers?:</a:t>
            </a:r>
            <a:r>
              <a:rPr lang="en-US" dirty="0"/>
              <a:t> </a:t>
            </a:r>
            <a:r>
              <a:rPr lang="en-US" dirty="0">
                <a:solidFill>
                  <a:schemeClr val="tx2"/>
                </a:solidFill>
              </a:rPr>
              <a:t>As intuition, accuracy gets better as the number of neurons on each layer increases.</a:t>
            </a:r>
            <a:r>
              <a:rPr lang="ja-JP" altLang="en-US">
                <a:solidFill>
                  <a:schemeClr val="tx2"/>
                </a:solidFill>
              </a:rPr>
              <a:t> </a:t>
            </a:r>
            <a:r>
              <a:rPr lang="en-US" altLang="ja-JP" dirty="0">
                <a:solidFill>
                  <a:schemeClr val="tx2"/>
                </a:solidFill>
              </a:rPr>
              <a:t>In contradiction to that, </a:t>
            </a:r>
            <a:r>
              <a:rPr lang="en-US" u="sng" dirty="0"/>
              <a:t>accuracy of fully connected neural network gets worse as the number of hidden layers increases</a:t>
            </a:r>
            <a:r>
              <a:rPr lang="en-US" dirty="0"/>
              <a:t>. Ian Goodfellow</a:t>
            </a:r>
            <a:r>
              <a:rPr lang="en-US" baseline="30000" dirty="0"/>
              <a:t>[1]</a:t>
            </a:r>
            <a:r>
              <a:rPr lang="en-US" dirty="0"/>
              <a:t> points out that increasing the number of hidden layers much more than the sufficient number of layers will cause accuracy in the test set to decrease because of overfitting. However, an experiment in hand showed that even the maximum training accuracy of  2 layers with 1024 neurons per layer is as low </a:t>
            </a:r>
            <a:r>
              <a:rPr lang="en-US"/>
              <a:t>as 0.70723</a:t>
            </a:r>
            <a:r>
              <a:rPr lang="en-US" dirty="0"/>
              <a:t>, that is lower than 0.8602 of the test accuracy of 1 layer with 1024 neurons per layer. Hence, this is not the matter of overfitting. Further investigation required, but </a:t>
            </a:r>
            <a:r>
              <a:rPr lang="en-US" u="sng" dirty="0"/>
              <a:t>the hypothesis is that the 2</a:t>
            </a:r>
            <a:r>
              <a:rPr lang="en-US" u="sng" baseline="30000" dirty="0"/>
              <a:t>nd</a:t>
            </a:r>
            <a:r>
              <a:rPr lang="en-US" u="sng" dirty="0"/>
              <a:t> hidden layer for higher-level features discards information for lower-level features that is important for such small images (28x28 pixels), and training falls into a local optimal solution.</a:t>
            </a:r>
          </a:p>
          <a:p>
            <a:pPr>
              <a:buClr>
                <a:srgbClr val="002776"/>
              </a:buClr>
            </a:pPr>
            <a:endParaRPr lang="en-US" sz="100" dirty="0">
              <a:solidFill>
                <a:schemeClr val="tx2"/>
              </a:solidFill>
            </a:endParaRPr>
          </a:p>
          <a:p>
            <a:pPr>
              <a:buClr>
                <a:srgbClr val="002776"/>
              </a:buClr>
            </a:pPr>
            <a:endParaRPr lang="en-US" sz="500" dirty="0"/>
          </a:p>
          <a:p>
            <a:pPr marL="285750" indent="-285750">
              <a:buClr>
                <a:srgbClr val="002776"/>
              </a:buClr>
              <a:buFont typeface="Arial" panose="020B0604020202020204" pitchFamily="34" charset="0"/>
              <a:buChar char="•"/>
            </a:pPr>
            <a:endParaRPr lang="en-US" sz="500" dirty="0"/>
          </a:p>
          <a:p>
            <a:pPr marL="273050" indent="-273050">
              <a:buClr>
                <a:schemeClr val="bg1"/>
              </a:buClr>
              <a:buFont typeface="+mj-lt"/>
              <a:buAutoNum type="arabicPeriod"/>
            </a:pPr>
            <a:r>
              <a:rPr lang="en-US" dirty="0">
                <a:solidFill>
                  <a:schemeClr val="tx2"/>
                </a:solidFill>
              </a:rPr>
              <a:t>[1] </a:t>
            </a:r>
            <a:r>
              <a:rPr lang="en-US" dirty="0"/>
              <a:t>Ian Goodfellow and </a:t>
            </a:r>
            <a:r>
              <a:rPr lang="en-US" dirty="0" err="1"/>
              <a:t>Yoshua</a:t>
            </a:r>
            <a:r>
              <a:rPr lang="en-US" dirty="0"/>
              <a:t> </a:t>
            </a:r>
            <a:r>
              <a:rPr lang="en-US" dirty="0" err="1"/>
              <a:t>Bengio</a:t>
            </a:r>
            <a:r>
              <a:rPr lang="en-US" dirty="0"/>
              <a:t> and Aaron Courville, “Deep Learning”, p.110</a:t>
            </a:r>
            <a:endParaRPr lang="en-US" dirty="0">
              <a:solidFill>
                <a:schemeClr val="tx2"/>
              </a:solidFill>
            </a:endParaRPr>
          </a:p>
          <a:p>
            <a:pPr marL="285750" indent="-285750">
              <a:buClr>
                <a:srgbClr val="002776"/>
              </a:buClr>
              <a:buFont typeface="Arial" panose="020B0604020202020204" pitchFamily="34" charset="0"/>
              <a:buChar char="•"/>
            </a:pPr>
            <a:endParaRPr lang="en-US" dirty="0">
              <a:solidFill>
                <a:schemeClr val="tx2"/>
              </a:solidFill>
            </a:endParaRPr>
          </a:p>
          <a:p>
            <a:pPr marL="285750" indent="-285750">
              <a:buClr>
                <a:srgbClr val="002776"/>
              </a:buClr>
              <a:buFont typeface="Arial" panose="020B0604020202020204" pitchFamily="34" charset="0"/>
              <a:buChar char="•"/>
            </a:pPr>
            <a:endParaRPr lang="en-US" sz="500" dirty="0">
              <a:solidFill>
                <a:schemeClr val="tx2"/>
              </a:solidFill>
            </a:endParaRPr>
          </a:p>
        </p:txBody>
      </p:sp>
      <p:sp>
        <p:nvSpPr>
          <p:cNvPr id="14" name="Oval 13">
            <a:extLst>
              <a:ext uri="{FF2B5EF4-FFF2-40B4-BE49-F238E27FC236}">
                <a16:creationId xmlns:a16="http://schemas.microsoft.com/office/drawing/2014/main" id="{9E788A82-6A2B-6143-8F55-979848EFA80A}"/>
              </a:ext>
            </a:extLst>
          </p:cNvPr>
          <p:cNvSpPr/>
          <p:nvPr/>
        </p:nvSpPr>
        <p:spPr bwMode="gray">
          <a:xfrm>
            <a:off x="402066" y="1983253"/>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Tree>
    <p:extLst>
      <p:ext uri="{BB962C8B-B14F-4D97-AF65-F5344CB8AC3E}">
        <p14:creationId xmlns:p14="http://schemas.microsoft.com/office/powerpoint/2010/main" val="39809862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Ones suggestion is to use genetic algorithm to find better combination of hyperparameters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Conclusion (2/2)</a:t>
            </a:r>
          </a:p>
        </p:txBody>
      </p:sp>
      <p:sp>
        <p:nvSpPr>
          <p:cNvPr id="13" name="TextBox 12">
            <a:extLst>
              <a:ext uri="{FF2B5EF4-FFF2-40B4-BE49-F238E27FC236}">
                <a16:creationId xmlns:a16="http://schemas.microsoft.com/office/drawing/2014/main" id="{35345CD8-ED80-564F-ABEC-28D6965A2A62}"/>
              </a:ext>
            </a:extLst>
          </p:cNvPr>
          <p:cNvSpPr txBox="1"/>
          <p:nvPr/>
        </p:nvSpPr>
        <p:spPr>
          <a:xfrm>
            <a:off x="444930" y="1996936"/>
            <a:ext cx="8254140" cy="4108817"/>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b="1" dirty="0">
                <a:solidFill>
                  <a:schemeClr val="tx2"/>
                </a:solidFill>
              </a:rPr>
              <a:t>What is optimum ratio number of neurons per layer to number of layers?:</a:t>
            </a:r>
            <a:r>
              <a:rPr lang="en-US" dirty="0">
                <a:solidFill>
                  <a:schemeClr val="tx2"/>
                </a:solidFill>
              </a:rPr>
              <a:t> In the MNIST case, the higher number of neurons per layer, the better accuracy, without considering training time. What number of hidden layers is the best is yet to be investigated. </a:t>
            </a:r>
            <a:r>
              <a:rPr lang="en-US" u="sng" dirty="0">
                <a:solidFill>
                  <a:schemeClr val="tx2"/>
                </a:solidFill>
              </a:rPr>
              <a:t>One suggestion is to use genetic algorithm to identify what number of neurons per layer and number of hidden layers is the best.</a:t>
            </a:r>
            <a:r>
              <a:rPr lang="en-US" dirty="0">
                <a:solidFill>
                  <a:schemeClr val="tx2"/>
                </a:solidFill>
              </a:rPr>
              <a:t> For example, assume the accuracy of 1 layer with 64 neurons per layer is already calculated, next calculate the accuracies of 1 layer with 128 and 2 layer with 64. If 1 layer with 128 is better, then calculate 1 layer with 256 and 2 layer with 128. Then, keep this process until the accuracy doesn’t get improved.</a:t>
            </a:r>
            <a:endParaRPr lang="en-US" sz="500" dirty="0"/>
          </a:p>
          <a:p>
            <a:pPr marL="285750" indent="-285750">
              <a:buClr>
                <a:srgbClr val="002776"/>
              </a:buClr>
              <a:buFont typeface="Arial" panose="020B0604020202020204" pitchFamily="34" charset="0"/>
              <a:buChar char="•"/>
            </a:pPr>
            <a:endParaRPr lang="en-US" sz="500" dirty="0">
              <a:solidFill>
                <a:schemeClr val="tx2"/>
              </a:solidFill>
            </a:endParaRPr>
          </a:p>
          <a:p>
            <a:pPr marL="285750" indent="-285750" algn="just">
              <a:buClr>
                <a:srgbClr val="002776"/>
              </a:buClr>
              <a:buFont typeface="Arial" panose="020B0604020202020204" pitchFamily="34" charset="0"/>
              <a:buChar char="•"/>
            </a:pPr>
            <a:r>
              <a:rPr lang="en-US" b="1" dirty="0">
                <a:solidFill>
                  <a:schemeClr val="tx2"/>
                </a:solidFill>
              </a:rPr>
              <a:t>Memory: </a:t>
            </a:r>
            <a:r>
              <a:rPr lang="en-US" u="sng" dirty="0">
                <a:solidFill>
                  <a:schemeClr val="tx2"/>
                </a:solidFill>
              </a:rPr>
              <a:t>Memory is hardly effected by the size of neural network.</a:t>
            </a:r>
            <a:r>
              <a:rPr lang="en-US" dirty="0">
                <a:solidFill>
                  <a:schemeClr val="tx2"/>
                </a:solidFill>
              </a:rPr>
              <a:t> That might be because the initial memory of python process is so huge (around 1.6GB) that it can be ignored.</a:t>
            </a:r>
            <a:endParaRPr lang="en-US" sz="800" dirty="0">
              <a:solidFill>
                <a:schemeClr val="tx2"/>
              </a:solidFill>
            </a:endParaRPr>
          </a:p>
          <a:p>
            <a:pPr marL="285750" indent="-285750">
              <a:buClr>
                <a:srgbClr val="002776"/>
              </a:buClr>
              <a:buFont typeface="Arial" panose="020B0604020202020204" pitchFamily="34" charset="0"/>
              <a:buChar char="•"/>
            </a:pPr>
            <a:endParaRPr lang="en-US" sz="500" dirty="0"/>
          </a:p>
          <a:p>
            <a:pPr marL="285750" indent="-285750">
              <a:buClr>
                <a:srgbClr val="002776"/>
              </a:buClr>
              <a:buFont typeface="Arial" panose="020B0604020202020204" pitchFamily="34" charset="0"/>
              <a:buChar char="•"/>
            </a:pPr>
            <a:r>
              <a:rPr lang="en-US" b="1" dirty="0">
                <a:solidFill>
                  <a:schemeClr val="tx2"/>
                </a:solidFill>
              </a:rPr>
              <a:t>Time:</a:t>
            </a:r>
            <a:r>
              <a:rPr lang="en-US" dirty="0">
                <a:solidFill>
                  <a:schemeClr val="tx2"/>
                </a:solidFill>
              </a:rPr>
              <a:t> </a:t>
            </a:r>
            <a:r>
              <a:rPr lang="en-US" u="sng" dirty="0">
                <a:solidFill>
                  <a:schemeClr val="tx2"/>
                </a:solidFill>
              </a:rPr>
              <a:t>Time increases linearly on the big neural networks. </a:t>
            </a:r>
            <a:endParaRPr lang="en-US" dirty="0">
              <a:solidFill>
                <a:schemeClr val="tx2"/>
              </a:solidFill>
            </a:endParaRPr>
          </a:p>
          <a:p>
            <a:pPr marL="285750" indent="-285750">
              <a:buClr>
                <a:srgbClr val="002776"/>
              </a:buClr>
              <a:buFont typeface="Arial" panose="020B0604020202020204" pitchFamily="34" charset="0"/>
              <a:buChar char="•"/>
            </a:pPr>
            <a:endParaRPr lang="en-US" sz="500" dirty="0">
              <a:solidFill>
                <a:schemeClr val="tx2"/>
              </a:solidFill>
            </a:endParaRPr>
          </a:p>
        </p:txBody>
      </p:sp>
      <p:sp>
        <p:nvSpPr>
          <p:cNvPr id="14" name="Oval 13">
            <a:extLst>
              <a:ext uri="{FF2B5EF4-FFF2-40B4-BE49-F238E27FC236}">
                <a16:creationId xmlns:a16="http://schemas.microsoft.com/office/drawing/2014/main" id="{9E788A82-6A2B-6143-8F55-979848EFA80A}"/>
              </a:ext>
            </a:extLst>
          </p:cNvPr>
          <p:cNvSpPr/>
          <p:nvPr/>
        </p:nvSpPr>
        <p:spPr bwMode="gray">
          <a:xfrm>
            <a:off x="402066" y="1983253"/>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2</a:t>
            </a:r>
          </a:p>
        </p:txBody>
      </p:sp>
      <p:sp>
        <p:nvSpPr>
          <p:cNvPr id="20" name="Oval 19">
            <a:extLst>
              <a:ext uri="{FF2B5EF4-FFF2-40B4-BE49-F238E27FC236}">
                <a16:creationId xmlns:a16="http://schemas.microsoft.com/office/drawing/2014/main" id="{8E7A5429-D8D6-734F-8A93-2235948B8D69}"/>
              </a:ext>
            </a:extLst>
          </p:cNvPr>
          <p:cNvSpPr/>
          <p:nvPr/>
        </p:nvSpPr>
        <p:spPr bwMode="gray">
          <a:xfrm>
            <a:off x="402066" y="4818957"/>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3</a:t>
            </a:r>
          </a:p>
        </p:txBody>
      </p:sp>
      <p:sp>
        <p:nvSpPr>
          <p:cNvPr id="21" name="Oval 20">
            <a:extLst>
              <a:ext uri="{FF2B5EF4-FFF2-40B4-BE49-F238E27FC236}">
                <a16:creationId xmlns:a16="http://schemas.microsoft.com/office/drawing/2014/main" id="{23E830B4-F642-C447-BDBA-909DA80C6462}"/>
              </a:ext>
            </a:extLst>
          </p:cNvPr>
          <p:cNvSpPr/>
          <p:nvPr/>
        </p:nvSpPr>
        <p:spPr bwMode="gray">
          <a:xfrm>
            <a:off x="402066" y="5736304"/>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4</a:t>
            </a:r>
          </a:p>
        </p:txBody>
      </p:sp>
    </p:spTree>
    <p:extLst>
      <p:ext uri="{BB962C8B-B14F-4D97-AF65-F5344CB8AC3E}">
        <p14:creationId xmlns:p14="http://schemas.microsoft.com/office/powerpoint/2010/main" val="40149130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5760" y="2959508"/>
            <a:ext cx="8412480" cy="469492"/>
          </a:xfrm>
        </p:spPr>
        <p:txBody>
          <a:bodyPr/>
          <a:lstStyle/>
          <a:p>
            <a:pPr algn="ctr"/>
            <a:r>
              <a:rPr lang="en-US" dirty="0">
                <a:solidFill>
                  <a:srgbClr val="002776"/>
                </a:solidFill>
              </a:rPr>
              <a:t>Appendix</a:t>
            </a:r>
          </a:p>
        </p:txBody>
      </p:sp>
    </p:spTree>
    <p:extLst>
      <p:ext uri="{BB962C8B-B14F-4D97-AF65-F5344CB8AC3E}">
        <p14:creationId xmlns:p14="http://schemas.microsoft.com/office/powerpoint/2010/main" val="15367040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Gradient of weight or bias to loss can be calculated from right to left</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Appendix: gradient calculation(Affine layer)</a:t>
            </a:r>
          </a:p>
        </p:txBody>
      </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7CF5D78F-9FE8-674A-842D-90B0293CB425}"/>
                  </a:ext>
                </a:extLst>
              </p:cNvPr>
              <p:cNvSpPr txBox="1"/>
              <p:nvPr/>
            </p:nvSpPr>
            <p:spPr>
              <a:xfrm>
                <a:off x="1948545" y="2051374"/>
                <a:ext cx="240536" cy="286689"/>
              </a:xfrm>
              <a:prstGeom prst="rect">
                <a:avLst/>
              </a:prstGeom>
              <a:noFill/>
            </p:spPr>
            <p:txBody>
              <a:bodyPr wrap="square" lIns="0" tIns="0" rIns="0" bIns="0" rtlCol="0">
                <a:spAutoFit/>
              </a:bodyPr>
              <a:lstStyle/>
              <a:p>
                <a:pPr algn="ctr">
                  <a:buClr>
                    <a:srgbClr val="002776"/>
                  </a:buClr>
                </a:pPr>
                <a14:m>
                  <m:oMath xmlns:m="http://schemas.openxmlformats.org/officeDocument/2006/math">
                    <m:r>
                      <a:rPr lang="en-US" i="1">
                        <a:latin typeface="Cambria Math" panose="02040503050406030204" pitchFamily="18" charset="0"/>
                      </a:rPr>
                      <m:t>𝑥</m:t>
                    </m:r>
                  </m:oMath>
                </a14:m>
                <a:r>
                  <a:rPr lang="en-US" baseline="-25000" dirty="0">
                    <a:solidFill>
                      <a:schemeClr val="tx2"/>
                    </a:solidFill>
                  </a:rPr>
                  <a:t>1</a:t>
                </a:r>
                <a:endParaRPr lang="en-US" dirty="0">
                  <a:solidFill>
                    <a:schemeClr val="tx2"/>
                  </a:solidFill>
                </a:endParaRPr>
              </a:p>
            </p:txBody>
          </p:sp>
        </mc:Choice>
        <mc:Fallback xmlns="">
          <p:sp>
            <p:nvSpPr>
              <p:cNvPr id="120" name="TextBox 119">
                <a:extLst>
                  <a:ext uri="{FF2B5EF4-FFF2-40B4-BE49-F238E27FC236}">
                    <a16:creationId xmlns:a16="http://schemas.microsoft.com/office/drawing/2014/main" id="{7CF5D78F-9FE8-674A-842D-90B0293CB425}"/>
                  </a:ext>
                </a:extLst>
              </p:cNvPr>
              <p:cNvSpPr txBox="1">
                <a:spLocks noRot="1" noChangeAspect="1" noMove="1" noResize="1" noEditPoints="1" noAdjustHandles="1" noChangeArrowheads="1" noChangeShapeType="1" noTextEdit="1"/>
              </p:cNvSpPr>
              <p:nvPr/>
            </p:nvSpPr>
            <p:spPr>
              <a:xfrm>
                <a:off x="1948545" y="2051374"/>
                <a:ext cx="240536" cy="286689"/>
              </a:xfrm>
              <a:prstGeom prst="rect">
                <a:avLst/>
              </a:prstGeom>
              <a:blipFill>
                <a:blip r:embed="rId3"/>
                <a:stretch>
                  <a:fillRect l="-15000" r="-30000"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069C9BF-5612-DB42-82A5-67934DD66772}"/>
                  </a:ext>
                </a:extLst>
              </p:cNvPr>
              <p:cNvSpPr txBox="1"/>
              <p:nvPr/>
            </p:nvSpPr>
            <p:spPr>
              <a:xfrm>
                <a:off x="4785741" y="1986550"/>
                <a:ext cx="394595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14:m>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𝑥</m:t>
                        </m:r>
                      </m:e>
                      <m:sub>
                        <m:r>
                          <a:rPr lang="en-US" b="0" i="1" smtClean="0">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𝑤𝑒𝑖𝑔h𝑡</m:t>
                        </m:r>
                      </m:e>
                      <m:sub>
                        <m:r>
                          <a:rPr lang="en-US" b="0" i="1" smtClean="0">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b="0" i="1" smtClean="0">
                            <a:solidFill>
                              <a:schemeClr val="tx2"/>
                            </a:solidFill>
                            <a:latin typeface="Cambria Math" panose="02040503050406030204" pitchFamily="18" charset="0"/>
                          </a:rPr>
                          <m:t>2</m:t>
                        </m:r>
                      </m:sub>
                    </m:sSub>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b="0" i="1" smtClean="0">
                            <a:solidFill>
                              <a:schemeClr val="tx2"/>
                            </a:solidFill>
                            <a:latin typeface="Cambria Math" panose="02040503050406030204" pitchFamily="18" charset="0"/>
                          </a:rPr>
                          <m:t>2</m:t>
                        </m:r>
                      </m:sub>
                    </m:sSub>
                    <m:r>
                      <a:rPr lang="en-US" i="1" smtClean="0">
                        <a:solidFill>
                          <a:schemeClr val="tx2"/>
                        </a:solidFill>
                        <a:latin typeface="Cambria Math" panose="02040503050406030204" pitchFamily="18" charset="0"/>
                        <a:ea typeface="Cambria Math" panose="02040503050406030204" pitchFamily="18" charset="0"/>
                      </a:rPr>
                      <m:t>+</m:t>
                    </m:r>
                    <m:r>
                      <a:rPr lang="en-US" b="0" i="1" smtClean="0">
                        <a:solidFill>
                          <a:schemeClr val="tx2"/>
                        </a:solidFill>
                        <a:latin typeface="Cambria Math" panose="02040503050406030204" pitchFamily="18" charset="0"/>
                        <a:ea typeface="Cambria Math" panose="02040503050406030204" pitchFamily="18" charset="0"/>
                      </a:rPr>
                      <m:t>𝑏𝑖𝑎𝑠</m:t>
                    </m:r>
                    <m:r>
                      <a:rPr lang="en-US"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𝑦</m:t>
                    </m:r>
                  </m:oMath>
                </a14:m>
                <a:endParaRPr lang="en-US" dirty="0">
                  <a:solidFill>
                    <a:schemeClr val="tx2"/>
                  </a:solidFill>
                </a:endParaRPr>
              </a:p>
            </p:txBody>
          </p:sp>
        </mc:Choice>
        <mc:Fallback xmlns="">
          <p:sp>
            <p:nvSpPr>
              <p:cNvPr id="121" name="TextBox 120">
                <a:extLst>
                  <a:ext uri="{FF2B5EF4-FFF2-40B4-BE49-F238E27FC236}">
                    <a16:creationId xmlns:a16="http://schemas.microsoft.com/office/drawing/2014/main" id="{C069C9BF-5612-DB42-82A5-67934DD66772}"/>
                  </a:ext>
                </a:extLst>
              </p:cNvPr>
              <p:cNvSpPr txBox="1">
                <a:spLocks noRot="1" noChangeAspect="1" noMove="1" noResize="1" noEditPoints="1" noAdjustHandles="1" noChangeArrowheads="1" noChangeShapeType="1" noTextEdit="1"/>
              </p:cNvSpPr>
              <p:nvPr/>
            </p:nvSpPr>
            <p:spPr>
              <a:xfrm>
                <a:off x="4785741" y="1986550"/>
                <a:ext cx="3945952" cy="276999"/>
              </a:xfrm>
              <a:prstGeom prst="rect">
                <a:avLst/>
              </a:prstGeom>
              <a:blipFill>
                <a:blip r:embed="rId4"/>
                <a:stretch>
                  <a:fillRect l="-1282" r="-641" b="-40909"/>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F31C1738-A8E5-9A46-AED5-DFF07B892632}"/>
              </a:ext>
            </a:extLst>
          </p:cNvPr>
          <p:cNvGrpSpPr/>
          <p:nvPr/>
        </p:nvGrpSpPr>
        <p:grpSpPr>
          <a:xfrm>
            <a:off x="787592" y="2212575"/>
            <a:ext cx="2521574" cy="677146"/>
            <a:chOff x="867147" y="2066054"/>
            <a:chExt cx="2023453" cy="543380"/>
          </a:xfrm>
        </p:grpSpPr>
        <p:sp>
          <p:nvSpPr>
            <p:cNvPr id="4" name="Oval 3">
              <a:extLst>
                <a:ext uri="{FF2B5EF4-FFF2-40B4-BE49-F238E27FC236}">
                  <a16:creationId xmlns:a16="http://schemas.microsoft.com/office/drawing/2014/main" id="{3F241489-0BF8-114A-845C-93F78B4B7D38}"/>
                </a:ext>
              </a:extLst>
            </p:cNvPr>
            <p:cNvSpPr/>
            <p:nvPr/>
          </p:nvSpPr>
          <p:spPr bwMode="gray">
            <a:xfrm>
              <a:off x="1484419" y="2073494"/>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Oval 6">
              <a:extLst>
                <a:ext uri="{FF2B5EF4-FFF2-40B4-BE49-F238E27FC236}">
                  <a16:creationId xmlns:a16="http://schemas.microsoft.com/office/drawing/2014/main" id="{1B9999E9-54F8-3D49-B5FD-C3760B444F8F}"/>
                </a:ext>
              </a:extLst>
            </p:cNvPr>
            <p:cNvSpPr/>
            <p:nvPr/>
          </p:nvSpPr>
          <p:spPr bwMode="gray">
            <a:xfrm>
              <a:off x="1484419" y="2437798"/>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 name="Oval 11">
              <a:extLst>
                <a:ext uri="{FF2B5EF4-FFF2-40B4-BE49-F238E27FC236}">
                  <a16:creationId xmlns:a16="http://schemas.microsoft.com/office/drawing/2014/main" id="{9811B54E-D15C-E845-89E9-73895D2616C0}"/>
                </a:ext>
              </a:extLst>
            </p:cNvPr>
            <p:cNvSpPr/>
            <p:nvPr/>
          </p:nvSpPr>
          <p:spPr bwMode="gray">
            <a:xfrm>
              <a:off x="2101691" y="2066054"/>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3" name="Oval 12">
              <a:extLst>
                <a:ext uri="{FF2B5EF4-FFF2-40B4-BE49-F238E27FC236}">
                  <a16:creationId xmlns:a16="http://schemas.microsoft.com/office/drawing/2014/main" id="{01C67E5A-6133-984D-B8AA-35345E46578C}"/>
                </a:ext>
              </a:extLst>
            </p:cNvPr>
            <p:cNvSpPr/>
            <p:nvPr/>
          </p:nvSpPr>
          <p:spPr bwMode="gray">
            <a:xfrm>
              <a:off x="2101691" y="2430358"/>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8" name="Straight Arrow Connector 27">
              <a:extLst>
                <a:ext uri="{FF2B5EF4-FFF2-40B4-BE49-F238E27FC236}">
                  <a16:creationId xmlns:a16="http://schemas.microsoft.com/office/drawing/2014/main" id="{5AE33048-217E-A942-83D7-379C883A77A9}"/>
                </a:ext>
              </a:extLst>
            </p:cNvPr>
            <p:cNvCxnSpPr>
              <a:cxnSpLocks/>
              <a:stCxn id="67" idx="6"/>
              <a:endCxn id="4" idx="2"/>
            </p:cNvCxnSpPr>
            <p:nvPr/>
          </p:nvCxnSpPr>
          <p:spPr>
            <a:xfrm flipV="1">
              <a:off x="1038783" y="2159312"/>
              <a:ext cx="445636" cy="182152"/>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AD13D0-B67A-F748-9AA2-C65802F8CD2D}"/>
                </a:ext>
              </a:extLst>
            </p:cNvPr>
            <p:cNvCxnSpPr>
              <a:cxnSpLocks/>
              <a:stCxn id="67" idx="6"/>
              <a:endCxn id="7" idx="2"/>
            </p:cNvCxnSpPr>
            <p:nvPr/>
          </p:nvCxnSpPr>
          <p:spPr>
            <a:xfrm>
              <a:off x="1038783" y="2341464"/>
              <a:ext cx="445636" cy="182152"/>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5C8E7E0-8D4B-F049-8846-203A884EF88C}"/>
                </a:ext>
              </a:extLst>
            </p:cNvPr>
            <p:cNvCxnSpPr>
              <a:cxnSpLocks/>
              <a:stCxn id="4" idx="6"/>
              <a:endCxn id="12" idx="2"/>
            </p:cNvCxnSpPr>
            <p:nvPr/>
          </p:nvCxnSpPr>
          <p:spPr>
            <a:xfrm flipV="1">
              <a:off x="1656055" y="2151872"/>
              <a:ext cx="445636" cy="74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B5564C4-98EB-B340-9DCF-7D0ED0E87932}"/>
                </a:ext>
              </a:extLst>
            </p:cNvPr>
            <p:cNvCxnSpPr>
              <a:cxnSpLocks/>
              <a:stCxn id="4" idx="6"/>
              <a:endCxn id="13" idx="2"/>
            </p:cNvCxnSpPr>
            <p:nvPr/>
          </p:nvCxnSpPr>
          <p:spPr>
            <a:xfrm>
              <a:off x="1656055" y="2159312"/>
              <a:ext cx="445636" cy="356864"/>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4F6F83E-1E8A-BC48-9741-FD46F1F2A600}"/>
                </a:ext>
              </a:extLst>
            </p:cNvPr>
            <p:cNvCxnSpPr>
              <a:cxnSpLocks/>
              <a:stCxn id="7" idx="6"/>
              <a:endCxn id="12" idx="2"/>
            </p:cNvCxnSpPr>
            <p:nvPr/>
          </p:nvCxnSpPr>
          <p:spPr>
            <a:xfrm flipV="1">
              <a:off x="1656055" y="2151872"/>
              <a:ext cx="445636" cy="3717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0DA2D3E-B037-3145-A8F8-B1A1759D91FC}"/>
                </a:ext>
              </a:extLst>
            </p:cNvPr>
            <p:cNvCxnSpPr>
              <a:cxnSpLocks/>
              <a:stCxn id="7" idx="6"/>
              <a:endCxn id="13" idx="2"/>
            </p:cNvCxnSpPr>
            <p:nvPr/>
          </p:nvCxnSpPr>
          <p:spPr>
            <a:xfrm flipV="1">
              <a:off x="1656055" y="2516176"/>
              <a:ext cx="445636" cy="7440"/>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A5D9CB0-D4D2-F040-8801-3143A3B06583}"/>
                </a:ext>
              </a:extLst>
            </p:cNvPr>
            <p:cNvCxnSpPr>
              <a:cxnSpLocks/>
              <a:stCxn id="13" idx="6"/>
              <a:endCxn id="70" idx="2"/>
            </p:cNvCxnSpPr>
            <p:nvPr/>
          </p:nvCxnSpPr>
          <p:spPr>
            <a:xfrm flipV="1">
              <a:off x="2273327" y="2302604"/>
              <a:ext cx="445637" cy="213572"/>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52CE23A-840E-7448-A148-DC0DD1000EF2}"/>
                </a:ext>
              </a:extLst>
            </p:cNvPr>
            <p:cNvCxnSpPr>
              <a:cxnSpLocks/>
              <a:stCxn id="12" idx="6"/>
              <a:endCxn id="70" idx="2"/>
            </p:cNvCxnSpPr>
            <p:nvPr/>
          </p:nvCxnSpPr>
          <p:spPr>
            <a:xfrm>
              <a:off x="2273327" y="2151872"/>
              <a:ext cx="445637" cy="150732"/>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C3D1EE38-9C02-DB49-B110-DE13567B0C58}"/>
                </a:ext>
              </a:extLst>
            </p:cNvPr>
            <p:cNvSpPr/>
            <p:nvPr/>
          </p:nvSpPr>
          <p:spPr bwMode="gray">
            <a:xfrm>
              <a:off x="867147" y="2255646"/>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0" name="Oval 69">
              <a:extLst>
                <a:ext uri="{FF2B5EF4-FFF2-40B4-BE49-F238E27FC236}">
                  <a16:creationId xmlns:a16="http://schemas.microsoft.com/office/drawing/2014/main" id="{D9D650B0-35A9-6A46-8A39-A81292BB84CF}"/>
                </a:ext>
              </a:extLst>
            </p:cNvPr>
            <p:cNvSpPr/>
            <p:nvPr/>
          </p:nvSpPr>
          <p:spPr bwMode="gray">
            <a:xfrm>
              <a:off x="2718964" y="2216786"/>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sp>
        <p:nvSpPr>
          <p:cNvPr id="24" name="Freeform 23">
            <a:extLst>
              <a:ext uri="{FF2B5EF4-FFF2-40B4-BE49-F238E27FC236}">
                <a16:creationId xmlns:a16="http://schemas.microsoft.com/office/drawing/2014/main" id="{9737152E-8ED8-324C-B59B-6DF116B4B320}"/>
              </a:ext>
            </a:extLst>
          </p:cNvPr>
          <p:cNvSpPr/>
          <p:nvPr/>
        </p:nvSpPr>
        <p:spPr bwMode="gray">
          <a:xfrm>
            <a:off x="1590219" y="2081338"/>
            <a:ext cx="1060174" cy="874644"/>
          </a:xfrm>
          <a:custGeom>
            <a:avLst/>
            <a:gdLst>
              <a:gd name="connsiteX0" fmla="*/ 742122 w 1060174"/>
              <a:gd name="connsiteY0" fmla="*/ 0 h 874644"/>
              <a:gd name="connsiteX1" fmla="*/ 516835 w 1060174"/>
              <a:gd name="connsiteY1" fmla="*/ 0 h 874644"/>
              <a:gd name="connsiteX2" fmla="*/ 278296 w 1060174"/>
              <a:gd name="connsiteY2" fmla="*/ 13253 h 874644"/>
              <a:gd name="connsiteX3" fmla="*/ 238539 w 1060174"/>
              <a:gd name="connsiteY3" fmla="*/ 39757 h 874644"/>
              <a:gd name="connsiteX4" fmla="*/ 198783 w 1060174"/>
              <a:gd name="connsiteY4" fmla="*/ 53009 h 874644"/>
              <a:gd name="connsiteX5" fmla="*/ 106017 w 1060174"/>
              <a:gd name="connsiteY5" fmla="*/ 119270 h 874644"/>
              <a:gd name="connsiteX6" fmla="*/ 39756 w 1060174"/>
              <a:gd name="connsiteY6" fmla="*/ 185531 h 874644"/>
              <a:gd name="connsiteX7" fmla="*/ 13252 w 1060174"/>
              <a:gd name="connsiteY7" fmla="*/ 265044 h 874644"/>
              <a:gd name="connsiteX8" fmla="*/ 106017 w 1060174"/>
              <a:gd name="connsiteY8" fmla="*/ 371061 h 874644"/>
              <a:gd name="connsiteX9" fmla="*/ 145774 w 1060174"/>
              <a:gd name="connsiteY9" fmla="*/ 357809 h 874644"/>
              <a:gd name="connsiteX10" fmla="*/ 357809 w 1060174"/>
              <a:gd name="connsiteY10" fmla="*/ 371061 h 874644"/>
              <a:gd name="connsiteX11" fmla="*/ 331304 w 1060174"/>
              <a:gd name="connsiteY11" fmla="*/ 450574 h 874644"/>
              <a:gd name="connsiteX12" fmla="*/ 251791 w 1060174"/>
              <a:gd name="connsiteY12" fmla="*/ 477079 h 874644"/>
              <a:gd name="connsiteX13" fmla="*/ 212035 w 1060174"/>
              <a:gd name="connsiteY13" fmla="*/ 490331 h 874644"/>
              <a:gd name="connsiteX14" fmla="*/ 132522 w 1060174"/>
              <a:gd name="connsiteY14" fmla="*/ 530087 h 874644"/>
              <a:gd name="connsiteX15" fmla="*/ 53009 w 1060174"/>
              <a:gd name="connsiteY15" fmla="*/ 636105 h 874644"/>
              <a:gd name="connsiteX16" fmla="*/ 26504 w 1060174"/>
              <a:gd name="connsiteY16" fmla="*/ 715618 h 874644"/>
              <a:gd name="connsiteX17" fmla="*/ 13252 w 1060174"/>
              <a:gd name="connsiteY17" fmla="*/ 755374 h 874644"/>
              <a:gd name="connsiteX18" fmla="*/ 0 w 1060174"/>
              <a:gd name="connsiteY18" fmla="*/ 795131 h 874644"/>
              <a:gd name="connsiteX19" fmla="*/ 13252 w 1060174"/>
              <a:gd name="connsiteY19" fmla="*/ 848140 h 874644"/>
              <a:gd name="connsiteX20" fmla="*/ 53009 w 1060174"/>
              <a:gd name="connsiteY20" fmla="*/ 861392 h 874644"/>
              <a:gd name="connsiteX21" fmla="*/ 106017 w 1060174"/>
              <a:gd name="connsiteY21" fmla="*/ 874644 h 874644"/>
              <a:gd name="connsiteX22" fmla="*/ 278296 w 1060174"/>
              <a:gd name="connsiteY22" fmla="*/ 848140 h 874644"/>
              <a:gd name="connsiteX23" fmla="*/ 384313 w 1060174"/>
              <a:gd name="connsiteY23" fmla="*/ 768626 h 874644"/>
              <a:gd name="connsiteX24" fmla="*/ 410817 w 1060174"/>
              <a:gd name="connsiteY24" fmla="*/ 728870 h 874644"/>
              <a:gd name="connsiteX25" fmla="*/ 450574 w 1060174"/>
              <a:gd name="connsiteY25" fmla="*/ 702366 h 874644"/>
              <a:gd name="connsiteX26" fmla="*/ 516835 w 1060174"/>
              <a:gd name="connsiteY26" fmla="*/ 649357 h 874644"/>
              <a:gd name="connsiteX27" fmla="*/ 569843 w 1060174"/>
              <a:gd name="connsiteY27" fmla="*/ 622853 h 874644"/>
              <a:gd name="connsiteX28" fmla="*/ 636104 w 1060174"/>
              <a:gd name="connsiteY28" fmla="*/ 583096 h 874644"/>
              <a:gd name="connsiteX29" fmla="*/ 715617 w 1060174"/>
              <a:gd name="connsiteY29" fmla="*/ 530087 h 874644"/>
              <a:gd name="connsiteX30" fmla="*/ 742122 w 1060174"/>
              <a:gd name="connsiteY30" fmla="*/ 503583 h 874644"/>
              <a:gd name="connsiteX31" fmla="*/ 821635 w 1060174"/>
              <a:gd name="connsiteY31" fmla="*/ 477079 h 874644"/>
              <a:gd name="connsiteX32" fmla="*/ 848139 w 1060174"/>
              <a:gd name="connsiteY32" fmla="*/ 450574 h 874644"/>
              <a:gd name="connsiteX33" fmla="*/ 887896 w 1060174"/>
              <a:gd name="connsiteY33" fmla="*/ 437322 h 874644"/>
              <a:gd name="connsiteX34" fmla="*/ 901148 w 1060174"/>
              <a:gd name="connsiteY34" fmla="*/ 397566 h 874644"/>
              <a:gd name="connsiteX35" fmla="*/ 967409 w 1060174"/>
              <a:gd name="connsiteY35" fmla="*/ 357809 h 874644"/>
              <a:gd name="connsiteX36" fmla="*/ 1007165 w 1060174"/>
              <a:gd name="connsiteY36" fmla="*/ 331305 h 874644"/>
              <a:gd name="connsiteX37" fmla="*/ 1060174 w 1060174"/>
              <a:gd name="connsiteY37" fmla="*/ 278296 h 874644"/>
              <a:gd name="connsiteX38" fmla="*/ 1046922 w 1060174"/>
              <a:gd name="connsiteY38" fmla="*/ 238540 h 874644"/>
              <a:gd name="connsiteX39" fmla="*/ 967409 w 1060174"/>
              <a:gd name="connsiteY39" fmla="*/ 185531 h 874644"/>
              <a:gd name="connsiteX40" fmla="*/ 954156 w 1060174"/>
              <a:gd name="connsiteY40" fmla="*/ 106018 h 874644"/>
              <a:gd name="connsiteX41" fmla="*/ 887896 w 1060174"/>
              <a:gd name="connsiteY41" fmla="*/ 53009 h 874644"/>
              <a:gd name="connsiteX42" fmla="*/ 808383 w 1060174"/>
              <a:gd name="connsiteY42" fmla="*/ 26505 h 874644"/>
              <a:gd name="connsiteX43" fmla="*/ 742122 w 1060174"/>
              <a:gd name="connsiteY43" fmla="*/ 0 h 87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60174" h="874644">
                <a:moveTo>
                  <a:pt x="742122" y="0"/>
                </a:moveTo>
                <a:cubicBezTo>
                  <a:pt x="524829" y="31044"/>
                  <a:pt x="794960" y="0"/>
                  <a:pt x="516835" y="0"/>
                </a:cubicBezTo>
                <a:cubicBezTo>
                  <a:pt x="437199" y="0"/>
                  <a:pt x="357809" y="8835"/>
                  <a:pt x="278296" y="13253"/>
                </a:cubicBezTo>
                <a:cubicBezTo>
                  <a:pt x="265044" y="22088"/>
                  <a:pt x="252785" y="32634"/>
                  <a:pt x="238539" y="39757"/>
                </a:cubicBezTo>
                <a:cubicBezTo>
                  <a:pt x="226045" y="46004"/>
                  <a:pt x="210150" y="44890"/>
                  <a:pt x="198783" y="53009"/>
                </a:cubicBezTo>
                <a:cubicBezTo>
                  <a:pt x="88733" y="131616"/>
                  <a:pt x="195845" y="89328"/>
                  <a:pt x="106017" y="119270"/>
                </a:cubicBezTo>
                <a:cubicBezTo>
                  <a:pt x="69748" y="143449"/>
                  <a:pt x="58355" y="143682"/>
                  <a:pt x="39756" y="185531"/>
                </a:cubicBezTo>
                <a:cubicBezTo>
                  <a:pt x="28409" y="211061"/>
                  <a:pt x="13252" y="265044"/>
                  <a:pt x="13252" y="265044"/>
                </a:cubicBezTo>
                <a:cubicBezTo>
                  <a:pt x="28404" y="401417"/>
                  <a:pt x="-12236" y="397339"/>
                  <a:pt x="106017" y="371061"/>
                </a:cubicBezTo>
                <a:cubicBezTo>
                  <a:pt x="119654" y="368031"/>
                  <a:pt x="132522" y="362226"/>
                  <a:pt x="145774" y="357809"/>
                </a:cubicBezTo>
                <a:cubicBezTo>
                  <a:pt x="216452" y="362226"/>
                  <a:pt x="294469" y="339391"/>
                  <a:pt x="357809" y="371061"/>
                </a:cubicBezTo>
                <a:cubicBezTo>
                  <a:pt x="382798" y="383555"/>
                  <a:pt x="357808" y="441739"/>
                  <a:pt x="331304" y="450574"/>
                </a:cubicBezTo>
                <a:lnTo>
                  <a:pt x="251791" y="477079"/>
                </a:lnTo>
                <a:cubicBezTo>
                  <a:pt x="238539" y="481496"/>
                  <a:pt x="223658" y="482583"/>
                  <a:pt x="212035" y="490331"/>
                </a:cubicBezTo>
                <a:cubicBezTo>
                  <a:pt x="160655" y="524583"/>
                  <a:pt x="187388" y="511798"/>
                  <a:pt x="132522" y="530087"/>
                </a:cubicBezTo>
                <a:cubicBezTo>
                  <a:pt x="101125" y="561484"/>
                  <a:pt x="67995" y="591149"/>
                  <a:pt x="53009" y="636105"/>
                </a:cubicBezTo>
                <a:lnTo>
                  <a:pt x="26504" y="715618"/>
                </a:lnTo>
                <a:lnTo>
                  <a:pt x="13252" y="755374"/>
                </a:lnTo>
                <a:lnTo>
                  <a:pt x="0" y="795131"/>
                </a:lnTo>
                <a:cubicBezTo>
                  <a:pt x="4417" y="812801"/>
                  <a:pt x="1874" y="833918"/>
                  <a:pt x="13252" y="848140"/>
                </a:cubicBezTo>
                <a:cubicBezTo>
                  <a:pt x="21978" y="859048"/>
                  <a:pt x="39577" y="857554"/>
                  <a:pt x="53009" y="861392"/>
                </a:cubicBezTo>
                <a:cubicBezTo>
                  <a:pt x="70521" y="866395"/>
                  <a:pt x="88348" y="870227"/>
                  <a:pt x="106017" y="874644"/>
                </a:cubicBezTo>
                <a:cubicBezTo>
                  <a:pt x="125510" y="872695"/>
                  <a:pt x="236362" y="871437"/>
                  <a:pt x="278296" y="848140"/>
                </a:cubicBezTo>
                <a:cubicBezTo>
                  <a:pt x="308825" y="831179"/>
                  <a:pt x="358576" y="800798"/>
                  <a:pt x="384313" y="768626"/>
                </a:cubicBezTo>
                <a:cubicBezTo>
                  <a:pt x="394262" y="756189"/>
                  <a:pt x="399555" y="740132"/>
                  <a:pt x="410817" y="728870"/>
                </a:cubicBezTo>
                <a:cubicBezTo>
                  <a:pt x="422079" y="717608"/>
                  <a:pt x="438137" y="712316"/>
                  <a:pt x="450574" y="702366"/>
                </a:cubicBezTo>
                <a:cubicBezTo>
                  <a:pt x="504999" y="658826"/>
                  <a:pt x="445446" y="690150"/>
                  <a:pt x="516835" y="649357"/>
                </a:cubicBezTo>
                <a:cubicBezTo>
                  <a:pt x="533987" y="639556"/>
                  <a:pt x="553406" y="633811"/>
                  <a:pt x="569843" y="622853"/>
                </a:cubicBezTo>
                <a:cubicBezTo>
                  <a:pt x="642607" y="574343"/>
                  <a:pt x="543820" y="613857"/>
                  <a:pt x="636104" y="583096"/>
                </a:cubicBezTo>
                <a:cubicBezTo>
                  <a:pt x="696876" y="522327"/>
                  <a:pt x="619341" y="594271"/>
                  <a:pt x="715617" y="530087"/>
                </a:cubicBezTo>
                <a:cubicBezTo>
                  <a:pt x="726013" y="523156"/>
                  <a:pt x="730947" y="509171"/>
                  <a:pt x="742122" y="503583"/>
                </a:cubicBezTo>
                <a:cubicBezTo>
                  <a:pt x="767111" y="491089"/>
                  <a:pt x="821635" y="477079"/>
                  <a:pt x="821635" y="477079"/>
                </a:cubicBezTo>
                <a:cubicBezTo>
                  <a:pt x="830470" y="468244"/>
                  <a:pt x="837425" y="457002"/>
                  <a:pt x="848139" y="450574"/>
                </a:cubicBezTo>
                <a:cubicBezTo>
                  <a:pt x="860117" y="443387"/>
                  <a:pt x="878018" y="447200"/>
                  <a:pt x="887896" y="437322"/>
                </a:cubicBezTo>
                <a:cubicBezTo>
                  <a:pt x="897774" y="427445"/>
                  <a:pt x="893961" y="409544"/>
                  <a:pt x="901148" y="397566"/>
                </a:cubicBezTo>
                <a:cubicBezTo>
                  <a:pt x="919340" y="367246"/>
                  <a:pt x="936136" y="368233"/>
                  <a:pt x="967409" y="357809"/>
                </a:cubicBezTo>
                <a:cubicBezTo>
                  <a:pt x="980661" y="348974"/>
                  <a:pt x="995072" y="341670"/>
                  <a:pt x="1007165" y="331305"/>
                </a:cubicBezTo>
                <a:cubicBezTo>
                  <a:pt x="1026138" y="315043"/>
                  <a:pt x="1060174" y="278296"/>
                  <a:pt x="1060174" y="278296"/>
                </a:cubicBezTo>
                <a:cubicBezTo>
                  <a:pt x="1055757" y="265044"/>
                  <a:pt x="1056799" y="248417"/>
                  <a:pt x="1046922" y="238540"/>
                </a:cubicBezTo>
                <a:cubicBezTo>
                  <a:pt x="1024398" y="216016"/>
                  <a:pt x="967409" y="185531"/>
                  <a:pt x="967409" y="185531"/>
                </a:cubicBezTo>
                <a:cubicBezTo>
                  <a:pt x="962991" y="159027"/>
                  <a:pt x="963591" y="131177"/>
                  <a:pt x="954156" y="106018"/>
                </a:cubicBezTo>
                <a:cubicBezTo>
                  <a:pt x="948648" y="91331"/>
                  <a:pt x="896928" y="57023"/>
                  <a:pt x="887896" y="53009"/>
                </a:cubicBezTo>
                <a:cubicBezTo>
                  <a:pt x="862366" y="41662"/>
                  <a:pt x="808383" y="26505"/>
                  <a:pt x="808383" y="26505"/>
                </a:cubicBezTo>
                <a:lnTo>
                  <a:pt x="742122" y="0"/>
                </a:lnTo>
                <a:close/>
              </a:path>
            </a:pathLst>
          </a:custGeom>
          <a:noFill/>
          <a:ln w="38100" algn="ctr">
            <a:solidFill>
              <a:schemeClr val="accent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A3C19A5-5D5D-D64B-BBD1-78983B275EDD}"/>
                  </a:ext>
                </a:extLst>
              </p:cNvPr>
              <p:cNvSpPr txBox="1"/>
              <p:nvPr/>
            </p:nvSpPr>
            <p:spPr>
              <a:xfrm>
                <a:off x="2095052" y="2356978"/>
                <a:ext cx="240536" cy="286689"/>
              </a:xfrm>
              <a:prstGeom prst="rect">
                <a:avLst/>
              </a:prstGeom>
              <a:noFill/>
            </p:spPr>
            <p:txBody>
              <a:bodyPr wrap="square" lIns="0" tIns="0" rIns="0" bIns="0" rtlCol="0">
                <a:spAutoFit/>
              </a:bodyPr>
              <a:lstStyle/>
              <a:p>
                <a:pPr algn="ctr">
                  <a:buClr>
                    <a:srgbClr val="002776"/>
                  </a:buClr>
                </a:pPr>
                <a14:m>
                  <m:oMath xmlns:m="http://schemas.openxmlformats.org/officeDocument/2006/math">
                    <m:r>
                      <a:rPr lang="en-US" i="1">
                        <a:latin typeface="Cambria Math" panose="02040503050406030204" pitchFamily="18" charset="0"/>
                      </a:rPr>
                      <m:t>𝑥</m:t>
                    </m:r>
                  </m:oMath>
                </a14:m>
                <a:r>
                  <a:rPr lang="en-US" baseline="-25000" dirty="0">
                    <a:solidFill>
                      <a:schemeClr val="tx2"/>
                    </a:solidFill>
                  </a:rPr>
                  <a:t>2</a:t>
                </a:r>
                <a:endParaRPr lang="en-US" dirty="0">
                  <a:solidFill>
                    <a:schemeClr val="tx2"/>
                  </a:solidFill>
                </a:endParaRPr>
              </a:p>
            </p:txBody>
          </p:sp>
        </mc:Choice>
        <mc:Fallback xmlns="">
          <p:sp>
            <p:nvSpPr>
              <p:cNvPr id="75" name="TextBox 74">
                <a:extLst>
                  <a:ext uri="{FF2B5EF4-FFF2-40B4-BE49-F238E27FC236}">
                    <a16:creationId xmlns:a16="http://schemas.microsoft.com/office/drawing/2014/main" id="{DA3C19A5-5D5D-D64B-BBD1-78983B275EDD}"/>
                  </a:ext>
                </a:extLst>
              </p:cNvPr>
              <p:cNvSpPr txBox="1">
                <a:spLocks noRot="1" noChangeAspect="1" noMove="1" noResize="1" noEditPoints="1" noAdjustHandles="1" noChangeArrowheads="1" noChangeShapeType="1" noTextEdit="1"/>
              </p:cNvSpPr>
              <p:nvPr/>
            </p:nvSpPr>
            <p:spPr>
              <a:xfrm>
                <a:off x="2095052" y="2356978"/>
                <a:ext cx="240536" cy="286689"/>
              </a:xfrm>
              <a:prstGeom prst="rect">
                <a:avLst/>
              </a:prstGeom>
              <a:blipFill>
                <a:blip r:embed="rId5"/>
                <a:stretch>
                  <a:fillRect l="-15000" r="-30000"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9C37392-F1E3-5A45-9B65-D44B8355AB66}"/>
                  </a:ext>
                </a:extLst>
              </p:cNvPr>
              <p:cNvSpPr txBox="1"/>
              <p:nvPr/>
            </p:nvSpPr>
            <p:spPr>
              <a:xfrm>
                <a:off x="4747668" y="2333982"/>
                <a:ext cx="3350725" cy="1107996"/>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dirty="0"/>
                  <a:t>Assume</a:t>
                </a:r>
              </a:p>
              <a:p>
                <a:pPr lvl="1" algn="r">
                  <a:buClr>
                    <a:srgbClr val="002776"/>
                  </a:buClr>
                </a:pPr>
                <a14:m>
                  <m:oMathPara xmlns:m="http://schemas.openxmlformats.org/officeDocument/2006/math">
                    <m:oMathParaPr>
                      <m:jc m:val="left"/>
                    </m:oMathParaPr>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 </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i="1">
                              <a:solidFill>
                                <a:schemeClr val="tx2"/>
                              </a:solidFill>
                              <a:latin typeface="Cambria Math" panose="02040503050406030204" pitchFamily="18" charset="0"/>
                            </a:rPr>
                            <m:t>2</m:t>
                          </m:r>
                        </m:sub>
                      </m:sSub>
                      <m:r>
                        <a:rPr lang="en-US"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5, 6</m:t>
                      </m:r>
                    </m:oMath>
                  </m:oMathPara>
                </a14:m>
                <a:endParaRPr lang="en-US" dirty="0"/>
              </a:p>
              <a:p>
                <a:pPr lvl="1" algn="r">
                  <a:buClr>
                    <a:srgbClr val="002776"/>
                  </a:buClr>
                </a:pPr>
                <a14:m>
                  <m:oMathPara xmlns:m="http://schemas.openxmlformats.org/officeDocument/2006/math">
                    <m:oMathParaPr>
                      <m:jc m:val="left"/>
                    </m:oMathParaPr>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 </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2</m:t>
                          </m:r>
                        </m:sub>
                      </m:sSub>
                      <m:r>
                        <a:rPr lang="en-US"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1, 2</m:t>
                      </m:r>
                    </m:oMath>
                  </m:oMathPara>
                </a14:m>
                <a:endParaRPr lang="en-US" dirty="0"/>
              </a:p>
              <a:p>
                <a:pPr lvl="1" algn="r">
                  <a:buClr>
                    <a:srgbClr val="002776"/>
                  </a:buClr>
                </a:pPr>
                <a14:m>
                  <m:oMathPara xmlns:m="http://schemas.openxmlformats.org/officeDocument/2006/math">
                    <m:oMathParaPr>
                      <m:jc m:val="left"/>
                    </m:oMathParaPr>
                    <m:oMath xmlns:m="http://schemas.openxmlformats.org/officeDocument/2006/math">
                      <m:r>
                        <a:rPr lang="en-US" i="1">
                          <a:solidFill>
                            <a:schemeClr val="tx2"/>
                          </a:solidFill>
                          <a:latin typeface="Cambria Math" panose="02040503050406030204" pitchFamily="18" charset="0"/>
                          <a:ea typeface="Cambria Math" panose="02040503050406030204" pitchFamily="18" charset="0"/>
                        </a:rPr>
                        <m:t>𝑏𝑖𝑎𝑠</m:t>
                      </m:r>
                      <m:r>
                        <a:rPr lang="en-US"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3</m:t>
                      </m:r>
                    </m:oMath>
                  </m:oMathPara>
                </a14:m>
                <a:endParaRPr lang="en-US" dirty="0">
                  <a:solidFill>
                    <a:schemeClr val="tx2"/>
                  </a:solidFill>
                </a:endParaRPr>
              </a:p>
            </p:txBody>
          </p:sp>
        </mc:Choice>
        <mc:Fallback xmlns="">
          <p:sp>
            <p:nvSpPr>
              <p:cNvPr id="81" name="TextBox 80">
                <a:extLst>
                  <a:ext uri="{FF2B5EF4-FFF2-40B4-BE49-F238E27FC236}">
                    <a16:creationId xmlns:a16="http://schemas.microsoft.com/office/drawing/2014/main" id="{C9C37392-F1E3-5A45-9B65-D44B8355AB66}"/>
                  </a:ext>
                </a:extLst>
              </p:cNvPr>
              <p:cNvSpPr txBox="1">
                <a:spLocks noRot="1" noChangeAspect="1" noMove="1" noResize="1" noEditPoints="1" noAdjustHandles="1" noChangeArrowheads="1" noChangeShapeType="1" noTextEdit="1"/>
              </p:cNvSpPr>
              <p:nvPr/>
            </p:nvSpPr>
            <p:spPr>
              <a:xfrm>
                <a:off x="4747668" y="2333982"/>
                <a:ext cx="3350725" cy="1107996"/>
              </a:xfrm>
              <a:prstGeom prst="rect">
                <a:avLst/>
              </a:prstGeom>
              <a:blipFill>
                <a:blip r:embed="rId6"/>
                <a:stretch>
                  <a:fillRect l="-3774" t="-5682" b="-1136"/>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1F7EF488-91A1-D241-AC70-6FD504581ED4}"/>
              </a:ext>
            </a:extLst>
          </p:cNvPr>
          <p:cNvGrpSpPr/>
          <p:nvPr/>
        </p:nvGrpSpPr>
        <p:grpSpPr>
          <a:xfrm>
            <a:off x="718041" y="3169397"/>
            <a:ext cx="7525187" cy="2211833"/>
            <a:chOff x="582493" y="3969511"/>
            <a:chExt cx="5471497" cy="2451120"/>
          </a:xfrm>
        </p:grpSpPr>
        <mc:AlternateContent xmlns:mc="http://schemas.openxmlformats.org/markup-compatibility/2006" xmlns:a14="http://schemas.microsoft.com/office/drawing/2010/main">
          <mc:Choice Requires="a14">
            <p:sp>
              <p:nvSpPr>
                <p:cNvPr id="82" name="Oval 81">
                  <a:extLst>
                    <a:ext uri="{FF2B5EF4-FFF2-40B4-BE49-F238E27FC236}">
                      <a16:creationId xmlns:a16="http://schemas.microsoft.com/office/drawing/2014/main" id="{44A5B77F-6EE4-464F-8BD3-E266C2872615}"/>
                    </a:ext>
                  </a:extLst>
                </p:cNvPr>
                <p:cNvSpPr/>
                <p:nvPr/>
              </p:nvSpPr>
              <p:spPr bwMode="gray">
                <a:xfrm>
                  <a:off x="3300300" y="4777930"/>
                  <a:ext cx="253900" cy="383292"/>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rPr>
                        <m:t>  +</m:t>
                      </m:r>
                    </m:oMath>
                  </a14:m>
                  <a:r>
                    <a:rPr lang="en-US" sz="1600" b="1" dirty="0">
                      <a:solidFill>
                        <a:schemeClr val="tx1"/>
                      </a:solidFill>
                    </a:rPr>
                    <a:t> </a:t>
                  </a:r>
                </a:p>
              </p:txBody>
            </p:sp>
          </mc:Choice>
          <mc:Fallback xmlns="">
            <p:sp>
              <p:nvSpPr>
                <p:cNvPr id="82" name="Oval 81">
                  <a:extLst>
                    <a:ext uri="{FF2B5EF4-FFF2-40B4-BE49-F238E27FC236}">
                      <a16:creationId xmlns:a16="http://schemas.microsoft.com/office/drawing/2014/main" id="{44A5B77F-6EE4-464F-8BD3-E266C2872615}"/>
                    </a:ext>
                  </a:extLst>
                </p:cNvPr>
                <p:cNvSpPr>
                  <a:spLocks noRot="1" noChangeAspect="1" noMove="1" noResize="1" noEditPoints="1" noAdjustHandles="1" noChangeArrowheads="1" noChangeShapeType="1" noTextEdit="1"/>
                </p:cNvSpPr>
                <p:nvPr/>
              </p:nvSpPr>
              <p:spPr bwMode="gray">
                <a:xfrm>
                  <a:off x="3300300" y="4777930"/>
                  <a:ext cx="253900" cy="383292"/>
                </a:xfrm>
                <a:prstGeom prst="ellipse">
                  <a:avLst/>
                </a:prstGeom>
                <a:blipFill>
                  <a:blip r:embed="rId7"/>
                  <a:stretch>
                    <a:fillRect l="-16667" b="-6667"/>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Oval 83">
                  <a:extLst>
                    <a:ext uri="{FF2B5EF4-FFF2-40B4-BE49-F238E27FC236}">
                      <a16:creationId xmlns:a16="http://schemas.microsoft.com/office/drawing/2014/main" id="{DCCB267F-20F6-E34A-974B-8F2C4FD30B5A}"/>
                    </a:ext>
                  </a:extLst>
                </p:cNvPr>
                <p:cNvSpPr/>
                <p:nvPr/>
              </p:nvSpPr>
              <p:spPr bwMode="gray">
                <a:xfrm>
                  <a:off x="1963591" y="4267455"/>
                  <a:ext cx="253900" cy="383292"/>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ea typeface="Cambria Math" panose="02040503050406030204" pitchFamily="18" charset="0"/>
                        </a:rPr>
                        <m:t> </m:t>
                      </m:r>
                      <m:r>
                        <a:rPr lang="en-US" sz="1600" b="1" i="1">
                          <a:solidFill>
                            <a:schemeClr val="tx1"/>
                          </a:solidFill>
                          <a:latin typeface="Cambria Math" panose="02040503050406030204" pitchFamily="18" charset="0"/>
                          <a:ea typeface="Cambria Math" panose="02040503050406030204" pitchFamily="18" charset="0"/>
                        </a:rPr>
                        <m:t> </m:t>
                      </m:r>
                      <m:r>
                        <a:rPr lang="en-US" sz="1600" b="1" i="1" smtClean="0">
                          <a:solidFill>
                            <a:schemeClr val="tx1"/>
                          </a:solidFill>
                          <a:latin typeface="Cambria Math" panose="02040503050406030204" pitchFamily="18" charset="0"/>
                          <a:ea typeface="Cambria Math" panose="02040503050406030204" pitchFamily="18" charset="0"/>
                        </a:rPr>
                        <m:t>×</m:t>
                      </m:r>
                    </m:oMath>
                  </a14:m>
                  <a:r>
                    <a:rPr lang="en-US" sz="1600" b="1" dirty="0">
                      <a:solidFill>
                        <a:schemeClr val="tx1"/>
                      </a:solidFill>
                    </a:rPr>
                    <a:t> </a:t>
                  </a:r>
                </a:p>
              </p:txBody>
            </p:sp>
          </mc:Choice>
          <mc:Fallback xmlns="">
            <p:sp>
              <p:nvSpPr>
                <p:cNvPr id="84" name="Oval 83">
                  <a:extLst>
                    <a:ext uri="{FF2B5EF4-FFF2-40B4-BE49-F238E27FC236}">
                      <a16:creationId xmlns:a16="http://schemas.microsoft.com/office/drawing/2014/main" id="{DCCB267F-20F6-E34A-974B-8F2C4FD30B5A}"/>
                    </a:ext>
                  </a:extLst>
                </p:cNvPr>
                <p:cNvSpPr>
                  <a:spLocks noRot="1" noChangeAspect="1" noMove="1" noResize="1" noEditPoints="1" noAdjustHandles="1" noChangeArrowheads="1" noChangeShapeType="1" noTextEdit="1"/>
                </p:cNvSpPr>
                <p:nvPr/>
              </p:nvSpPr>
              <p:spPr bwMode="gray">
                <a:xfrm>
                  <a:off x="1963591" y="4267455"/>
                  <a:ext cx="253900" cy="383292"/>
                </a:xfrm>
                <a:prstGeom prst="ellipse">
                  <a:avLst/>
                </a:prstGeom>
                <a:blipFill>
                  <a:blip r:embed="rId8"/>
                  <a:stretch>
                    <a:fillRect l="-12903" b="-6667"/>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Oval 84">
                  <a:extLst>
                    <a:ext uri="{FF2B5EF4-FFF2-40B4-BE49-F238E27FC236}">
                      <a16:creationId xmlns:a16="http://schemas.microsoft.com/office/drawing/2014/main" id="{9D3D2E4C-FE94-A043-A61A-F9606DFC4A6C}"/>
                    </a:ext>
                  </a:extLst>
                </p:cNvPr>
                <p:cNvSpPr/>
                <p:nvPr/>
              </p:nvSpPr>
              <p:spPr bwMode="gray">
                <a:xfrm>
                  <a:off x="4677145" y="4777930"/>
                  <a:ext cx="253900" cy="386978"/>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rPr>
                        <m:t>  +</m:t>
                      </m:r>
                    </m:oMath>
                  </a14:m>
                  <a:r>
                    <a:rPr lang="en-US" sz="1600" b="1" dirty="0">
                      <a:solidFill>
                        <a:schemeClr val="tx1"/>
                      </a:solidFill>
                    </a:rPr>
                    <a:t> </a:t>
                  </a:r>
                </a:p>
              </p:txBody>
            </p:sp>
          </mc:Choice>
          <mc:Fallback xmlns="">
            <p:sp>
              <p:nvSpPr>
                <p:cNvPr id="85" name="Oval 84">
                  <a:extLst>
                    <a:ext uri="{FF2B5EF4-FFF2-40B4-BE49-F238E27FC236}">
                      <a16:creationId xmlns:a16="http://schemas.microsoft.com/office/drawing/2014/main" id="{9D3D2E4C-FE94-A043-A61A-F9606DFC4A6C}"/>
                    </a:ext>
                  </a:extLst>
                </p:cNvPr>
                <p:cNvSpPr>
                  <a:spLocks noRot="1" noChangeAspect="1" noMove="1" noResize="1" noEditPoints="1" noAdjustHandles="1" noChangeArrowheads="1" noChangeShapeType="1" noTextEdit="1"/>
                </p:cNvSpPr>
                <p:nvPr/>
              </p:nvSpPr>
              <p:spPr bwMode="gray">
                <a:xfrm>
                  <a:off x="4677145" y="4777930"/>
                  <a:ext cx="253900" cy="386978"/>
                </a:xfrm>
                <a:prstGeom prst="ellipse">
                  <a:avLst/>
                </a:prstGeom>
                <a:blipFill>
                  <a:blip r:embed="rId7"/>
                  <a:stretch>
                    <a:fillRect l="-16667" b="-6667"/>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Oval 86">
                  <a:extLst>
                    <a:ext uri="{FF2B5EF4-FFF2-40B4-BE49-F238E27FC236}">
                      <a16:creationId xmlns:a16="http://schemas.microsoft.com/office/drawing/2014/main" id="{5BAD144B-DAE0-514E-8F58-816A5FD956C7}"/>
                    </a:ext>
                  </a:extLst>
                </p:cNvPr>
                <p:cNvSpPr/>
                <p:nvPr/>
              </p:nvSpPr>
              <p:spPr bwMode="gray">
                <a:xfrm>
                  <a:off x="1963591" y="5301924"/>
                  <a:ext cx="253900" cy="383292"/>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14:m>
                    <m:oMath xmlns:m="http://schemas.openxmlformats.org/officeDocument/2006/math">
                      <m:r>
                        <a:rPr lang="en-US" sz="1600" b="1" i="1" smtClean="0">
                          <a:solidFill>
                            <a:schemeClr val="tx1"/>
                          </a:solidFill>
                          <a:latin typeface="Cambria Math" panose="02040503050406030204" pitchFamily="18" charset="0"/>
                          <a:ea typeface="Cambria Math" panose="02040503050406030204" pitchFamily="18" charset="0"/>
                        </a:rPr>
                        <m:t> </m:t>
                      </m:r>
                      <m:r>
                        <a:rPr lang="en-US" sz="1600" b="1" i="1">
                          <a:solidFill>
                            <a:schemeClr val="tx1"/>
                          </a:solidFill>
                          <a:latin typeface="Cambria Math" panose="02040503050406030204" pitchFamily="18" charset="0"/>
                          <a:ea typeface="Cambria Math" panose="02040503050406030204" pitchFamily="18" charset="0"/>
                        </a:rPr>
                        <m:t> </m:t>
                      </m:r>
                      <m:r>
                        <a:rPr lang="en-US" sz="1600" b="1" i="1" smtClean="0">
                          <a:solidFill>
                            <a:schemeClr val="tx1"/>
                          </a:solidFill>
                          <a:latin typeface="Cambria Math" panose="02040503050406030204" pitchFamily="18" charset="0"/>
                          <a:ea typeface="Cambria Math" panose="02040503050406030204" pitchFamily="18" charset="0"/>
                        </a:rPr>
                        <m:t>×</m:t>
                      </m:r>
                    </m:oMath>
                  </a14:m>
                  <a:r>
                    <a:rPr lang="en-US" sz="1600" b="1" dirty="0">
                      <a:solidFill>
                        <a:schemeClr val="tx1"/>
                      </a:solidFill>
                    </a:rPr>
                    <a:t> </a:t>
                  </a:r>
                </a:p>
              </p:txBody>
            </p:sp>
          </mc:Choice>
          <mc:Fallback xmlns="">
            <p:sp>
              <p:nvSpPr>
                <p:cNvPr id="87" name="Oval 86">
                  <a:extLst>
                    <a:ext uri="{FF2B5EF4-FFF2-40B4-BE49-F238E27FC236}">
                      <a16:creationId xmlns:a16="http://schemas.microsoft.com/office/drawing/2014/main" id="{5BAD144B-DAE0-514E-8F58-816A5FD956C7}"/>
                    </a:ext>
                  </a:extLst>
                </p:cNvPr>
                <p:cNvSpPr>
                  <a:spLocks noRot="1" noChangeAspect="1" noMove="1" noResize="1" noEditPoints="1" noAdjustHandles="1" noChangeArrowheads="1" noChangeShapeType="1" noTextEdit="1"/>
                </p:cNvSpPr>
                <p:nvPr/>
              </p:nvSpPr>
              <p:spPr bwMode="gray">
                <a:xfrm>
                  <a:off x="1963591" y="5301924"/>
                  <a:ext cx="253900" cy="383292"/>
                </a:xfrm>
                <a:prstGeom prst="ellipse">
                  <a:avLst/>
                </a:prstGeom>
                <a:blipFill>
                  <a:blip r:embed="rId9"/>
                  <a:stretch>
                    <a:fillRect l="-12903" b="-10000"/>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B7056BFA-03A9-D449-BF95-CFDB59D91DBE}"/>
                    </a:ext>
                  </a:extLst>
                </p:cNvPr>
                <p:cNvSpPr txBox="1"/>
                <p:nvPr/>
              </p:nvSpPr>
              <p:spPr>
                <a:xfrm>
                  <a:off x="582493" y="4049926"/>
                  <a:ext cx="968011" cy="276998"/>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i="1">
                                <a:solidFill>
                                  <a:schemeClr val="tx2"/>
                                </a:solidFill>
                                <a:latin typeface="Cambria Math" panose="02040503050406030204" pitchFamily="18" charset="0"/>
                              </a:rPr>
                              <m:t>1</m:t>
                            </m:r>
                          </m:sub>
                        </m:sSub>
                      </m:oMath>
                    </m:oMathPara>
                  </a14:m>
                  <a:endParaRPr lang="en-US" dirty="0">
                    <a:solidFill>
                      <a:schemeClr val="tx2"/>
                    </a:solidFill>
                  </a:endParaRPr>
                </a:p>
              </p:txBody>
            </p:sp>
          </mc:Choice>
          <mc:Fallback xmlns="">
            <p:sp>
              <p:nvSpPr>
                <p:cNvPr id="88" name="TextBox 87">
                  <a:extLst>
                    <a:ext uri="{FF2B5EF4-FFF2-40B4-BE49-F238E27FC236}">
                      <a16:creationId xmlns:a16="http://schemas.microsoft.com/office/drawing/2014/main" id="{B7056BFA-03A9-D449-BF95-CFDB59D91DBE}"/>
                    </a:ext>
                  </a:extLst>
                </p:cNvPr>
                <p:cNvSpPr txBox="1">
                  <a:spLocks noRot="1" noChangeAspect="1" noMove="1" noResize="1" noEditPoints="1" noAdjustHandles="1" noChangeArrowheads="1" noChangeShapeType="1" noTextEdit="1"/>
                </p:cNvSpPr>
                <p:nvPr/>
              </p:nvSpPr>
              <p:spPr>
                <a:xfrm>
                  <a:off x="582493" y="4049926"/>
                  <a:ext cx="968011" cy="276998"/>
                </a:xfrm>
                <a:prstGeom prst="rect">
                  <a:avLst/>
                </a:prstGeom>
                <a:blipFill>
                  <a:blip r:embed="rId10"/>
                  <a:stretch>
                    <a:fillRect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55973257-F0CC-804B-AF57-71028D77CF59}"/>
                    </a:ext>
                  </a:extLst>
                </p:cNvPr>
                <p:cNvSpPr txBox="1"/>
                <p:nvPr/>
              </p:nvSpPr>
              <p:spPr>
                <a:xfrm>
                  <a:off x="582493" y="5096780"/>
                  <a:ext cx="968011" cy="276998"/>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b="0" i="1" smtClean="0">
                                <a:solidFill>
                                  <a:schemeClr val="tx2"/>
                                </a:solidFill>
                                <a:latin typeface="Cambria Math" panose="02040503050406030204" pitchFamily="18" charset="0"/>
                              </a:rPr>
                              <m:t>2</m:t>
                            </m:r>
                          </m:sub>
                        </m:sSub>
                      </m:oMath>
                    </m:oMathPara>
                  </a14:m>
                  <a:endParaRPr lang="en-US" dirty="0">
                    <a:solidFill>
                      <a:schemeClr val="tx2"/>
                    </a:solidFill>
                  </a:endParaRPr>
                </a:p>
              </p:txBody>
            </p:sp>
          </mc:Choice>
          <mc:Fallback xmlns="">
            <p:sp>
              <p:nvSpPr>
                <p:cNvPr id="90" name="TextBox 89">
                  <a:extLst>
                    <a:ext uri="{FF2B5EF4-FFF2-40B4-BE49-F238E27FC236}">
                      <a16:creationId xmlns:a16="http://schemas.microsoft.com/office/drawing/2014/main" id="{55973257-F0CC-804B-AF57-71028D77CF59}"/>
                    </a:ext>
                  </a:extLst>
                </p:cNvPr>
                <p:cNvSpPr txBox="1">
                  <a:spLocks noRot="1" noChangeAspect="1" noMove="1" noResize="1" noEditPoints="1" noAdjustHandles="1" noChangeArrowheads="1" noChangeShapeType="1" noTextEdit="1"/>
                </p:cNvSpPr>
                <p:nvPr/>
              </p:nvSpPr>
              <p:spPr>
                <a:xfrm>
                  <a:off x="582493" y="5096780"/>
                  <a:ext cx="968011" cy="276998"/>
                </a:xfrm>
                <a:prstGeom prst="rect">
                  <a:avLst/>
                </a:prstGeom>
                <a:blipFill>
                  <a:blip r:embed="rId11"/>
                  <a:stretch>
                    <a:fillRect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409A23E8-E76F-FC4A-B565-E7388DBE5B88}"/>
                    </a:ext>
                  </a:extLst>
                </p:cNvPr>
                <p:cNvSpPr txBox="1"/>
                <p:nvPr/>
              </p:nvSpPr>
              <p:spPr>
                <a:xfrm>
                  <a:off x="582493" y="4573353"/>
                  <a:ext cx="968011" cy="276998"/>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1</m:t>
                            </m:r>
                          </m:sub>
                        </m:sSub>
                      </m:oMath>
                    </m:oMathPara>
                  </a14:m>
                  <a:endParaRPr lang="en-US" dirty="0">
                    <a:solidFill>
                      <a:schemeClr val="tx2"/>
                    </a:solidFill>
                  </a:endParaRPr>
                </a:p>
              </p:txBody>
            </p:sp>
          </mc:Choice>
          <mc:Fallback xmlns="">
            <p:sp>
              <p:nvSpPr>
                <p:cNvPr id="91" name="TextBox 90">
                  <a:extLst>
                    <a:ext uri="{FF2B5EF4-FFF2-40B4-BE49-F238E27FC236}">
                      <a16:creationId xmlns:a16="http://schemas.microsoft.com/office/drawing/2014/main" id="{409A23E8-E76F-FC4A-B565-E7388DBE5B88}"/>
                    </a:ext>
                  </a:extLst>
                </p:cNvPr>
                <p:cNvSpPr txBox="1">
                  <a:spLocks noRot="1" noChangeAspect="1" noMove="1" noResize="1" noEditPoints="1" noAdjustHandles="1" noChangeArrowheads="1" noChangeShapeType="1" noTextEdit="1"/>
                </p:cNvSpPr>
                <p:nvPr/>
              </p:nvSpPr>
              <p:spPr>
                <a:xfrm>
                  <a:off x="582493" y="4573353"/>
                  <a:ext cx="968011" cy="276998"/>
                </a:xfrm>
                <a:prstGeom prst="rect">
                  <a:avLst/>
                </a:prstGeom>
                <a:blipFill>
                  <a:blip r:embed="rId12"/>
                  <a:stretch>
                    <a:fillRect b="-5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4EF46705-ABB8-1742-B1E4-2CE6D352977B}"/>
                    </a:ext>
                  </a:extLst>
                </p:cNvPr>
                <p:cNvSpPr txBox="1"/>
                <p:nvPr/>
              </p:nvSpPr>
              <p:spPr>
                <a:xfrm>
                  <a:off x="582493" y="5620207"/>
                  <a:ext cx="968011" cy="276998"/>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𝑤𝑒𝑖𝑔h𝑡</m:t>
                            </m:r>
                          </m:e>
                          <m:sub>
                            <m:r>
                              <a:rPr lang="en-US" b="0" i="1" smtClean="0">
                                <a:solidFill>
                                  <a:schemeClr val="tx2"/>
                                </a:solidFill>
                                <a:latin typeface="Cambria Math" panose="02040503050406030204" pitchFamily="18" charset="0"/>
                              </a:rPr>
                              <m:t>2</m:t>
                            </m:r>
                          </m:sub>
                        </m:sSub>
                      </m:oMath>
                    </m:oMathPara>
                  </a14:m>
                  <a:endParaRPr lang="en-US" dirty="0">
                    <a:solidFill>
                      <a:schemeClr val="tx2"/>
                    </a:solidFill>
                  </a:endParaRPr>
                </a:p>
              </p:txBody>
            </p:sp>
          </mc:Choice>
          <mc:Fallback xmlns="">
            <p:sp>
              <p:nvSpPr>
                <p:cNvPr id="93" name="TextBox 92">
                  <a:extLst>
                    <a:ext uri="{FF2B5EF4-FFF2-40B4-BE49-F238E27FC236}">
                      <a16:creationId xmlns:a16="http://schemas.microsoft.com/office/drawing/2014/main" id="{4EF46705-ABB8-1742-B1E4-2CE6D352977B}"/>
                    </a:ext>
                  </a:extLst>
                </p:cNvPr>
                <p:cNvSpPr txBox="1">
                  <a:spLocks noRot="1" noChangeAspect="1" noMove="1" noResize="1" noEditPoints="1" noAdjustHandles="1" noChangeArrowheads="1" noChangeShapeType="1" noTextEdit="1"/>
                </p:cNvSpPr>
                <p:nvPr/>
              </p:nvSpPr>
              <p:spPr>
                <a:xfrm>
                  <a:off x="582493" y="5620207"/>
                  <a:ext cx="968011" cy="276998"/>
                </a:xfrm>
                <a:prstGeom prst="rect">
                  <a:avLst/>
                </a:prstGeom>
                <a:blipFill>
                  <a:blip r:embed="rId13"/>
                  <a:stretch>
                    <a:fillRect b="-47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4B746CA-747D-1A4B-8655-814ED2D3DCCC}"/>
                    </a:ext>
                  </a:extLst>
                </p:cNvPr>
                <p:cNvSpPr txBox="1"/>
                <p:nvPr/>
              </p:nvSpPr>
              <p:spPr>
                <a:xfrm>
                  <a:off x="1751885" y="6143634"/>
                  <a:ext cx="968011" cy="276997"/>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r>
                          <a:rPr lang="en-US" b="0" i="1" smtClean="0">
                            <a:solidFill>
                              <a:schemeClr val="tx2"/>
                            </a:solidFill>
                            <a:latin typeface="Cambria Math" panose="02040503050406030204" pitchFamily="18" charset="0"/>
                          </a:rPr>
                          <m:t>𝑏𝑖𝑎𝑠</m:t>
                        </m:r>
                      </m:oMath>
                    </m:oMathPara>
                  </a14:m>
                  <a:endParaRPr lang="en-US" dirty="0">
                    <a:solidFill>
                      <a:schemeClr val="tx2"/>
                    </a:solidFill>
                  </a:endParaRPr>
                </a:p>
              </p:txBody>
            </p:sp>
          </mc:Choice>
          <mc:Fallback xmlns="">
            <p:sp>
              <p:nvSpPr>
                <p:cNvPr id="94" name="TextBox 93">
                  <a:extLst>
                    <a:ext uri="{FF2B5EF4-FFF2-40B4-BE49-F238E27FC236}">
                      <a16:creationId xmlns:a16="http://schemas.microsoft.com/office/drawing/2014/main" id="{A4B746CA-747D-1A4B-8655-814ED2D3DCCC}"/>
                    </a:ext>
                  </a:extLst>
                </p:cNvPr>
                <p:cNvSpPr txBox="1">
                  <a:spLocks noRot="1" noChangeAspect="1" noMove="1" noResize="1" noEditPoints="1" noAdjustHandles="1" noChangeArrowheads="1" noChangeShapeType="1" noTextEdit="1"/>
                </p:cNvSpPr>
                <p:nvPr/>
              </p:nvSpPr>
              <p:spPr>
                <a:xfrm>
                  <a:off x="1751885" y="6143634"/>
                  <a:ext cx="968011" cy="276997"/>
                </a:xfrm>
                <a:prstGeom prst="rect">
                  <a:avLst/>
                </a:prstGeom>
                <a:blipFill>
                  <a:blip r:embed="rId14"/>
                  <a:stretch>
                    <a:fillRect b="-19048"/>
                  </a:stretch>
                </a:blipFill>
              </p:spPr>
              <p:txBody>
                <a:bodyPr/>
                <a:lstStyle/>
                <a:p>
                  <a:r>
                    <a:rPr lang="en-US">
                      <a:noFill/>
                    </a:rPr>
                    <a:t> </a:t>
                  </a:r>
                </a:p>
              </p:txBody>
            </p:sp>
          </mc:Fallback>
        </mc:AlternateContent>
        <p:cxnSp>
          <p:nvCxnSpPr>
            <p:cNvPr id="96" name="Straight Arrow Connector 95">
              <a:extLst>
                <a:ext uri="{FF2B5EF4-FFF2-40B4-BE49-F238E27FC236}">
                  <a16:creationId xmlns:a16="http://schemas.microsoft.com/office/drawing/2014/main" id="{3E483B91-C538-EA41-AEBE-78226821B4C1}"/>
                </a:ext>
              </a:extLst>
            </p:cNvPr>
            <p:cNvCxnSpPr>
              <a:cxnSpLocks/>
              <a:stCxn id="88" idx="3"/>
              <a:endCxn id="84" idx="2"/>
            </p:cNvCxnSpPr>
            <p:nvPr/>
          </p:nvCxnSpPr>
          <p:spPr>
            <a:xfrm>
              <a:off x="1550504" y="4188425"/>
              <a:ext cx="413087" cy="2706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D1F6014-D7AD-0B41-A50A-223C83FDD64B}"/>
                </a:ext>
              </a:extLst>
            </p:cNvPr>
            <p:cNvCxnSpPr>
              <a:cxnSpLocks/>
              <a:stCxn id="91" idx="3"/>
              <a:endCxn id="84" idx="2"/>
            </p:cNvCxnSpPr>
            <p:nvPr/>
          </p:nvCxnSpPr>
          <p:spPr>
            <a:xfrm flipV="1">
              <a:off x="1550504" y="4459102"/>
              <a:ext cx="413087" cy="25275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C1EFC10-D213-1340-B083-C9980A4B7F9A}"/>
                </a:ext>
              </a:extLst>
            </p:cNvPr>
            <p:cNvCxnSpPr>
              <a:cxnSpLocks/>
              <a:stCxn id="90" idx="3"/>
              <a:endCxn id="87" idx="2"/>
            </p:cNvCxnSpPr>
            <p:nvPr/>
          </p:nvCxnSpPr>
          <p:spPr>
            <a:xfrm>
              <a:off x="1550504" y="5235279"/>
              <a:ext cx="413087" cy="2582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31F0A14-8C7F-104D-BA35-2AFB4B80DDC4}"/>
                </a:ext>
              </a:extLst>
            </p:cNvPr>
            <p:cNvCxnSpPr>
              <a:cxnSpLocks/>
              <a:stCxn id="93" idx="3"/>
              <a:endCxn id="87" idx="2"/>
            </p:cNvCxnSpPr>
            <p:nvPr/>
          </p:nvCxnSpPr>
          <p:spPr>
            <a:xfrm flipV="1">
              <a:off x="1550504" y="5493570"/>
              <a:ext cx="413087" cy="2651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18D575B-C626-5E42-966F-E87770552C0F}"/>
                </a:ext>
              </a:extLst>
            </p:cNvPr>
            <p:cNvCxnSpPr>
              <a:cxnSpLocks/>
              <a:stCxn id="84" idx="6"/>
              <a:endCxn id="82" idx="2"/>
            </p:cNvCxnSpPr>
            <p:nvPr/>
          </p:nvCxnSpPr>
          <p:spPr>
            <a:xfrm>
              <a:off x="2217491" y="4459102"/>
              <a:ext cx="1082809" cy="51047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AE54BA1-DF15-1943-BFEC-99EA7685FECD}"/>
                </a:ext>
              </a:extLst>
            </p:cNvPr>
            <p:cNvCxnSpPr>
              <a:cxnSpLocks/>
              <a:stCxn id="87" idx="6"/>
              <a:endCxn id="82" idx="2"/>
            </p:cNvCxnSpPr>
            <p:nvPr/>
          </p:nvCxnSpPr>
          <p:spPr>
            <a:xfrm flipV="1">
              <a:off x="2217491" y="4969576"/>
              <a:ext cx="1082809" cy="5239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41081FCE-15A4-7143-ACE3-9739BB1D6CAC}"/>
                </a:ext>
              </a:extLst>
            </p:cNvPr>
            <p:cNvCxnSpPr>
              <a:cxnSpLocks/>
              <a:stCxn id="82" idx="6"/>
              <a:endCxn id="85" idx="2"/>
            </p:cNvCxnSpPr>
            <p:nvPr/>
          </p:nvCxnSpPr>
          <p:spPr>
            <a:xfrm>
              <a:off x="3554200" y="4969576"/>
              <a:ext cx="1122944" cy="184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012B9B2-F278-1A4E-B183-14A8000709B3}"/>
                </a:ext>
              </a:extLst>
            </p:cNvPr>
            <p:cNvCxnSpPr>
              <a:cxnSpLocks/>
              <a:stCxn id="94" idx="3"/>
              <a:endCxn id="85" idx="2"/>
            </p:cNvCxnSpPr>
            <p:nvPr/>
          </p:nvCxnSpPr>
          <p:spPr>
            <a:xfrm flipV="1">
              <a:off x="2719896" y="4971419"/>
              <a:ext cx="1957249" cy="131071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7964C0F-43CB-C64D-9AF7-11D00AB10DC6}"/>
                    </a:ext>
                  </a:extLst>
                </p:cNvPr>
                <p:cNvSpPr txBox="1"/>
                <p:nvPr/>
              </p:nvSpPr>
              <p:spPr>
                <a:xfrm>
                  <a:off x="5523101" y="4644332"/>
                  <a:ext cx="320601" cy="31245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20</m:t>
                            </m:r>
                          </m:e>
                        </m:acc>
                      </m:oMath>
                    </m:oMathPara>
                  </a14:m>
                  <a:endParaRPr lang="en-US" dirty="0">
                    <a:solidFill>
                      <a:schemeClr val="tx2"/>
                    </a:solidFill>
                  </a:endParaRPr>
                </a:p>
              </p:txBody>
            </p:sp>
          </mc:Choice>
          <mc:Fallback xmlns="">
            <p:sp>
              <p:nvSpPr>
                <p:cNvPr id="63" name="TextBox 62">
                  <a:extLst>
                    <a:ext uri="{FF2B5EF4-FFF2-40B4-BE49-F238E27FC236}">
                      <a16:creationId xmlns:a16="http://schemas.microsoft.com/office/drawing/2014/main" id="{37964C0F-43CB-C64D-9AF7-11D00AB10DC6}"/>
                    </a:ext>
                  </a:extLst>
                </p:cNvPr>
                <p:cNvSpPr txBox="1">
                  <a:spLocks noRot="1" noChangeAspect="1" noMove="1" noResize="1" noEditPoints="1" noAdjustHandles="1" noChangeArrowheads="1" noChangeShapeType="1" noTextEdit="1"/>
                </p:cNvSpPr>
                <p:nvPr/>
              </p:nvSpPr>
              <p:spPr>
                <a:xfrm>
                  <a:off x="5523101" y="4644332"/>
                  <a:ext cx="320601" cy="312458"/>
                </a:xfrm>
                <a:prstGeom prst="rect">
                  <a:avLst/>
                </a:prstGeom>
                <a:blipFill>
                  <a:blip r:embed="rId15"/>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EA913A98-93DF-594D-805F-E2C107DC974F}"/>
                    </a:ext>
                  </a:extLst>
                </p:cNvPr>
                <p:cNvSpPr txBox="1"/>
                <p:nvPr/>
              </p:nvSpPr>
              <p:spPr>
                <a:xfrm>
                  <a:off x="5582412" y="5004993"/>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18" name="TextBox 117">
                  <a:extLst>
                    <a:ext uri="{FF2B5EF4-FFF2-40B4-BE49-F238E27FC236}">
                      <a16:creationId xmlns:a16="http://schemas.microsoft.com/office/drawing/2014/main" id="{EA913A98-93DF-594D-805F-E2C107DC974F}"/>
                    </a:ext>
                  </a:extLst>
                </p:cNvPr>
                <p:cNvSpPr txBox="1">
                  <a:spLocks noRot="1" noChangeAspect="1" noMove="1" noResize="1" noEditPoints="1" noAdjustHandles="1" noChangeArrowheads="1" noChangeShapeType="1" noTextEdit="1"/>
                </p:cNvSpPr>
                <p:nvPr/>
              </p:nvSpPr>
              <p:spPr>
                <a:xfrm>
                  <a:off x="5582412" y="5004993"/>
                  <a:ext cx="378797" cy="346261"/>
                </a:xfrm>
                <a:prstGeom prst="rect">
                  <a:avLst/>
                </a:prstGeom>
                <a:blipFill>
                  <a:blip r:embed="rId16"/>
                  <a:stretch>
                    <a:fillRect l="-7143" r="-7143"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2E484FF2-FE6A-2C44-A830-36B9FBDB0A50}"/>
                    </a:ext>
                  </a:extLst>
                </p:cNvPr>
                <p:cNvSpPr txBox="1"/>
                <p:nvPr/>
              </p:nvSpPr>
              <p:spPr>
                <a:xfrm>
                  <a:off x="1696204" y="3969511"/>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5</m:t>
                            </m:r>
                          </m:e>
                        </m:acc>
                      </m:oMath>
                    </m:oMathPara>
                  </a14:m>
                  <a:endParaRPr lang="en-US" dirty="0">
                    <a:solidFill>
                      <a:schemeClr val="tx2"/>
                    </a:solidFill>
                  </a:endParaRPr>
                </a:p>
              </p:txBody>
            </p:sp>
          </mc:Choice>
          <mc:Fallback xmlns="">
            <p:sp>
              <p:nvSpPr>
                <p:cNvPr id="119" name="TextBox 118">
                  <a:extLst>
                    <a:ext uri="{FF2B5EF4-FFF2-40B4-BE49-F238E27FC236}">
                      <a16:creationId xmlns:a16="http://schemas.microsoft.com/office/drawing/2014/main" id="{2E484FF2-FE6A-2C44-A830-36B9FBDB0A50}"/>
                    </a:ext>
                  </a:extLst>
                </p:cNvPr>
                <p:cNvSpPr txBox="1">
                  <a:spLocks noRot="1" noChangeAspect="1" noMove="1" noResize="1" noEditPoints="1" noAdjustHandles="1" noChangeArrowheads="1" noChangeShapeType="1" noTextEdit="1"/>
                </p:cNvSpPr>
                <p:nvPr/>
              </p:nvSpPr>
              <p:spPr>
                <a:xfrm>
                  <a:off x="1696204" y="3969511"/>
                  <a:ext cx="192360" cy="318036"/>
                </a:xfrm>
                <a:prstGeom prst="rect">
                  <a:avLst/>
                </a:prstGeom>
                <a:blipFill>
                  <a:blip r:embed="rId17"/>
                  <a:stretch>
                    <a:fillRect l="-4545" r="-4545"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AB0AA35E-59A1-7240-ABB7-61AAE7FC4648}"/>
                    </a:ext>
                  </a:extLst>
                </p:cNvPr>
                <p:cNvSpPr txBox="1"/>
                <p:nvPr/>
              </p:nvSpPr>
              <p:spPr>
                <a:xfrm>
                  <a:off x="2760649" y="4375637"/>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5</m:t>
                            </m:r>
                          </m:e>
                        </m:acc>
                      </m:oMath>
                    </m:oMathPara>
                  </a14:m>
                  <a:endParaRPr lang="en-US" dirty="0">
                    <a:solidFill>
                      <a:schemeClr val="tx2"/>
                    </a:solidFill>
                  </a:endParaRPr>
                </a:p>
              </p:txBody>
            </p:sp>
          </mc:Choice>
          <mc:Fallback xmlns="">
            <p:sp>
              <p:nvSpPr>
                <p:cNvPr id="123" name="TextBox 122">
                  <a:extLst>
                    <a:ext uri="{FF2B5EF4-FFF2-40B4-BE49-F238E27FC236}">
                      <a16:creationId xmlns:a16="http://schemas.microsoft.com/office/drawing/2014/main" id="{AB0AA35E-59A1-7240-ABB7-61AAE7FC4648}"/>
                    </a:ext>
                  </a:extLst>
                </p:cNvPr>
                <p:cNvSpPr txBox="1">
                  <a:spLocks noRot="1" noChangeAspect="1" noMove="1" noResize="1" noEditPoints="1" noAdjustHandles="1" noChangeArrowheads="1" noChangeShapeType="1" noTextEdit="1"/>
                </p:cNvSpPr>
                <p:nvPr/>
              </p:nvSpPr>
              <p:spPr>
                <a:xfrm>
                  <a:off x="2760649" y="4375637"/>
                  <a:ext cx="192360" cy="318036"/>
                </a:xfrm>
                <a:prstGeom prst="rect">
                  <a:avLst/>
                </a:prstGeom>
                <a:blipFill>
                  <a:blip r:embed="rId18"/>
                  <a:stretch>
                    <a:fillRect l="-4545" r="-4545"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41C12EAB-8438-DC46-A394-76E88FE5471B}"/>
                    </a:ext>
                  </a:extLst>
                </p:cNvPr>
                <p:cNvSpPr txBox="1"/>
                <p:nvPr/>
              </p:nvSpPr>
              <p:spPr>
                <a:xfrm>
                  <a:off x="1498510" y="4419376"/>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1</m:t>
                            </m:r>
                          </m:e>
                        </m:acc>
                      </m:oMath>
                    </m:oMathPara>
                  </a14:m>
                  <a:endParaRPr lang="en-US" dirty="0">
                    <a:solidFill>
                      <a:schemeClr val="tx2"/>
                    </a:solidFill>
                  </a:endParaRPr>
                </a:p>
              </p:txBody>
            </p:sp>
          </mc:Choice>
          <mc:Fallback xmlns="">
            <p:sp>
              <p:nvSpPr>
                <p:cNvPr id="124" name="TextBox 123">
                  <a:extLst>
                    <a:ext uri="{FF2B5EF4-FFF2-40B4-BE49-F238E27FC236}">
                      <a16:creationId xmlns:a16="http://schemas.microsoft.com/office/drawing/2014/main" id="{41C12EAB-8438-DC46-A394-76E88FE5471B}"/>
                    </a:ext>
                  </a:extLst>
                </p:cNvPr>
                <p:cNvSpPr txBox="1">
                  <a:spLocks noRot="1" noChangeAspect="1" noMove="1" noResize="1" noEditPoints="1" noAdjustHandles="1" noChangeArrowheads="1" noChangeShapeType="1" noTextEdit="1"/>
                </p:cNvSpPr>
                <p:nvPr/>
              </p:nvSpPr>
              <p:spPr>
                <a:xfrm>
                  <a:off x="1498510" y="4419376"/>
                  <a:ext cx="192360" cy="318036"/>
                </a:xfrm>
                <a:prstGeom prst="rect">
                  <a:avLst/>
                </a:prstGeom>
                <a:blipFill>
                  <a:blip r:embed="rId19"/>
                  <a:stretch>
                    <a:fillRect l="-4762"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64024ABA-AA61-D649-9E3D-9173818036EB}"/>
                    </a:ext>
                  </a:extLst>
                </p:cNvPr>
                <p:cNvSpPr txBox="1"/>
                <p:nvPr/>
              </p:nvSpPr>
              <p:spPr>
                <a:xfrm>
                  <a:off x="1634669" y="5027765"/>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6</m:t>
                            </m:r>
                          </m:e>
                        </m:acc>
                      </m:oMath>
                    </m:oMathPara>
                  </a14:m>
                  <a:endParaRPr lang="en-US" dirty="0">
                    <a:solidFill>
                      <a:schemeClr val="tx2"/>
                    </a:solidFill>
                  </a:endParaRPr>
                </a:p>
              </p:txBody>
            </p:sp>
          </mc:Choice>
          <mc:Fallback xmlns="">
            <p:sp>
              <p:nvSpPr>
                <p:cNvPr id="125" name="TextBox 124">
                  <a:extLst>
                    <a:ext uri="{FF2B5EF4-FFF2-40B4-BE49-F238E27FC236}">
                      <a16:creationId xmlns:a16="http://schemas.microsoft.com/office/drawing/2014/main" id="{64024ABA-AA61-D649-9E3D-9173818036EB}"/>
                    </a:ext>
                  </a:extLst>
                </p:cNvPr>
                <p:cNvSpPr txBox="1">
                  <a:spLocks noRot="1" noChangeAspect="1" noMove="1" noResize="1" noEditPoints="1" noAdjustHandles="1" noChangeArrowheads="1" noChangeShapeType="1" noTextEdit="1"/>
                </p:cNvSpPr>
                <p:nvPr/>
              </p:nvSpPr>
              <p:spPr>
                <a:xfrm>
                  <a:off x="1634669" y="5027765"/>
                  <a:ext cx="192360" cy="318036"/>
                </a:xfrm>
                <a:prstGeom prst="rect">
                  <a:avLst/>
                </a:prstGeom>
                <a:blipFill>
                  <a:blip r:embed="rId20"/>
                  <a:stretch>
                    <a:fillRect r="-454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788E1F3D-984C-8549-98FC-A5197667D1B0}"/>
                    </a:ext>
                  </a:extLst>
                </p:cNvPr>
                <p:cNvSpPr txBox="1"/>
                <p:nvPr/>
              </p:nvSpPr>
              <p:spPr>
                <a:xfrm>
                  <a:off x="1468507" y="5460111"/>
                  <a:ext cx="192360" cy="318036"/>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2</m:t>
                            </m:r>
                          </m:e>
                        </m:acc>
                      </m:oMath>
                    </m:oMathPara>
                  </a14:m>
                  <a:endParaRPr lang="en-US" dirty="0">
                    <a:solidFill>
                      <a:schemeClr val="tx2"/>
                    </a:solidFill>
                  </a:endParaRPr>
                </a:p>
              </p:txBody>
            </p:sp>
          </mc:Choice>
          <mc:Fallback xmlns="">
            <p:sp>
              <p:nvSpPr>
                <p:cNvPr id="126" name="TextBox 125">
                  <a:extLst>
                    <a:ext uri="{FF2B5EF4-FFF2-40B4-BE49-F238E27FC236}">
                      <a16:creationId xmlns:a16="http://schemas.microsoft.com/office/drawing/2014/main" id="{788E1F3D-984C-8549-98FC-A5197667D1B0}"/>
                    </a:ext>
                  </a:extLst>
                </p:cNvPr>
                <p:cNvSpPr txBox="1">
                  <a:spLocks noRot="1" noChangeAspect="1" noMove="1" noResize="1" noEditPoints="1" noAdjustHandles="1" noChangeArrowheads="1" noChangeShapeType="1" noTextEdit="1"/>
                </p:cNvSpPr>
                <p:nvPr/>
              </p:nvSpPr>
              <p:spPr>
                <a:xfrm>
                  <a:off x="1468507" y="5460111"/>
                  <a:ext cx="192360" cy="318036"/>
                </a:xfrm>
                <a:prstGeom prst="rect">
                  <a:avLst/>
                </a:prstGeom>
                <a:blipFill>
                  <a:blip r:embed="rId21"/>
                  <a:stretch>
                    <a:fillRect r="-454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F5017F98-08A7-3C45-A988-3C590D3B97DA}"/>
                    </a:ext>
                  </a:extLst>
                </p:cNvPr>
                <p:cNvSpPr txBox="1"/>
                <p:nvPr/>
              </p:nvSpPr>
              <p:spPr>
                <a:xfrm>
                  <a:off x="2502990" y="4954983"/>
                  <a:ext cx="320601" cy="31245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12</m:t>
                            </m:r>
                          </m:e>
                        </m:acc>
                      </m:oMath>
                    </m:oMathPara>
                  </a14:m>
                  <a:endParaRPr lang="en-US" dirty="0">
                    <a:solidFill>
                      <a:schemeClr val="tx2"/>
                    </a:solidFill>
                  </a:endParaRPr>
                </a:p>
              </p:txBody>
            </p:sp>
          </mc:Choice>
          <mc:Fallback xmlns="">
            <p:sp>
              <p:nvSpPr>
                <p:cNvPr id="127" name="TextBox 126">
                  <a:extLst>
                    <a:ext uri="{FF2B5EF4-FFF2-40B4-BE49-F238E27FC236}">
                      <a16:creationId xmlns:a16="http://schemas.microsoft.com/office/drawing/2014/main" id="{F5017F98-08A7-3C45-A988-3C590D3B97DA}"/>
                    </a:ext>
                  </a:extLst>
                </p:cNvPr>
                <p:cNvSpPr txBox="1">
                  <a:spLocks noRot="1" noChangeAspect="1" noMove="1" noResize="1" noEditPoints="1" noAdjustHandles="1" noChangeArrowheads="1" noChangeShapeType="1" noTextEdit="1"/>
                </p:cNvSpPr>
                <p:nvPr/>
              </p:nvSpPr>
              <p:spPr>
                <a:xfrm>
                  <a:off x="2502990" y="4954983"/>
                  <a:ext cx="320601" cy="312458"/>
                </a:xfrm>
                <a:prstGeom prst="rect">
                  <a:avLst/>
                </a:prstGeom>
                <a:blipFill>
                  <a:blip r:embed="rId22"/>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5D9F8102-87E8-BE45-BE8C-B7BF3DCB4101}"/>
                    </a:ext>
                  </a:extLst>
                </p:cNvPr>
                <p:cNvSpPr txBox="1"/>
                <p:nvPr/>
              </p:nvSpPr>
              <p:spPr>
                <a:xfrm>
                  <a:off x="4023188" y="4644332"/>
                  <a:ext cx="320601" cy="31245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17</m:t>
                            </m:r>
                          </m:e>
                        </m:acc>
                      </m:oMath>
                    </m:oMathPara>
                  </a14:m>
                  <a:endParaRPr lang="en-US" dirty="0">
                    <a:solidFill>
                      <a:schemeClr val="tx2"/>
                    </a:solidFill>
                  </a:endParaRPr>
                </a:p>
              </p:txBody>
            </p:sp>
          </mc:Choice>
          <mc:Fallback xmlns="">
            <p:sp>
              <p:nvSpPr>
                <p:cNvPr id="128" name="TextBox 127">
                  <a:extLst>
                    <a:ext uri="{FF2B5EF4-FFF2-40B4-BE49-F238E27FC236}">
                      <a16:creationId xmlns:a16="http://schemas.microsoft.com/office/drawing/2014/main" id="{5D9F8102-87E8-BE45-BE8C-B7BF3DCB4101}"/>
                    </a:ext>
                  </a:extLst>
                </p:cNvPr>
                <p:cNvSpPr txBox="1">
                  <a:spLocks noRot="1" noChangeAspect="1" noMove="1" noResize="1" noEditPoints="1" noAdjustHandles="1" noChangeArrowheads="1" noChangeShapeType="1" noTextEdit="1"/>
                </p:cNvSpPr>
                <p:nvPr/>
              </p:nvSpPr>
              <p:spPr>
                <a:xfrm>
                  <a:off x="4023188" y="4644332"/>
                  <a:ext cx="320601" cy="312458"/>
                </a:xfrm>
                <a:prstGeom prst="rect">
                  <a:avLst/>
                </a:prstGeom>
                <a:blipFill>
                  <a:blip r:embed="rId23"/>
                  <a:stretch>
                    <a:fillRect b="-13043"/>
                  </a:stretch>
                </a:blipFill>
              </p:spPr>
              <p:txBody>
                <a:bodyPr/>
                <a:lstStyle/>
                <a:p>
                  <a:r>
                    <a:rPr lang="en-US">
                      <a:noFill/>
                    </a:rPr>
                    <a:t> </a:t>
                  </a:r>
                </a:p>
              </p:txBody>
            </p:sp>
          </mc:Fallback>
        </mc:AlternateContent>
        <p:cxnSp>
          <p:nvCxnSpPr>
            <p:cNvPr id="140" name="Straight Arrow Connector 139">
              <a:extLst>
                <a:ext uri="{FF2B5EF4-FFF2-40B4-BE49-F238E27FC236}">
                  <a16:creationId xmlns:a16="http://schemas.microsoft.com/office/drawing/2014/main" id="{33058CFF-D5EE-224B-BC60-FAEB19F9BFDB}"/>
                </a:ext>
              </a:extLst>
            </p:cNvPr>
            <p:cNvCxnSpPr>
              <a:cxnSpLocks/>
              <a:stCxn id="85" idx="6"/>
            </p:cNvCxnSpPr>
            <p:nvPr/>
          </p:nvCxnSpPr>
          <p:spPr>
            <a:xfrm flipV="1">
              <a:off x="4931045" y="4954984"/>
              <a:ext cx="1122945" cy="164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FC4623E9-25FF-314C-AC08-0969F5B6E8FD}"/>
                    </a:ext>
                  </a:extLst>
                </p:cNvPr>
                <p:cNvSpPr txBox="1"/>
                <p:nvPr/>
              </p:nvSpPr>
              <p:spPr>
                <a:xfrm>
                  <a:off x="3281777" y="5433164"/>
                  <a:ext cx="192360" cy="312458"/>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3</m:t>
                            </m:r>
                          </m:e>
                        </m:acc>
                      </m:oMath>
                    </m:oMathPara>
                  </a14:m>
                  <a:endParaRPr lang="en-US" dirty="0">
                    <a:solidFill>
                      <a:schemeClr val="tx2"/>
                    </a:solidFill>
                  </a:endParaRPr>
                </a:p>
              </p:txBody>
            </p:sp>
          </mc:Choice>
          <mc:Fallback xmlns="">
            <p:sp>
              <p:nvSpPr>
                <p:cNvPr id="141" name="TextBox 140">
                  <a:extLst>
                    <a:ext uri="{FF2B5EF4-FFF2-40B4-BE49-F238E27FC236}">
                      <a16:creationId xmlns:a16="http://schemas.microsoft.com/office/drawing/2014/main" id="{FC4623E9-25FF-314C-AC08-0969F5B6E8FD}"/>
                    </a:ext>
                  </a:extLst>
                </p:cNvPr>
                <p:cNvSpPr txBox="1">
                  <a:spLocks noRot="1" noChangeAspect="1" noMove="1" noResize="1" noEditPoints="1" noAdjustHandles="1" noChangeArrowheads="1" noChangeShapeType="1" noTextEdit="1"/>
                </p:cNvSpPr>
                <p:nvPr/>
              </p:nvSpPr>
              <p:spPr>
                <a:xfrm>
                  <a:off x="3281777" y="5433164"/>
                  <a:ext cx="192360" cy="312458"/>
                </a:xfrm>
                <a:prstGeom prst="rect">
                  <a:avLst/>
                </a:prstGeom>
                <a:blipFill>
                  <a:blip r:embed="rId24"/>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1A1E0A20-2057-A04B-82F6-76AC8E7330E3}"/>
                    </a:ext>
                  </a:extLst>
                </p:cNvPr>
                <p:cNvSpPr txBox="1"/>
                <p:nvPr/>
              </p:nvSpPr>
              <p:spPr>
                <a:xfrm>
                  <a:off x="3491946" y="5768272"/>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2" name="TextBox 141">
                  <a:extLst>
                    <a:ext uri="{FF2B5EF4-FFF2-40B4-BE49-F238E27FC236}">
                      <a16:creationId xmlns:a16="http://schemas.microsoft.com/office/drawing/2014/main" id="{1A1E0A20-2057-A04B-82F6-76AC8E7330E3}"/>
                    </a:ext>
                  </a:extLst>
                </p:cNvPr>
                <p:cNvSpPr txBox="1">
                  <a:spLocks noRot="1" noChangeAspect="1" noMove="1" noResize="1" noEditPoints="1" noAdjustHandles="1" noChangeArrowheads="1" noChangeShapeType="1" noTextEdit="1"/>
                </p:cNvSpPr>
                <p:nvPr/>
              </p:nvSpPr>
              <p:spPr>
                <a:xfrm>
                  <a:off x="3491946" y="5768272"/>
                  <a:ext cx="378797" cy="346261"/>
                </a:xfrm>
                <a:prstGeom prst="rect">
                  <a:avLst/>
                </a:prstGeom>
                <a:blipFill>
                  <a:blip r:embed="rId25"/>
                  <a:stretch>
                    <a:fillRect l="-9756" r="-7317"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7FE25034-0D8C-E941-A6F0-BE193ACC7D07}"/>
                    </a:ext>
                  </a:extLst>
                </p:cNvPr>
                <p:cNvSpPr txBox="1"/>
                <p:nvPr/>
              </p:nvSpPr>
              <p:spPr>
                <a:xfrm>
                  <a:off x="3926606" y="4982363"/>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3" name="TextBox 142">
                  <a:extLst>
                    <a:ext uri="{FF2B5EF4-FFF2-40B4-BE49-F238E27FC236}">
                      <a16:creationId xmlns:a16="http://schemas.microsoft.com/office/drawing/2014/main" id="{7FE25034-0D8C-E941-A6F0-BE193ACC7D07}"/>
                    </a:ext>
                  </a:extLst>
                </p:cNvPr>
                <p:cNvSpPr txBox="1">
                  <a:spLocks noRot="1" noChangeAspect="1" noMove="1" noResize="1" noEditPoints="1" noAdjustHandles="1" noChangeArrowheads="1" noChangeShapeType="1" noTextEdit="1"/>
                </p:cNvSpPr>
                <p:nvPr/>
              </p:nvSpPr>
              <p:spPr>
                <a:xfrm>
                  <a:off x="3926606" y="4982363"/>
                  <a:ext cx="378797" cy="346261"/>
                </a:xfrm>
                <a:prstGeom prst="rect">
                  <a:avLst/>
                </a:prstGeom>
                <a:blipFill>
                  <a:blip r:embed="rId26"/>
                  <a:stretch>
                    <a:fillRect l="-7143" r="-714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F5679844-5D34-C447-AB39-A403B114D43B}"/>
                    </a:ext>
                  </a:extLst>
                </p:cNvPr>
                <p:cNvSpPr txBox="1"/>
                <p:nvPr/>
              </p:nvSpPr>
              <p:spPr>
                <a:xfrm>
                  <a:off x="2774552" y="5269344"/>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4" name="TextBox 143">
                  <a:extLst>
                    <a:ext uri="{FF2B5EF4-FFF2-40B4-BE49-F238E27FC236}">
                      <a16:creationId xmlns:a16="http://schemas.microsoft.com/office/drawing/2014/main" id="{F5679844-5D34-C447-AB39-A403B114D43B}"/>
                    </a:ext>
                  </a:extLst>
                </p:cNvPr>
                <p:cNvSpPr txBox="1">
                  <a:spLocks noRot="1" noChangeAspect="1" noMove="1" noResize="1" noEditPoints="1" noAdjustHandles="1" noChangeArrowheads="1" noChangeShapeType="1" noTextEdit="1"/>
                </p:cNvSpPr>
                <p:nvPr/>
              </p:nvSpPr>
              <p:spPr>
                <a:xfrm>
                  <a:off x="2774552" y="5269344"/>
                  <a:ext cx="378797" cy="346261"/>
                </a:xfrm>
                <a:prstGeom prst="rect">
                  <a:avLst/>
                </a:prstGeom>
                <a:blipFill>
                  <a:blip r:embed="rId27"/>
                  <a:stretch>
                    <a:fillRect l="-7143" r="-7143"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AE954EBE-1C8E-A948-AF09-1C6FE2DF0C6D}"/>
                    </a:ext>
                  </a:extLst>
                </p:cNvPr>
                <p:cNvSpPr txBox="1"/>
                <p:nvPr/>
              </p:nvSpPr>
              <p:spPr>
                <a:xfrm>
                  <a:off x="2487249" y="4606291"/>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5" name="TextBox 144">
                  <a:extLst>
                    <a:ext uri="{FF2B5EF4-FFF2-40B4-BE49-F238E27FC236}">
                      <a16:creationId xmlns:a16="http://schemas.microsoft.com/office/drawing/2014/main" id="{AE954EBE-1C8E-A948-AF09-1C6FE2DF0C6D}"/>
                    </a:ext>
                  </a:extLst>
                </p:cNvPr>
                <p:cNvSpPr txBox="1">
                  <a:spLocks noRot="1" noChangeAspect="1" noMove="1" noResize="1" noEditPoints="1" noAdjustHandles="1" noChangeArrowheads="1" noChangeShapeType="1" noTextEdit="1"/>
                </p:cNvSpPr>
                <p:nvPr/>
              </p:nvSpPr>
              <p:spPr>
                <a:xfrm>
                  <a:off x="2487249" y="4606291"/>
                  <a:ext cx="378797" cy="346261"/>
                </a:xfrm>
                <a:prstGeom prst="rect">
                  <a:avLst/>
                </a:prstGeom>
                <a:blipFill>
                  <a:blip r:embed="rId28"/>
                  <a:stretch>
                    <a:fillRect l="-7143" r="-714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EBDE2C42-D3E3-A545-B827-40E431C0017F}"/>
                    </a:ext>
                  </a:extLst>
                </p:cNvPr>
                <p:cNvSpPr txBox="1"/>
                <p:nvPr/>
              </p:nvSpPr>
              <p:spPr>
                <a:xfrm>
                  <a:off x="1749274" y="5676632"/>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𝟔</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6" name="TextBox 145">
                  <a:extLst>
                    <a:ext uri="{FF2B5EF4-FFF2-40B4-BE49-F238E27FC236}">
                      <a16:creationId xmlns:a16="http://schemas.microsoft.com/office/drawing/2014/main" id="{EBDE2C42-D3E3-A545-B827-40E431C0017F}"/>
                    </a:ext>
                  </a:extLst>
                </p:cNvPr>
                <p:cNvSpPr txBox="1">
                  <a:spLocks noRot="1" noChangeAspect="1" noMove="1" noResize="1" noEditPoints="1" noAdjustHandles="1" noChangeArrowheads="1" noChangeShapeType="1" noTextEdit="1"/>
                </p:cNvSpPr>
                <p:nvPr/>
              </p:nvSpPr>
              <p:spPr>
                <a:xfrm>
                  <a:off x="1749274" y="5676632"/>
                  <a:ext cx="378797" cy="346261"/>
                </a:xfrm>
                <a:prstGeom prst="rect">
                  <a:avLst/>
                </a:prstGeom>
                <a:blipFill>
                  <a:blip r:embed="rId29"/>
                  <a:stretch>
                    <a:fillRect l="-7143" r="-7143"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100ACDA3-71E9-0B44-B378-86D605B1ECE3}"/>
                    </a:ext>
                  </a:extLst>
                </p:cNvPr>
                <p:cNvSpPr txBox="1"/>
                <p:nvPr/>
              </p:nvSpPr>
              <p:spPr>
                <a:xfrm>
                  <a:off x="1390609" y="5184535"/>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𝟐</m:t>
                            </m:r>
                          </m:e>
                        </m:acc>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oMath>
                    </m:oMathPara>
                  </a14:m>
                  <a:endParaRPr lang="en-US" b="1" dirty="0">
                    <a:solidFill>
                      <a:srgbClr val="81BC01"/>
                    </a:solidFill>
                  </a:endParaRPr>
                </a:p>
              </p:txBody>
            </p:sp>
          </mc:Choice>
          <mc:Fallback xmlns="">
            <p:sp>
              <p:nvSpPr>
                <p:cNvPr id="147" name="TextBox 146">
                  <a:extLst>
                    <a:ext uri="{FF2B5EF4-FFF2-40B4-BE49-F238E27FC236}">
                      <a16:creationId xmlns:a16="http://schemas.microsoft.com/office/drawing/2014/main" id="{100ACDA3-71E9-0B44-B378-86D605B1ECE3}"/>
                    </a:ext>
                  </a:extLst>
                </p:cNvPr>
                <p:cNvSpPr txBox="1">
                  <a:spLocks noRot="1" noChangeAspect="1" noMove="1" noResize="1" noEditPoints="1" noAdjustHandles="1" noChangeArrowheads="1" noChangeShapeType="1" noTextEdit="1"/>
                </p:cNvSpPr>
                <p:nvPr/>
              </p:nvSpPr>
              <p:spPr>
                <a:xfrm>
                  <a:off x="1390609" y="5184535"/>
                  <a:ext cx="378797" cy="346261"/>
                </a:xfrm>
                <a:prstGeom prst="rect">
                  <a:avLst/>
                </a:prstGeom>
                <a:blipFill>
                  <a:blip r:embed="rId30"/>
                  <a:stretch>
                    <a:fillRect l="-9756" r="-7317"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FA1BADA8-E890-3D49-BAF3-7D92A36BE91E}"/>
                    </a:ext>
                  </a:extLst>
                </p:cNvPr>
                <p:cNvSpPr txBox="1"/>
                <p:nvPr/>
              </p:nvSpPr>
              <p:spPr>
                <a:xfrm>
                  <a:off x="1690191" y="4591040"/>
                  <a:ext cx="378797" cy="352443"/>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𝟓</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8" name="TextBox 147">
                  <a:extLst>
                    <a:ext uri="{FF2B5EF4-FFF2-40B4-BE49-F238E27FC236}">
                      <a16:creationId xmlns:a16="http://schemas.microsoft.com/office/drawing/2014/main" id="{FA1BADA8-E890-3D49-BAF3-7D92A36BE91E}"/>
                    </a:ext>
                  </a:extLst>
                </p:cNvPr>
                <p:cNvSpPr txBox="1">
                  <a:spLocks noRot="1" noChangeAspect="1" noMove="1" noResize="1" noEditPoints="1" noAdjustHandles="1" noChangeArrowheads="1" noChangeShapeType="1" noTextEdit="1"/>
                </p:cNvSpPr>
                <p:nvPr/>
              </p:nvSpPr>
              <p:spPr>
                <a:xfrm>
                  <a:off x="1690191" y="4591040"/>
                  <a:ext cx="378797" cy="352443"/>
                </a:xfrm>
                <a:prstGeom prst="rect">
                  <a:avLst/>
                </a:prstGeom>
                <a:blipFill>
                  <a:blip r:embed="rId31"/>
                  <a:stretch>
                    <a:fillRect l="-6977" r="-6977"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3C1387CE-6679-EE4C-81F5-2018685574DA}"/>
                    </a:ext>
                  </a:extLst>
                </p:cNvPr>
                <p:cNvSpPr txBox="1"/>
                <p:nvPr/>
              </p:nvSpPr>
              <p:spPr>
                <a:xfrm>
                  <a:off x="1530016" y="4147672"/>
                  <a:ext cx="378797" cy="346261"/>
                </a:xfrm>
                <a:prstGeom prst="rect">
                  <a:avLst/>
                </a:prstGeom>
                <a:noFill/>
              </p:spPr>
              <p:txBody>
                <a:bodyPr wrap="none" lIns="0" tIns="0" rIns="0" bIns="0" rtlCol="0">
                  <a:spAutoFit/>
                </a:bodyPr>
                <a:lstStyle/>
                <a:p>
                  <a:pPr>
                    <a:spcBef>
                      <a:spcPts val="1200"/>
                    </a:spcBef>
                    <a:buSzPct val="25000"/>
                  </a:pPr>
                  <a14:m>
                    <m:oMathPara xmlns:m="http://schemas.openxmlformats.org/officeDocument/2006/math">
                      <m:oMathParaPr>
                        <m:jc m:val="centerGroup"/>
                      </m:oMathParaPr>
                      <m:oMath xmlns:m="http://schemas.openxmlformats.org/officeDocument/2006/math">
                        <m:acc>
                          <m:accPr>
                            <m:chr m:val="⃖"/>
                            <m:ctrlPr>
                              <a:rPr lang="en-US" b="1" i="1" smtClean="0">
                                <a:solidFill>
                                  <a:srgbClr val="81BC01"/>
                                </a:solidFill>
                                <a:latin typeface="Cambria Math" panose="02040503050406030204" pitchFamily="18" charset="0"/>
                              </a:rPr>
                            </m:ctrlPr>
                          </m:accPr>
                          <m:e>
                            <m:r>
                              <a:rPr lang="en-US" b="1" i="1" smtClean="0">
                                <a:solidFill>
                                  <a:srgbClr val="81BC01"/>
                                </a:solidFill>
                                <a:latin typeface="Cambria Math" panose="02040503050406030204" pitchFamily="18" charset="0"/>
                              </a:rPr>
                              <m:t>𝟏</m:t>
                            </m:r>
                            <m:r>
                              <a:rPr lang="en-US" b="1" i="1">
                                <a:solidFill>
                                  <a:srgbClr val="81BC01"/>
                                </a:solidFill>
                                <a:latin typeface="Cambria Math" panose="02040503050406030204" pitchFamily="18" charset="0"/>
                                <a:ea typeface="Cambria Math" panose="02040503050406030204" pitchFamily="18" charset="0"/>
                              </a:rPr>
                              <m:t>∙</m:t>
                            </m:r>
                            <m:r>
                              <a:rPr lang="en-US" b="1" i="1">
                                <a:solidFill>
                                  <a:srgbClr val="81BC01"/>
                                </a:solidFill>
                                <a:latin typeface="Cambria Math" panose="02040503050406030204" pitchFamily="18" charset="0"/>
                                <a:ea typeface="Cambria Math" panose="02040503050406030204" pitchFamily="18" charset="0"/>
                              </a:rPr>
                              <m:t>𝑬</m:t>
                            </m:r>
                          </m:e>
                        </m:acc>
                      </m:oMath>
                    </m:oMathPara>
                  </a14:m>
                  <a:endParaRPr lang="en-US" b="1" dirty="0">
                    <a:solidFill>
                      <a:srgbClr val="81BC01"/>
                    </a:solidFill>
                  </a:endParaRPr>
                </a:p>
              </p:txBody>
            </p:sp>
          </mc:Choice>
          <mc:Fallback xmlns="">
            <p:sp>
              <p:nvSpPr>
                <p:cNvPr id="149" name="TextBox 148">
                  <a:extLst>
                    <a:ext uri="{FF2B5EF4-FFF2-40B4-BE49-F238E27FC236}">
                      <a16:creationId xmlns:a16="http://schemas.microsoft.com/office/drawing/2014/main" id="{3C1387CE-6679-EE4C-81F5-2018685574DA}"/>
                    </a:ext>
                  </a:extLst>
                </p:cNvPr>
                <p:cNvSpPr txBox="1">
                  <a:spLocks noRot="1" noChangeAspect="1" noMove="1" noResize="1" noEditPoints="1" noAdjustHandles="1" noChangeArrowheads="1" noChangeShapeType="1" noTextEdit="1"/>
                </p:cNvSpPr>
                <p:nvPr/>
              </p:nvSpPr>
              <p:spPr>
                <a:xfrm>
                  <a:off x="1530016" y="4147672"/>
                  <a:ext cx="378797" cy="346261"/>
                </a:xfrm>
                <a:prstGeom prst="rect">
                  <a:avLst/>
                </a:prstGeom>
                <a:blipFill>
                  <a:blip r:embed="rId32"/>
                  <a:stretch>
                    <a:fillRect l="-7143" r="-7143" b="-3846"/>
                  </a:stretch>
                </a:blipFill>
              </p:spPr>
              <p:txBody>
                <a:bodyPr/>
                <a:lstStyle/>
                <a:p>
                  <a:r>
                    <a:rPr lang="en-US">
                      <a:noFill/>
                    </a:rPr>
                    <a:t> </a:t>
                  </a:r>
                </a:p>
              </p:txBody>
            </p:sp>
          </mc:Fallback>
        </mc:AlternateContent>
      </p:grpSp>
      <p:sp>
        <p:nvSpPr>
          <p:cNvPr id="79" name="Oval 78">
            <a:extLst>
              <a:ext uri="{FF2B5EF4-FFF2-40B4-BE49-F238E27FC236}">
                <a16:creationId xmlns:a16="http://schemas.microsoft.com/office/drawing/2014/main" id="{3A28CD88-7378-C14D-9B68-5C0D3E59BEC8}"/>
              </a:ext>
            </a:extLst>
          </p:cNvPr>
          <p:cNvSpPr/>
          <p:nvPr/>
        </p:nvSpPr>
        <p:spPr bwMode="gray">
          <a:xfrm>
            <a:off x="2281130" y="4676256"/>
            <a:ext cx="360778" cy="360778"/>
          </a:xfrm>
          <a:prstGeom prst="ellipse">
            <a:avLst/>
          </a:prstGeom>
          <a:noFill/>
          <a:ln w="38100">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0B3551DF-65F9-F443-AA30-45345C5B6508}"/>
                  </a:ext>
                </a:extLst>
              </p:cNvPr>
              <p:cNvSpPr txBox="1"/>
              <p:nvPr/>
            </p:nvSpPr>
            <p:spPr>
              <a:xfrm>
                <a:off x="7773172" y="3898895"/>
                <a:ext cx="1331347" cy="276999"/>
              </a:xfrm>
              <a:prstGeom prst="rect">
                <a:avLst/>
              </a:prstGeom>
              <a:noFill/>
            </p:spPr>
            <p:txBody>
              <a:bodyPr wrap="square" lIns="0" tIns="0" rIns="0" bIns="0" rtlCol="0">
                <a:spAutoFit/>
              </a:bodyPr>
              <a:lstStyle/>
              <a:p>
                <a:pPr algn="r">
                  <a:buClr>
                    <a:srgbClr val="002776"/>
                  </a:buClr>
                </a:pPr>
                <a14:m>
                  <m:oMathPara xmlns:m="http://schemas.openxmlformats.org/officeDocument/2006/math">
                    <m:oMathParaPr>
                      <m:jc m:val="center"/>
                    </m:oMathParaPr>
                    <m:oMath xmlns:m="http://schemas.openxmlformats.org/officeDocument/2006/math">
                      <m:r>
                        <a:rPr lang="en-US" b="0" i="1" smtClean="0">
                          <a:solidFill>
                            <a:schemeClr val="tx2"/>
                          </a:solidFill>
                          <a:latin typeface="Cambria Math" panose="02040503050406030204" pitchFamily="18" charset="0"/>
                        </a:rPr>
                        <m:t>𝑦</m:t>
                      </m:r>
                    </m:oMath>
                  </m:oMathPara>
                </a14:m>
                <a:endParaRPr lang="en-US" dirty="0">
                  <a:solidFill>
                    <a:schemeClr val="tx2"/>
                  </a:solidFill>
                </a:endParaRPr>
              </a:p>
            </p:txBody>
          </p:sp>
        </mc:Choice>
        <mc:Fallback xmlns="">
          <p:sp>
            <p:nvSpPr>
              <p:cNvPr id="150" name="TextBox 149">
                <a:extLst>
                  <a:ext uri="{FF2B5EF4-FFF2-40B4-BE49-F238E27FC236}">
                    <a16:creationId xmlns:a16="http://schemas.microsoft.com/office/drawing/2014/main" id="{0B3551DF-65F9-F443-AA30-45345C5B6508}"/>
                  </a:ext>
                </a:extLst>
              </p:cNvPr>
              <p:cNvSpPr txBox="1">
                <a:spLocks noRot="1" noChangeAspect="1" noMove="1" noResize="1" noEditPoints="1" noAdjustHandles="1" noChangeArrowheads="1" noChangeShapeType="1" noTextEdit="1"/>
              </p:cNvSpPr>
              <p:nvPr/>
            </p:nvSpPr>
            <p:spPr>
              <a:xfrm>
                <a:off x="7773172" y="3898895"/>
                <a:ext cx="1331347" cy="276999"/>
              </a:xfrm>
              <a:prstGeom prst="rect">
                <a:avLst/>
              </a:prstGeom>
              <a:blipFill>
                <a:blip r:embed="rId33"/>
                <a:stretch>
                  <a:fillRect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9AD99C4B-074B-6D47-8368-96D38F7813D6}"/>
                  </a:ext>
                </a:extLst>
              </p:cNvPr>
              <p:cNvSpPr txBox="1"/>
              <p:nvPr/>
            </p:nvSpPr>
            <p:spPr>
              <a:xfrm>
                <a:off x="589444" y="5779510"/>
                <a:ext cx="8229599" cy="830997"/>
              </a:xfrm>
              <a:prstGeom prst="rect">
                <a:avLst/>
              </a:prstGeom>
              <a:noFill/>
            </p:spPr>
            <p:txBody>
              <a:bodyPr wrap="square" lIns="0" tIns="0" rIns="0" bIns="0" rtlCol="0">
                <a:spAutoFit/>
              </a:bodyPr>
              <a:lstStyle/>
              <a:p>
                <a:pPr>
                  <a:buClr>
                    <a:srgbClr val="002776"/>
                  </a:buClr>
                </a:pPr>
                <a:r>
                  <a:rPr lang="en-US" b="0" dirty="0">
                    <a:solidFill>
                      <a:schemeClr val="tx2"/>
                    </a:solidFill>
                  </a:rPr>
                  <a:t>If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2</m:t>
                        </m:r>
                      </m:sub>
                    </m:sSub>
                  </m:oMath>
                </a14:m>
                <a:r>
                  <a:rPr lang="en-US" dirty="0"/>
                  <a:t> increases by 1, </a:t>
                </a:r>
                <a14:m>
                  <m:oMath xmlns:m="http://schemas.openxmlformats.org/officeDocument/2006/math">
                    <m:r>
                      <m:rPr>
                        <m:sty m:val="p"/>
                      </m:rPr>
                      <a:rPr lang="en-US" b="0" i="0" smtClean="0">
                        <a:solidFill>
                          <a:schemeClr val="tx2"/>
                        </a:solidFill>
                        <a:latin typeface="Cambria Math" panose="02040503050406030204" pitchFamily="18" charset="0"/>
                        <a:ea typeface="Cambria Math" panose="02040503050406030204" pitchFamily="18" charset="0"/>
                      </a:rPr>
                      <m:t>y</m:t>
                    </m:r>
                  </m:oMath>
                </a14:m>
                <a:r>
                  <a:rPr lang="en-US" dirty="0">
                    <a:solidFill>
                      <a:schemeClr val="tx2"/>
                    </a:solidFill>
                  </a:rPr>
                  <a:t> increases by 6.</a:t>
                </a:r>
              </a:p>
              <a:p>
                <a:pPr>
                  <a:buClr>
                    <a:srgbClr val="002776"/>
                  </a:buClr>
                </a:pPr>
                <a:r>
                  <a:rPr lang="en-US" dirty="0">
                    <a:solidFill>
                      <a:schemeClr val="tx2"/>
                    </a:solidFill>
                  </a:rPr>
                  <a:t>So, let’s decrease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i="1">
                            <a:solidFill>
                              <a:schemeClr val="tx2"/>
                            </a:solidFill>
                            <a:latin typeface="Cambria Math" panose="02040503050406030204" pitchFamily="18" charset="0"/>
                          </a:rPr>
                          <m:t>2</m:t>
                        </m:r>
                      </m:sub>
                    </m:sSub>
                  </m:oMath>
                </a14:m>
                <a:r>
                  <a:rPr lang="en-US" dirty="0">
                    <a:solidFill>
                      <a:schemeClr val="tx2"/>
                    </a:solidFill>
                  </a:rPr>
                  <a:t> by 6 * </a:t>
                </a:r>
                <a:r>
                  <a:rPr lang="en-US" dirty="0" err="1">
                    <a:solidFill>
                      <a:schemeClr val="tx2"/>
                    </a:solidFill>
                  </a:rPr>
                  <a:t>learning_rate</a:t>
                </a:r>
                <a:r>
                  <a:rPr lang="en-US" dirty="0">
                    <a:solidFill>
                      <a:schemeClr val="tx2"/>
                    </a:solidFill>
                  </a:rPr>
                  <a:t> (let say, 0.1) = 0.6 next time!</a:t>
                </a:r>
              </a:p>
              <a:p>
                <a:pPr>
                  <a:buClr>
                    <a:srgbClr val="002776"/>
                  </a:buClr>
                </a:pPr>
                <a:r>
                  <a:rPr lang="en-US" dirty="0">
                    <a:solidFill>
                      <a:schemeClr val="tx2"/>
                    </a:solidFill>
                  </a:rPr>
                  <a:t>(if the loss decreases if do so.) </a:t>
                </a:r>
              </a:p>
            </p:txBody>
          </p:sp>
        </mc:Choice>
        <mc:Fallback xmlns="">
          <p:sp>
            <p:nvSpPr>
              <p:cNvPr id="151" name="TextBox 150">
                <a:extLst>
                  <a:ext uri="{FF2B5EF4-FFF2-40B4-BE49-F238E27FC236}">
                    <a16:creationId xmlns:a16="http://schemas.microsoft.com/office/drawing/2014/main" id="{9AD99C4B-074B-6D47-8368-96D38F7813D6}"/>
                  </a:ext>
                </a:extLst>
              </p:cNvPr>
              <p:cNvSpPr txBox="1">
                <a:spLocks noRot="1" noChangeAspect="1" noMove="1" noResize="1" noEditPoints="1" noAdjustHandles="1" noChangeArrowheads="1" noChangeShapeType="1" noTextEdit="1"/>
              </p:cNvSpPr>
              <p:nvPr/>
            </p:nvSpPr>
            <p:spPr>
              <a:xfrm>
                <a:off x="589444" y="5779510"/>
                <a:ext cx="8229599" cy="830997"/>
              </a:xfrm>
              <a:prstGeom prst="rect">
                <a:avLst/>
              </a:prstGeom>
              <a:blipFill>
                <a:blip r:embed="rId34"/>
                <a:stretch>
                  <a:fillRect l="-1541" t="-7463" b="-14925"/>
                </a:stretch>
              </a:blipFill>
            </p:spPr>
            <p:txBody>
              <a:bodyPr/>
              <a:lstStyle/>
              <a:p>
                <a:r>
                  <a:rPr lang="en-US">
                    <a:noFill/>
                  </a:rPr>
                  <a:t> </a:t>
                </a:r>
              </a:p>
            </p:txBody>
          </p:sp>
        </mc:Fallback>
      </mc:AlternateContent>
      <p:sp>
        <p:nvSpPr>
          <p:cNvPr id="109" name="Freeform 108">
            <a:extLst>
              <a:ext uri="{FF2B5EF4-FFF2-40B4-BE49-F238E27FC236}">
                <a16:creationId xmlns:a16="http://schemas.microsoft.com/office/drawing/2014/main" id="{A8529488-7A28-6143-9284-09ADD7E250E0}"/>
              </a:ext>
            </a:extLst>
          </p:cNvPr>
          <p:cNvSpPr/>
          <p:nvPr/>
        </p:nvSpPr>
        <p:spPr bwMode="gray">
          <a:xfrm>
            <a:off x="1926336" y="5035296"/>
            <a:ext cx="451104" cy="731520"/>
          </a:xfrm>
          <a:custGeom>
            <a:avLst/>
            <a:gdLst>
              <a:gd name="connsiteX0" fmla="*/ 451104 w 451104"/>
              <a:gd name="connsiteY0" fmla="*/ 0 h 731520"/>
              <a:gd name="connsiteX1" fmla="*/ 402336 w 451104"/>
              <a:gd name="connsiteY1" fmla="*/ 85344 h 731520"/>
              <a:gd name="connsiteX2" fmla="*/ 365760 w 451104"/>
              <a:gd name="connsiteY2" fmla="*/ 121920 h 731520"/>
              <a:gd name="connsiteX3" fmla="*/ 341376 w 451104"/>
              <a:gd name="connsiteY3" fmla="*/ 158496 h 731520"/>
              <a:gd name="connsiteX4" fmla="*/ 304800 w 451104"/>
              <a:gd name="connsiteY4" fmla="*/ 207264 h 731520"/>
              <a:gd name="connsiteX5" fmla="*/ 268224 w 451104"/>
              <a:gd name="connsiteY5" fmla="*/ 280416 h 731520"/>
              <a:gd name="connsiteX6" fmla="*/ 231648 w 451104"/>
              <a:gd name="connsiteY6" fmla="*/ 365760 h 731520"/>
              <a:gd name="connsiteX7" fmla="*/ 146304 w 451104"/>
              <a:gd name="connsiteY7" fmla="*/ 475488 h 731520"/>
              <a:gd name="connsiteX8" fmla="*/ 134112 w 451104"/>
              <a:gd name="connsiteY8" fmla="*/ 512064 h 731520"/>
              <a:gd name="connsiteX9" fmla="*/ 60960 w 451104"/>
              <a:gd name="connsiteY9" fmla="*/ 585216 h 731520"/>
              <a:gd name="connsiteX10" fmla="*/ 48768 w 451104"/>
              <a:gd name="connsiteY10" fmla="*/ 621792 h 731520"/>
              <a:gd name="connsiteX11" fmla="*/ 24384 w 451104"/>
              <a:gd name="connsiteY11" fmla="*/ 658368 h 731520"/>
              <a:gd name="connsiteX12" fmla="*/ 0 w 451104"/>
              <a:gd name="connsiteY12"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1104" h="731520">
                <a:moveTo>
                  <a:pt x="451104" y="0"/>
                </a:moveTo>
                <a:cubicBezTo>
                  <a:pt x="434848" y="28448"/>
                  <a:pt x="421126" y="58502"/>
                  <a:pt x="402336" y="85344"/>
                </a:cubicBezTo>
                <a:cubicBezTo>
                  <a:pt x="392448" y="99469"/>
                  <a:pt x="376798" y="108674"/>
                  <a:pt x="365760" y="121920"/>
                </a:cubicBezTo>
                <a:cubicBezTo>
                  <a:pt x="356379" y="133177"/>
                  <a:pt x="349893" y="146572"/>
                  <a:pt x="341376" y="158496"/>
                </a:cubicBezTo>
                <a:cubicBezTo>
                  <a:pt x="329565" y="175031"/>
                  <a:pt x="316992" y="191008"/>
                  <a:pt x="304800" y="207264"/>
                </a:cubicBezTo>
                <a:cubicBezTo>
                  <a:pt x="274155" y="299199"/>
                  <a:pt x="315493" y="185878"/>
                  <a:pt x="268224" y="280416"/>
                </a:cubicBezTo>
                <a:cubicBezTo>
                  <a:pt x="241692" y="333480"/>
                  <a:pt x="273931" y="306563"/>
                  <a:pt x="231648" y="365760"/>
                </a:cubicBezTo>
                <a:cubicBezTo>
                  <a:pt x="192200" y="420988"/>
                  <a:pt x="174297" y="391509"/>
                  <a:pt x="146304" y="475488"/>
                </a:cubicBezTo>
                <a:cubicBezTo>
                  <a:pt x="142240" y="487680"/>
                  <a:pt x="142002" y="501920"/>
                  <a:pt x="134112" y="512064"/>
                </a:cubicBezTo>
                <a:cubicBezTo>
                  <a:pt x="112941" y="539284"/>
                  <a:pt x="60960" y="585216"/>
                  <a:pt x="60960" y="585216"/>
                </a:cubicBezTo>
                <a:cubicBezTo>
                  <a:pt x="56896" y="597408"/>
                  <a:pt x="54515" y="610297"/>
                  <a:pt x="48768" y="621792"/>
                </a:cubicBezTo>
                <a:cubicBezTo>
                  <a:pt x="42215" y="634898"/>
                  <a:pt x="30335" y="644978"/>
                  <a:pt x="24384" y="658368"/>
                </a:cubicBezTo>
                <a:cubicBezTo>
                  <a:pt x="13945" y="681856"/>
                  <a:pt x="0" y="731520"/>
                  <a:pt x="0" y="731520"/>
                </a:cubicBezTo>
              </a:path>
            </a:pathLst>
          </a:custGeom>
          <a:noFill/>
          <a:ln w="38100" algn="ctr">
            <a:solidFill>
              <a:schemeClr val="tx1"/>
            </a:solidFill>
            <a:miter lim="800000"/>
            <a:headEnd/>
            <a:tailEnd type="triangle"/>
          </a:ln>
        </p:spPr>
        <p:txBody>
          <a:bodyPr rtlCol="0" anchor="ctr"/>
          <a:lstStyle/>
          <a:p>
            <a:pPr algn="ctr"/>
            <a:endParaRPr lang="en-US"/>
          </a:p>
        </p:txBody>
      </p:sp>
      <p:sp>
        <p:nvSpPr>
          <p:cNvPr id="110" name="Freeform 109">
            <a:extLst>
              <a:ext uri="{FF2B5EF4-FFF2-40B4-BE49-F238E27FC236}">
                <a16:creationId xmlns:a16="http://schemas.microsoft.com/office/drawing/2014/main" id="{14B13A69-7ED4-1F46-AB12-E7D29D1D1FDC}"/>
              </a:ext>
            </a:extLst>
          </p:cNvPr>
          <p:cNvSpPr/>
          <p:nvPr/>
        </p:nvSpPr>
        <p:spPr bwMode="gray">
          <a:xfrm>
            <a:off x="3108960" y="2121408"/>
            <a:ext cx="1377696" cy="170688"/>
          </a:xfrm>
          <a:custGeom>
            <a:avLst/>
            <a:gdLst>
              <a:gd name="connsiteX0" fmla="*/ 0 w 1377696"/>
              <a:gd name="connsiteY0" fmla="*/ 170688 h 170688"/>
              <a:gd name="connsiteX1" fmla="*/ 158496 w 1377696"/>
              <a:gd name="connsiteY1" fmla="*/ 109728 h 170688"/>
              <a:gd name="connsiteX2" fmla="*/ 487680 w 1377696"/>
              <a:gd name="connsiteY2" fmla="*/ 85344 h 170688"/>
              <a:gd name="connsiteX3" fmla="*/ 694944 w 1377696"/>
              <a:gd name="connsiteY3" fmla="*/ 48768 h 170688"/>
              <a:gd name="connsiteX4" fmla="*/ 865632 w 1377696"/>
              <a:gd name="connsiteY4" fmla="*/ 24384 h 170688"/>
              <a:gd name="connsiteX5" fmla="*/ 1170432 w 1377696"/>
              <a:gd name="connsiteY5" fmla="*/ 0 h 170688"/>
              <a:gd name="connsiteX6" fmla="*/ 1231392 w 1377696"/>
              <a:gd name="connsiteY6" fmla="*/ 12192 h 170688"/>
              <a:gd name="connsiteX7" fmla="*/ 1377696 w 1377696"/>
              <a:gd name="connsiteY7" fmla="*/ 24384 h 1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7696" h="170688">
                <a:moveTo>
                  <a:pt x="0" y="170688"/>
                </a:moveTo>
                <a:cubicBezTo>
                  <a:pt x="17641" y="163128"/>
                  <a:pt x="131826" y="111395"/>
                  <a:pt x="158496" y="109728"/>
                </a:cubicBezTo>
                <a:cubicBezTo>
                  <a:pt x="230327" y="105239"/>
                  <a:pt x="404464" y="96198"/>
                  <a:pt x="487680" y="85344"/>
                </a:cubicBezTo>
                <a:cubicBezTo>
                  <a:pt x="834782" y="40070"/>
                  <a:pt x="509909" y="77984"/>
                  <a:pt x="694944" y="48768"/>
                </a:cubicBezTo>
                <a:cubicBezTo>
                  <a:pt x="751714" y="39804"/>
                  <a:pt x="808444" y="30103"/>
                  <a:pt x="865632" y="24384"/>
                </a:cubicBezTo>
                <a:cubicBezTo>
                  <a:pt x="1048344" y="6113"/>
                  <a:pt x="946800" y="14909"/>
                  <a:pt x="1170432" y="0"/>
                </a:cubicBezTo>
                <a:cubicBezTo>
                  <a:pt x="1190752" y="4064"/>
                  <a:pt x="1210851" y="9453"/>
                  <a:pt x="1231392" y="12192"/>
                </a:cubicBezTo>
                <a:cubicBezTo>
                  <a:pt x="1328898" y="25193"/>
                  <a:pt x="1318937" y="24384"/>
                  <a:pt x="1377696" y="24384"/>
                </a:cubicBezTo>
              </a:path>
            </a:pathLst>
          </a:custGeom>
          <a:noFill/>
          <a:ln w="38100" algn="ctr">
            <a:solidFill>
              <a:schemeClr val="tx1"/>
            </a:solidFill>
            <a:miter lim="800000"/>
            <a:headEnd/>
            <a:tailEnd type="triangle"/>
          </a:ln>
        </p:spPr>
        <p:txBody>
          <a:bodyPr rtlCol="0" anchor="ctr"/>
          <a:lstStyle/>
          <a:p>
            <a:pPr algn="ctr"/>
            <a:endParaRPr lang="en-US"/>
          </a:p>
        </p:txBody>
      </p:sp>
      <p:sp>
        <p:nvSpPr>
          <p:cNvPr id="112" name="Freeform 111">
            <a:extLst>
              <a:ext uri="{FF2B5EF4-FFF2-40B4-BE49-F238E27FC236}">
                <a16:creationId xmlns:a16="http://schemas.microsoft.com/office/drawing/2014/main" id="{0945B4E3-3288-984E-8461-FA6750E2CA3D}"/>
              </a:ext>
            </a:extLst>
          </p:cNvPr>
          <p:cNvSpPr/>
          <p:nvPr/>
        </p:nvSpPr>
        <p:spPr bwMode="gray">
          <a:xfrm>
            <a:off x="3779520" y="2755392"/>
            <a:ext cx="938784" cy="707136"/>
          </a:xfrm>
          <a:custGeom>
            <a:avLst/>
            <a:gdLst>
              <a:gd name="connsiteX0" fmla="*/ 938784 w 938784"/>
              <a:gd name="connsiteY0" fmla="*/ 0 h 707136"/>
              <a:gd name="connsiteX1" fmla="*/ 841248 w 938784"/>
              <a:gd name="connsiteY1" fmla="*/ 36576 h 707136"/>
              <a:gd name="connsiteX2" fmla="*/ 804672 w 938784"/>
              <a:gd name="connsiteY2" fmla="*/ 60960 h 707136"/>
              <a:gd name="connsiteX3" fmla="*/ 768096 w 938784"/>
              <a:gd name="connsiteY3" fmla="*/ 73152 h 707136"/>
              <a:gd name="connsiteX4" fmla="*/ 731520 w 938784"/>
              <a:gd name="connsiteY4" fmla="*/ 97536 h 707136"/>
              <a:gd name="connsiteX5" fmla="*/ 658368 w 938784"/>
              <a:gd name="connsiteY5" fmla="*/ 121920 h 707136"/>
              <a:gd name="connsiteX6" fmla="*/ 633984 w 938784"/>
              <a:gd name="connsiteY6" fmla="*/ 158496 h 707136"/>
              <a:gd name="connsiteX7" fmla="*/ 560832 w 938784"/>
              <a:gd name="connsiteY7" fmla="*/ 207264 h 707136"/>
              <a:gd name="connsiteX8" fmla="*/ 524256 w 938784"/>
              <a:gd name="connsiteY8" fmla="*/ 231648 h 707136"/>
              <a:gd name="connsiteX9" fmla="*/ 414528 w 938784"/>
              <a:gd name="connsiteY9" fmla="*/ 341376 h 707136"/>
              <a:gd name="connsiteX10" fmla="*/ 377952 w 938784"/>
              <a:gd name="connsiteY10" fmla="*/ 377952 h 707136"/>
              <a:gd name="connsiteX11" fmla="*/ 304800 w 938784"/>
              <a:gd name="connsiteY11" fmla="*/ 426720 h 707136"/>
              <a:gd name="connsiteX12" fmla="*/ 268224 w 938784"/>
              <a:gd name="connsiteY12" fmla="*/ 451104 h 707136"/>
              <a:gd name="connsiteX13" fmla="*/ 231648 w 938784"/>
              <a:gd name="connsiteY13" fmla="*/ 487680 h 707136"/>
              <a:gd name="connsiteX14" fmla="*/ 158496 w 938784"/>
              <a:gd name="connsiteY14" fmla="*/ 536448 h 707136"/>
              <a:gd name="connsiteX15" fmla="*/ 85344 w 938784"/>
              <a:gd name="connsiteY15" fmla="*/ 597408 h 707136"/>
              <a:gd name="connsiteX16" fmla="*/ 24384 w 938784"/>
              <a:gd name="connsiteY16" fmla="*/ 670560 h 707136"/>
              <a:gd name="connsiteX17" fmla="*/ 0 w 938784"/>
              <a:gd name="connsiteY17" fmla="*/ 707136 h 70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8784" h="707136">
                <a:moveTo>
                  <a:pt x="938784" y="0"/>
                </a:moveTo>
                <a:cubicBezTo>
                  <a:pt x="906272" y="12192"/>
                  <a:pt x="872859" y="22208"/>
                  <a:pt x="841248" y="36576"/>
                </a:cubicBezTo>
                <a:cubicBezTo>
                  <a:pt x="827908" y="42639"/>
                  <a:pt x="817778" y="54407"/>
                  <a:pt x="804672" y="60960"/>
                </a:cubicBezTo>
                <a:cubicBezTo>
                  <a:pt x="793177" y="66707"/>
                  <a:pt x="779591" y="67405"/>
                  <a:pt x="768096" y="73152"/>
                </a:cubicBezTo>
                <a:cubicBezTo>
                  <a:pt x="754990" y="79705"/>
                  <a:pt x="744910" y="91585"/>
                  <a:pt x="731520" y="97536"/>
                </a:cubicBezTo>
                <a:cubicBezTo>
                  <a:pt x="708032" y="107975"/>
                  <a:pt x="658368" y="121920"/>
                  <a:pt x="658368" y="121920"/>
                </a:cubicBezTo>
                <a:cubicBezTo>
                  <a:pt x="650240" y="134112"/>
                  <a:pt x="645011" y="148847"/>
                  <a:pt x="633984" y="158496"/>
                </a:cubicBezTo>
                <a:cubicBezTo>
                  <a:pt x="611929" y="177794"/>
                  <a:pt x="585216" y="191008"/>
                  <a:pt x="560832" y="207264"/>
                </a:cubicBezTo>
                <a:cubicBezTo>
                  <a:pt x="548640" y="215392"/>
                  <a:pt x="534617" y="221287"/>
                  <a:pt x="524256" y="231648"/>
                </a:cubicBezTo>
                <a:lnTo>
                  <a:pt x="414528" y="341376"/>
                </a:lnTo>
                <a:cubicBezTo>
                  <a:pt x="402336" y="353568"/>
                  <a:pt x="392298" y="368388"/>
                  <a:pt x="377952" y="377952"/>
                </a:cubicBezTo>
                <a:lnTo>
                  <a:pt x="304800" y="426720"/>
                </a:lnTo>
                <a:cubicBezTo>
                  <a:pt x="292608" y="434848"/>
                  <a:pt x="278585" y="440743"/>
                  <a:pt x="268224" y="451104"/>
                </a:cubicBezTo>
                <a:cubicBezTo>
                  <a:pt x="256032" y="463296"/>
                  <a:pt x="245258" y="477094"/>
                  <a:pt x="231648" y="487680"/>
                </a:cubicBezTo>
                <a:cubicBezTo>
                  <a:pt x="208515" y="505672"/>
                  <a:pt x="179218" y="515726"/>
                  <a:pt x="158496" y="536448"/>
                </a:cubicBezTo>
                <a:cubicBezTo>
                  <a:pt x="111559" y="583385"/>
                  <a:pt x="136266" y="563460"/>
                  <a:pt x="85344" y="597408"/>
                </a:cubicBezTo>
                <a:cubicBezTo>
                  <a:pt x="24803" y="688219"/>
                  <a:pt x="102613" y="576686"/>
                  <a:pt x="24384" y="670560"/>
                </a:cubicBezTo>
                <a:cubicBezTo>
                  <a:pt x="15003" y="681817"/>
                  <a:pt x="0" y="707136"/>
                  <a:pt x="0" y="707136"/>
                </a:cubicBezTo>
              </a:path>
            </a:pathLst>
          </a:custGeom>
          <a:noFill/>
          <a:ln w="38100" algn="ctr">
            <a:solidFill>
              <a:schemeClr val="tx1"/>
            </a:solidFill>
            <a:miter lim="800000"/>
            <a:headEnd/>
            <a:tailEnd type="triangle"/>
          </a:ln>
        </p:spPr>
        <p:txBody>
          <a:bodyPr rtlCol="0" anchor="ctr"/>
          <a:lstStyle/>
          <a:p>
            <a:pPr algn="ctr"/>
            <a:endParaRPr lang="en-US"/>
          </a:p>
        </p:txBody>
      </p:sp>
    </p:spTree>
    <p:extLst>
      <p:ext uri="{BB962C8B-B14F-4D97-AF65-F5344CB8AC3E}">
        <p14:creationId xmlns:p14="http://schemas.microsoft.com/office/powerpoint/2010/main" val="13555174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a:extLst>
              <a:ext uri="{FF2B5EF4-FFF2-40B4-BE49-F238E27FC236}">
                <a16:creationId xmlns:a16="http://schemas.microsoft.com/office/drawing/2014/main" id="{DC34DE04-B94F-6647-8315-1DC4C9AAE380}"/>
              </a:ext>
            </a:extLst>
          </p:cNvPr>
          <p:cNvSpPr txBox="1"/>
          <p:nvPr/>
        </p:nvSpPr>
        <p:spPr>
          <a:xfrm>
            <a:off x="4674158" y="1981891"/>
            <a:ext cx="4078968" cy="2769989"/>
          </a:xfrm>
          <a:prstGeom prst="rect">
            <a:avLst/>
          </a:prstGeom>
          <a:noFill/>
        </p:spPr>
        <p:txBody>
          <a:bodyPr wrap="square" lIns="0" tIns="0" rIns="0" bIns="0" rtlCol="0">
            <a:spAutoFit/>
          </a:bodyPr>
          <a:lstStyle/>
          <a:p>
            <a:pPr>
              <a:buClr>
                <a:srgbClr val="002776"/>
              </a:buClr>
            </a:pPr>
            <a:r>
              <a:rPr lang="en-US" dirty="0" err="1"/>
              <a:t>Softmax</a:t>
            </a:r>
            <a:r>
              <a:rPr lang="en-US" dirty="0"/>
              <a:t>-with-loss</a:t>
            </a:r>
          </a:p>
          <a:p>
            <a:pPr>
              <a:buClr>
                <a:srgbClr val="002776"/>
              </a:buClr>
            </a:pPr>
            <a:endParaRPr lang="en-US" dirty="0"/>
          </a:p>
          <a:p>
            <a:pPr marL="285750" indent="-285750">
              <a:buClr>
                <a:srgbClr val="002776"/>
              </a:buClr>
              <a:buFont typeface="Arial" panose="020B0604020202020204" pitchFamily="34" charset="0"/>
              <a:buChar char="•"/>
            </a:pPr>
            <a:r>
              <a:rPr lang="en-US" dirty="0"/>
              <a:t>Function</a:t>
            </a:r>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dirty="0"/>
          </a:p>
          <a:p>
            <a:pPr>
              <a:buClr>
                <a:srgbClr val="002776"/>
              </a:buClr>
            </a:pPr>
            <a:endParaRPr lang="en-US" dirty="0"/>
          </a:p>
          <a:p>
            <a:pPr marL="285750" indent="-285750">
              <a:buClr>
                <a:srgbClr val="002776"/>
              </a:buClr>
              <a:buFont typeface="Arial" panose="020B0604020202020204" pitchFamily="34" charset="0"/>
              <a:buChar char="•"/>
            </a:pPr>
            <a:r>
              <a:rPr lang="en-US" dirty="0"/>
              <a:t>Gradient</a:t>
            </a:r>
          </a:p>
        </p:txBody>
      </p:sp>
      <p:sp>
        <p:nvSpPr>
          <p:cNvPr id="2" name="Title 1"/>
          <p:cNvSpPr>
            <a:spLocks noGrp="1"/>
          </p:cNvSpPr>
          <p:nvPr>
            <p:ph type="title"/>
          </p:nvPr>
        </p:nvSpPr>
        <p:spPr bwMode="gray"/>
        <p:txBody>
          <a:bodyPr/>
          <a:lstStyle/>
          <a:p>
            <a:r>
              <a:rPr lang="en-US" dirty="0">
                <a:solidFill>
                  <a:srgbClr val="002776"/>
                </a:solidFill>
              </a:rPr>
              <a:t>Need to calculate the gradients of the </a:t>
            </a:r>
            <a:r>
              <a:rPr lang="en-US" dirty="0" err="1">
                <a:solidFill>
                  <a:srgbClr val="002776"/>
                </a:solidFill>
              </a:rPr>
              <a:t>ReLU</a:t>
            </a:r>
            <a:r>
              <a:rPr lang="en-US" dirty="0">
                <a:solidFill>
                  <a:srgbClr val="002776"/>
                </a:solidFill>
              </a:rPr>
              <a:t> layer and </a:t>
            </a:r>
            <a:r>
              <a:rPr lang="en-US" dirty="0" err="1">
                <a:solidFill>
                  <a:srgbClr val="002776"/>
                </a:solidFill>
              </a:rPr>
              <a:t>Softmax</a:t>
            </a:r>
            <a:r>
              <a:rPr lang="en-US" dirty="0">
                <a:solidFill>
                  <a:srgbClr val="002776"/>
                </a:solidFill>
              </a:rPr>
              <a:t>-with-loss as well</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Appendix: gradient calculation(</a:t>
            </a:r>
            <a:r>
              <a:rPr lang="en-US" sz="2400" dirty="0" err="1">
                <a:solidFill>
                  <a:srgbClr val="81BC01"/>
                </a:solidFill>
              </a:rPr>
              <a:t>ReLU</a:t>
            </a:r>
            <a:r>
              <a:rPr lang="en-US" sz="2400" dirty="0">
                <a:solidFill>
                  <a:srgbClr val="81BC01"/>
                </a:solidFill>
              </a:rPr>
              <a:t>, </a:t>
            </a:r>
            <a:r>
              <a:rPr lang="en-US" sz="2400" dirty="0" err="1">
                <a:solidFill>
                  <a:srgbClr val="81BC01"/>
                </a:solidFill>
              </a:rPr>
              <a:t>Softmax</a:t>
            </a:r>
            <a:r>
              <a:rPr lang="en-US" sz="2400" dirty="0">
                <a:solidFill>
                  <a:srgbClr val="81BC01"/>
                </a:solidFill>
              </a:rPr>
              <a:t>-with-loss)</a:t>
            </a:r>
          </a:p>
        </p:txBody>
      </p:sp>
      <p:sp>
        <p:nvSpPr>
          <p:cNvPr id="81" name="TextBox 80">
            <a:extLst>
              <a:ext uri="{FF2B5EF4-FFF2-40B4-BE49-F238E27FC236}">
                <a16:creationId xmlns:a16="http://schemas.microsoft.com/office/drawing/2014/main" id="{C9C37392-F1E3-5A45-9B65-D44B8355AB66}"/>
              </a:ext>
            </a:extLst>
          </p:cNvPr>
          <p:cNvSpPr txBox="1"/>
          <p:nvPr/>
        </p:nvSpPr>
        <p:spPr>
          <a:xfrm>
            <a:off x="378224" y="1986433"/>
            <a:ext cx="4078968" cy="2769989"/>
          </a:xfrm>
          <a:prstGeom prst="rect">
            <a:avLst/>
          </a:prstGeom>
          <a:noFill/>
        </p:spPr>
        <p:txBody>
          <a:bodyPr wrap="square" lIns="0" tIns="0" rIns="0" bIns="0" rtlCol="0">
            <a:spAutoFit/>
          </a:bodyPr>
          <a:lstStyle/>
          <a:p>
            <a:pPr>
              <a:buClr>
                <a:srgbClr val="002776"/>
              </a:buClr>
            </a:pPr>
            <a:r>
              <a:rPr lang="en-US" dirty="0" err="1"/>
              <a:t>ReLU</a:t>
            </a:r>
            <a:endParaRPr lang="en-US" dirty="0"/>
          </a:p>
          <a:p>
            <a:pPr>
              <a:buClr>
                <a:srgbClr val="002776"/>
              </a:buClr>
            </a:pPr>
            <a:endParaRPr lang="en-US" dirty="0"/>
          </a:p>
          <a:p>
            <a:pPr marL="285750" indent="-285750">
              <a:buClr>
                <a:srgbClr val="002776"/>
              </a:buClr>
              <a:buFont typeface="Arial" panose="020B0604020202020204" pitchFamily="34" charset="0"/>
              <a:buChar char="•"/>
            </a:pPr>
            <a:r>
              <a:rPr lang="en-US" dirty="0"/>
              <a:t>Function</a:t>
            </a:r>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dirty="0"/>
          </a:p>
          <a:p>
            <a:pPr marL="285750" indent="-285750">
              <a:buClr>
                <a:srgbClr val="002776"/>
              </a:buClr>
              <a:buFont typeface="Arial" panose="020B0604020202020204" pitchFamily="34" charset="0"/>
              <a:buChar char="•"/>
            </a:pPr>
            <a:endParaRPr lang="en-US" dirty="0"/>
          </a:p>
          <a:p>
            <a:pPr>
              <a:buClr>
                <a:srgbClr val="002776"/>
              </a:buClr>
            </a:pPr>
            <a:endParaRPr lang="en-US" dirty="0"/>
          </a:p>
          <a:p>
            <a:pPr>
              <a:buClr>
                <a:srgbClr val="002776"/>
              </a:buClr>
            </a:pPr>
            <a:endParaRPr lang="en-US" dirty="0"/>
          </a:p>
          <a:p>
            <a:pPr marL="285750" indent="-285750">
              <a:buClr>
                <a:srgbClr val="002776"/>
              </a:buClr>
              <a:buFont typeface="Arial" panose="020B0604020202020204" pitchFamily="34" charset="0"/>
              <a:buChar char="•"/>
            </a:pPr>
            <a:r>
              <a:rPr lang="en-US" dirty="0"/>
              <a:t>Gradient</a:t>
            </a:r>
          </a:p>
        </p:txBody>
      </p:sp>
      <p:pic>
        <p:nvPicPr>
          <p:cNvPr id="5" name="Picture 4" descr="A close up of a clock&#10;&#10;Description automatically generated">
            <a:extLst>
              <a:ext uri="{FF2B5EF4-FFF2-40B4-BE49-F238E27FC236}">
                <a16:creationId xmlns:a16="http://schemas.microsoft.com/office/drawing/2014/main" id="{ED47458D-1D9E-B64D-B689-BDA74515DEE6}"/>
              </a:ext>
            </a:extLst>
          </p:cNvPr>
          <p:cNvPicPr>
            <a:picLocks noChangeAspect="1"/>
          </p:cNvPicPr>
          <p:nvPr/>
        </p:nvPicPr>
        <p:blipFill>
          <a:blip r:embed="rId3"/>
          <a:stretch>
            <a:fillRect/>
          </a:stretch>
        </p:blipFill>
        <p:spPr>
          <a:xfrm>
            <a:off x="940494" y="2779212"/>
            <a:ext cx="2527300" cy="876300"/>
          </a:xfrm>
          <a:prstGeom prst="rect">
            <a:avLst/>
          </a:prstGeom>
        </p:spPr>
      </p:pic>
      <p:pic>
        <p:nvPicPr>
          <p:cNvPr id="10" name="Picture 9" descr="A close up of a logo&#10;&#10;Description automatically generated">
            <a:extLst>
              <a:ext uri="{FF2B5EF4-FFF2-40B4-BE49-F238E27FC236}">
                <a16:creationId xmlns:a16="http://schemas.microsoft.com/office/drawing/2014/main" id="{EC99FA08-8F6B-3049-BDCB-61F94C8F73F1}"/>
              </a:ext>
            </a:extLst>
          </p:cNvPr>
          <p:cNvPicPr>
            <a:picLocks noChangeAspect="1"/>
          </p:cNvPicPr>
          <p:nvPr/>
        </p:nvPicPr>
        <p:blipFill>
          <a:blip r:embed="rId4"/>
          <a:stretch>
            <a:fillRect/>
          </a:stretch>
        </p:blipFill>
        <p:spPr>
          <a:xfrm>
            <a:off x="5423018" y="2779212"/>
            <a:ext cx="1841500" cy="990600"/>
          </a:xfrm>
          <a:prstGeom prst="rect">
            <a:avLst/>
          </a:prstGeom>
        </p:spPr>
      </p:pic>
      <p:pic>
        <p:nvPicPr>
          <p:cNvPr id="18" name="Picture 17" descr="A close up of a clock&#10;&#10;Description automatically generated">
            <a:extLst>
              <a:ext uri="{FF2B5EF4-FFF2-40B4-BE49-F238E27FC236}">
                <a16:creationId xmlns:a16="http://schemas.microsoft.com/office/drawing/2014/main" id="{7991301F-6987-D346-94ED-E9AE2EA808E7}"/>
              </a:ext>
            </a:extLst>
          </p:cNvPr>
          <p:cNvPicPr>
            <a:picLocks noChangeAspect="1"/>
          </p:cNvPicPr>
          <p:nvPr/>
        </p:nvPicPr>
        <p:blipFill>
          <a:blip r:embed="rId5"/>
          <a:stretch>
            <a:fillRect/>
          </a:stretch>
        </p:blipFill>
        <p:spPr>
          <a:xfrm>
            <a:off x="5443338" y="3763681"/>
            <a:ext cx="2044700" cy="711200"/>
          </a:xfrm>
          <a:prstGeom prst="rect">
            <a:avLst/>
          </a:prstGeom>
        </p:spPr>
      </p:pic>
      <p:pic>
        <p:nvPicPr>
          <p:cNvPr id="20" name="Picture 19" descr="A close up of a clock&#10;&#10;Description automatically generated">
            <a:extLst>
              <a:ext uri="{FF2B5EF4-FFF2-40B4-BE49-F238E27FC236}">
                <a16:creationId xmlns:a16="http://schemas.microsoft.com/office/drawing/2014/main" id="{4EDC3DC0-93DC-7D48-8488-6B096E9909CE}"/>
              </a:ext>
            </a:extLst>
          </p:cNvPr>
          <p:cNvPicPr>
            <a:picLocks noChangeAspect="1"/>
          </p:cNvPicPr>
          <p:nvPr/>
        </p:nvPicPr>
        <p:blipFill>
          <a:blip r:embed="rId6"/>
          <a:stretch>
            <a:fillRect/>
          </a:stretch>
        </p:blipFill>
        <p:spPr>
          <a:xfrm>
            <a:off x="1125792" y="4837103"/>
            <a:ext cx="2305426" cy="756468"/>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1BFB5CF-D7CB-254D-8373-874497159C85}"/>
                  </a:ext>
                </a:extLst>
              </p:cNvPr>
              <p:cNvSpPr txBox="1"/>
              <p:nvPr/>
            </p:nvSpPr>
            <p:spPr>
              <a:xfrm>
                <a:off x="5531888" y="5076837"/>
                <a:ext cx="1477456"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14:m>
                  <m:oMath xmlns:m="http://schemas.openxmlformats.org/officeDocument/2006/math">
                    <m:r>
                      <a:rPr lang="en-US" b="0" i="1" smtClean="0">
                        <a:solidFill>
                          <a:schemeClr val="tx2"/>
                        </a:solidFill>
                        <a:latin typeface="Cambria Math" panose="02040503050406030204" pitchFamily="18" charset="0"/>
                      </a:rPr>
                      <m:t>𝑓</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𝑥</m:t>
                        </m:r>
                      </m:e>
                    </m:d>
                    <m:r>
                      <a:rPr lang="en-US" i="1" smtClean="0">
                        <a:solidFill>
                          <a:schemeClr val="tx2"/>
                        </a:solidFill>
                        <a:latin typeface="Cambria Math" panose="02040503050406030204" pitchFamily="18" charset="0"/>
                      </a:rPr>
                      <m:t>=</m:t>
                    </m:r>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𝑦</m:t>
                        </m:r>
                      </m:e>
                      <m:sub>
                        <m:r>
                          <a:rPr lang="en-US" b="0" i="1" smtClean="0">
                            <a:solidFill>
                              <a:schemeClr val="tx2"/>
                            </a:solidFill>
                            <a:latin typeface="Cambria Math" panose="02040503050406030204" pitchFamily="18" charset="0"/>
                          </a:rPr>
                          <m:t>𝑘</m:t>
                        </m:r>
                      </m:sub>
                    </m:sSub>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𝑘</m:t>
                        </m:r>
                      </m:sub>
                    </m:sSub>
                  </m:oMath>
                </a14:m>
                <a:endParaRPr lang="en-US" dirty="0">
                  <a:solidFill>
                    <a:schemeClr val="tx2"/>
                  </a:solidFill>
                </a:endParaRPr>
              </a:p>
            </p:txBody>
          </p:sp>
        </mc:Choice>
        <mc:Fallback xmlns="">
          <p:sp>
            <p:nvSpPr>
              <p:cNvPr id="21" name="TextBox 20">
                <a:extLst>
                  <a:ext uri="{FF2B5EF4-FFF2-40B4-BE49-F238E27FC236}">
                    <a16:creationId xmlns:a16="http://schemas.microsoft.com/office/drawing/2014/main" id="{21BFB5CF-D7CB-254D-8373-874497159C85}"/>
                  </a:ext>
                </a:extLst>
              </p:cNvPr>
              <p:cNvSpPr txBox="1">
                <a:spLocks noRot="1" noChangeAspect="1" noMove="1" noResize="1" noEditPoints="1" noAdjustHandles="1" noChangeArrowheads="1" noChangeShapeType="1" noTextEdit="1"/>
              </p:cNvSpPr>
              <p:nvPr/>
            </p:nvSpPr>
            <p:spPr>
              <a:xfrm>
                <a:off x="5531888" y="5076837"/>
                <a:ext cx="1477456" cy="276999"/>
              </a:xfrm>
              <a:prstGeom prst="rect">
                <a:avLst/>
              </a:prstGeom>
              <a:blipFill>
                <a:blip r:embed="rId7"/>
                <a:stretch>
                  <a:fillRect l="-7692" r="-855" b="-34783"/>
                </a:stretch>
              </a:blipFill>
            </p:spPr>
            <p:txBody>
              <a:bodyPr/>
              <a:lstStyle/>
              <a:p>
                <a:r>
                  <a:rPr lang="en-US">
                    <a:noFill/>
                  </a:rPr>
                  <a:t> </a:t>
                </a:r>
              </a:p>
            </p:txBody>
          </p:sp>
        </mc:Fallback>
      </mc:AlternateContent>
    </p:spTree>
    <p:extLst>
      <p:ext uri="{BB962C8B-B14F-4D97-AF65-F5344CB8AC3E}">
        <p14:creationId xmlns:p14="http://schemas.microsoft.com/office/powerpoint/2010/main" val="33495597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r>
              <a:rPr lang="en-US" dirty="0">
                <a:solidFill>
                  <a:srgbClr val="002776"/>
                </a:solidFill>
              </a:rPr>
              <a:t>Table of Contents</a:t>
            </a:r>
          </a:p>
        </p:txBody>
      </p:sp>
      <p:graphicFrame>
        <p:nvGraphicFramePr>
          <p:cNvPr id="6" name="Group 4"/>
          <p:cNvGraphicFramePr>
            <a:graphicFrameLocks noGrp="1"/>
          </p:cNvGraphicFramePr>
          <p:nvPr>
            <p:extLst>
              <p:ext uri="{D42A27DB-BD31-4B8C-83A1-F6EECF244321}">
                <p14:modId xmlns:p14="http://schemas.microsoft.com/office/powerpoint/2010/main" val="3593378409"/>
              </p:ext>
            </p:extLst>
          </p:nvPr>
        </p:nvGraphicFramePr>
        <p:xfrm>
          <a:off x="457200" y="1090597"/>
          <a:ext cx="8229599" cy="3788110"/>
        </p:xfrm>
        <a:graphic>
          <a:graphicData uri="http://schemas.openxmlformats.org/drawingml/2006/table">
            <a:tbl>
              <a:tblPr/>
              <a:tblGrid>
                <a:gridCol w="8229599">
                  <a:extLst>
                    <a:ext uri="{9D8B030D-6E8A-4147-A177-3AD203B41FA5}">
                      <a16:colId xmlns:a16="http://schemas.microsoft.com/office/drawing/2014/main" val="20000"/>
                    </a:ext>
                  </a:extLst>
                </a:gridCol>
              </a:tblGrid>
              <a:tr h="621986">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1800" kern="1200" dirty="0">
                          <a:solidFill>
                            <a:schemeClr val="tx1"/>
                          </a:solidFill>
                          <a:latin typeface="+mn-lt"/>
                          <a:ea typeface="+mn-ea"/>
                          <a:cs typeface="+mn-cs"/>
                        </a:rPr>
                        <a:t>Abstract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1986">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1800" kern="1200" dirty="0">
                          <a:solidFill>
                            <a:schemeClr val="tx1"/>
                          </a:solidFill>
                          <a:latin typeface="+mn-lt"/>
                          <a:ea typeface="+mn-ea"/>
                          <a:cs typeface="+mn-cs"/>
                        </a:rPr>
                        <a:t>Introduction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21986">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1800" kern="1200" dirty="0">
                          <a:solidFill>
                            <a:schemeClr val="tx1"/>
                          </a:solidFill>
                          <a:latin typeface="+mn-lt"/>
                          <a:ea typeface="+mn-ea"/>
                          <a:cs typeface="+mn-cs"/>
                        </a:rPr>
                        <a:t>Approach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21986">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1800" kern="1200" baseline="0" dirty="0">
                          <a:solidFill>
                            <a:schemeClr val="tx1"/>
                          </a:solidFill>
                          <a:latin typeface="+mn-lt"/>
                          <a:ea typeface="+mn-ea"/>
                          <a:cs typeface="+mn-cs"/>
                        </a:rPr>
                        <a:t>Outcome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21986">
                <a:tc>
                  <a:txBody>
                    <a:bodyPr/>
                    <a:lstStyle/>
                    <a:p>
                      <a:pPr marL="290513" marR="0" lvl="1" indent="-285750" algn="l" defTabSz="914400" rtl="0" eaLnBrk="1" fontAlgn="base" latinLnBrk="0" hangingPunct="1">
                        <a:lnSpc>
                          <a:spcPct val="100000"/>
                        </a:lnSpc>
                        <a:spcBef>
                          <a:spcPts val="300"/>
                        </a:spcBef>
                        <a:spcAft>
                          <a:spcPct val="0"/>
                        </a:spcAft>
                        <a:buClrTx/>
                        <a:buSzTx/>
                        <a:buFont typeface="Wingdings" pitchFamily="2" charset="2"/>
                        <a:buChar char="§"/>
                        <a:tabLst/>
                        <a:defRPr/>
                      </a:pPr>
                      <a:r>
                        <a:rPr lang="en-US" sz="1800" i="0" kern="1200" baseline="0" dirty="0">
                          <a:solidFill>
                            <a:schemeClr val="tx1"/>
                          </a:solidFill>
                          <a:latin typeface="+mn-lt"/>
                          <a:ea typeface="+mn-ea"/>
                          <a:cs typeface="+mn-cs"/>
                        </a:rPr>
                        <a:t>Conclusion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21986">
                <a:tc>
                  <a:txBody>
                    <a:bodyPr/>
                    <a:lstStyle/>
                    <a:p>
                      <a:pPr marL="290513" marR="0" lvl="1" indent="-285750" algn="l" defTabSz="914400" rtl="0" eaLnBrk="1" fontAlgn="base" latinLnBrk="0" hangingPunct="1">
                        <a:lnSpc>
                          <a:spcPct val="100000"/>
                        </a:lnSpc>
                        <a:spcBef>
                          <a:spcPts val="300"/>
                        </a:spcBef>
                        <a:spcAft>
                          <a:spcPct val="0"/>
                        </a:spcAft>
                        <a:buClrTx/>
                        <a:buSzTx/>
                        <a:buFont typeface="Wingdings" pitchFamily="2" charset="2"/>
                        <a:buChar char="§"/>
                        <a:tabLst/>
                        <a:defRPr/>
                      </a:pPr>
                      <a:r>
                        <a:rPr lang="en-US" sz="1800" i="0" kern="1200" baseline="0" dirty="0">
                          <a:solidFill>
                            <a:schemeClr val="tx1"/>
                          </a:solidFill>
                          <a:latin typeface="+mn-lt"/>
                          <a:ea typeface="+mn-ea"/>
                          <a:cs typeface="+mn-cs"/>
                        </a:rPr>
                        <a:t>Reference</a:t>
                      </a:r>
                    </a:p>
                    <a:p>
                      <a:pPr marL="290513" marR="0" lvl="1" indent="-285750" algn="l" defTabSz="914400" rtl="0" eaLnBrk="1" fontAlgn="base" latinLnBrk="0" hangingPunct="1">
                        <a:lnSpc>
                          <a:spcPct val="100000"/>
                        </a:lnSpc>
                        <a:spcBef>
                          <a:spcPts val="300"/>
                        </a:spcBef>
                        <a:spcAft>
                          <a:spcPct val="0"/>
                        </a:spcAft>
                        <a:buClrTx/>
                        <a:buSzTx/>
                        <a:buFont typeface="Wingdings" pitchFamily="2" charset="2"/>
                        <a:buChar char="§"/>
                        <a:tabLst/>
                        <a:defRPr/>
                      </a:pPr>
                      <a:endParaRPr lang="en-US" sz="1800" i="0" kern="1200" baseline="0" dirty="0">
                        <a:solidFill>
                          <a:schemeClr val="tx1"/>
                        </a:solidFill>
                        <a:latin typeface="+mn-lt"/>
                        <a:ea typeface="+mn-ea"/>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36437972"/>
                  </a:ext>
                </a:extLst>
              </a:tr>
            </a:tbl>
          </a:graphicData>
        </a:graphic>
      </p:graphicFrame>
    </p:spTree>
    <p:extLst>
      <p:ext uri="{BB962C8B-B14F-4D97-AF65-F5344CB8AC3E}">
        <p14:creationId xmlns:p14="http://schemas.microsoft.com/office/powerpoint/2010/main" val="31871008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Examine how hyperparameters of fully connected neural network effects accuracy</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Abstract</a:t>
            </a:r>
          </a:p>
        </p:txBody>
      </p:sp>
      <p:sp>
        <p:nvSpPr>
          <p:cNvPr id="12" name="TextBox 11">
            <a:extLst>
              <a:ext uri="{FF2B5EF4-FFF2-40B4-BE49-F238E27FC236}">
                <a16:creationId xmlns:a16="http://schemas.microsoft.com/office/drawing/2014/main" id="{F068ECCA-6EE3-2540-AFCC-5F946D931522}"/>
              </a:ext>
            </a:extLst>
          </p:cNvPr>
          <p:cNvSpPr txBox="1"/>
          <p:nvPr/>
        </p:nvSpPr>
        <p:spPr>
          <a:xfrm>
            <a:off x="384956" y="1974850"/>
            <a:ext cx="8393284" cy="2704868"/>
          </a:xfrm>
          <a:prstGeom prst="rect">
            <a:avLst/>
          </a:prstGeom>
          <a:noFill/>
        </p:spPr>
        <p:txBody>
          <a:bodyPr wrap="square" lIns="0" tIns="0" rIns="0" bIns="0" rtlCol="0">
            <a:noAutofit/>
          </a:bodyPr>
          <a:lstStyle/>
          <a:p>
            <a:pPr marL="342900" indent="-342900">
              <a:buClr>
                <a:srgbClr val="002776"/>
              </a:buClr>
              <a:buFont typeface="+mj-lt"/>
              <a:buAutoNum type="arabicParenR"/>
            </a:pPr>
            <a:r>
              <a:rPr lang="en-US" b="1" dirty="0"/>
              <a:t>Purpose:</a:t>
            </a:r>
            <a:r>
              <a:rPr lang="en-US" dirty="0"/>
              <a:t> This project examine how the hyperparameter (number of hidden layers and number of neurons per layer) of fully connected neural network changes the accuracy.</a:t>
            </a:r>
          </a:p>
          <a:p>
            <a:pPr marL="342900" indent="-342900">
              <a:buClr>
                <a:srgbClr val="002776"/>
              </a:buClr>
              <a:buFont typeface="+mj-lt"/>
              <a:buAutoNum type="arabicParenR"/>
            </a:pPr>
            <a:endParaRPr lang="en-US" dirty="0"/>
          </a:p>
          <a:p>
            <a:pPr marL="342900" indent="-342900">
              <a:buClr>
                <a:srgbClr val="002776"/>
              </a:buClr>
              <a:buFont typeface="+mj-lt"/>
              <a:buAutoNum type="arabicParenR"/>
            </a:pPr>
            <a:r>
              <a:rPr lang="en-US" b="1" dirty="0"/>
              <a:t>Design:</a:t>
            </a:r>
            <a:r>
              <a:rPr lang="en-US" dirty="0"/>
              <a:t> The </a:t>
            </a:r>
            <a:r>
              <a:rPr lang="en-US" u="sng" dirty="0"/>
              <a:t>fully connected neural network</a:t>
            </a:r>
            <a:r>
              <a:rPr lang="en-US" dirty="0"/>
              <a:t> uses the </a:t>
            </a:r>
            <a:r>
              <a:rPr lang="en-US" u="sng" dirty="0"/>
              <a:t>MNIST database of handwritten digit</a:t>
            </a:r>
            <a:r>
              <a:rPr lang="en-US" dirty="0"/>
              <a:t> as training and test data.</a:t>
            </a:r>
          </a:p>
          <a:p>
            <a:pPr marL="342900" indent="-342900">
              <a:buClr>
                <a:srgbClr val="002776"/>
              </a:buClr>
              <a:buFont typeface="+mj-lt"/>
              <a:buAutoNum type="arabicParenR"/>
            </a:pPr>
            <a:endParaRPr lang="en-US" dirty="0"/>
          </a:p>
          <a:p>
            <a:pPr marL="342900" indent="-342900">
              <a:buClr>
                <a:srgbClr val="002776"/>
              </a:buClr>
              <a:buFont typeface="+mj-lt"/>
              <a:buAutoNum type="arabicParenR"/>
            </a:pPr>
            <a:r>
              <a:rPr lang="en-US" b="1" dirty="0"/>
              <a:t>Findings:</a:t>
            </a:r>
            <a:r>
              <a:rPr lang="en-US" dirty="0"/>
              <a:t> The experiment showed that the higher number of neurons on each layer the model has, the more accurate the model is. On the other hand, it is counterintuitive, but </a:t>
            </a:r>
            <a:r>
              <a:rPr lang="en-US" u="sng" dirty="0"/>
              <a:t>the higher numbers of hidden layers resulted in worse accuracy</a:t>
            </a:r>
            <a:r>
              <a:rPr lang="en-US" dirty="0"/>
              <a:t>.</a:t>
            </a:r>
          </a:p>
          <a:p>
            <a:pPr marL="342900" indent="-342900">
              <a:buClr>
                <a:srgbClr val="002776"/>
              </a:buClr>
              <a:buFont typeface="+mj-lt"/>
              <a:buAutoNum type="arabicParenR"/>
            </a:pPr>
            <a:endParaRPr lang="en-US" dirty="0"/>
          </a:p>
          <a:p>
            <a:pPr marL="342900" indent="-342900">
              <a:buClr>
                <a:srgbClr val="002776"/>
              </a:buClr>
              <a:buFont typeface="+mj-lt"/>
              <a:buAutoNum type="arabicParenR"/>
            </a:pPr>
            <a:r>
              <a:rPr lang="en-US" b="1" dirty="0"/>
              <a:t>Conclusion:</a:t>
            </a:r>
            <a:r>
              <a:rPr lang="en-US" dirty="0"/>
              <a:t> Further investigation required, but, if there are too many hidden layers on training, </a:t>
            </a:r>
            <a:r>
              <a:rPr lang="en-US" u="sng" dirty="0"/>
              <a:t>the tail layer for higher-level features may discard information for lower-level features</a:t>
            </a:r>
            <a:r>
              <a:rPr lang="en-US" dirty="0"/>
              <a:t>, and training falls into a local optimal solution.</a:t>
            </a:r>
          </a:p>
        </p:txBody>
      </p:sp>
    </p:spTree>
    <p:extLst>
      <p:ext uri="{BB962C8B-B14F-4D97-AF65-F5344CB8AC3E}">
        <p14:creationId xmlns:p14="http://schemas.microsoft.com/office/powerpoint/2010/main" val="34773836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MNIST has 70,000 handwritten images in 28x28 pixels in gray level between 0 and 255 with labels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Introduction - MNIST database of handwritten digit</a:t>
            </a:r>
          </a:p>
        </p:txBody>
      </p:sp>
      <p:sp>
        <p:nvSpPr>
          <p:cNvPr id="12" name="TextBox 11">
            <a:extLst>
              <a:ext uri="{FF2B5EF4-FFF2-40B4-BE49-F238E27FC236}">
                <a16:creationId xmlns:a16="http://schemas.microsoft.com/office/drawing/2014/main" id="{F068ECCA-6EE3-2540-AFCC-5F946D931522}"/>
              </a:ext>
            </a:extLst>
          </p:cNvPr>
          <p:cNvSpPr txBox="1"/>
          <p:nvPr/>
        </p:nvSpPr>
        <p:spPr>
          <a:xfrm>
            <a:off x="384956" y="1974850"/>
            <a:ext cx="8393284" cy="323165"/>
          </a:xfrm>
          <a:prstGeom prst="rect">
            <a:avLst/>
          </a:prstGeom>
          <a:noFill/>
        </p:spPr>
        <p:txBody>
          <a:bodyPr wrap="square" lIns="0" tIns="0" rIns="0" bIns="0" rtlCol="0">
            <a:noAutofit/>
          </a:bodyPr>
          <a:lstStyle/>
          <a:p>
            <a:pPr>
              <a:buClr>
                <a:srgbClr val="002776"/>
              </a:buClr>
            </a:pPr>
            <a:r>
              <a:rPr lang="en-US" b="1" dirty="0"/>
              <a:t>Images</a:t>
            </a:r>
            <a:endParaRPr lang="en-US" dirty="0"/>
          </a:p>
        </p:txBody>
      </p:sp>
      <p:sp>
        <p:nvSpPr>
          <p:cNvPr id="7" name="TextBox 6">
            <a:extLst>
              <a:ext uri="{FF2B5EF4-FFF2-40B4-BE49-F238E27FC236}">
                <a16:creationId xmlns:a16="http://schemas.microsoft.com/office/drawing/2014/main" id="{22C8138D-5AA0-0947-AC00-6195770B5AD5}"/>
              </a:ext>
            </a:extLst>
          </p:cNvPr>
          <p:cNvSpPr txBox="1"/>
          <p:nvPr/>
        </p:nvSpPr>
        <p:spPr>
          <a:xfrm>
            <a:off x="384956" y="3990495"/>
            <a:ext cx="8393284" cy="323165"/>
          </a:xfrm>
          <a:prstGeom prst="rect">
            <a:avLst/>
          </a:prstGeom>
          <a:noFill/>
        </p:spPr>
        <p:txBody>
          <a:bodyPr wrap="square" lIns="0" tIns="0" rIns="0" bIns="0" rtlCol="0">
            <a:noAutofit/>
          </a:bodyPr>
          <a:lstStyle/>
          <a:p>
            <a:pPr>
              <a:buClr>
                <a:srgbClr val="002776"/>
              </a:buClr>
            </a:pPr>
            <a:r>
              <a:rPr lang="en-US" b="1" dirty="0"/>
              <a:t>Data</a:t>
            </a:r>
            <a:endParaRPr lang="en-US" dirty="0"/>
          </a:p>
        </p:txBody>
      </p:sp>
      <p:grpSp>
        <p:nvGrpSpPr>
          <p:cNvPr id="5" name="Group 4">
            <a:extLst>
              <a:ext uri="{FF2B5EF4-FFF2-40B4-BE49-F238E27FC236}">
                <a16:creationId xmlns:a16="http://schemas.microsoft.com/office/drawing/2014/main" id="{56D11A1D-CF16-EE46-AF6D-0E0EB39416B5}"/>
              </a:ext>
            </a:extLst>
          </p:cNvPr>
          <p:cNvGrpSpPr/>
          <p:nvPr/>
        </p:nvGrpSpPr>
        <p:grpSpPr>
          <a:xfrm>
            <a:off x="1868497" y="2275029"/>
            <a:ext cx="5407006" cy="1117769"/>
            <a:chOff x="2057019" y="2348181"/>
            <a:chExt cx="5407006" cy="1117769"/>
          </a:xfrm>
        </p:grpSpPr>
        <p:pic>
          <p:nvPicPr>
            <p:cNvPr id="4" name="Picture 3">
              <a:extLst>
                <a:ext uri="{FF2B5EF4-FFF2-40B4-BE49-F238E27FC236}">
                  <a16:creationId xmlns:a16="http://schemas.microsoft.com/office/drawing/2014/main" id="{BA618E7B-FEB5-4843-B0C3-C7045BCF5B46}"/>
                </a:ext>
              </a:extLst>
            </p:cNvPr>
            <p:cNvPicPr>
              <a:picLocks noChangeAspect="1"/>
            </p:cNvPicPr>
            <p:nvPr/>
          </p:nvPicPr>
          <p:blipFill>
            <a:blip r:embed="rId3"/>
            <a:stretch>
              <a:fillRect/>
            </a:stretch>
          </p:blipFill>
          <p:spPr>
            <a:xfrm>
              <a:off x="2057019" y="2348181"/>
              <a:ext cx="5029962" cy="1117769"/>
            </a:xfrm>
            <a:prstGeom prst="rect">
              <a:avLst/>
            </a:prstGeom>
          </p:spPr>
        </p:pic>
        <p:sp>
          <p:nvSpPr>
            <p:cNvPr id="8" name="TextBox 7">
              <a:extLst>
                <a:ext uri="{FF2B5EF4-FFF2-40B4-BE49-F238E27FC236}">
                  <a16:creationId xmlns:a16="http://schemas.microsoft.com/office/drawing/2014/main" id="{CB5D573B-AF76-5A44-8DC8-2B74B02AA3E4}"/>
                </a:ext>
              </a:extLst>
            </p:cNvPr>
            <p:cNvSpPr txBox="1"/>
            <p:nvPr/>
          </p:nvSpPr>
          <p:spPr>
            <a:xfrm>
              <a:off x="7086981" y="2702079"/>
              <a:ext cx="377044" cy="323165"/>
            </a:xfrm>
            <a:prstGeom prst="rect">
              <a:avLst/>
            </a:prstGeom>
            <a:noFill/>
          </p:spPr>
          <p:txBody>
            <a:bodyPr wrap="square" lIns="0" tIns="0" rIns="0" bIns="0" rtlCol="0">
              <a:noAutofit/>
            </a:bodyPr>
            <a:lstStyle/>
            <a:p>
              <a:pPr>
                <a:buClr>
                  <a:srgbClr val="002776"/>
                </a:buClr>
              </a:pPr>
              <a:r>
                <a:rPr lang="en-US" b="1" dirty="0"/>
                <a:t>…</a:t>
              </a:r>
              <a:endParaRPr lang="en-US" dirty="0"/>
            </a:p>
          </p:txBody>
        </p:sp>
      </p:grpSp>
      <p:sp>
        <p:nvSpPr>
          <p:cNvPr id="10" name="TextBox 9">
            <a:extLst>
              <a:ext uri="{FF2B5EF4-FFF2-40B4-BE49-F238E27FC236}">
                <a16:creationId xmlns:a16="http://schemas.microsoft.com/office/drawing/2014/main" id="{ED935765-06EC-6A46-84B1-A42D0240DAD5}"/>
              </a:ext>
            </a:extLst>
          </p:cNvPr>
          <p:cNvSpPr txBox="1"/>
          <p:nvPr/>
        </p:nvSpPr>
        <p:spPr>
          <a:xfrm>
            <a:off x="1182624" y="3536066"/>
            <a:ext cx="6778752" cy="323165"/>
          </a:xfrm>
          <a:prstGeom prst="rect">
            <a:avLst/>
          </a:prstGeom>
          <a:noFill/>
        </p:spPr>
        <p:txBody>
          <a:bodyPr wrap="square" lIns="0" tIns="0" rIns="0" bIns="0" rtlCol="0">
            <a:noAutofit/>
          </a:bodyPr>
          <a:lstStyle/>
          <a:p>
            <a:pPr algn="ctr">
              <a:buClr>
                <a:srgbClr val="002776"/>
              </a:buClr>
            </a:pPr>
            <a:r>
              <a:rPr lang="en-US" dirty="0"/>
              <a:t>a training set of 60,000</a:t>
            </a:r>
            <a:r>
              <a:rPr lang="ja-JP" altLang="en-US"/>
              <a:t> </a:t>
            </a:r>
            <a:r>
              <a:rPr lang="en-US" altLang="ja-JP" dirty="0"/>
              <a:t>images</a:t>
            </a:r>
            <a:r>
              <a:rPr lang="en-US" dirty="0"/>
              <a:t> and a test set of 10,000 images</a:t>
            </a:r>
          </a:p>
        </p:txBody>
      </p:sp>
      <p:sp>
        <p:nvSpPr>
          <p:cNvPr id="6" name="Right Brace 5">
            <a:extLst>
              <a:ext uri="{FF2B5EF4-FFF2-40B4-BE49-F238E27FC236}">
                <a16:creationId xmlns:a16="http://schemas.microsoft.com/office/drawing/2014/main" id="{11C43016-821F-554B-AE4E-DB649654B51F}"/>
              </a:ext>
            </a:extLst>
          </p:cNvPr>
          <p:cNvSpPr/>
          <p:nvPr/>
        </p:nvSpPr>
        <p:spPr>
          <a:xfrm rot="5400000">
            <a:off x="4463323" y="685515"/>
            <a:ext cx="217356" cy="5471643"/>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pic>
        <p:nvPicPr>
          <p:cNvPr id="11" name="Picture 10">
            <a:extLst>
              <a:ext uri="{FF2B5EF4-FFF2-40B4-BE49-F238E27FC236}">
                <a16:creationId xmlns:a16="http://schemas.microsoft.com/office/drawing/2014/main" id="{FDF34D4D-4289-2142-ADD7-3CBE80E1E571}"/>
              </a:ext>
            </a:extLst>
          </p:cNvPr>
          <p:cNvPicPr>
            <a:picLocks noChangeAspect="1"/>
          </p:cNvPicPr>
          <p:nvPr/>
        </p:nvPicPr>
        <p:blipFill>
          <a:blip r:embed="rId4"/>
          <a:stretch>
            <a:fillRect/>
          </a:stretch>
        </p:blipFill>
        <p:spPr>
          <a:xfrm>
            <a:off x="2330450" y="4311386"/>
            <a:ext cx="4483100" cy="2038769"/>
          </a:xfrm>
          <a:prstGeom prst="rect">
            <a:avLst/>
          </a:prstGeom>
        </p:spPr>
      </p:pic>
      <p:sp>
        <p:nvSpPr>
          <p:cNvPr id="14" name="Right Brace 13">
            <a:extLst>
              <a:ext uri="{FF2B5EF4-FFF2-40B4-BE49-F238E27FC236}">
                <a16:creationId xmlns:a16="http://schemas.microsoft.com/office/drawing/2014/main" id="{C6A6EF72-55D0-434A-82F5-7BC8765F1C2A}"/>
              </a:ext>
            </a:extLst>
          </p:cNvPr>
          <p:cNvSpPr/>
          <p:nvPr/>
        </p:nvSpPr>
        <p:spPr>
          <a:xfrm flipH="1">
            <a:off x="2123767" y="4311386"/>
            <a:ext cx="157477" cy="2046552"/>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15" name="TextBox 14">
            <a:extLst>
              <a:ext uri="{FF2B5EF4-FFF2-40B4-BE49-F238E27FC236}">
                <a16:creationId xmlns:a16="http://schemas.microsoft.com/office/drawing/2014/main" id="{62B1BF8A-446D-9942-8F34-935401794618}"/>
              </a:ext>
            </a:extLst>
          </p:cNvPr>
          <p:cNvSpPr txBox="1"/>
          <p:nvPr/>
        </p:nvSpPr>
        <p:spPr>
          <a:xfrm>
            <a:off x="690226" y="5029606"/>
            <a:ext cx="1934987" cy="323165"/>
          </a:xfrm>
          <a:prstGeom prst="rect">
            <a:avLst/>
          </a:prstGeom>
          <a:noFill/>
        </p:spPr>
        <p:txBody>
          <a:bodyPr wrap="square" lIns="0" tIns="0" rIns="0" bIns="0" rtlCol="0">
            <a:noAutofit/>
          </a:bodyPr>
          <a:lstStyle/>
          <a:p>
            <a:pPr algn="ctr">
              <a:buClr>
                <a:srgbClr val="002776"/>
              </a:buClr>
            </a:pPr>
            <a:r>
              <a:rPr lang="en-US" dirty="0"/>
              <a:t>28 x 28</a:t>
            </a:r>
          </a:p>
          <a:p>
            <a:pPr algn="ctr">
              <a:buClr>
                <a:srgbClr val="002776"/>
              </a:buClr>
            </a:pPr>
            <a:r>
              <a:rPr lang="en-US" dirty="0"/>
              <a:t>pixels</a:t>
            </a:r>
          </a:p>
        </p:txBody>
      </p:sp>
      <p:sp>
        <p:nvSpPr>
          <p:cNvPr id="16" name="TextBox 15">
            <a:extLst>
              <a:ext uri="{FF2B5EF4-FFF2-40B4-BE49-F238E27FC236}">
                <a16:creationId xmlns:a16="http://schemas.microsoft.com/office/drawing/2014/main" id="{FC53DD57-6FCF-274A-B892-C71721668A4B}"/>
              </a:ext>
            </a:extLst>
          </p:cNvPr>
          <p:cNvSpPr txBox="1"/>
          <p:nvPr/>
        </p:nvSpPr>
        <p:spPr>
          <a:xfrm>
            <a:off x="6828401" y="4846023"/>
            <a:ext cx="1934987" cy="323165"/>
          </a:xfrm>
          <a:prstGeom prst="rect">
            <a:avLst/>
          </a:prstGeom>
          <a:noFill/>
        </p:spPr>
        <p:txBody>
          <a:bodyPr wrap="square" lIns="0" tIns="0" rIns="0" bIns="0" rtlCol="0">
            <a:noAutofit/>
          </a:bodyPr>
          <a:lstStyle/>
          <a:p>
            <a:pPr algn="ctr">
              <a:buClr>
                <a:srgbClr val="002776"/>
              </a:buClr>
            </a:pPr>
            <a:r>
              <a:rPr lang="en-US" dirty="0"/>
              <a:t>Gray level</a:t>
            </a:r>
          </a:p>
          <a:p>
            <a:pPr algn="ctr">
              <a:buClr>
                <a:srgbClr val="002776"/>
              </a:buClr>
            </a:pPr>
            <a:r>
              <a:rPr lang="en-US" dirty="0"/>
              <a:t>between</a:t>
            </a:r>
          </a:p>
          <a:p>
            <a:pPr algn="ctr">
              <a:buClr>
                <a:srgbClr val="002776"/>
              </a:buClr>
            </a:pPr>
            <a:r>
              <a:rPr lang="en-US" dirty="0"/>
              <a:t>0 and 255</a:t>
            </a:r>
          </a:p>
        </p:txBody>
      </p:sp>
      <p:cxnSp>
        <p:nvCxnSpPr>
          <p:cNvPr id="17" name="Straight Arrow Connector 16">
            <a:extLst>
              <a:ext uri="{FF2B5EF4-FFF2-40B4-BE49-F238E27FC236}">
                <a16:creationId xmlns:a16="http://schemas.microsoft.com/office/drawing/2014/main" id="{C992E161-5166-0740-9EF6-EDBB63D49437}"/>
              </a:ext>
            </a:extLst>
          </p:cNvPr>
          <p:cNvCxnSpPr/>
          <p:nvPr/>
        </p:nvCxnSpPr>
        <p:spPr>
          <a:xfrm flipH="1">
            <a:off x="5853482" y="5222495"/>
            <a:ext cx="1233499" cy="108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6698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Fully connected neural network consists of a series of fully connected layers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Introduction - Fully connected neural network </a:t>
            </a:r>
          </a:p>
        </p:txBody>
      </p:sp>
      <p:pic>
        <p:nvPicPr>
          <p:cNvPr id="5" name="Picture 4" descr="A picture containing monitor, computer&#10;&#10;Description automatically generated">
            <a:extLst>
              <a:ext uri="{FF2B5EF4-FFF2-40B4-BE49-F238E27FC236}">
                <a16:creationId xmlns:a16="http://schemas.microsoft.com/office/drawing/2014/main" id="{4D65F6E4-BE56-3742-BE0F-C410BA06BE14}"/>
              </a:ext>
            </a:extLst>
          </p:cNvPr>
          <p:cNvPicPr>
            <a:picLocks noChangeAspect="1"/>
          </p:cNvPicPr>
          <p:nvPr/>
        </p:nvPicPr>
        <p:blipFill>
          <a:blip r:embed="rId3"/>
          <a:stretch>
            <a:fillRect/>
          </a:stretch>
        </p:blipFill>
        <p:spPr>
          <a:xfrm>
            <a:off x="381771" y="3111376"/>
            <a:ext cx="571867" cy="560654"/>
          </a:xfrm>
          <a:prstGeom prst="rect">
            <a:avLst/>
          </a:prstGeom>
        </p:spPr>
      </p:pic>
      <p:sp>
        <p:nvSpPr>
          <p:cNvPr id="4" name="Oval 3">
            <a:extLst>
              <a:ext uri="{FF2B5EF4-FFF2-40B4-BE49-F238E27FC236}">
                <a16:creationId xmlns:a16="http://schemas.microsoft.com/office/drawing/2014/main" id="{3F241489-0BF8-114A-845C-93F78B4B7D38}"/>
              </a:ext>
            </a:extLst>
          </p:cNvPr>
          <p:cNvSpPr/>
          <p:nvPr/>
        </p:nvSpPr>
        <p:spPr bwMode="gray">
          <a:xfrm>
            <a:off x="1825012" y="3108799"/>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Oval 6">
            <a:extLst>
              <a:ext uri="{FF2B5EF4-FFF2-40B4-BE49-F238E27FC236}">
                <a16:creationId xmlns:a16="http://schemas.microsoft.com/office/drawing/2014/main" id="{1B9999E9-54F8-3D49-B5FD-C3760B444F8F}"/>
              </a:ext>
            </a:extLst>
          </p:cNvPr>
          <p:cNvSpPr/>
          <p:nvPr/>
        </p:nvSpPr>
        <p:spPr bwMode="gray">
          <a:xfrm>
            <a:off x="1825012" y="3473103"/>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Oval 7">
            <a:extLst>
              <a:ext uri="{FF2B5EF4-FFF2-40B4-BE49-F238E27FC236}">
                <a16:creationId xmlns:a16="http://schemas.microsoft.com/office/drawing/2014/main" id="{F5640C73-3021-4D44-969B-542D22A1CE54}"/>
              </a:ext>
            </a:extLst>
          </p:cNvPr>
          <p:cNvSpPr/>
          <p:nvPr/>
        </p:nvSpPr>
        <p:spPr bwMode="gray">
          <a:xfrm>
            <a:off x="1825012" y="4178782"/>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TextBox 5">
            <a:extLst>
              <a:ext uri="{FF2B5EF4-FFF2-40B4-BE49-F238E27FC236}">
                <a16:creationId xmlns:a16="http://schemas.microsoft.com/office/drawing/2014/main" id="{08B72CF5-3C8D-9344-B7FF-44C557E3442B}"/>
              </a:ext>
            </a:extLst>
          </p:cNvPr>
          <p:cNvSpPr txBox="1"/>
          <p:nvPr/>
        </p:nvSpPr>
        <p:spPr>
          <a:xfrm rot="5400000">
            <a:off x="1874221" y="3764098"/>
            <a:ext cx="23083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r>
              <a:rPr lang="en-US" dirty="0">
                <a:solidFill>
                  <a:schemeClr val="tx2"/>
                </a:solidFill>
              </a:rPr>
              <a:t>…</a:t>
            </a:r>
          </a:p>
        </p:txBody>
      </p:sp>
      <p:sp>
        <p:nvSpPr>
          <p:cNvPr id="11" name="Oval 10">
            <a:extLst>
              <a:ext uri="{FF2B5EF4-FFF2-40B4-BE49-F238E27FC236}">
                <a16:creationId xmlns:a16="http://schemas.microsoft.com/office/drawing/2014/main" id="{B6D9A155-78E8-C94C-9BAA-1D57D5509924}"/>
              </a:ext>
            </a:extLst>
          </p:cNvPr>
          <p:cNvSpPr/>
          <p:nvPr/>
        </p:nvSpPr>
        <p:spPr bwMode="gray">
          <a:xfrm>
            <a:off x="1825012" y="4625209"/>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2" name="Oval 11">
            <a:extLst>
              <a:ext uri="{FF2B5EF4-FFF2-40B4-BE49-F238E27FC236}">
                <a16:creationId xmlns:a16="http://schemas.microsoft.com/office/drawing/2014/main" id="{9811B54E-D15C-E845-89E9-73895D2616C0}"/>
              </a:ext>
            </a:extLst>
          </p:cNvPr>
          <p:cNvSpPr/>
          <p:nvPr/>
        </p:nvSpPr>
        <p:spPr bwMode="gray">
          <a:xfrm>
            <a:off x="4557407" y="3381775"/>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4" name="Oval 13">
            <a:extLst>
              <a:ext uri="{FF2B5EF4-FFF2-40B4-BE49-F238E27FC236}">
                <a16:creationId xmlns:a16="http://schemas.microsoft.com/office/drawing/2014/main" id="{346F1076-60A1-3B41-AC7F-A41E3016CC5B}"/>
              </a:ext>
            </a:extLst>
          </p:cNvPr>
          <p:cNvSpPr/>
          <p:nvPr/>
        </p:nvSpPr>
        <p:spPr bwMode="gray">
          <a:xfrm>
            <a:off x="4557407" y="4110382"/>
            <a:ext cx="171636" cy="171636"/>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 name="TextBox 14">
            <a:extLst>
              <a:ext uri="{FF2B5EF4-FFF2-40B4-BE49-F238E27FC236}">
                <a16:creationId xmlns:a16="http://schemas.microsoft.com/office/drawing/2014/main" id="{4B7CC471-69AD-8C46-A577-7466E04B8B7F}"/>
              </a:ext>
            </a:extLst>
          </p:cNvPr>
          <p:cNvSpPr txBox="1"/>
          <p:nvPr/>
        </p:nvSpPr>
        <p:spPr>
          <a:xfrm rot="5400000">
            <a:off x="4606616" y="3683506"/>
            <a:ext cx="230832"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r>
              <a:rPr lang="en-US" dirty="0">
                <a:solidFill>
                  <a:schemeClr val="tx2"/>
                </a:solidFill>
              </a:rPr>
              <a:t>…</a:t>
            </a:r>
          </a:p>
        </p:txBody>
      </p:sp>
      <p:sp>
        <p:nvSpPr>
          <p:cNvPr id="18" name="TextBox 17">
            <a:extLst>
              <a:ext uri="{FF2B5EF4-FFF2-40B4-BE49-F238E27FC236}">
                <a16:creationId xmlns:a16="http://schemas.microsoft.com/office/drawing/2014/main" id="{CC002A04-0480-F342-AE17-287F95080810}"/>
              </a:ext>
            </a:extLst>
          </p:cNvPr>
          <p:cNvSpPr txBox="1"/>
          <p:nvPr/>
        </p:nvSpPr>
        <p:spPr>
          <a:xfrm>
            <a:off x="5523372" y="3184276"/>
            <a:ext cx="3233612" cy="553998"/>
          </a:xfrm>
          <a:prstGeom prst="rect">
            <a:avLst/>
          </a:prstGeom>
          <a:noFill/>
        </p:spPr>
        <p:txBody>
          <a:bodyPr wrap="square" lIns="0" tIns="0" rIns="0" bIns="0" rtlCol="0">
            <a:spAutoFit/>
          </a:bodyPr>
          <a:lstStyle/>
          <a:p>
            <a:pPr algn="ctr">
              <a:buClr>
                <a:srgbClr val="002776"/>
              </a:buClr>
            </a:pPr>
            <a:r>
              <a:rPr lang="en-US" dirty="0"/>
              <a:t>[0, 0, 0, 0, 0, </a:t>
            </a:r>
            <a:r>
              <a:rPr lang="en-US" b="1" dirty="0"/>
              <a:t>0.95</a:t>
            </a:r>
            <a:r>
              <a:rPr lang="en-US" dirty="0"/>
              <a:t>, 0.05, 0, 0, 0]</a:t>
            </a:r>
          </a:p>
          <a:p>
            <a:pPr algn="ctr">
              <a:buClr>
                <a:srgbClr val="002776"/>
              </a:buClr>
            </a:pPr>
            <a:r>
              <a:rPr lang="en-US" dirty="0">
                <a:solidFill>
                  <a:schemeClr val="tx2"/>
                </a:solidFill>
              </a:rPr>
              <a:t>This is 95% 5!</a:t>
            </a:r>
          </a:p>
        </p:txBody>
      </p:sp>
      <p:sp>
        <p:nvSpPr>
          <p:cNvPr id="27" name="TextBox 26">
            <a:extLst>
              <a:ext uri="{FF2B5EF4-FFF2-40B4-BE49-F238E27FC236}">
                <a16:creationId xmlns:a16="http://schemas.microsoft.com/office/drawing/2014/main" id="{EB4087A6-1439-7048-9B5F-17CC9F1A20F5}"/>
              </a:ext>
            </a:extLst>
          </p:cNvPr>
          <p:cNvSpPr txBox="1"/>
          <p:nvPr/>
        </p:nvSpPr>
        <p:spPr>
          <a:xfrm>
            <a:off x="5523372" y="5425512"/>
            <a:ext cx="3233612" cy="553998"/>
          </a:xfrm>
          <a:prstGeom prst="rect">
            <a:avLst/>
          </a:prstGeom>
          <a:noFill/>
        </p:spPr>
        <p:txBody>
          <a:bodyPr wrap="square" lIns="0" tIns="0" rIns="0" bIns="0" rtlCol="0">
            <a:spAutoFit/>
          </a:bodyPr>
          <a:lstStyle/>
          <a:p>
            <a:pPr algn="ctr">
              <a:buClr>
                <a:srgbClr val="002776"/>
              </a:buClr>
            </a:pPr>
            <a:r>
              <a:rPr lang="en-US" dirty="0"/>
              <a:t>[0, 0, 0, 0, 0, </a:t>
            </a:r>
            <a:r>
              <a:rPr lang="en-US" b="1" dirty="0"/>
              <a:t>1</a:t>
            </a:r>
            <a:r>
              <a:rPr lang="en-US" dirty="0"/>
              <a:t>, 0, 0, 0, 0]</a:t>
            </a:r>
          </a:p>
          <a:p>
            <a:pPr algn="ctr">
              <a:buClr>
                <a:srgbClr val="002776"/>
              </a:buClr>
            </a:pPr>
            <a:r>
              <a:rPr lang="en-US" dirty="0">
                <a:solidFill>
                  <a:schemeClr val="tx2"/>
                </a:solidFill>
              </a:rPr>
              <a:t>The answer is 5.</a:t>
            </a:r>
          </a:p>
        </p:txBody>
      </p:sp>
      <p:cxnSp>
        <p:nvCxnSpPr>
          <p:cNvPr id="28" name="Straight Arrow Connector 27">
            <a:extLst>
              <a:ext uri="{FF2B5EF4-FFF2-40B4-BE49-F238E27FC236}">
                <a16:creationId xmlns:a16="http://schemas.microsoft.com/office/drawing/2014/main" id="{5AE33048-217E-A942-83D7-379C883A77A9}"/>
              </a:ext>
            </a:extLst>
          </p:cNvPr>
          <p:cNvCxnSpPr>
            <a:cxnSpLocks/>
            <a:stCxn id="5" idx="3"/>
            <a:endCxn id="4" idx="2"/>
          </p:cNvCxnSpPr>
          <p:nvPr/>
        </p:nvCxnSpPr>
        <p:spPr>
          <a:xfrm flipV="1">
            <a:off x="953638" y="3194617"/>
            <a:ext cx="871374" cy="19708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AD13D0-B67A-F748-9AA2-C65802F8CD2D}"/>
              </a:ext>
            </a:extLst>
          </p:cNvPr>
          <p:cNvCxnSpPr>
            <a:cxnSpLocks/>
            <a:stCxn id="5" idx="3"/>
            <a:endCxn id="7" idx="2"/>
          </p:cNvCxnSpPr>
          <p:nvPr/>
        </p:nvCxnSpPr>
        <p:spPr>
          <a:xfrm>
            <a:off x="953638" y="3391703"/>
            <a:ext cx="871374" cy="1672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95477A3-68A9-384F-9076-175AE29CFF88}"/>
              </a:ext>
            </a:extLst>
          </p:cNvPr>
          <p:cNvCxnSpPr>
            <a:cxnSpLocks/>
            <a:stCxn id="5" idx="3"/>
            <a:endCxn id="8" idx="2"/>
          </p:cNvCxnSpPr>
          <p:nvPr/>
        </p:nvCxnSpPr>
        <p:spPr>
          <a:xfrm>
            <a:off x="953638" y="3391703"/>
            <a:ext cx="871374" cy="8728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9A08873-7A3E-2242-BE94-AE09BC88E66D}"/>
              </a:ext>
            </a:extLst>
          </p:cNvPr>
          <p:cNvCxnSpPr>
            <a:cxnSpLocks/>
            <a:stCxn id="5" idx="3"/>
            <a:endCxn id="11" idx="2"/>
          </p:cNvCxnSpPr>
          <p:nvPr/>
        </p:nvCxnSpPr>
        <p:spPr>
          <a:xfrm>
            <a:off x="953638" y="3391703"/>
            <a:ext cx="871374" cy="131932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5C8E7E0-8D4B-F049-8846-203A884EF88C}"/>
              </a:ext>
            </a:extLst>
          </p:cNvPr>
          <p:cNvCxnSpPr>
            <a:cxnSpLocks/>
            <a:stCxn id="4" idx="6"/>
            <a:endCxn id="12" idx="2"/>
          </p:cNvCxnSpPr>
          <p:nvPr/>
        </p:nvCxnSpPr>
        <p:spPr>
          <a:xfrm>
            <a:off x="1996648" y="3194617"/>
            <a:ext cx="2560759" cy="2729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3A3550E-EA70-404D-AF3E-2D4F53DFA1BF}"/>
              </a:ext>
            </a:extLst>
          </p:cNvPr>
          <p:cNvCxnSpPr>
            <a:cxnSpLocks/>
            <a:stCxn id="4" idx="6"/>
            <a:endCxn id="14" idx="2"/>
          </p:cNvCxnSpPr>
          <p:nvPr/>
        </p:nvCxnSpPr>
        <p:spPr>
          <a:xfrm>
            <a:off x="1996648" y="3194617"/>
            <a:ext cx="2560759" cy="100158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4F6F83E-1E8A-BC48-9741-FD46F1F2A600}"/>
              </a:ext>
            </a:extLst>
          </p:cNvPr>
          <p:cNvCxnSpPr>
            <a:cxnSpLocks/>
            <a:stCxn id="7" idx="6"/>
            <a:endCxn id="12" idx="2"/>
          </p:cNvCxnSpPr>
          <p:nvPr/>
        </p:nvCxnSpPr>
        <p:spPr>
          <a:xfrm flipV="1">
            <a:off x="1996648" y="3467593"/>
            <a:ext cx="2560759" cy="913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C74CD70-0AB2-ED45-8BBA-6CFEC597B509}"/>
              </a:ext>
            </a:extLst>
          </p:cNvPr>
          <p:cNvCxnSpPr>
            <a:cxnSpLocks/>
            <a:stCxn id="8" idx="6"/>
            <a:endCxn id="12" idx="2"/>
          </p:cNvCxnSpPr>
          <p:nvPr/>
        </p:nvCxnSpPr>
        <p:spPr>
          <a:xfrm flipV="1">
            <a:off x="1996648" y="3467593"/>
            <a:ext cx="2560759" cy="79700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AB755F7-A9D1-474E-A9F3-36A9DCDA477C}"/>
              </a:ext>
            </a:extLst>
          </p:cNvPr>
          <p:cNvCxnSpPr>
            <a:cxnSpLocks/>
            <a:stCxn id="11" idx="6"/>
            <a:endCxn id="12" idx="2"/>
          </p:cNvCxnSpPr>
          <p:nvPr/>
        </p:nvCxnSpPr>
        <p:spPr>
          <a:xfrm flipV="1">
            <a:off x="1996648" y="3467593"/>
            <a:ext cx="2560759" cy="12434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BCEF2DF-8254-C34A-8F5F-175A944C6E90}"/>
              </a:ext>
            </a:extLst>
          </p:cNvPr>
          <p:cNvCxnSpPr>
            <a:cxnSpLocks/>
            <a:stCxn id="7" idx="6"/>
            <a:endCxn id="14" idx="2"/>
          </p:cNvCxnSpPr>
          <p:nvPr/>
        </p:nvCxnSpPr>
        <p:spPr>
          <a:xfrm>
            <a:off x="1996648" y="3558921"/>
            <a:ext cx="2560759" cy="6372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DF9E60B-3335-D241-B261-BA501616B0A7}"/>
              </a:ext>
            </a:extLst>
          </p:cNvPr>
          <p:cNvCxnSpPr>
            <a:cxnSpLocks/>
            <a:stCxn id="8" idx="6"/>
            <a:endCxn id="14" idx="2"/>
          </p:cNvCxnSpPr>
          <p:nvPr/>
        </p:nvCxnSpPr>
        <p:spPr>
          <a:xfrm flipV="1">
            <a:off x="1996648" y="4196200"/>
            <a:ext cx="2560759" cy="684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7350932-2DF6-0947-814D-79717349CAA7}"/>
              </a:ext>
            </a:extLst>
          </p:cNvPr>
          <p:cNvCxnSpPr>
            <a:cxnSpLocks/>
            <a:stCxn id="11" idx="6"/>
            <a:endCxn id="14" idx="2"/>
          </p:cNvCxnSpPr>
          <p:nvPr/>
        </p:nvCxnSpPr>
        <p:spPr>
          <a:xfrm flipV="1">
            <a:off x="1996648" y="4196200"/>
            <a:ext cx="2560759" cy="5148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18F2303-CC3C-2343-B46B-46916FC1D291}"/>
              </a:ext>
            </a:extLst>
          </p:cNvPr>
          <p:cNvCxnSpPr>
            <a:cxnSpLocks/>
            <a:stCxn id="14" idx="6"/>
          </p:cNvCxnSpPr>
          <p:nvPr/>
        </p:nvCxnSpPr>
        <p:spPr>
          <a:xfrm flipV="1">
            <a:off x="4729043" y="3461275"/>
            <a:ext cx="733848" cy="7349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52CE23A-840E-7448-A148-DC0DD1000EF2}"/>
              </a:ext>
            </a:extLst>
          </p:cNvPr>
          <p:cNvCxnSpPr>
            <a:cxnSpLocks/>
            <a:stCxn id="12" idx="6"/>
          </p:cNvCxnSpPr>
          <p:nvPr/>
        </p:nvCxnSpPr>
        <p:spPr>
          <a:xfrm flipV="1">
            <a:off x="4729043" y="3461275"/>
            <a:ext cx="733848" cy="63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B925B14A-14AD-A348-98D6-2D12E4FEB3D6}"/>
              </a:ext>
            </a:extLst>
          </p:cNvPr>
          <p:cNvSpPr txBox="1"/>
          <p:nvPr/>
        </p:nvSpPr>
        <p:spPr>
          <a:xfrm>
            <a:off x="6050943" y="4296590"/>
            <a:ext cx="2178471" cy="570605"/>
          </a:xfrm>
          <a:prstGeom prst="rect">
            <a:avLst/>
          </a:prstGeom>
          <a:noFill/>
        </p:spPr>
        <p:txBody>
          <a:bodyPr wrap="square" lIns="0" tIns="0" rIns="0" bIns="0" rtlCol="0">
            <a:spAutoFit/>
          </a:bodyPr>
          <a:lstStyle/>
          <a:p>
            <a:pPr algn="ctr">
              <a:buClr>
                <a:srgbClr val="002776"/>
              </a:buClr>
            </a:pPr>
            <a:r>
              <a:rPr lang="en-US" dirty="0"/>
              <a:t>The loss is 1.504…</a:t>
            </a:r>
          </a:p>
          <a:p>
            <a:pPr algn="ctr">
              <a:buClr>
                <a:srgbClr val="002776"/>
              </a:buClr>
            </a:pPr>
            <a:r>
              <a:rPr lang="en-US" dirty="0" err="1"/>
              <a:t>Softmax</a:t>
            </a:r>
            <a:r>
              <a:rPr lang="en-US" dirty="0"/>
              <a:t>-with-Loss</a:t>
            </a:r>
            <a:endParaRPr lang="en-US" dirty="0">
              <a:solidFill>
                <a:schemeClr val="tx2"/>
              </a:solidFill>
            </a:endParaRPr>
          </a:p>
        </p:txBody>
      </p:sp>
      <p:cxnSp>
        <p:nvCxnSpPr>
          <p:cNvPr id="114" name="Straight Arrow Connector 113">
            <a:extLst>
              <a:ext uri="{FF2B5EF4-FFF2-40B4-BE49-F238E27FC236}">
                <a16:creationId xmlns:a16="http://schemas.microsoft.com/office/drawing/2014/main" id="{DA2272D4-EB87-E048-9D8C-1DDF9BCBF873}"/>
              </a:ext>
            </a:extLst>
          </p:cNvPr>
          <p:cNvCxnSpPr>
            <a:cxnSpLocks/>
            <a:stCxn id="18" idx="2"/>
            <a:endCxn id="105" idx="0"/>
          </p:cNvCxnSpPr>
          <p:nvPr/>
        </p:nvCxnSpPr>
        <p:spPr>
          <a:xfrm>
            <a:off x="7140178" y="3738274"/>
            <a:ext cx="1" cy="5583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8D9C6DBE-0D1D-5445-82FF-CB482B6A90C8}"/>
              </a:ext>
            </a:extLst>
          </p:cNvPr>
          <p:cNvCxnSpPr>
            <a:cxnSpLocks/>
            <a:stCxn id="27" idx="0"/>
            <a:endCxn id="105" idx="2"/>
          </p:cNvCxnSpPr>
          <p:nvPr/>
        </p:nvCxnSpPr>
        <p:spPr>
          <a:xfrm flipV="1">
            <a:off x="7140178" y="4867195"/>
            <a:ext cx="1" cy="55831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7CF5D78F-9FE8-674A-842D-90B0293CB425}"/>
                  </a:ext>
                </a:extLst>
              </p:cNvPr>
              <p:cNvSpPr txBox="1"/>
              <p:nvPr/>
            </p:nvSpPr>
            <p:spPr>
              <a:xfrm>
                <a:off x="1154963" y="4248566"/>
                <a:ext cx="240536" cy="286689"/>
              </a:xfrm>
              <a:prstGeom prst="rect">
                <a:avLst/>
              </a:prstGeom>
              <a:noFill/>
            </p:spPr>
            <p:txBody>
              <a:bodyPr wrap="square" lIns="0" tIns="0" rIns="0" bIns="0" rtlCol="0">
                <a:spAutoFit/>
              </a:bodyPr>
              <a:lstStyle/>
              <a:p>
                <a:pPr algn="ctr">
                  <a:buClr>
                    <a:srgbClr val="002776"/>
                  </a:buCl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oMath>
                  </m:oMathPara>
                </a14:m>
                <a:endParaRPr lang="en-US" dirty="0">
                  <a:solidFill>
                    <a:schemeClr val="tx2"/>
                  </a:solidFill>
                </a:endParaRPr>
              </a:p>
            </p:txBody>
          </p:sp>
        </mc:Choice>
        <mc:Fallback xmlns="">
          <p:sp>
            <p:nvSpPr>
              <p:cNvPr id="120" name="TextBox 119">
                <a:extLst>
                  <a:ext uri="{FF2B5EF4-FFF2-40B4-BE49-F238E27FC236}">
                    <a16:creationId xmlns:a16="http://schemas.microsoft.com/office/drawing/2014/main" id="{7CF5D78F-9FE8-674A-842D-90B0293CB425}"/>
                  </a:ext>
                </a:extLst>
              </p:cNvPr>
              <p:cNvSpPr txBox="1">
                <a:spLocks noRot="1" noChangeAspect="1" noMove="1" noResize="1" noEditPoints="1" noAdjustHandles="1" noChangeArrowheads="1" noChangeShapeType="1" noTextEdit="1"/>
              </p:cNvSpPr>
              <p:nvPr/>
            </p:nvSpPr>
            <p:spPr>
              <a:xfrm>
                <a:off x="1154963" y="4248566"/>
                <a:ext cx="240536" cy="286689"/>
              </a:xfrm>
              <a:prstGeom prst="rect">
                <a:avLst/>
              </a:prstGeom>
              <a:blipFill>
                <a:blip r:embed="rId4"/>
                <a:stretch>
                  <a:fillRect l="-1000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069C9BF-5612-DB42-82A5-67934DD66772}"/>
                  </a:ext>
                </a:extLst>
              </p:cNvPr>
              <p:cNvSpPr txBox="1"/>
              <p:nvPr/>
            </p:nvSpPr>
            <p:spPr>
              <a:xfrm>
                <a:off x="793407" y="5701285"/>
                <a:ext cx="4797147"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14:m>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𝑥</m:t>
                        </m:r>
                      </m:e>
                      <m:sub>
                        <m:r>
                          <a:rPr lang="en-US" b="0" i="1" smtClean="0">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𝑤𝑒𝑖𝑔h𝑡</m:t>
                        </m:r>
                      </m:e>
                      <m:sub>
                        <m:r>
                          <a:rPr lang="en-US" b="0" i="1" smtClean="0">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ea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𝑥</m:t>
                        </m:r>
                      </m:e>
                      <m:sub>
                        <m:r>
                          <a:rPr lang="en-US" b="0" i="1" smtClean="0">
                            <a:solidFill>
                              <a:schemeClr val="tx2"/>
                            </a:solidFill>
                            <a:latin typeface="Cambria Math" panose="02040503050406030204" pitchFamily="18" charset="0"/>
                          </a:rPr>
                          <m:t>784</m:t>
                        </m:r>
                      </m:sub>
                    </m:sSub>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𝑤𝑒𝑖𝑔h𝑡</m:t>
                        </m:r>
                      </m:e>
                      <m:sub>
                        <m:r>
                          <a:rPr lang="en-US" b="0" i="1" smtClean="0">
                            <a:solidFill>
                              <a:schemeClr val="tx2"/>
                            </a:solidFill>
                            <a:latin typeface="Cambria Math" panose="02040503050406030204" pitchFamily="18" charset="0"/>
                          </a:rPr>
                          <m:t>784</m:t>
                        </m:r>
                      </m:sub>
                    </m:sSub>
                    <m:r>
                      <a:rPr lang="en-US" i="1" smtClean="0">
                        <a:solidFill>
                          <a:schemeClr val="tx2"/>
                        </a:solidFill>
                        <a:latin typeface="Cambria Math" panose="02040503050406030204" pitchFamily="18" charset="0"/>
                        <a:ea typeface="Cambria Math" panose="02040503050406030204" pitchFamily="18" charset="0"/>
                      </a:rPr>
                      <m:t>+</m:t>
                    </m:r>
                    <m:r>
                      <a:rPr lang="en-US" b="0" i="1" smtClean="0">
                        <a:solidFill>
                          <a:schemeClr val="tx2"/>
                        </a:solidFill>
                        <a:latin typeface="Cambria Math" panose="02040503050406030204" pitchFamily="18" charset="0"/>
                        <a:ea typeface="Cambria Math" panose="02040503050406030204" pitchFamily="18" charset="0"/>
                      </a:rPr>
                      <m:t>𝑏𝑖𝑎𝑠</m:t>
                    </m:r>
                    <m:r>
                      <a:rPr lang="en-US"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𝑦</m:t>
                    </m:r>
                  </m:oMath>
                </a14:m>
                <a:endParaRPr lang="en-US" dirty="0">
                  <a:solidFill>
                    <a:schemeClr val="tx2"/>
                  </a:solidFill>
                </a:endParaRPr>
              </a:p>
            </p:txBody>
          </p:sp>
        </mc:Choice>
        <mc:Fallback xmlns="">
          <p:sp>
            <p:nvSpPr>
              <p:cNvPr id="121" name="TextBox 120">
                <a:extLst>
                  <a:ext uri="{FF2B5EF4-FFF2-40B4-BE49-F238E27FC236}">
                    <a16:creationId xmlns:a16="http://schemas.microsoft.com/office/drawing/2014/main" id="{C069C9BF-5612-DB42-82A5-67934DD66772}"/>
                  </a:ext>
                </a:extLst>
              </p:cNvPr>
              <p:cNvSpPr txBox="1">
                <a:spLocks noRot="1" noChangeAspect="1" noMove="1" noResize="1" noEditPoints="1" noAdjustHandles="1" noChangeArrowheads="1" noChangeShapeType="1" noTextEdit="1"/>
              </p:cNvSpPr>
              <p:nvPr/>
            </p:nvSpPr>
            <p:spPr>
              <a:xfrm>
                <a:off x="793407" y="5701285"/>
                <a:ext cx="4797147" cy="276999"/>
              </a:xfrm>
              <a:prstGeom prst="rect">
                <a:avLst/>
              </a:prstGeom>
              <a:blipFill>
                <a:blip r:embed="rId5"/>
                <a:stretch>
                  <a:fillRect l="-1055" r="-792" b="-34783"/>
                </a:stretch>
              </a:blipFill>
            </p:spPr>
            <p:txBody>
              <a:bodyPr/>
              <a:lstStyle/>
              <a:p>
                <a:r>
                  <a:rPr lang="en-JP">
                    <a:noFill/>
                  </a:rPr>
                  <a:t> </a:t>
                </a:r>
              </a:p>
            </p:txBody>
          </p:sp>
        </mc:Fallback>
      </mc:AlternateContent>
      <p:cxnSp>
        <p:nvCxnSpPr>
          <p:cNvPr id="122" name="Straight Arrow Connector 121">
            <a:extLst>
              <a:ext uri="{FF2B5EF4-FFF2-40B4-BE49-F238E27FC236}">
                <a16:creationId xmlns:a16="http://schemas.microsoft.com/office/drawing/2014/main" id="{3E6D25B9-F4A7-CA49-BDE3-2319723D1414}"/>
              </a:ext>
            </a:extLst>
          </p:cNvPr>
          <p:cNvCxnSpPr>
            <a:cxnSpLocks/>
            <a:endCxn id="11" idx="3"/>
          </p:cNvCxnSpPr>
          <p:nvPr/>
        </p:nvCxnSpPr>
        <p:spPr>
          <a:xfrm flipV="1">
            <a:off x="944922" y="4771709"/>
            <a:ext cx="905226" cy="902285"/>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C0B57BB-D8BB-4742-A9B1-EC6179A20162}"/>
              </a:ext>
            </a:extLst>
          </p:cNvPr>
          <p:cNvGrpSpPr/>
          <p:nvPr/>
        </p:nvGrpSpPr>
        <p:grpSpPr>
          <a:xfrm>
            <a:off x="1356925" y="2233420"/>
            <a:ext cx="3894198" cy="3061266"/>
            <a:chOff x="1430665" y="2233420"/>
            <a:chExt cx="3078551" cy="3061266"/>
          </a:xfrm>
        </p:grpSpPr>
        <p:sp>
          <p:nvSpPr>
            <p:cNvPr id="9" name="Rectangle 8">
              <a:extLst>
                <a:ext uri="{FF2B5EF4-FFF2-40B4-BE49-F238E27FC236}">
                  <a16:creationId xmlns:a16="http://schemas.microsoft.com/office/drawing/2014/main" id="{980761B0-8B19-784B-B15A-12A3E4207D0F}"/>
                </a:ext>
              </a:extLst>
            </p:cNvPr>
            <p:cNvSpPr/>
            <p:nvPr/>
          </p:nvSpPr>
          <p:spPr bwMode="gray">
            <a:xfrm>
              <a:off x="1437087" y="2244760"/>
              <a:ext cx="863968" cy="2754540"/>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0" name="Rectangle 19">
              <a:extLst>
                <a:ext uri="{FF2B5EF4-FFF2-40B4-BE49-F238E27FC236}">
                  <a16:creationId xmlns:a16="http://schemas.microsoft.com/office/drawing/2014/main" id="{32F018E1-0459-2F48-85CC-7824BBC2E738}"/>
                </a:ext>
              </a:extLst>
            </p:cNvPr>
            <p:cNvSpPr/>
            <p:nvPr/>
          </p:nvSpPr>
          <p:spPr bwMode="gray">
            <a:xfrm>
              <a:off x="2509439" y="2233420"/>
              <a:ext cx="863968" cy="2754540"/>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1" name="Rectangle 20">
              <a:extLst>
                <a:ext uri="{FF2B5EF4-FFF2-40B4-BE49-F238E27FC236}">
                  <a16:creationId xmlns:a16="http://schemas.microsoft.com/office/drawing/2014/main" id="{A0AF5ACA-A884-E94D-A32E-6FD87BBE114C}"/>
                </a:ext>
              </a:extLst>
            </p:cNvPr>
            <p:cNvSpPr/>
            <p:nvPr/>
          </p:nvSpPr>
          <p:spPr bwMode="gray">
            <a:xfrm>
              <a:off x="3581791" y="2233420"/>
              <a:ext cx="863968" cy="2754540"/>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1" name="TextBox 100">
              <a:extLst>
                <a:ext uri="{FF2B5EF4-FFF2-40B4-BE49-F238E27FC236}">
                  <a16:creationId xmlns:a16="http://schemas.microsoft.com/office/drawing/2014/main" id="{CDB72DCD-43B3-5245-9648-EB7EBEFC29CC}"/>
                </a:ext>
              </a:extLst>
            </p:cNvPr>
            <p:cNvSpPr txBox="1"/>
            <p:nvPr/>
          </p:nvSpPr>
          <p:spPr>
            <a:xfrm>
              <a:off x="1437087" y="5017687"/>
              <a:ext cx="863969" cy="276999"/>
            </a:xfrm>
            <a:prstGeom prst="rect">
              <a:avLst/>
            </a:prstGeom>
            <a:noFill/>
          </p:spPr>
          <p:txBody>
            <a:bodyPr wrap="square" lIns="0" tIns="0" rIns="0" bIns="0" rtlCol="0">
              <a:spAutoFit/>
            </a:bodyPr>
            <a:lstStyle/>
            <a:p>
              <a:pPr algn="ctr">
                <a:buClr>
                  <a:srgbClr val="002776"/>
                </a:buClr>
              </a:pPr>
              <a:r>
                <a:rPr lang="en-US" dirty="0"/>
                <a:t>Affine</a:t>
              </a:r>
              <a:endParaRPr lang="en-US" dirty="0">
                <a:solidFill>
                  <a:schemeClr val="tx2"/>
                </a:solidFill>
              </a:endParaRPr>
            </a:p>
          </p:txBody>
        </p:sp>
        <p:sp>
          <p:nvSpPr>
            <p:cNvPr id="102" name="TextBox 101">
              <a:extLst>
                <a:ext uri="{FF2B5EF4-FFF2-40B4-BE49-F238E27FC236}">
                  <a16:creationId xmlns:a16="http://schemas.microsoft.com/office/drawing/2014/main" id="{F05054DA-CA54-9B43-BB36-736449076D9D}"/>
                </a:ext>
              </a:extLst>
            </p:cNvPr>
            <p:cNvSpPr txBox="1"/>
            <p:nvPr/>
          </p:nvSpPr>
          <p:spPr>
            <a:xfrm>
              <a:off x="3645247" y="5017687"/>
              <a:ext cx="863969" cy="276999"/>
            </a:xfrm>
            <a:prstGeom prst="rect">
              <a:avLst/>
            </a:prstGeom>
            <a:noFill/>
          </p:spPr>
          <p:txBody>
            <a:bodyPr wrap="square" lIns="0" tIns="0" rIns="0" bIns="0" rtlCol="0">
              <a:spAutoFit/>
            </a:bodyPr>
            <a:lstStyle/>
            <a:p>
              <a:pPr algn="ctr">
                <a:buClr>
                  <a:srgbClr val="002776"/>
                </a:buClr>
              </a:pPr>
              <a:r>
                <a:rPr lang="en-US" dirty="0"/>
                <a:t>Affine</a:t>
              </a:r>
              <a:endParaRPr lang="en-US" dirty="0">
                <a:solidFill>
                  <a:schemeClr val="tx2"/>
                </a:solidFill>
              </a:endParaRPr>
            </a:p>
          </p:txBody>
        </p:sp>
        <p:sp>
          <p:nvSpPr>
            <p:cNvPr id="103" name="TextBox 102">
              <a:extLst>
                <a:ext uri="{FF2B5EF4-FFF2-40B4-BE49-F238E27FC236}">
                  <a16:creationId xmlns:a16="http://schemas.microsoft.com/office/drawing/2014/main" id="{6BC5620E-9420-C449-8000-C2D4571C6A6F}"/>
                </a:ext>
              </a:extLst>
            </p:cNvPr>
            <p:cNvSpPr txBox="1"/>
            <p:nvPr/>
          </p:nvSpPr>
          <p:spPr>
            <a:xfrm>
              <a:off x="2509438" y="5017687"/>
              <a:ext cx="863969" cy="276999"/>
            </a:xfrm>
            <a:prstGeom prst="rect">
              <a:avLst/>
            </a:prstGeom>
            <a:noFill/>
          </p:spPr>
          <p:txBody>
            <a:bodyPr wrap="square" lIns="0" tIns="0" rIns="0" bIns="0" rtlCol="0">
              <a:spAutoFit/>
            </a:bodyPr>
            <a:lstStyle/>
            <a:p>
              <a:pPr algn="ctr">
                <a:buClr>
                  <a:srgbClr val="002776"/>
                </a:buClr>
              </a:pPr>
              <a:r>
                <a:rPr lang="en-US" dirty="0" err="1"/>
                <a:t>ReLU</a:t>
              </a:r>
              <a:endParaRPr lang="en-US" dirty="0">
                <a:solidFill>
                  <a:schemeClr val="tx2"/>
                </a:solidFill>
              </a:endParaRPr>
            </a:p>
          </p:txBody>
        </p:sp>
        <p:sp>
          <p:nvSpPr>
            <p:cNvPr id="132" name="TextBox 131">
              <a:extLst>
                <a:ext uri="{FF2B5EF4-FFF2-40B4-BE49-F238E27FC236}">
                  <a16:creationId xmlns:a16="http://schemas.microsoft.com/office/drawing/2014/main" id="{F1551D3E-BEA2-DF41-BB21-17160B0A1416}"/>
                </a:ext>
              </a:extLst>
            </p:cNvPr>
            <p:cNvSpPr txBox="1"/>
            <p:nvPr/>
          </p:nvSpPr>
          <p:spPr>
            <a:xfrm>
              <a:off x="1430665" y="2300141"/>
              <a:ext cx="863969" cy="553998"/>
            </a:xfrm>
            <a:prstGeom prst="rect">
              <a:avLst/>
            </a:prstGeom>
            <a:noFill/>
          </p:spPr>
          <p:txBody>
            <a:bodyPr wrap="square" lIns="0" tIns="0" rIns="0" bIns="0" rtlCol="0">
              <a:spAutoFit/>
            </a:bodyPr>
            <a:lstStyle/>
            <a:p>
              <a:pPr algn="ctr">
                <a:buClr>
                  <a:srgbClr val="002776"/>
                </a:buClr>
              </a:pPr>
              <a:r>
                <a:rPr lang="en-US" dirty="0"/>
                <a:t>50 neurons</a:t>
              </a:r>
              <a:endParaRPr lang="en-US" dirty="0">
                <a:solidFill>
                  <a:schemeClr val="tx2"/>
                </a:solidFill>
              </a:endParaRPr>
            </a:p>
          </p:txBody>
        </p:sp>
        <p:sp>
          <p:nvSpPr>
            <p:cNvPr id="133" name="Left Brace 132">
              <a:extLst>
                <a:ext uri="{FF2B5EF4-FFF2-40B4-BE49-F238E27FC236}">
                  <a16:creationId xmlns:a16="http://schemas.microsoft.com/office/drawing/2014/main" id="{B1FCDA9E-75C4-1340-879C-1DBA9B0B134D}"/>
                </a:ext>
              </a:extLst>
            </p:cNvPr>
            <p:cNvSpPr/>
            <p:nvPr/>
          </p:nvSpPr>
          <p:spPr>
            <a:xfrm rot="5400000">
              <a:off x="1751693" y="2726750"/>
              <a:ext cx="232474" cy="436337"/>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4" name="TextBox 133">
              <a:extLst>
                <a:ext uri="{FF2B5EF4-FFF2-40B4-BE49-F238E27FC236}">
                  <a16:creationId xmlns:a16="http://schemas.microsoft.com/office/drawing/2014/main" id="{AB2E72B5-EC8A-6842-9F30-4B2CE084B831}"/>
                </a:ext>
              </a:extLst>
            </p:cNvPr>
            <p:cNvSpPr txBox="1"/>
            <p:nvPr/>
          </p:nvSpPr>
          <p:spPr>
            <a:xfrm>
              <a:off x="3589492" y="2296802"/>
              <a:ext cx="863969" cy="553998"/>
            </a:xfrm>
            <a:prstGeom prst="rect">
              <a:avLst/>
            </a:prstGeom>
            <a:noFill/>
          </p:spPr>
          <p:txBody>
            <a:bodyPr wrap="square" lIns="0" tIns="0" rIns="0" bIns="0" rtlCol="0">
              <a:spAutoFit/>
            </a:bodyPr>
            <a:lstStyle/>
            <a:p>
              <a:pPr algn="ctr">
                <a:buClr>
                  <a:srgbClr val="002776"/>
                </a:buClr>
              </a:pPr>
              <a:r>
                <a:rPr lang="en-US" dirty="0"/>
                <a:t>10 neurons</a:t>
              </a:r>
              <a:endParaRPr lang="en-US" dirty="0">
                <a:solidFill>
                  <a:schemeClr val="tx2"/>
                </a:solidFill>
              </a:endParaRPr>
            </a:p>
          </p:txBody>
        </p:sp>
        <p:sp>
          <p:nvSpPr>
            <p:cNvPr id="135" name="Left Brace 134">
              <a:extLst>
                <a:ext uri="{FF2B5EF4-FFF2-40B4-BE49-F238E27FC236}">
                  <a16:creationId xmlns:a16="http://schemas.microsoft.com/office/drawing/2014/main" id="{80632044-0667-B341-A10A-7938CC34A2CD}"/>
                </a:ext>
              </a:extLst>
            </p:cNvPr>
            <p:cNvSpPr/>
            <p:nvPr/>
          </p:nvSpPr>
          <p:spPr>
            <a:xfrm rot="5400000">
              <a:off x="3910520" y="2723411"/>
              <a:ext cx="232474" cy="436337"/>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6" name="TextBox 135">
            <a:extLst>
              <a:ext uri="{FF2B5EF4-FFF2-40B4-BE49-F238E27FC236}">
                <a16:creationId xmlns:a16="http://schemas.microsoft.com/office/drawing/2014/main" id="{5F968E02-C547-F64D-9013-A6332DC43187}"/>
              </a:ext>
            </a:extLst>
          </p:cNvPr>
          <p:cNvSpPr txBox="1"/>
          <p:nvPr/>
        </p:nvSpPr>
        <p:spPr>
          <a:xfrm>
            <a:off x="236354" y="2298877"/>
            <a:ext cx="863969" cy="553998"/>
          </a:xfrm>
          <a:prstGeom prst="rect">
            <a:avLst/>
          </a:prstGeom>
          <a:noFill/>
        </p:spPr>
        <p:txBody>
          <a:bodyPr wrap="square" lIns="0" tIns="0" rIns="0" bIns="0" rtlCol="0">
            <a:spAutoFit/>
          </a:bodyPr>
          <a:lstStyle/>
          <a:p>
            <a:pPr algn="ctr">
              <a:buClr>
                <a:srgbClr val="002776"/>
              </a:buClr>
            </a:pPr>
            <a:r>
              <a:rPr lang="en-US" dirty="0"/>
              <a:t>784 dots</a:t>
            </a:r>
            <a:endParaRPr lang="en-US" dirty="0">
              <a:solidFill>
                <a:schemeClr val="tx2"/>
              </a:solidFill>
            </a:endParaRPr>
          </a:p>
        </p:txBody>
      </p:sp>
      <p:sp>
        <p:nvSpPr>
          <p:cNvPr id="137" name="Left Brace 136">
            <a:extLst>
              <a:ext uri="{FF2B5EF4-FFF2-40B4-BE49-F238E27FC236}">
                <a16:creationId xmlns:a16="http://schemas.microsoft.com/office/drawing/2014/main" id="{C4CD1B2C-C74E-8347-8811-5A98B03286CA}"/>
              </a:ext>
            </a:extLst>
          </p:cNvPr>
          <p:cNvSpPr/>
          <p:nvPr/>
        </p:nvSpPr>
        <p:spPr>
          <a:xfrm rot="5400000">
            <a:off x="557382" y="2725486"/>
            <a:ext cx="232474" cy="436337"/>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8" name="TextBox 137">
            <a:extLst>
              <a:ext uri="{FF2B5EF4-FFF2-40B4-BE49-F238E27FC236}">
                <a16:creationId xmlns:a16="http://schemas.microsoft.com/office/drawing/2014/main" id="{7CCA1BDA-C9B3-0746-B2B9-7FF634EF5625}"/>
              </a:ext>
            </a:extLst>
          </p:cNvPr>
          <p:cNvSpPr txBox="1"/>
          <p:nvPr/>
        </p:nvSpPr>
        <p:spPr>
          <a:xfrm>
            <a:off x="6726171" y="2306785"/>
            <a:ext cx="863969" cy="553998"/>
          </a:xfrm>
          <a:prstGeom prst="rect">
            <a:avLst/>
          </a:prstGeom>
          <a:noFill/>
        </p:spPr>
        <p:txBody>
          <a:bodyPr wrap="square" lIns="0" tIns="0" rIns="0" bIns="0" rtlCol="0">
            <a:spAutoFit/>
          </a:bodyPr>
          <a:lstStyle/>
          <a:p>
            <a:pPr algn="ctr">
              <a:buClr>
                <a:srgbClr val="002776"/>
              </a:buClr>
            </a:pPr>
            <a:r>
              <a:rPr lang="en-US" dirty="0"/>
              <a:t>10 values</a:t>
            </a:r>
            <a:endParaRPr lang="en-US" dirty="0">
              <a:solidFill>
                <a:schemeClr val="tx2"/>
              </a:solidFill>
            </a:endParaRPr>
          </a:p>
        </p:txBody>
      </p:sp>
      <p:sp>
        <p:nvSpPr>
          <p:cNvPr id="139" name="Left Brace 138">
            <a:extLst>
              <a:ext uri="{FF2B5EF4-FFF2-40B4-BE49-F238E27FC236}">
                <a16:creationId xmlns:a16="http://schemas.microsoft.com/office/drawing/2014/main" id="{7BD65787-8AD7-6045-81B2-E3C7A61A04A3}"/>
              </a:ext>
            </a:extLst>
          </p:cNvPr>
          <p:cNvSpPr/>
          <p:nvPr/>
        </p:nvSpPr>
        <p:spPr>
          <a:xfrm rot="5400000">
            <a:off x="7039733" y="1470558"/>
            <a:ext cx="232474" cy="3024000"/>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706D16D8-08A7-1D4D-940B-B83C9C3CC828}"/>
              </a:ext>
            </a:extLst>
          </p:cNvPr>
          <p:cNvSpPr/>
          <p:nvPr/>
        </p:nvSpPr>
        <p:spPr bwMode="gray">
          <a:xfrm>
            <a:off x="1403622" y="2243533"/>
            <a:ext cx="1062419" cy="2772927"/>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61" name="Rectangle 60">
            <a:extLst>
              <a:ext uri="{FF2B5EF4-FFF2-40B4-BE49-F238E27FC236}">
                <a16:creationId xmlns:a16="http://schemas.microsoft.com/office/drawing/2014/main" id="{1A1C2785-31AE-1645-A451-676A2703BB02}"/>
              </a:ext>
            </a:extLst>
          </p:cNvPr>
          <p:cNvSpPr/>
          <p:nvPr/>
        </p:nvSpPr>
        <p:spPr bwMode="gray">
          <a:xfrm>
            <a:off x="4092667" y="2243533"/>
            <a:ext cx="1062419" cy="2772927"/>
          </a:xfrm>
          <a:prstGeom prst="rect">
            <a:avLst/>
          </a:prstGeom>
          <a:noFill/>
          <a:ln w="76200"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Tree>
    <p:extLst>
      <p:ext uri="{BB962C8B-B14F-4D97-AF65-F5344CB8AC3E}">
        <p14:creationId xmlns:p14="http://schemas.microsoft.com/office/powerpoint/2010/main" val="37492972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Conduct 50,000 iterations for each combination of number of neurons and number of hidden layers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Approach</a:t>
            </a:r>
          </a:p>
        </p:txBody>
      </p:sp>
      <p:sp>
        <p:nvSpPr>
          <p:cNvPr id="58" name="Rectangle 57">
            <a:extLst>
              <a:ext uri="{FF2B5EF4-FFF2-40B4-BE49-F238E27FC236}">
                <a16:creationId xmlns:a16="http://schemas.microsoft.com/office/drawing/2014/main" id="{3ABB5160-2350-264B-B314-84D5B5D01E15}"/>
              </a:ext>
            </a:extLst>
          </p:cNvPr>
          <p:cNvSpPr/>
          <p:nvPr/>
        </p:nvSpPr>
        <p:spPr bwMode="gray">
          <a:xfrm>
            <a:off x="1403403" y="1998718"/>
            <a:ext cx="2247219" cy="787379"/>
          </a:xfrm>
          <a:prstGeom prst="rect">
            <a:avLst/>
          </a:prstGeom>
          <a:noFill/>
          <a:ln w="19050" algn="ctr">
            <a:solidFill>
              <a:schemeClr val="tx1"/>
            </a:solidFill>
            <a:miter lim="800000"/>
            <a:headEnd/>
            <a:tailEnd/>
          </a:ln>
        </p:spPr>
        <p:txBody>
          <a:bodyPr wrap="square" lIns="36000" tIns="88900" rIns="36000" bIns="88900" rtlCol="0" anchor="ctr"/>
          <a:lstStyle/>
          <a:p>
            <a:pPr algn="ctr">
              <a:lnSpc>
                <a:spcPct val="106000"/>
              </a:lnSpc>
              <a:buFont typeface="Wingdings 2" pitchFamily="18" charset="2"/>
              <a:buNone/>
            </a:pPr>
            <a:r>
              <a:rPr lang="en-US" dirty="0"/>
              <a:t>Set hyperparameters</a:t>
            </a:r>
          </a:p>
        </p:txBody>
      </p:sp>
      <p:sp>
        <p:nvSpPr>
          <p:cNvPr id="60" name="Rectangle 59">
            <a:extLst>
              <a:ext uri="{FF2B5EF4-FFF2-40B4-BE49-F238E27FC236}">
                <a16:creationId xmlns:a16="http://schemas.microsoft.com/office/drawing/2014/main" id="{5297142D-55B9-1344-B232-C254C70AA13B}"/>
              </a:ext>
            </a:extLst>
          </p:cNvPr>
          <p:cNvSpPr/>
          <p:nvPr/>
        </p:nvSpPr>
        <p:spPr bwMode="gray">
          <a:xfrm>
            <a:off x="4079102" y="1998718"/>
            <a:ext cx="2246400" cy="78737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dirty="0"/>
              <a:t>Train &amp;</a:t>
            </a:r>
          </a:p>
          <a:p>
            <a:pPr algn="ctr">
              <a:lnSpc>
                <a:spcPct val="106000"/>
              </a:lnSpc>
              <a:buFont typeface="Wingdings 2" pitchFamily="18" charset="2"/>
              <a:buNone/>
            </a:pPr>
            <a:r>
              <a:rPr lang="en-US" dirty="0"/>
              <a:t>measure accuracy</a:t>
            </a:r>
          </a:p>
        </p:txBody>
      </p:sp>
      <p:cxnSp>
        <p:nvCxnSpPr>
          <p:cNvPr id="63" name="Straight Arrow Connector 62">
            <a:extLst>
              <a:ext uri="{FF2B5EF4-FFF2-40B4-BE49-F238E27FC236}">
                <a16:creationId xmlns:a16="http://schemas.microsoft.com/office/drawing/2014/main" id="{80F20C11-BEAA-AB4C-8463-6DA804FFF01E}"/>
              </a:ext>
            </a:extLst>
          </p:cNvPr>
          <p:cNvCxnSpPr>
            <a:cxnSpLocks/>
            <a:stCxn id="58" idx="3"/>
            <a:endCxn id="60" idx="1"/>
          </p:cNvCxnSpPr>
          <p:nvPr/>
        </p:nvCxnSpPr>
        <p:spPr>
          <a:xfrm>
            <a:off x="3650622" y="2392408"/>
            <a:ext cx="4284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DA31BE0-9A03-454B-842D-480B73E537B4}"/>
              </a:ext>
            </a:extLst>
          </p:cNvPr>
          <p:cNvCxnSpPr>
            <a:cxnSpLocks/>
            <a:stCxn id="60" idx="3"/>
            <a:endCxn id="3" idx="1"/>
          </p:cNvCxnSpPr>
          <p:nvPr/>
        </p:nvCxnSpPr>
        <p:spPr>
          <a:xfrm>
            <a:off x="6325502" y="2392408"/>
            <a:ext cx="4284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Diamond 2">
            <a:extLst>
              <a:ext uri="{FF2B5EF4-FFF2-40B4-BE49-F238E27FC236}">
                <a16:creationId xmlns:a16="http://schemas.microsoft.com/office/drawing/2014/main" id="{CDFAEFF7-3C14-4A49-853C-2AB4CAE2C70A}"/>
              </a:ext>
            </a:extLst>
          </p:cNvPr>
          <p:cNvSpPr/>
          <p:nvPr/>
        </p:nvSpPr>
        <p:spPr bwMode="gray">
          <a:xfrm>
            <a:off x="6753982" y="1998718"/>
            <a:ext cx="1010122" cy="787379"/>
          </a:xfrm>
          <a:prstGeom prst="diamond">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noAutofit/>
          </a:bodyPr>
          <a:lstStyle/>
          <a:p>
            <a:pPr algn="ctr">
              <a:lnSpc>
                <a:spcPct val="106000"/>
              </a:lnSpc>
              <a:buFont typeface="Wingdings 2" pitchFamily="18" charset="2"/>
              <a:buNone/>
            </a:pPr>
            <a:r>
              <a:rPr lang="en-US" dirty="0">
                <a:solidFill>
                  <a:schemeClr val="tx1"/>
                </a:solidFill>
              </a:rPr>
              <a:t>All</a:t>
            </a:r>
          </a:p>
          <a:p>
            <a:pPr algn="ctr">
              <a:lnSpc>
                <a:spcPct val="106000"/>
              </a:lnSpc>
              <a:buFont typeface="Wingdings 2" pitchFamily="18" charset="2"/>
              <a:buNone/>
            </a:pPr>
            <a:r>
              <a:rPr lang="en-US" dirty="0">
                <a:solidFill>
                  <a:schemeClr val="tx1"/>
                </a:solidFill>
              </a:rPr>
              <a:t>done?</a:t>
            </a:r>
          </a:p>
        </p:txBody>
      </p:sp>
      <p:sp>
        <p:nvSpPr>
          <p:cNvPr id="19" name="Oval 18">
            <a:extLst>
              <a:ext uri="{FF2B5EF4-FFF2-40B4-BE49-F238E27FC236}">
                <a16:creationId xmlns:a16="http://schemas.microsoft.com/office/drawing/2014/main" id="{BFF785C5-68D3-5F4D-B08A-AC92C912C5CE}"/>
              </a:ext>
            </a:extLst>
          </p:cNvPr>
          <p:cNvSpPr/>
          <p:nvPr/>
        </p:nvSpPr>
        <p:spPr bwMode="gray">
          <a:xfrm>
            <a:off x="402608" y="2106250"/>
            <a:ext cx="572315" cy="572315"/>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r>
              <a:rPr lang="en-US" dirty="0">
                <a:solidFill>
                  <a:schemeClr val="tx1"/>
                </a:solidFill>
              </a:rPr>
              <a:t>Start</a:t>
            </a:r>
          </a:p>
        </p:txBody>
      </p:sp>
      <p:sp>
        <p:nvSpPr>
          <p:cNvPr id="67" name="Oval 66">
            <a:extLst>
              <a:ext uri="{FF2B5EF4-FFF2-40B4-BE49-F238E27FC236}">
                <a16:creationId xmlns:a16="http://schemas.microsoft.com/office/drawing/2014/main" id="{3D3F0795-57FB-E741-A9AC-647AE2921D09}"/>
              </a:ext>
            </a:extLst>
          </p:cNvPr>
          <p:cNvSpPr/>
          <p:nvPr/>
        </p:nvSpPr>
        <p:spPr bwMode="gray">
          <a:xfrm>
            <a:off x="8192583" y="2106250"/>
            <a:ext cx="572315" cy="572315"/>
          </a:xfrm>
          <a:prstGeom prst="ellipse">
            <a:avLst/>
          </a:prstGeom>
          <a:ln w="19050">
            <a:headEnd/>
            <a:tailEnd/>
          </a:ln>
        </p:spPr>
        <p:style>
          <a:lnRef idx="2">
            <a:schemeClr val="dk1"/>
          </a:lnRef>
          <a:fillRef idx="1">
            <a:schemeClr val="lt1"/>
          </a:fillRef>
          <a:effectRef idx="0">
            <a:schemeClr val="dk1"/>
          </a:effectRef>
          <a:fontRef idx="minor">
            <a:schemeClr val="dk1"/>
          </a:fontRef>
        </p:style>
        <p:txBody>
          <a:bodyPr wrap="none" lIns="88900" tIns="88900" rIns="88900" bIns="88900" rtlCol="0" anchor="ctr"/>
          <a:lstStyle/>
          <a:p>
            <a:pPr algn="ctr">
              <a:lnSpc>
                <a:spcPct val="106000"/>
              </a:lnSpc>
              <a:buFont typeface="Wingdings 2" pitchFamily="18" charset="2"/>
              <a:buNone/>
            </a:pPr>
            <a:r>
              <a:rPr lang="en-US" dirty="0">
                <a:solidFill>
                  <a:schemeClr val="tx1"/>
                </a:solidFill>
              </a:rPr>
              <a:t>End</a:t>
            </a:r>
          </a:p>
        </p:txBody>
      </p:sp>
      <p:cxnSp>
        <p:nvCxnSpPr>
          <p:cNvPr id="69" name="Straight Arrow Connector 68">
            <a:extLst>
              <a:ext uri="{FF2B5EF4-FFF2-40B4-BE49-F238E27FC236}">
                <a16:creationId xmlns:a16="http://schemas.microsoft.com/office/drawing/2014/main" id="{23C83097-FC11-4940-9DD4-2B2E27CBD489}"/>
              </a:ext>
            </a:extLst>
          </p:cNvPr>
          <p:cNvCxnSpPr>
            <a:cxnSpLocks/>
            <a:stCxn id="3" idx="3"/>
            <a:endCxn id="67" idx="2"/>
          </p:cNvCxnSpPr>
          <p:nvPr/>
        </p:nvCxnSpPr>
        <p:spPr>
          <a:xfrm>
            <a:off x="7764104" y="2392408"/>
            <a:ext cx="4284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2EFBA71-421B-4F44-96A7-3A8C607A0AFA}"/>
              </a:ext>
            </a:extLst>
          </p:cNvPr>
          <p:cNvCxnSpPr>
            <a:cxnSpLocks/>
            <a:stCxn id="19" idx="6"/>
            <a:endCxn id="58" idx="1"/>
          </p:cNvCxnSpPr>
          <p:nvPr/>
        </p:nvCxnSpPr>
        <p:spPr>
          <a:xfrm>
            <a:off x="974923" y="2392408"/>
            <a:ext cx="4284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AB0FFED4-CF87-494D-9FA2-FE7CEFA6607F}"/>
              </a:ext>
            </a:extLst>
          </p:cNvPr>
          <p:cNvCxnSpPr>
            <a:cxnSpLocks/>
            <a:stCxn id="3" idx="2"/>
            <a:endCxn id="58" idx="2"/>
          </p:cNvCxnSpPr>
          <p:nvPr/>
        </p:nvCxnSpPr>
        <p:spPr>
          <a:xfrm rot="5400000">
            <a:off x="4893028" y="420082"/>
            <a:ext cx="12700" cy="4732030"/>
          </a:xfrm>
          <a:prstGeom prst="bentConnector3">
            <a:avLst>
              <a:gd name="adj1" fmla="val 252911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79B0EDC2-9E4C-2440-8C17-B837CFAF247A}"/>
              </a:ext>
            </a:extLst>
          </p:cNvPr>
          <p:cNvSpPr/>
          <p:nvPr/>
        </p:nvSpPr>
        <p:spPr bwMode="gray">
          <a:xfrm>
            <a:off x="1374524" y="1894997"/>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
        <p:nvSpPr>
          <p:cNvPr id="91" name="Oval 90">
            <a:extLst>
              <a:ext uri="{FF2B5EF4-FFF2-40B4-BE49-F238E27FC236}">
                <a16:creationId xmlns:a16="http://schemas.microsoft.com/office/drawing/2014/main" id="{BF9B4CA2-67BF-3A4D-AFA0-11B540A5E993}"/>
              </a:ext>
            </a:extLst>
          </p:cNvPr>
          <p:cNvSpPr/>
          <p:nvPr/>
        </p:nvSpPr>
        <p:spPr bwMode="gray">
          <a:xfrm>
            <a:off x="4064253" y="1868374"/>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2</a:t>
            </a:r>
          </a:p>
        </p:txBody>
      </p:sp>
      <p:sp>
        <p:nvSpPr>
          <p:cNvPr id="51" name="TextBox 50">
            <a:extLst>
              <a:ext uri="{FF2B5EF4-FFF2-40B4-BE49-F238E27FC236}">
                <a16:creationId xmlns:a16="http://schemas.microsoft.com/office/drawing/2014/main" id="{4B7B1E5A-533B-6541-8ED4-38EE97E56D1D}"/>
              </a:ext>
            </a:extLst>
          </p:cNvPr>
          <p:cNvSpPr txBox="1"/>
          <p:nvPr/>
        </p:nvSpPr>
        <p:spPr>
          <a:xfrm>
            <a:off x="524735" y="3326602"/>
            <a:ext cx="8254140" cy="1538883"/>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dirty="0"/>
              <a:t>Set hyperparameters with the combination of number of layers = [1,2,3,4,5] and number of neurons per layer = [1,2,4,8,16,32,64,128,256,512,1024,2048]</a:t>
            </a:r>
          </a:p>
          <a:p>
            <a:pPr marL="285750" indent="-285750">
              <a:buClr>
                <a:srgbClr val="002776"/>
              </a:buClr>
              <a:buFont typeface="Arial" panose="020B0604020202020204" pitchFamily="34" charset="0"/>
              <a:buChar char="•"/>
            </a:pPr>
            <a:endParaRPr lang="en-US" sz="500" dirty="0"/>
          </a:p>
          <a:p>
            <a:pPr marL="285750" indent="-285750">
              <a:buClr>
                <a:srgbClr val="002776"/>
              </a:buClr>
              <a:buFont typeface="Arial" panose="020B0604020202020204" pitchFamily="34" charset="0"/>
              <a:buChar char="•"/>
            </a:pPr>
            <a:r>
              <a:rPr lang="en-US" dirty="0">
                <a:solidFill>
                  <a:schemeClr val="tx2"/>
                </a:solidFill>
              </a:rPr>
              <a:t>Train with 50,000 iterations with the training set and measure accuracy(, time and memory) with the test set</a:t>
            </a:r>
          </a:p>
          <a:p>
            <a:pPr marL="285750" indent="-285750">
              <a:buClr>
                <a:srgbClr val="002776"/>
              </a:buClr>
              <a:buFont typeface="Arial" panose="020B0604020202020204" pitchFamily="34" charset="0"/>
              <a:buChar char="•"/>
            </a:pPr>
            <a:endParaRPr lang="en-US" sz="500" dirty="0">
              <a:solidFill>
                <a:schemeClr val="tx2"/>
              </a:solidFill>
            </a:endParaRPr>
          </a:p>
          <a:p>
            <a:pPr marL="285750" indent="-285750">
              <a:buClr>
                <a:srgbClr val="002776"/>
              </a:buClr>
              <a:buFont typeface="Arial" panose="020B0604020202020204" pitchFamily="34" charset="0"/>
              <a:buChar char="•"/>
            </a:pPr>
            <a:r>
              <a:rPr lang="en-US" dirty="0">
                <a:solidFill>
                  <a:schemeClr val="tx2"/>
                </a:solidFill>
              </a:rPr>
              <a:t>In the end, get matrices of x:# of neurons on each layer and y:# of layers</a:t>
            </a:r>
          </a:p>
        </p:txBody>
      </p:sp>
      <p:sp>
        <p:nvSpPr>
          <p:cNvPr id="52" name="Oval 51">
            <a:extLst>
              <a:ext uri="{FF2B5EF4-FFF2-40B4-BE49-F238E27FC236}">
                <a16:creationId xmlns:a16="http://schemas.microsoft.com/office/drawing/2014/main" id="{0EA10CED-5330-4D4F-9C79-62D3E826B89E}"/>
              </a:ext>
            </a:extLst>
          </p:cNvPr>
          <p:cNvSpPr/>
          <p:nvPr/>
        </p:nvSpPr>
        <p:spPr bwMode="gray">
          <a:xfrm>
            <a:off x="452222" y="3324994"/>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
        <p:nvSpPr>
          <p:cNvPr id="53" name="Oval 52">
            <a:extLst>
              <a:ext uri="{FF2B5EF4-FFF2-40B4-BE49-F238E27FC236}">
                <a16:creationId xmlns:a16="http://schemas.microsoft.com/office/drawing/2014/main" id="{014890BB-40EF-B54B-AAD2-BD4AE50400CC}"/>
              </a:ext>
            </a:extLst>
          </p:cNvPr>
          <p:cNvSpPr/>
          <p:nvPr/>
        </p:nvSpPr>
        <p:spPr bwMode="gray">
          <a:xfrm>
            <a:off x="452221" y="3949103"/>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2</a:t>
            </a:r>
          </a:p>
        </p:txBody>
      </p:sp>
      <p:sp>
        <p:nvSpPr>
          <p:cNvPr id="54" name="Oval 53">
            <a:extLst>
              <a:ext uri="{FF2B5EF4-FFF2-40B4-BE49-F238E27FC236}">
                <a16:creationId xmlns:a16="http://schemas.microsoft.com/office/drawing/2014/main" id="{198069EA-94CC-884A-9464-67BB9C2549E8}"/>
              </a:ext>
            </a:extLst>
          </p:cNvPr>
          <p:cNvSpPr/>
          <p:nvPr/>
        </p:nvSpPr>
        <p:spPr bwMode="gray">
          <a:xfrm>
            <a:off x="8140854" y="1975424"/>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3</a:t>
            </a:r>
          </a:p>
        </p:txBody>
      </p:sp>
      <p:sp>
        <p:nvSpPr>
          <p:cNvPr id="55" name="Oval 54">
            <a:extLst>
              <a:ext uri="{FF2B5EF4-FFF2-40B4-BE49-F238E27FC236}">
                <a16:creationId xmlns:a16="http://schemas.microsoft.com/office/drawing/2014/main" id="{999A768C-6068-824A-8498-DE9394753407}"/>
              </a:ext>
            </a:extLst>
          </p:cNvPr>
          <p:cNvSpPr/>
          <p:nvPr/>
        </p:nvSpPr>
        <p:spPr bwMode="gray">
          <a:xfrm>
            <a:off x="452220" y="4586809"/>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3</a:t>
            </a:r>
          </a:p>
        </p:txBody>
      </p:sp>
      <p:grpSp>
        <p:nvGrpSpPr>
          <p:cNvPr id="37" name="Group 36">
            <a:extLst>
              <a:ext uri="{FF2B5EF4-FFF2-40B4-BE49-F238E27FC236}">
                <a16:creationId xmlns:a16="http://schemas.microsoft.com/office/drawing/2014/main" id="{57571250-E774-9E4E-8068-6E2D606DCDB1}"/>
              </a:ext>
            </a:extLst>
          </p:cNvPr>
          <p:cNvGrpSpPr/>
          <p:nvPr/>
        </p:nvGrpSpPr>
        <p:grpSpPr>
          <a:xfrm>
            <a:off x="760318" y="5062376"/>
            <a:ext cx="8002228" cy="1132953"/>
            <a:chOff x="760318" y="5062376"/>
            <a:chExt cx="8002228" cy="1132953"/>
          </a:xfrm>
        </p:grpSpPr>
        <p:pic>
          <p:nvPicPr>
            <p:cNvPr id="35" name="Picture 34" descr="A screenshot of a cell phone&#10;&#10;Description automatically generated">
              <a:extLst>
                <a:ext uri="{FF2B5EF4-FFF2-40B4-BE49-F238E27FC236}">
                  <a16:creationId xmlns:a16="http://schemas.microsoft.com/office/drawing/2014/main" id="{AC60B9EA-B4AB-BC47-8CF5-22B4FE58C192}"/>
                </a:ext>
              </a:extLst>
            </p:cNvPr>
            <p:cNvPicPr>
              <a:picLocks noChangeAspect="1"/>
            </p:cNvPicPr>
            <p:nvPr/>
          </p:nvPicPr>
          <p:blipFill>
            <a:blip r:embed="rId3"/>
            <a:stretch>
              <a:fillRect/>
            </a:stretch>
          </p:blipFill>
          <p:spPr>
            <a:xfrm>
              <a:off x="760318" y="5062376"/>
              <a:ext cx="8002228" cy="1132953"/>
            </a:xfrm>
            <a:prstGeom prst="rect">
              <a:avLst/>
            </a:prstGeom>
            <a:ln w="12700">
              <a:solidFill>
                <a:schemeClr val="tx1"/>
              </a:solidFill>
            </a:ln>
          </p:spPr>
        </p:pic>
        <p:sp>
          <p:nvSpPr>
            <p:cNvPr id="36" name="Rectangle 35">
              <a:extLst>
                <a:ext uri="{FF2B5EF4-FFF2-40B4-BE49-F238E27FC236}">
                  <a16:creationId xmlns:a16="http://schemas.microsoft.com/office/drawing/2014/main" id="{75D7A22F-C8B7-3C4C-BC1B-CC1A3DED1265}"/>
                </a:ext>
              </a:extLst>
            </p:cNvPr>
            <p:cNvSpPr/>
            <p:nvPr/>
          </p:nvSpPr>
          <p:spPr bwMode="gray">
            <a:xfrm>
              <a:off x="1482412" y="5388921"/>
              <a:ext cx="7177494" cy="764453"/>
            </a:xfrm>
            <a:prstGeom prst="rect">
              <a:avLst/>
            </a:prstGeom>
            <a:solidFill>
              <a:schemeClr val="bg1"/>
            </a:solidFill>
            <a:ln w="1270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grpSp>
    </p:spTree>
    <p:extLst>
      <p:ext uri="{BB962C8B-B14F-4D97-AF65-F5344CB8AC3E}">
        <p14:creationId xmlns:p14="http://schemas.microsoft.com/office/powerpoint/2010/main" val="27030123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solidFill>
                  <a:srgbClr val="002776"/>
                </a:solidFill>
              </a:rPr>
              <a:t>The higher number of hidden layers, the worse accuracy</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Outcome - Accuracy</a:t>
            </a:r>
          </a:p>
        </p:txBody>
      </p:sp>
      <p:pic>
        <p:nvPicPr>
          <p:cNvPr id="9" name="Picture 8" descr="A screenshot of a cell phone&#10;&#10;Description automatically generated">
            <a:extLst>
              <a:ext uri="{FF2B5EF4-FFF2-40B4-BE49-F238E27FC236}">
                <a16:creationId xmlns:a16="http://schemas.microsoft.com/office/drawing/2014/main" id="{CDCFE6D8-8D81-FF48-80B3-9FAE9AA89CDF}"/>
              </a:ext>
            </a:extLst>
          </p:cNvPr>
          <p:cNvPicPr>
            <a:picLocks noChangeAspect="1"/>
          </p:cNvPicPr>
          <p:nvPr/>
        </p:nvPicPr>
        <p:blipFill>
          <a:blip r:embed="rId3"/>
          <a:stretch>
            <a:fillRect/>
          </a:stretch>
        </p:blipFill>
        <p:spPr>
          <a:xfrm>
            <a:off x="365401" y="2513370"/>
            <a:ext cx="8401585" cy="1562400"/>
          </a:xfrm>
          <a:prstGeom prst="rect">
            <a:avLst/>
          </a:prstGeom>
        </p:spPr>
      </p:pic>
      <p:sp>
        <p:nvSpPr>
          <p:cNvPr id="15" name="Rectangle 14">
            <a:extLst>
              <a:ext uri="{FF2B5EF4-FFF2-40B4-BE49-F238E27FC236}">
                <a16:creationId xmlns:a16="http://schemas.microsoft.com/office/drawing/2014/main" id="{FE9A2082-B81E-5743-B6BB-E26C6D3F24C4}"/>
              </a:ext>
            </a:extLst>
          </p:cNvPr>
          <p:cNvSpPr/>
          <p:nvPr/>
        </p:nvSpPr>
        <p:spPr bwMode="gray">
          <a:xfrm flipV="1">
            <a:off x="8133021" y="2937131"/>
            <a:ext cx="645220" cy="211954"/>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6" name="Rectangle 15">
            <a:extLst>
              <a:ext uri="{FF2B5EF4-FFF2-40B4-BE49-F238E27FC236}">
                <a16:creationId xmlns:a16="http://schemas.microsoft.com/office/drawing/2014/main" id="{93E51664-7F61-CE4E-8892-98E2988D229E}"/>
              </a:ext>
            </a:extLst>
          </p:cNvPr>
          <p:cNvSpPr/>
          <p:nvPr/>
        </p:nvSpPr>
        <p:spPr bwMode="gray">
          <a:xfrm flipV="1">
            <a:off x="8133020" y="3832681"/>
            <a:ext cx="645220" cy="211954"/>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2" name="Curved Left Arrow 11">
            <a:extLst>
              <a:ext uri="{FF2B5EF4-FFF2-40B4-BE49-F238E27FC236}">
                <a16:creationId xmlns:a16="http://schemas.microsoft.com/office/drawing/2014/main" id="{26735A6A-EC29-554F-8177-0F0D1434D76F}"/>
              </a:ext>
            </a:extLst>
          </p:cNvPr>
          <p:cNvSpPr/>
          <p:nvPr/>
        </p:nvSpPr>
        <p:spPr bwMode="gray">
          <a:xfrm flipH="1">
            <a:off x="8045448" y="3149085"/>
            <a:ext cx="111126" cy="683596"/>
          </a:xfrm>
          <a:prstGeom prst="curvedLeftArrow">
            <a:avLst>
              <a:gd name="adj1" fmla="val 0"/>
              <a:gd name="adj2" fmla="val 91129"/>
              <a:gd name="adj3" fmla="val 5695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8" name="TextBox 17">
            <a:extLst>
              <a:ext uri="{FF2B5EF4-FFF2-40B4-BE49-F238E27FC236}">
                <a16:creationId xmlns:a16="http://schemas.microsoft.com/office/drawing/2014/main" id="{F25B9584-5A58-0447-B48E-0B138458874B}"/>
              </a:ext>
            </a:extLst>
          </p:cNvPr>
          <p:cNvSpPr txBox="1"/>
          <p:nvPr/>
        </p:nvSpPr>
        <p:spPr>
          <a:xfrm>
            <a:off x="524735" y="4589600"/>
            <a:ext cx="8254140" cy="984885"/>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dirty="0"/>
              <a:t>The higher number of hidden layers the model has, the worse accuracy gets</a:t>
            </a:r>
          </a:p>
          <a:p>
            <a:pPr marL="285750" indent="-285750">
              <a:buClr>
                <a:srgbClr val="002776"/>
              </a:buClr>
              <a:buFont typeface="Arial" panose="020B0604020202020204" pitchFamily="34" charset="0"/>
              <a:buChar char="•"/>
            </a:pPr>
            <a:endParaRPr lang="en-US" sz="500" dirty="0"/>
          </a:p>
          <a:p>
            <a:pPr>
              <a:buClr>
                <a:srgbClr val="002776"/>
              </a:buClr>
            </a:pPr>
            <a:endParaRPr lang="en-US" dirty="0">
              <a:solidFill>
                <a:schemeClr val="tx2"/>
              </a:solidFill>
            </a:endParaRPr>
          </a:p>
          <a:p>
            <a:pPr marL="285750" indent="-285750">
              <a:buClr>
                <a:srgbClr val="002776"/>
              </a:buClr>
              <a:buFont typeface="Arial" panose="020B0604020202020204" pitchFamily="34" charset="0"/>
              <a:buChar char="•"/>
            </a:pPr>
            <a:endParaRPr lang="en-US" sz="500" dirty="0">
              <a:solidFill>
                <a:schemeClr val="tx2"/>
              </a:solidFill>
            </a:endParaRPr>
          </a:p>
          <a:p>
            <a:pPr marL="285750" indent="-285750">
              <a:buClr>
                <a:srgbClr val="002776"/>
              </a:buClr>
              <a:buFont typeface="Arial" panose="020B0604020202020204" pitchFamily="34" charset="0"/>
              <a:buChar char="•"/>
            </a:pPr>
            <a:r>
              <a:rPr lang="en-US" dirty="0">
                <a:solidFill>
                  <a:schemeClr val="tx2"/>
                </a:solidFill>
              </a:rPr>
              <a:t>The higher number of neurons each layer has, the better accuracy gets</a:t>
            </a:r>
          </a:p>
        </p:txBody>
      </p:sp>
      <p:sp>
        <p:nvSpPr>
          <p:cNvPr id="19" name="Oval 18">
            <a:extLst>
              <a:ext uri="{FF2B5EF4-FFF2-40B4-BE49-F238E27FC236}">
                <a16:creationId xmlns:a16="http://schemas.microsoft.com/office/drawing/2014/main" id="{36703CA6-B929-9A45-BBD2-F6AF940B1151}"/>
              </a:ext>
            </a:extLst>
          </p:cNvPr>
          <p:cNvSpPr/>
          <p:nvPr/>
        </p:nvSpPr>
        <p:spPr bwMode="gray">
          <a:xfrm>
            <a:off x="452222" y="4587992"/>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
        <p:nvSpPr>
          <p:cNvPr id="20" name="Oval 19">
            <a:extLst>
              <a:ext uri="{FF2B5EF4-FFF2-40B4-BE49-F238E27FC236}">
                <a16:creationId xmlns:a16="http://schemas.microsoft.com/office/drawing/2014/main" id="{063563F7-0725-0843-A29A-B28628D69483}"/>
              </a:ext>
            </a:extLst>
          </p:cNvPr>
          <p:cNvSpPr/>
          <p:nvPr/>
        </p:nvSpPr>
        <p:spPr bwMode="gray">
          <a:xfrm>
            <a:off x="452221" y="5294584"/>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2</a:t>
            </a:r>
          </a:p>
        </p:txBody>
      </p:sp>
      <p:sp>
        <p:nvSpPr>
          <p:cNvPr id="21" name="Rectangle 20">
            <a:extLst>
              <a:ext uri="{FF2B5EF4-FFF2-40B4-BE49-F238E27FC236}">
                <a16:creationId xmlns:a16="http://schemas.microsoft.com/office/drawing/2014/main" id="{F9318C33-41C6-B546-ABA6-6A98B27A7F32}"/>
              </a:ext>
            </a:extLst>
          </p:cNvPr>
          <p:cNvSpPr/>
          <p:nvPr/>
        </p:nvSpPr>
        <p:spPr bwMode="gray">
          <a:xfrm flipV="1">
            <a:off x="1071821" y="2937131"/>
            <a:ext cx="645220" cy="211954"/>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22" name="Curved Left Arrow 21">
            <a:extLst>
              <a:ext uri="{FF2B5EF4-FFF2-40B4-BE49-F238E27FC236}">
                <a16:creationId xmlns:a16="http://schemas.microsoft.com/office/drawing/2014/main" id="{B716B877-FDFA-F54F-B448-B625A04284D3}"/>
              </a:ext>
            </a:extLst>
          </p:cNvPr>
          <p:cNvSpPr/>
          <p:nvPr/>
        </p:nvSpPr>
        <p:spPr bwMode="gray">
          <a:xfrm rot="16200000" flipH="1">
            <a:off x="4904283" y="-74015"/>
            <a:ext cx="65051" cy="6439533"/>
          </a:xfrm>
          <a:prstGeom prst="curvedLeftArrow">
            <a:avLst>
              <a:gd name="adj1" fmla="val 0"/>
              <a:gd name="adj2" fmla="val 91129"/>
              <a:gd name="adj3" fmla="val 2804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23" name="Oval 22">
            <a:extLst>
              <a:ext uri="{FF2B5EF4-FFF2-40B4-BE49-F238E27FC236}">
                <a16:creationId xmlns:a16="http://schemas.microsoft.com/office/drawing/2014/main" id="{BA91B683-D30D-0F4A-B02A-7BEA76829699}"/>
              </a:ext>
            </a:extLst>
          </p:cNvPr>
          <p:cNvSpPr/>
          <p:nvPr/>
        </p:nvSpPr>
        <p:spPr bwMode="gray">
          <a:xfrm>
            <a:off x="8008194" y="3339968"/>
            <a:ext cx="185633" cy="185633"/>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1</a:t>
            </a:r>
          </a:p>
        </p:txBody>
      </p:sp>
      <p:sp>
        <p:nvSpPr>
          <p:cNvPr id="24" name="Oval 23">
            <a:extLst>
              <a:ext uri="{FF2B5EF4-FFF2-40B4-BE49-F238E27FC236}">
                <a16:creationId xmlns:a16="http://schemas.microsoft.com/office/drawing/2014/main" id="{6CE0A756-A2AA-CC46-A084-2FD059C6042C}"/>
              </a:ext>
            </a:extLst>
          </p:cNvPr>
          <p:cNvSpPr/>
          <p:nvPr/>
        </p:nvSpPr>
        <p:spPr bwMode="gray">
          <a:xfrm>
            <a:off x="4466172" y="3149085"/>
            <a:ext cx="185633" cy="185633"/>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2</a:t>
            </a:r>
          </a:p>
        </p:txBody>
      </p:sp>
    </p:spTree>
    <p:extLst>
      <p:ext uri="{BB962C8B-B14F-4D97-AF65-F5344CB8AC3E}">
        <p14:creationId xmlns:p14="http://schemas.microsoft.com/office/powerpoint/2010/main" val="9936255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meter&#10;&#10;Description automatically generated">
            <a:extLst>
              <a:ext uri="{FF2B5EF4-FFF2-40B4-BE49-F238E27FC236}">
                <a16:creationId xmlns:a16="http://schemas.microsoft.com/office/drawing/2014/main" id="{23709ECC-D8A4-3148-B588-818D2B2B3664}"/>
              </a:ext>
            </a:extLst>
          </p:cNvPr>
          <p:cNvPicPr>
            <a:picLocks noChangeAspect="1"/>
          </p:cNvPicPr>
          <p:nvPr/>
        </p:nvPicPr>
        <p:blipFill>
          <a:blip r:embed="rId3"/>
          <a:stretch>
            <a:fillRect/>
          </a:stretch>
        </p:blipFill>
        <p:spPr>
          <a:xfrm>
            <a:off x="365400" y="2488692"/>
            <a:ext cx="8413200" cy="1566287"/>
          </a:xfrm>
          <a:prstGeom prst="rect">
            <a:avLst/>
          </a:prstGeom>
        </p:spPr>
      </p:pic>
      <p:sp>
        <p:nvSpPr>
          <p:cNvPr id="2" name="Title 1"/>
          <p:cNvSpPr>
            <a:spLocks noGrp="1"/>
          </p:cNvSpPr>
          <p:nvPr>
            <p:ph type="title"/>
          </p:nvPr>
        </p:nvSpPr>
        <p:spPr bwMode="gray"/>
        <p:txBody>
          <a:bodyPr/>
          <a:lstStyle/>
          <a:p>
            <a:r>
              <a:rPr lang="en-US" dirty="0">
                <a:solidFill>
                  <a:srgbClr val="002776"/>
                </a:solidFill>
              </a:rPr>
              <a:t>Time increases linearly on the big neural networks</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Outcome - Time</a:t>
            </a:r>
          </a:p>
        </p:txBody>
      </p:sp>
      <p:sp>
        <p:nvSpPr>
          <p:cNvPr id="15" name="Rectangle 14">
            <a:extLst>
              <a:ext uri="{FF2B5EF4-FFF2-40B4-BE49-F238E27FC236}">
                <a16:creationId xmlns:a16="http://schemas.microsoft.com/office/drawing/2014/main" id="{FE9A2082-B81E-5743-B6BB-E26C6D3F24C4}"/>
              </a:ext>
            </a:extLst>
          </p:cNvPr>
          <p:cNvSpPr/>
          <p:nvPr/>
        </p:nvSpPr>
        <p:spPr bwMode="gray">
          <a:xfrm flipV="1">
            <a:off x="8133021" y="2937131"/>
            <a:ext cx="645220" cy="211954"/>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6" name="Rectangle 15">
            <a:extLst>
              <a:ext uri="{FF2B5EF4-FFF2-40B4-BE49-F238E27FC236}">
                <a16:creationId xmlns:a16="http://schemas.microsoft.com/office/drawing/2014/main" id="{93E51664-7F61-CE4E-8892-98E2988D229E}"/>
              </a:ext>
            </a:extLst>
          </p:cNvPr>
          <p:cNvSpPr/>
          <p:nvPr/>
        </p:nvSpPr>
        <p:spPr bwMode="gray">
          <a:xfrm flipV="1">
            <a:off x="8133020" y="3832681"/>
            <a:ext cx="645220" cy="211954"/>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2" name="Curved Left Arrow 11">
            <a:extLst>
              <a:ext uri="{FF2B5EF4-FFF2-40B4-BE49-F238E27FC236}">
                <a16:creationId xmlns:a16="http://schemas.microsoft.com/office/drawing/2014/main" id="{26735A6A-EC29-554F-8177-0F0D1434D76F}"/>
              </a:ext>
            </a:extLst>
          </p:cNvPr>
          <p:cNvSpPr/>
          <p:nvPr/>
        </p:nvSpPr>
        <p:spPr bwMode="gray">
          <a:xfrm flipH="1">
            <a:off x="8045448" y="3149085"/>
            <a:ext cx="111126" cy="683596"/>
          </a:xfrm>
          <a:prstGeom prst="curvedLeftArrow">
            <a:avLst>
              <a:gd name="adj1" fmla="val 0"/>
              <a:gd name="adj2" fmla="val 91129"/>
              <a:gd name="adj3" fmla="val 5695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8" name="TextBox 17">
            <a:extLst>
              <a:ext uri="{FF2B5EF4-FFF2-40B4-BE49-F238E27FC236}">
                <a16:creationId xmlns:a16="http://schemas.microsoft.com/office/drawing/2014/main" id="{F25B9584-5A58-0447-B48E-0B138458874B}"/>
              </a:ext>
            </a:extLst>
          </p:cNvPr>
          <p:cNvSpPr txBox="1"/>
          <p:nvPr/>
        </p:nvSpPr>
        <p:spPr>
          <a:xfrm>
            <a:off x="524735" y="4861064"/>
            <a:ext cx="8254140" cy="707886"/>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dirty="0"/>
              <a:t>The time to train gets longer linearly as the neural network gets bigger</a:t>
            </a:r>
          </a:p>
          <a:p>
            <a:pPr marL="285750" indent="-285750">
              <a:buClr>
                <a:srgbClr val="002776"/>
              </a:buClr>
              <a:buFont typeface="Arial" panose="020B0604020202020204" pitchFamily="34" charset="0"/>
              <a:buChar char="•"/>
            </a:pPr>
            <a:endParaRPr lang="en-US" sz="500" dirty="0"/>
          </a:p>
          <a:p>
            <a:pPr>
              <a:buClr>
                <a:srgbClr val="002776"/>
              </a:buClr>
            </a:pPr>
            <a:endParaRPr lang="en-US" dirty="0">
              <a:solidFill>
                <a:schemeClr val="tx2"/>
              </a:solidFill>
            </a:endParaRPr>
          </a:p>
          <a:p>
            <a:pPr marL="285750" indent="-285750">
              <a:buClr>
                <a:srgbClr val="002776"/>
              </a:buClr>
              <a:buFont typeface="Arial" panose="020B0604020202020204" pitchFamily="34" charset="0"/>
              <a:buChar char="•"/>
            </a:pPr>
            <a:endParaRPr lang="en-US" sz="500" dirty="0">
              <a:solidFill>
                <a:schemeClr val="tx2"/>
              </a:solidFill>
            </a:endParaRPr>
          </a:p>
        </p:txBody>
      </p:sp>
      <p:sp>
        <p:nvSpPr>
          <p:cNvPr id="19" name="Oval 18">
            <a:extLst>
              <a:ext uri="{FF2B5EF4-FFF2-40B4-BE49-F238E27FC236}">
                <a16:creationId xmlns:a16="http://schemas.microsoft.com/office/drawing/2014/main" id="{36703CA6-B929-9A45-BBD2-F6AF940B1151}"/>
              </a:ext>
            </a:extLst>
          </p:cNvPr>
          <p:cNvSpPr/>
          <p:nvPr/>
        </p:nvSpPr>
        <p:spPr bwMode="gray">
          <a:xfrm>
            <a:off x="452222" y="4859456"/>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
        <p:nvSpPr>
          <p:cNvPr id="23" name="Oval 22">
            <a:extLst>
              <a:ext uri="{FF2B5EF4-FFF2-40B4-BE49-F238E27FC236}">
                <a16:creationId xmlns:a16="http://schemas.microsoft.com/office/drawing/2014/main" id="{BA91B683-D30D-0F4A-B02A-7BEA76829699}"/>
              </a:ext>
            </a:extLst>
          </p:cNvPr>
          <p:cNvSpPr/>
          <p:nvPr/>
        </p:nvSpPr>
        <p:spPr bwMode="gray">
          <a:xfrm>
            <a:off x="8008194" y="3339968"/>
            <a:ext cx="185633" cy="185633"/>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1</a:t>
            </a:r>
          </a:p>
        </p:txBody>
      </p:sp>
    </p:spTree>
    <p:extLst>
      <p:ext uri="{BB962C8B-B14F-4D97-AF65-F5344CB8AC3E}">
        <p14:creationId xmlns:p14="http://schemas.microsoft.com/office/powerpoint/2010/main" val="20546050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B2CEB1A7-DE7E-CD48-867F-A088C6BF3155}"/>
              </a:ext>
            </a:extLst>
          </p:cNvPr>
          <p:cNvPicPr>
            <a:picLocks noChangeAspect="1"/>
          </p:cNvPicPr>
          <p:nvPr/>
        </p:nvPicPr>
        <p:blipFill>
          <a:blip r:embed="rId3"/>
          <a:stretch>
            <a:fillRect/>
          </a:stretch>
        </p:blipFill>
        <p:spPr>
          <a:xfrm>
            <a:off x="365400" y="2474162"/>
            <a:ext cx="8413200" cy="1595347"/>
          </a:xfrm>
          <a:prstGeom prst="rect">
            <a:avLst/>
          </a:prstGeom>
        </p:spPr>
      </p:pic>
      <p:sp>
        <p:nvSpPr>
          <p:cNvPr id="2" name="Title 1"/>
          <p:cNvSpPr>
            <a:spLocks noGrp="1"/>
          </p:cNvSpPr>
          <p:nvPr>
            <p:ph type="title"/>
          </p:nvPr>
        </p:nvSpPr>
        <p:spPr bwMode="gray"/>
        <p:txBody>
          <a:bodyPr/>
          <a:lstStyle/>
          <a:p>
            <a:r>
              <a:rPr lang="en-US" dirty="0">
                <a:solidFill>
                  <a:srgbClr val="002776"/>
                </a:solidFill>
              </a:rPr>
              <a:t>The size of neural network hardly effects the size of memory</a:t>
            </a:r>
          </a:p>
        </p:txBody>
      </p:sp>
      <p:sp>
        <p:nvSpPr>
          <p:cNvPr id="46" name="TextBox 45"/>
          <p:cNvSpPr txBox="1"/>
          <p:nvPr/>
        </p:nvSpPr>
        <p:spPr>
          <a:xfrm>
            <a:off x="402608" y="1374226"/>
            <a:ext cx="8229600" cy="323165"/>
          </a:xfrm>
          <a:prstGeom prst="rect">
            <a:avLst/>
          </a:prstGeom>
        </p:spPr>
        <p:txBody>
          <a:bodyPr wrap="square" lIns="0" tIns="0">
            <a:noAutofit/>
          </a:bodyPr>
          <a:lstStyle>
            <a:defPPr>
              <a:defRPr lang="en-US"/>
            </a:defPPr>
            <a:lvl4pPr marL="171450" lvl="3" indent="-171450" fontAlgn="b">
              <a:spcBef>
                <a:spcPts val="600"/>
              </a:spcBef>
              <a:spcAft>
                <a:spcPts val="300"/>
              </a:spcAft>
              <a:buClr>
                <a:schemeClr val="accent1"/>
              </a:buClr>
              <a:buSzPct val="120000"/>
              <a:buFont typeface="Wingdings" pitchFamily="2" charset="2"/>
              <a:buChar char="§"/>
              <a:defRPr sz="1600" b="1"/>
            </a:lvl4pPr>
            <a:lvl5pPr marL="403225" lvl="4" indent="-177800" fontAlgn="b">
              <a:spcBef>
                <a:spcPts val="600"/>
              </a:spcBef>
              <a:spcAft>
                <a:spcPts val="300"/>
              </a:spcAft>
              <a:buClr>
                <a:schemeClr val="accent1"/>
              </a:buClr>
              <a:buSzPct val="120000"/>
              <a:buFontTx/>
              <a:buChar char="-"/>
              <a:defRPr sz="1200" b="1"/>
            </a:lvl5pPr>
          </a:lstStyle>
          <a:p>
            <a:r>
              <a:rPr lang="en-US" sz="2400" dirty="0">
                <a:solidFill>
                  <a:srgbClr val="81BC01"/>
                </a:solidFill>
              </a:rPr>
              <a:t>Outcome - Memory</a:t>
            </a:r>
          </a:p>
        </p:txBody>
      </p:sp>
      <p:sp>
        <p:nvSpPr>
          <p:cNvPr id="15" name="Rectangle 14">
            <a:extLst>
              <a:ext uri="{FF2B5EF4-FFF2-40B4-BE49-F238E27FC236}">
                <a16:creationId xmlns:a16="http://schemas.microsoft.com/office/drawing/2014/main" id="{FE9A2082-B81E-5743-B6BB-E26C6D3F24C4}"/>
              </a:ext>
            </a:extLst>
          </p:cNvPr>
          <p:cNvSpPr/>
          <p:nvPr/>
        </p:nvSpPr>
        <p:spPr bwMode="gray">
          <a:xfrm flipV="1">
            <a:off x="944562" y="2922843"/>
            <a:ext cx="645220" cy="211954"/>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6" name="Rectangle 15">
            <a:extLst>
              <a:ext uri="{FF2B5EF4-FFF2-40B4-BE49-F238E27FC236}">
                <a16:creationId xmlns:a16="http://schemas.microsoft.com/office/drawing/2014/main" id="{93E51664-7F61-CE4E-8892-98E2988D229E}"/>
              </a:ext>
            </a:extLst>
          </p:cNvPr>
          <p:cNvSpPr/>
          <p:nvPr/>
        </p:nvSpPr>
        <p:spPr bwMode="gray">
          <a:xfrm flipV="1">
            <a:off x="8133020" y="3832681"/>
            <a:ext cx="645220" cy="211954"/>
          </a:xfrm>
          <a:prstGeom prst="rect">
            <a:avLst/>
          </a:prstGeom>
          <a:noFill/>
          <a:ln w="28575" algn="ctr">
            <a:solidFill>
              <a:srgbClr val="002776"/>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dirty="0"/>
          </a:p>
        </p:txBody>
      </p:sp>
      <p:sp>
        <p:nvSpPr>
          <p:cNvPr id="12" name="Curved Left Arrow 11">
            <a:extLst>
              <a:ext uri="{FF2B5EF4-FFF2-40B4-BE49-F238E27FC236}">
                <a16:creationId xmlns:a16="http://schemas.microsoft.com/office/drawing/2014/main" id="{26735A6A-EC29-554F-8177-0F0D1434D76F}"/>
              </a:ext>
            </a:extLst>
          </p:cNvPr>
          <p:cNvSpPr/>
          <p:nvPr/>
        </p:nvSpPr>
        <p:spPr bwMode="gray">
          <a:xfrm rot="16666516">
            <a:off x="4774688" y="-128195"/>
            <a:ext cx="421392" cy="6796680"/>
          </a:xfrm>
          <a:prstGeom prst="curvedLeftArrow">
            <a:avLst>
              <a:gd name="adj1" fmla="val 0"/>
              <a:gd name="adj2" fmla="val 23666"/>
              <a:gd name="adj3" fmla="val 32976"/>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JP" sz="1600" b="1" dirty="0">
              <a:solidFill>
                <a:schemeClr val="bg1"/>
              </a:solidFill>
            </a:endParaRPr>
          </a:p>
        </p:txBody>
      </p:sp>
      <p:sp>
        <p:nvSpPr>
          <p:cNvPr id="18" name="TextBox 17">
            <a:extLst>
              <a:ext uri="{FF2B5EF4-FFF2-40B4-BE49-F238E27FC236}">
                <a16:creationId xmlns:a16="http://schemas.microsoft.com/office/drawing/2014/main" id="{F25B9584-5A58-0447-B48E-0B138458874B}"/>
              </a:ext>
            </a:extLst>
          </p:cNvPr>
          <p:cNvSpPr txBox="1"/>
          <p:nvPr/>
        </p:nvSpPr>
        <p:spPr>
          <a:xfrm>
            <a:off x="524735" y="4861064"/>
            <a:ext cx="8254140" cy="907941"/>
          </a:xfrm>
          <a:prstGeom prst="rect">
            <a:avLst/>
          </a:prstGeom>
          <a:noFill/>
        </p:spPr>
        <p:txBody>
          <a:bodyPr wrap="square" lIns="0" tIns="0" rIns="0" bIns="0" rtlCol="0">
            <a:spAutoFit/>
          </a:bodyPr>
          <a:lstStyle/>
          <a:p>
            <a:pPr marL="285750" indent="-285750">
              <a:buClr>
                <a:srgbClr val="002776"/>
              </a:buClr>
              <a:buFont typeface="Arial" panose="020B0604020202020204" pitchFamily="34" charset="0"/>
              <a:buChar char="•"/>
            </a:pPr>
            <a:r>
              <a:rPr lang="en-US" dirty="0"/>
              <a:t>The size of neural network hardly effects memory. Rather, memory decreased as the neural network gets bigger for some reason.</a:t>
            </a:r>
            <a:endParaRPr lang="en-US" sz="500" dirty="0"/>
          </a:p>
          <a:p>
            <a:pPr>
              <a:buClr>
                <a:srgbClr val="002776"/>
              </a:buClr>
            </a:pPr>
            <a:endParaRPr lang="en-US" dirty="0">
              <a:solidFill>
                <a:schemeClr val="tx2"/>
              </a:solidFill>
            </a:endParaRPr>
          </a:p>
          <a:p>
            <a:pPr marL="285750" indent="-285750">
              <a:buClr>
                <a:srgbClr val="002776"/>
              </a:buClr>
              <a:buFont typeface="Arial" panose="020B0604020202020204" pitchFamily="34" charset="0"/>
              <a:buChar char="•"/>
            </a:pPr>
            <a:endParaRPr lang="en-US" sz="500" dirty="0">
              <a:solidFill>
                <a:schemeClr val="tx2"/>
              </a:solidFill>
            </a:endParaRPr>
          </a:p>
        </p:txBody>
      </p:sp>
      <p:sp>
        <p:nvSpPr>
          <p:cNvPr id="19" name="Oval 18">
            <a:extLst>
              <a:ext uri="{FF2B5EF4-FFF2-40B4-BE49-F238E27FC236}">
                <a16:creationId xmlns:a16="http://schemas.microsoft.com/office/drawing/2014/main" id="{36703CA6-B929-9A45-BBD2-F6AF940B1151}"/>
              </a:ext>
            </a:extLst>
          </p:cNvPr>
          <p:cNvSpPr/>
          <p:nvPr/>
        </p:nvSpPr>
        <p:spPr bwMode="gray">
          <a:xfrm>
            <a:off x="452222" y="4859456"/>
            <a:ext cx="280325" cy="280325"/>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b="1" dirty="0">
                <a:solidFill>
                  <a:schemeClr val="bg1"/>
                </a:solidFill>
              </a:rPr>
              <a:t>1</a:t>
            </a:r>
          </a:p>
        </p:txBody>
      </p:sp>
      <p:sp>
        <p:nvSpPr>
          <p:cNvPr id="23" name="Oval 22">
            <a:extLst>
              <a:ext uri="{FF2B5EF4-FFF2-40B4-BE49-F238E27FC236}">
                <a16:creationId xmlns:a16="http://schemas.microsoft.com/office/drawing/2014/main" id="{BA91B683-D30D-0F4A-B02A-7BEA76829699}"/>
              </a:ext>
            </a:extLst>
          </p:cNvPr>
          <p:cNvSpPr/>
          <p:nvPr/>
        </p:nvSpPr>
        <p:spPr bwMode="gray">
          <a:xfrm>
            <a:off x="5207844" y="3028820"/>
            <a:ext cx="185633" cy="185633"/>
          </a:xfrm>
          <a:prstGeom prst="ellipse">
            <a:avLst/>
          </a:prstGeom>
          <a:solidFill>
            <a:srgbClr val="002776"/>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1</a:t>
            </a:r>
          </a:p>
        </p:txBody>
      </p:sp>
    </p:spTree>
    <p:extLst>
      <p:ext uri="{BB962C8B-B14F-4D97-AF65-F5344CB8AC3E}">
        <p14:creationId xmlns:p14="http://schemas.microsoft.com/office/powerpoint/2010/main" val="170296563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Deloitte_US_Onscreen</Template>
  <TotalTime>4190</TotalTime>
  <Words>1128</Words>
  <Application>Microsoft Macintosh PowerPoint</Application>
  <PresentationFormat>On-screen Show (4:3)</PresentationFormat>
  <Paragraphs>185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Wingdings</vt:lpstr>
      <vt:lpstr>Wingdings 2</vt:lpstr>
      <vt:lpstr>Deloitte_US_Onscreen</vt:lpstr>
      <vt:lpstr>Performance analysis of hyperparameters of fully connected neural network  Machida Hiroaki </vt:lpstr>
      <vt:lpstr>Table of Contents</vt:lpstr>
      <vt:lpstr>Examine how hyperparameters of fully connected neural network effects accuracy</vt:lpstr>
      <vt:lpstr>MNIST has 70,000 handwritten images in 28x28 pixels in gray level between 0 and 255 with labels</vt:lpstr>
      <vt:lpstr>Fully connected neural network consists of a series of fully connected layers</vt:lpstr>
      <vt:lpstr>Conduct 50,000 iterations for each combination of number of neurons and number of hidden layers</vt:lpstr>
      <vt:lpstr>The higher number of hidden layers, the worse accuracy</vt:lpstr>
      <vt:lpstr>Time increases linearly on the big neural networks</vt:lpstr>
      <vt:lpstr>The size of neural network hardly effects the size of memory</vt:lpstr>
      <vt:lpstr>Too many hidden layers might discard important lower-level features</vt:lpstr>
      <vt:lpstr>Ones suggestion is to use genetic algorithm to find better combination of hyperparameters</vt:lpstr>
      <vt:lpstr>Appendix</vt:lpstr>
      <vt:lpstr>Gradient of weight or bias to loss can be calculated from right to left</vt:lpstr>
      <vt:lpstr>Need to calculate the gradients of the ReLU layer and Softmax-with-loss as well</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PowerPoint template — Top tips for use</dc:title>
  <dc:creator>Campbell, Janel</dc:creator>
  <cp:lastModifiedBy>Machida, Hiroaki</cp:lastModifiedBy>
  <cp:revision>216</cp:revision>
  <cp:lastPrinted>2014-04-15T22:40:20Z</cp:lastPrinted>
  <dcterms:created xsi:type="dcterms:W3CDTF">2014-09-05T00:45:24Z</dcterms:created>
  <dcterms:modified xsi:type="dcterms:W3CDTF">2020-04-27T21:45:36Z</dcterms:modified>
</cp:coreProperties>
</file>