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1" r:id="rId2"/>
    <p:sldId id="262" r:id="rId3"/>
    <p:sldId id="382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5" r:id="rId12"/>
    <p:sldId id="406" r:id="rId13"/>
    <p:sldId id="407" r:id="rId14"/>
  </p:sldIdLst>
  <p:sldSz cx="9144000" cy="6858000" type="screen4x3"/>
  <p:notesSz cx="7010400" cy="9236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81BC01"/>
    <a:srgbClr val="81BC00"/>
    <a:srgbClr val="72C7EF"/>
    <a:srgbClr val="313131"/>
    <a:srgbClr val="6E6E6E"/>
    <a:srgbClr val="BDD203"/>
    <a:srgbClr val="00A1DE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1" autoAdjust="0"/>
    <p:restoredTop sz="98413" autoAdjust="0"/>
  </p:normalViewPr>
  <p:slideViewPr>
    <p:cSldViewPr snapToGrid="0" showGuides="1">
      <p:cViewPr varScale="1">
        <p:scale>
          <a:sx n="90" d="100"/>
          <a:sy n="90" d="100"/>
        </p:scale>
        <p:origin x="1528" y="192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80"/>
        <p:guide pos="230"/>
        <p:guide pos="5530"/>
        <p:guide pos="2824"/>
        <p:guide pos="2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12/9/19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1" tIns="47290" rIns="94581" bIns="472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4581" tIns="47290" rIns="94581" bIns="47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3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59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4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1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5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8" r:id="rId3"/>
    <p:sldLayoutId id="2147483680" r:id="rId4"/>
    <p:sldLayoutId id="2147483681" r:id="rId5"/>
    <p:sldLayoutId id="2147483695" r:id="rId6"/>
    <p:sldLayoutId id="2147483679" r:id="rId7"/>
    <p:sldLayoutId id="2147483697" r:id="rId8"/>
    <p:sldLayoutId id="2147483682" r:id="rId9"/>
    <p:sldLayoutId id="2147483698" r:id="rId10"/>
    <p:sldLayoutId id="2147483696" r:id="rId11"/>
    <p:sldLayoutId id="2147483684" r:id="rId12"/>
    <p:sldLayoutId id="2147483691" r:id="rId13"/>
    <p:sldLayoutId id="2147483690" r:id="rId14"/>
    <p:sldLayoutId id="2147483683" r:id="rId15"/>
    <p:sldLayoutId id="2147483692" r:id="rId16"/>
    <p:sldLayoutId id="2147483685" r:id="rId17"/>
    <p:sldLayoutId id="2147483693" r:id="rId18"/>
    <p:sldLayoutId id="2147483694" r:id="rId19"/>
    <p:sldLayoutId id="2147483689" r:id="rId2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US" dirty="0"/>
              <a:t>Cryptocurrency Trading Platform</a:t>
            </a:r>
            <a:br>
              <a:rPr lang="en-US" dirty="0"/>
            </a:br>
            <a:br>
              <a:rPr lang="en-US" dirty="0">
                <a:solidFill>
                  <a:srgbClr val="81BC00"/>
                </a:solidFill>
              </a:rPr>
            </a:br>
            <a:r>
              <a:rPr lang="en-US" dirty="0">
                <a:solidFill>
                  <a:srgbClr val="81BC00"/>
                </a:solidFill>
              </a:rPr>
              <a:t>Project Team 12</a:t>
            </a:r>
            <a:br>
              <a:rPr lang="en-US" dirty="0">
                <a:solidFill>
                  <a:srgbClr val="81BC00"/>
                </a:solidFill>
              </a:rPr>
            </a:br>
            <a:r>
              <a:rPr lang="en-US" dirty="0">
                <a:solidFill>
                  <a:srgbClr val="81BC00"/>
                </a:solidFill>
              </a:rPr>
              <a:t>Machida Hiroaki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0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Another order placed, mark orders as settled, create transactions and update balances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Demo Queries: The order is settled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F7661-FB31-4242-83C2-ED7A8596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18512"/>
              </p:ext>
            </p:extLst>
          </p:nvPr>
        </p:nvGraphicFramePr>
        <p:xfrm>
          <a:off x="402608" y="1928100"/>
          <a:ext cx="310038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506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2763883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3071805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--The order is settled.</a:t>
            </a:r>
          </a:p>
          <a:p>
            <a:r>
              <a:rPr lang="en-US" sz="1200" dirty="0"/>
              <a:t>SELECT * FROM ORDER_ WHERE ORDER_CURRENCY_ID = '1' and ORIGINAL_CURRENCY_ID = '2' and STATUS = 'ACTIVE';</a:t>
            </a:r>
          </a:p>
          <a:p>
            <a:r>
              <a:rPr lang="en-US" sz="1200" dirty="0"/>
              <a:t>INSERT INTO ORDER_ VALUES('13', '1', 'SELL', '1', 7100, 0.1, '2', 710, 'SETTLED', </a:t>
            </a:r>
            <a:r>
              <a:rPr lang="en-US" sz="1200" dirty="0" err="1"/>
              <a:t>sysdate</a:t>
            </a:r>
            <a:r>
              <a:rPr lang="en-US" sz="1200" dirty="0"/>
              <a:t>, </a:t>
            </a:r>
            <a:r>
              <a:rPr lang="en-US" sz="1200" dirty="0" err="1"/>
              <a:t>sysdate</a:t>
            </a:r>
            <a:r>
              <a:rPr lang="en-US" sz="1200" dirty="0"/>
              <a:t>);</a:t>
            </a:r>
          </a:p>
          <a:p>
            <a:r>
              <a:rPr lang="en-US" sz="1200" dirty="0"/>
              <a:t>UPDATE ORDER_ SET STATUS = 'SETTLED', UPDATED_DATE = </a:t>
            </a:r>
            <a:r>
              <a:rPr lang="en-US" sz="1200" dirty="0" err="1"/>
              <a:t>sysdate</a:t>
            </a:r>
            <a:r>
              <a:rPr lang="en-US" sz="1200" dirty="0"/>
              <a:t> WHERE ORDER_ID = '12';</a:t>
            </a:r>
          </a:p>
          <a:p>
            <a:r>
              <a:rPr lang="en-US" sz="1200" dirty="0"/>
              <a:t>INSERT INTO TRANSACTION VALUES('12', 'SETTLEMENT', '21', '2', 7100, '1', 0.1, </a:t>
            </a:r>
            <a:r>
              <a:rPr lang="en-US" sz="1200" dirty="0" err="1"/>
              <a:t>sysdate</a:t>
            </a:r>
            <a:r>
              <a:rPr lang="en-US" sz="1200" dirty="0"/>
              <a:t>, </a:t>
            </a:r>
            <a:r>
              <a:rPr lang="en-US" sz="1200" dirty="0" err="1"/>
              <a:t>sysdate</a:t>
            </a:r>
            <a:r>
              <a:rPr lang="en-US" sz="1200" dirty="0"/>
              <a:t>, null, null, null, '12', '13', null, null, null);</a:t>
            </a:r>
          </a:p>
          <a:p>
            <a:r>
              <a:rPr lang="en-US" sz="1200" dirty="0"/>
              <a:t>INSERT INTO TRANSACTION VALUES('13', 'SETTLEMENT', '1', '1', 0.1, '2', 7100, </a:t>
            </a:r>
            <a:r>
              <a:rPr lang="en-US" sz="1200" dirty="0" err="1"/>
              <a:t>sysdate</a:t>
            </a:r>
            <a:r>
              <a:rPr lang="en-US" sz="1200" dirty="0"/>
              <a:t>, </a:t>
            </a:r>
            <a:r>
              <a:rPr lang="en-US" sz="1200" dirty="0" err="1"/>
              <a:t>sysdate</a:t>
            </a:r>
            <a:r>
              <a:rPr lang="en-US" sz="1200" dirty="0"/>
              <a:t>, null, null, null, '13', '12', null, null, null);</a:t>
            </a:r>
          </a:p>
          <a:p>
            <a:r>
              <a:rPr lang="en-US" sz="1200" dirty="0"/>
              <a:t>SELECT * FROM BALANCE WHERE ACCOUNT_ID = '21' and (CURRENCY_ID = '1' OR CURRENCY_ID = '2');</a:t>
            </a:r>
          </a:p>
          <a:p>
            <a:r>
              <a:rPr lang="en-US" sz="1200" dirty="0"/>
              <a:t>SELECT * FROM BALANCE WHERE ACCOUNT_ID = '1' and (CURRENCY_ID = '1' OR CURRENCY_ID = '2');</a:t>
            </a:r>
          </a:p>
          <a:p>
            <a:r>
              <a:rPr lang="en-US" sz="1200" dirty="0"/>
              <a:t>UPDATE BALANCE SET BALANCE = 0.1, UPDATED_DATE = </a:t>
            </a:r>
            <a:r>
              <a:rPr lang="en-US" sz="1200" dirty="0" err="1"/>
              <a:t>sysdate</a:t>
            </a:r>
            <a:r>
              <a:rPr lang="en-US" sz="1200" dirty="0"/>
              <a:t> WHERE ACCOUNT_ID = '21' and CURRENCY_ID = '1';</a:t>
            </a:r>
          </a:p>
          <a:p>
            <a:r>
              <a:rPr lang="en-US" sz="1200" dirty="0"/>
              <a:t>UPDATE BALANCE SET BALANCE = 2900, UPDATED_DATE = </a:t>
            </a:r>
            <a:r>
              <a:rPr lang="en-US" sz="1200" dirty="0" err="1"/>
              <a:t>sysdate</a:t>
            </a:r>
            <a:r>
              <a:rPr lang="en-US" sz="1200" dirty="0"/>
              <a:t> WHERE ACCOUNT_ID = '21' and CURRENCY_ID = '2';</a:t>
            </a:r>
          </a:p>
          <a:p>
            <a:r>
              <a:rPr lang="en-US" sz="1200" dirty="0"/>
              <a:t>UPDATE BALANCE SET BALANCE = 666124.9, UPDATED_DATE = </a:t>
            </a:r>
            <a:r>
              <a:rPr lang="en-US" sz="1200" dirty="0" err="1"/>
              <a:t>sysdate</a:t>
            </a:r>
            <a:r>
              <a:rPr lang="en-US" sz="1200" dirty="0"/>
              <a:t> WHERE ACCOUNT_ID = '1' and CURRENCY_ID = '1';</a:t>
            </a:r>
          </a:p>
          <a:p>
            <a:r>
              <a:rPr lang="en-US" sz="1200" dirty="0"/>
              <a:t>UPDATE BALANCE SET BALANCE = 913351, UPDATED_DATE = </a:t>
            </a:r>
            <a:r>
              <a:rPr lang="en-US" sz="1200" dirty="0" err="1"/>
              <a:t>sysdate</a:t>
            </a:r>
            <a:r>
              <a:rPr lang="en-US" sz="1200" dirty="0"/>
              <a:t> WHERE ACCOUNT_ID = '1' and CURRENCY_ID = '2';</a:t>
            </a:r>
          </a:p>
          <a:p>
            <a:r>
              <a:rPr lang="en-US" sz="1200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386046802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Get the current balance, update it and create a transaction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Demo Queries: The user withdraws cryptocurrency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F7661-FB31-4242-83C2-ED7A8596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92262"/>
              </p:ext>
            </p:extLst>
          </p:nvPr>
        </p:nvGraphicFramePr>
        <p:xfrm>
          <a:off x="402608" y="1928100"/>
          <a:ext cx="310038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506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2763883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3429000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--The user withdraws cryptocurrency.</a:t>
            </a:r>
          </a:p>
          <a:p>
            <a:r>
              <a:rPr lang="en-US" dirty="0"/>
              <a:t>SELECT * FROM BALANCE WHERE ACCOUNT_ID = '21' and CURRENCY_ID = '1';</a:t>
            </a:r>
          </a:p>
          <a:p>
            <a:r>
              <a:rPr lang="en-US" dirty="0"/>
              <a:t>UPDATE BALANCE SET BALANCE = 0, UPDATED_DATE = </a:t>
            </a:r>
            <a:r>
              <a:rPr lang="en-US" dirty="0" err="1"/>
              <a:t>sysdate</a:t>
            </a:r>
            <a:r>
              <a:rPr lang="en-US" dirty="0"/>
              <a:t> WHERE ACCOUNT_ID = '21' and CURRENCY_ID = '1';</a:t>
            </a:r>
          </a:p>
          <a:p>
            <a:r>
              <a:rPr lang="en-US" dirty="0"/>
              <a:t>INSERT INTO TRANSACTION VALUES('14', 'WITHDRAW', '21', '1', 0.1, '1', 0,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, null, null, null, null, null, null, null, '18MnkkPLjQZJiZvQbjcUbrx56LCkRyXFXP');</a:t>
            </a:r>
          </a:p>
          <a:p>
            <a:r>
              <a:rPr lang="en-US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4623299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Get every user’s balance as a cursor, then update the balance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Stored Procedure: add bitcoin to every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1928808"/>
            <a:ext cx="82296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or replace PROCEDURE </a:t>
            </a:r>
            <a:r>
              <a:rPr lang="en-US" sz="1600" dirty="0" err="1"/>
              <a:t>bitcoin_campaign</a:t>
            </a:r>
            <a:r>
              <a:rPr lang="en-US" sz="1600" dirty="0"/>
              <a:t> (</a:t>
            </a:r>
            <a:r>
              <a:rPr lang="en-US" sz="1600" dirty="0" err="1"/>
              <a:t>btc</a:t>
            </a:r>
            <a:r>
              <a:rPr lang="en-US" sz="1600" dirty="0"/>
              <a:t> IN NUMBER, r OUT VARCHAR2)</a:t>
            </a:r>
          </a:p>
          <a:p>
            <a:r>
              <a:rPr lang="en-US" sz="1600" dirty="0"/>
              <a:t>IS</a:t>
            </a:r>
          </a:p>
          <a:p>
            <a:r>
              <a:rPr lang="en-US" sz="1600" dirty="0"/>
              <a:t>  CURSOR c1 IS SELECT ACCOUNT_ID, BALANCE FROM BALANCE WHERE CURRENCY_ID = '1';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  DBMS_OUTPUT.PUT_LINE('..start..');</a:t>
            </a:r>
          </a:p>
          <a:p>
            <a:r>
              <a:rPr lang="en-US" sz="1600" dirty="0"/>
              <a:t>  FOR rec IN c1 LOOP</a:t>
            </a:r>
          </a:p>
          <a:p>
            <a:r>
              <a:rPr lang="en-US" sz="1600" dirty="0"/>
              <a:t>    UPDATE BALANCE SET BALANCE = </a:t>
            </a:r>
            <a:r>
              <a:rPr lang="en-US" sz="1600" dirty="0" err="1"/>
              <a:t>rec.BALANCE</a:t>
            </a:r>
            <a:r>
              <a:rPr lang="en-US" sz="1600" dirty="0"/>
              <a:t> + </a:t>
            </a:r>
            <a:r>
              <a:rPr lang="en-US" sz="1600" dirty="0" err="1"/>
              <a:t>btc</a:t>
            </a:r>
            <a:r>
              <a:rPr lang="en-US" sz="1600" dirty="0"/>
              <a:t>, UPDATED_DATE = </a:t>
            </a:r>
            <a:r>
              <a:rPr lang="en-US" sz="1600" dirty="0" err="1"/>
              <a:t>sysdate</a:t>
            </a:r>
            <a:r>
              <a:rPr lang="en-US" sz="1600" dirty="0"/>
              <a:t> WHERE ACCOUNT_ID = </a:t>
            </a:r>
            <a:r>
              <a:rPr lang="en-US" sz="1600" dirty="0" err="1"/>
              <a:t>rec.ACCOUNT_ID</a:t>
            </a:r>
            <a:r>
              <a:rPr lang="en-US" sz="1600" dirty="0"/>
              <a:t> and CURRENCY_ID = '1';</a:t>
            </a:r>
          </a:p>
          <a:p>
            <a:r>
              <a:rPr lang="en-US" sz="1600" dirty="0"/>
              <a:t>  END LOOP;</a:t>
            </a:r>
          </a:p>
          <a:p>
            <a:r>
              <a:rPr lang="en-US" sz="1600" dirty="0"/>
              <a:t>  DBMS_OUTPUT.PUT_LINE('..end..');</a:t>
            </a:r>
          </a:p>
          <a:p>
            <a:r>
              <a:rPr lang="en-US" sz="1600" dirty="0"/>
              <a:t>  r := 'OK';</a:t>
            </a:r>
          </a:p>
          <a:p>
            <a:r>
              <a:rPr lang="en-US" sz="1600" dirty="0"/>
              <a:t>EXCEPTION</a:t>
            </a:r>
          </a:p>
          <a:p>
            <a:r>
              <a:rPr lang="en-US" sz="1600" dirty="0"/>
              <a:t>  WHEN others THEN</a:t>
            </a:r>
          </a:p>
          <a:p>
            <a:r>
              <a:rPr lang="en-US" sz="1600" dirty="0"/>
              <a:t>    DBMS_OUTPUT.PUT_LINE('..error..');</a:t>
            </a:r>
          </a:p>
          <a:p>
            <a:r>
              <a:rPr lang="en-US" sz="1600" dirty="0"/>
              <a:t>	r := 'NG';</a:t>
            </a:r>
          </a:p>
          <a:p>
            <a:r>
              <a:rPr lang="en-US" sz="1600" dirty="0"/>
              <a:t>END</a:t>
            </a:r>
          </a:p>
          <a:p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88343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Making a procedure from scratch was new to 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E95D-FD05-1244-98CF-5520761D902F}"/>
              </a:ext>
            </a:extLst>
          </p:cNvPr>
          <p:cNvSpPr txBox="1"/>
          <p:nvPr/>
        </p:nvSpPr>
        <p:spPr>
          <a:xfrm>
            <a:off x="402608" y="1981982"/>
            <a:ext cx="8412480" cy="24468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/>
              <a:t>What did you learn?</a:t>
            </a:r>
          </a:p>
          <a:p>
            <a:pPr lvl="1">
              <a:buClr>
                <a:srgbClr val="002776"/>
              </a:buClr>
            </a:pPr>
            <a:r>
              <a:rPr lang="en-US" dirty="0"/>
              <a:t>I learned how to make procedures from scratch.</a:t>
            </a:r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did you have to change in midstream?</a:t>
            </a:r>
          </a:p>
          <a:p>
            <a:pPr lvl="1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I had to change several minor mistakes on the design phase, such as wrong foreign keys, and a subtype specifier.</a:t>
            </a:r>
          </a:p>
          <a:p>
            <a:pPr marL="800100" lvl="1" indent="-342900">
              <a:buClr>
                <a:srgbClr val="002776"/>
              </a:buClr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would you do differently if you could restart?</a:t>
            </a:r>
          </a:p>
          <a:p>
            <a:pPr lvl="1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I would add user session.</a:t>
            </a:r>
          </a:p>
        </p:txBody>
      </p:sp>
    </p:spTree>
    <p:extLst>
      <p:ext uri="{BB962C8B-B14F-4D97-AF65-F5344CB8AC3E}">
        <p14:creationId xmlns:p14="http://schemas.microsoft.com/office/powerpoint/2010/main" val="34447824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Contents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92916"/>
              </p:ext>
            </p:extLst>
          </p:nvPr>
        </p:nvGraphicFramePr>
        <p:xfrm>
          <a:off x="457200" y="1090597"/>
          <a:ext cx="8229599" cy="4353902"/>
        </p:xfrm>
        <a:graphic>
          <a:graphicData uri="http://schemas.openxmlformats.org/drawingml/2006/table">
            <a:tbl>
              <a:tblPr/>
              <a:tblGrid>
                <a:gridCol w="822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About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 Queries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45360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Stored Procedure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Cryptocurrency exchange platform that customers can exchange real currencies and cryptocurrency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About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69B61-2D59-AE4F-B6FC-70E9343BCE84}"/>
              </a:ext>
            </a:extLst>
          </p:cNvPr>
          <p:cNvSpPr/>
          <p:nvPr/>
        </p:nvSpPr>
        <p:spPr>
          <a:xfrm>
            <a:off x="365760" y="1763839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Yu Mincho" panose="02020400000000000000" pitchFamily="18" charset="-128"/>
                <a:cs typeface="Times New Roman" panose="02020603050405020304" pitchFamily="18" charset="0"/>
              </a:rPr>
              <a:t>Business:</a:t>
            </a:r>
            <a:endParaRPr lang="en-US" dirty="0"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ea typeface="Yu Mincho" panose="02020400000000000000" pitchFamily="18" charset="-128"/>
                <a:cs typeface="Times New Roman" panose="02020603050405020304" pitchFamily="18" charset="0"/>
              </a:rPr>
              <a:t>A cryptocurrency exchange platform that users can exchange money for cryptocurrency, and vice versa.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5A02-BDBF-B647-833F-93284BCA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63711"/>
              </p:ext>
            </p:extLst>
          </p:nvPr>
        </p:nvGraphicFramePr>
        <p:xfrm>
          <a:off x="1030922" y="4626161"/>
          <a:ext cx="7082155" cy="1938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5839362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33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3097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02E24F-9822-7641-858F-361828DD1D12}"/>
              </a:ext>
            </a:extLst>
          </p:cNvPr>
          <p:cNvSpPr/>
          <p:nvPr/>
        </p:nvSpPr>
        <p:spPr bwMode="gray">
          <a:xfrm>
            <a:off x="3678048" y="2985188"/>
            <a:ext cx="1787905" cy="923329"/>
          </a:xfrm>
          <a:prstGeom prst="round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Exchange platform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FA8EB8FF-3EE7-F74D-9AB6-160635E8B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695" y="3032043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22DE25-5B31-384E-98B1-23BF92AE0FB9}"/>
              </a:ext>
            </a:extLst>
          </p:cNvPr>
          <p:cNvSpPr/>
          <p:nvPr/>
        </p:nvSpPr>
        <p:spPr>
          <a:xfrm>
            <a:off x="365760" y="4207937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ea typeface="Yu Mincho" panose="02020400000000000000" pitchFamily="18" charset="-128"/>
                <a:cs typeface="Times New Roman" panose="02020603050405020304" pitchFamily="18" charset="0"/>
              </a:rPr>
              <a:t>Use case:</a:t>
            </a:r>
            <a:endParaRPr lang="en-US" dirty="0"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AADEB4C-E9B8-CF41-A295-45A6C68FC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6905" y="3032043"/>
            <a:ext cx="914400" cy="914400"/>
          </a:xfrm>
          <a:prstGeom prst="rect">
            <a:avLst/>
          </a:prstGeom>
        </p:spPr>
      </p:pic>
      <p:pic>
        <p:nvPicPr>
          <p:cNvPr id="14" name="Graphic 13" descr="Bitcoin">
            <a:extLst>
              <a:ext uri="{FF2B5EF4-FFF2-40B4-BE49-F238E27FC236}">
                <a16:creationId xmlns:a16="http://schemas.microsoft.com/office/drawing/2014/main" id="{B1327137-3733-F74C-A1B8-43097A830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21206" y="2976969"/>
            <a:ext cx="264009" cy="264009"/>
          </a:xfrm>
          <a:prstGeom prst="rect">
            <a:avLst/>
          </a:prstGeom>
        </p:spPr>
      </p:pic>
      <p:pic>
        <p:nvPicPr>
          <p:cNvPr id="16" name="Graphic 15" descr="Dollar">
            <a:extLst>
              <a:ext uri="{FF2B5EF4-FFF2-40B4-BE49-F238E27FC236}">
                <a16:creationId xmlns:a16="http://schemas.microsoft.com/office/drawing/2014/main" id="{84DD394F-6D38-5944-8133-7F2094DD5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747" y="3557546"/>
            <a:ext cx="264009" cy="26400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0193AB-6A77-3C48-9E07-021DC3485952}"/>
              </a:ext>
            </a:extLst>
          </p:cNvPr>
          <p:cNvCxnSpPr>
            <a:cxnSpLocks/>
          </p:cNvCxnSpPr>
          <p:nvPr/>
        </p:nvCxnSpPr>
        <p:spPr>
          <a:xfrm flipH="1">
            <a:off x="5537230" y="3266841"/>
            <a:ext cx="15709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72FEB9-52A6-E046-B014-E635FDBFA284}"/>
              </a:ext>
            </a:extLst>
          </p:cNvPr>
          <p:cNvCxnSpPr>
            <a:cxnSpLocks/>
          </p:cNvCxnSpPr>
          <p:nvPr/>
        </p:nvCxnSpPr>
        <p:spPr>
          <a:xfrm flipH="1">
            <a:off x="5537230" y="3479481"/>
            <a:ext cx="1570953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040CA-0244-A04F-BBF8-15A4B44807D0}"/>
              </a:ext>
            </a:extLst>
          </p:cNvPr>
          <p:cNvCxnSpPr>
            <a:cxnSpLocks/>
          </p:cNvCxnSpPr>
          <p:nvPr/>
        </p:nvCxnSpPr>
        <p:spPr>
          <a:xfrm flipH="1">
            <a:off x="2003455" y="3287800"/>
            <a:ext cx="157095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4F37A8-E332-7B4D-9C29-A4AC5DF7C4F0}"/>
              </a:ext>
            </a:extLst>
          </p:cNvPr>
          <p:cNvCxnSpPr>
            <a:cxnSpLocks/>
          </p:cNvCxnSpPr>
          <p:nvPr/>
        </p:nvCxnSpPr>
        <p:spPr>
          <a:xfrm flipH="1">
            <a:off x="2003455" y="3500440"/>
            <a:ext cx="1570953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Dollar">
            <a:extLst>
              <a:ext uri="{FF2B5EF4-FFF2-40B4-BE49-F238E27FC236}">
                <a16:creationId xmlns:a16="http://schemas.microsoft.com/office/drawing/2014/main" id="{A02FA7AF-727C-1A48-839B-E1EF4B1C7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58871" y="2952422"/>
            <a:ext cx="264009" cy="264009"/>
          </a:xfrm>
          <a:prstGeom prst="rect">
            <a:avLst/>
          </a:prstGeom>
        </p:spPr>
      </p:pic>
      <p:pic>
        <p:nvPicPr>
          <p:cNvPr id="30" name="Graphic 29" descr="Bitcoin">
            <a:extLst>
              <a:ext uri="{FF2B5EF4-FFF2-40B4-BE49-F238E27FC236}">
                <a16:creationId xmlns:a16="http://schemas.microsoft.com/office/drawing/2014/main" id="{4BBF010D-0384-D44A-9C1D-EDEFF1AA0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125" y="3572045"/>
            <a:ext cx="264009" cy="2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836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Account places orders and when it’s settled, transaction will be generated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ERD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D99BB4D-EB1F-4F41-A165-01ECE4A3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92" y="1697391"/>
            <a:ext cx="8055295" cy="5160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704466-CFBD-CF4B-96D0-8FE6FAF2E228}"/>
              </a:ext>
            </a:extLst>
          </p:cNvPr>
          <p:cNvSpPr/>
          <p:nvPr/>
        </p:nvSpPr>
        <p:spPr bwMode="gray">
          <a:xfrm>
            <a:off x="2544896" y="1861850"/>
            <a:ext cx="1127694" cy="110620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55916-B41A-464B-9626-4829E649C35B}"/>
              </a:ext>
            </a:extLst>
          </p:cNvPr>
          <p:cNvSpPr/>
          <p:nvPr/>
        </p:nvSpPr>
        <p:spPr bwMode="gray">
          <a:xfrm>
            <a:off x="5340012" y="1861849"/>
            <a:ext cx="1127694" cy="110620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7F252-8EF5-DB46-BF1B-6A65301CEC83}"/>
              </a:ext>
            </a:extLst>
          </p:cNvPr>
          <p:cNvSpPr/>
          <p:nvPr/>
        </p:nvSpPr>
        <p:spPr bwMode="gray">
          <a:xfrm>
            <a:off x="5340012" y="4847885"/>
            <a:ext cx="1127694" cy="133185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696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Transaction is divided into deposit, settlement and withdraw by </a:t>
            </a:r>
            <a:r>
              <a:rPr lang="en-US" dirty="0" err="1">
                <a:solidFill>
                  <a:srgbClr val="002776"/>
                </a:solidFill>
              </a:rPr>
              <a:t>transaction_type</a:t>
            </a:r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Logical Design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6B269-4EDD-8841-9698-955BE7BD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08" y="1802321"/>
            <a:ext cx="8632208" cy="46342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DEBB41-76D5-6648-8D3A-84F0457951E2}"/>
              </a:ext>
            </a:extLst>
          </p:cNvPr>
          <p:cNvSpPr/>
          <p:nvPr/>
        </p:nvSpPr>
        <p:spPr bwMode="gray">
          <a:xfrm>
            <a:off x="1158223" y="3670553"/>
            <a:ext cx="730867" cy="268401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216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Physical design is created based on the logical design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Physical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D33C2-D748-1949-9BF1-312BAF38C287}"/>
              </a:ext>
            </a:extLst>
          </p:cNvPr>
          <p:cNvGrpSpPr/>
          <p:nvPr/>
        </p:nvGrpSpPr>
        <p:grpSpPr>
          <a:xfrm>
            <a:off x="402609" y="1839564"/>
            <a:ext cx="8229599" cy="4893647"/>
            <a:chOff x="402609" y="1697391"/>
            <a:chExt cx="8229599" cy="48936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D1C065-4025-3249-95F2-26F40188E999}"/>
                </a:ext>
              </a:extLst>
            </p:cNvPr>
            <p:cNvSpPr/>
            <p:nvPr/>
          </p:nvSpPr>
          <p:spPr>
            <a:xfrm>
              <a:off x="402609" y="1697391"/>
              <a:ext cx="4004499" cy="3323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endParaRPr lang="en-US" sz="600" dirty="0"/>
            </a:p>
            <a:p>
              <a:r>
                <a:rPr lang="en-US" sz="600" dirty="0"/>
                <a:t>  CREATE TABLE "ACCOUNT" </a:t>
              </a:r>
            </a:p>
            <a:p>
              <a:r>
                <a:rPr lang="en-US" sz="600" dirty="0"/>
                <a:t>   (	"ACCOUNT_ID" VARCHAR2(20) NOT NULL, </a:t>
              </a:r>
            </a:p>
            <a:p>
              <a:r>
                <a:rPr lang="en-US" sz="600" dirty="0"/>
                <a:t>	"EMAIL" VARCHAR2(200) NOT NULL, </a:t>
              </a:r>
            </a:p>
            <a:p>
              <a:r>
                <a:rPr lang="en-US" sz="600" dirty="0"/>
                <a:t>	"PASSWORD" VARCHAR2(30) NOT NULL, </a:t>
              </a:r>
            </a:p>
            <a:p>
              <a:r>
                <a:rPr lang="en-US" sz="600" dirty="0"/>
                <a:t>	"NAME" VARCHAR2(100) NOT NULL, </a:t>
              </a:r>
            </a:p>
            <a:p>
              <a:r>
                <a:rPr lang="en-US" sz="600" dirty="0"/>
                <a:t>	"ADDRESS" VARCHAR2(200) NOT NULL, </a:t>
              </a:r>
            </a:p>
            <a:p>
              <a:r>
                <a:rPr lang="en-US" sz="600" dirty="0"/>
                <a:t>	"ROUTING_NUMBER" VARCHAR2(9) NOT NULL, </a:t>
              </a:r>
            </a:p>
            <a:p>
              <a:r>
                <a:rPr lang="en-US" sz="600" dirty="0"/>
                <a:t>	"ACCOUNT_NUMBER" VARCHAR2(12) NOT NULL, </a:t>
              </a:r>
            </a:p>
            <a:p>
              <a:r>
                <a:rPr lang="en-US" sz="600" dirty="0"/>
                <a:t>	"UPDATED_DATE" DATE NOT NULL, </a:t>
              </a:r>
            </a:p>
            <a:p>
              <a:r>
                <a:rPr lang="en-US" sz="600" dirty="0"/>
                <a:t>	"CREATED_DATE" DATE NOT NULL, </a:t>
              </a:r>
            </a:p>
            <a:p>
              <a:r>
                <a:rPr lang="en-US" sz="600" dirty="0"/>
                <a:t>	 CONSTRAINT "ACCOUNT_PK" PRIMARY KEY ("ACCOUNT_ID")</a:t>
              </a:r>
            </a:p>
            <a:p>
              <a:r>
                <a:rPr lang="en-US" sz="600" dirty="0"/>
                <a:t>   );</a:t>
              </a:r>
            </a:p>
            <a:p>
              <a:endParaRPr lang="en-US" sz="600" dirty="0"/>
            </a:p>
            <a:p>
              <a:r>
                <a:rPr lang="en-US" sz="600" dirty="0"/>
                <a:t>  CREATE TABLE "CURRENCY" </a:t>
              </a:r>
            </a:p>
            <a:p>
              <a:r>
                <a:rPr lang="en-US" sz="600" dirty="0"/>
                <a:t>   (	"CURRENCY_ID" VARCHAR2(20) NOT NULL, </a:t>
              </a:r>
            </a:p>
            <a:p>
              <a:r>
                <a:rPr lang="en-US" sz="600" dirty="0"/>
                <a:t>	"CURRENCY_NAME" VARCHAR2(20) NOT NULL, </a:t>
              </a:r>
            </a:p>
            <a:p>
              <a:r>
                <a:rPr lang="en-US" sz="600" dirty="0"/>
                <a:t>	"UPDATED_DATE" DATE NOT NULL, </a:t>
              </a:r>
            </a:p>
            <a:p>
              <a:r>
                <a:rPr lang="en-US" sz="600" dirty="0"/>
                <a:t>	"CREATED_DATE" DATE NOT NULL, </a:t>
              </a:r>
            </a:p>
            <a:p>
              <a:r>
                <a:rPr lang="en-US" sz="600" dirty="0"/>
                <a:t>	 CONSTRAINT "CURRENCY_PK" PRIMARY KEY ("CURRENCY_ID")</a:t>
              </a:r>
            </a:p>
            <a:p>
              <a:r>
                <a:rPr lang="en-US" sz="600" dirty="0"/>
                <a:t>   );</a:t>
              </a:r>
            </a:p>
            <a:p>
              <a:endParaRPr lang="en-US" sz="600" dirty="0"/>
            </a:p>
            <a:p>
              <a:r>
                <a:rPr lang="en-US" sz="600" dirty="0"/>
                <a:t>  CREATE TABLE "BALANCE" </a:t>
              </a:r>
            </a:p>
            <a:p>
              <a:r>
                <a:rPr lang="en-US" sz="600" dirty="0"/>
                <a:t>   (	"ACCOUNT_ID" VARCHAR2(20) NOT NULL, </a:t>
              </a:r>
            </a:p>
            <a:p>
              <a:r>
                <a:rPr lang="en-US" sz="600" dirty="0"/>
                <a:t>	"CURRENCY_ID" VARCHAR2(20) NOT NULL, </a:t>
              </a:r>
            </a:p>
            <a:p>
              <a:r>
                <a:rPr lang="en-US" sz="600" dirty="0"/>
                <a:t>	"BALANCE" NUMBER NOT NULL, </a:t>
              </a:r>
            </a:p>
            <a:p>
              <a:r>
                <a:rPr lang="en-US" sz="600" dirty="0"/>
                <a:t>	"UPDATED_DATE" DATE NOT NULL, </a:t>
              </a:r>
            </a:p>
            <a:p>
              <a:r>
                <a:rPr lang="en-US" sz="600" dirty="0"/>
                <a:t>	"CREATED_DATE" DATE NOT NULL, </a:t>
              </a:r>
            </a:p>
            <a:p>
              <a:r>
                <a:rPr lang="en-US" sz="600" dirty="0"/>
                <a:t>	 CONSTRAINT "BALANCE_FK1" FOREIGN KEY ("ACCOUNT_ID")</a:t>
              </a:r>
            </a:p>
            <a:p>
              <a:r>
                <a:rPr lang="en-US" sz="600" dirty="0"/>
                <a:t>	  REFERENCES "ACCOUNT" ("ACCOUNT_ID"), </a:t>
              </a:r>
            </a:p>
            <a:p>
              <a:r>
                <a:rPr lang="en-US" sz="600" dirty="0"/>
                <a:t>	 CONSTRAINT "BALANCE_FK2" FOREIGN KEY ("CURRENCY_ID")</a:t>
              </a:r>
            </a:p>
            <a:p>
              <a:r>
                <a:rPr lang="en-US" sz="600" dirty="0"/>
                <a:t>	  REFERENCES "CURRENCY" ("CURRENCY_ID")</a:t>
              </a:r>
            </a:p>
            <a:p>
              <a:r>
                <a:rPr lang="en-US" sz="600" dirty="0"/>
                <a:t>   ) ;</a:t>
              </a:r>
            </a:p>
            <a:p>
              <a:endParaRPr lang="en-US" sz="600" dirty="0"/>
            </a:p>
            <a:p>
              <a:endParaRPr lang="en-US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E4D5DC-3CB6-4E44-8291-204EDDB7B0B4}"/>
                </a:ext>
              </a:extLst>
            </p:cNvPr>
            <p:cNvSpPr/>
            <p:nvPr/>
          </p:nvSpPr>
          <p:spPr>
            <a:xfrm>
              <a:off x="4627709" y="1697391"/>
              <a:ext cx="4004499" cy="48936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endParaRPr lang="en-US" sz="600" dirty="0"/>
            </a:p>
            <a:p>
              <a:r>
                <a:rPr lang="en-US" sz="600" dirty="0"/>
                <a:t>  CREATE TABLE "ORDER_" </a:t>
              </a:r>
            </a:p>
            <a:p>
              <a:r>
                <a:rPr lang="en-US" sz="600" dirty="0"/>
                <a:t>   (	"ORDER_ID" VARCHAR2(20) NOT NULL, </a:t>
              </a:r>
            </a:p>
            <a:p>
              <a:r>
                <a:rPr lang="en-US" sz="600" dirty="0"/>
                <a:t>	"ACCOUNT_ID" VARCHAR2(20) NOT NULL, </a:t>
              </a:r>
            </a:p>
            <a:p>
              <a:r>
                <a:rPr lang="en-US" sz="600" dirty="0"/>
                <a:t>	"BUY_SELL_TYPE" VARCHAR2(4) NOT NULL, </a:t>
              </a:r>
            </a:p>
            <a:p>
              <a:r>
                <a:rPr lang="en-US" sz="600" dirty="0"/>
                <a:t>	"ORDER_CURRENCY_ID" VARCHAR2(20) NOT NULL, </a:t>
              </a:r>
            </a:p>
            <a:p>
              <a:r>
                <a:rPr lang="en-US" sz="600" dirty="0"/>
                <a:t>	"ORDER_LIMIT_PRICE" NUMBER NOT NULL, </a:t>
              </a:r>
            </a:p>
            <a:p>
              <a:r>
                <a:rPr lang="en-US" sz="600" dirty="0"/>
                <a:t>	"ORDER_AMOUNT" NUMBER NOT NULL, </a:t>
              </a:r>
            </a:p>
            <a:p>
              <a:r>
                <a:rPr lang="en-US" sz="600" dirty="0"/>
                <a:t>	"ORIGINAL_CURRENCY_ID" VARCHAR2(20) NOT NULL, </a:t>
              </a:r>
            </a:p>
            <a:p>
              <a:r>
                <a:rPr lang="en-US" sz="600" dirty="0"/>
                <a:t>	"ORIGINAL_AMOUNT" NUMBER NOT NULL, </a:t>
              </a:r>
            </a:p>
            <a:p>
              <a:r>
                <a:rPr lang="en-US" sz="600" dirty="0"/>
                <a:t>	"STATUS" VARCHAR2(10) NOT NULL, </a:t>
              </a:r>
            </a:p>
            <a:p>
              <a:r>
                <a:rPr lang="en-US" sz="600" dirty="0"/>
                <a:t>	"UPDATED_DATE" DATE NOT NULL, </a:t>
              </a:r>
            </a:p>
            <a:p>
              <a:r>
                <a:rPr lang="en-US" sz="600" dirty="0"/>
                <a:t>	"CREATED_DATE" DATE NOT NULL, </a:t>
              </a:r>
            </a:p>
            <a:p>
              <a:r>
                <a:rPr lang="en-US" sz="600" dirty="0"/>
                <a:t>	 CONSTRAINT "ORDER_PK" PRIMARY KEY ("ORDER_ID"), </a:t>
              </a:r>
            </a:p>
            <a:p>
              <a:r>
                <a:rPr lang="en-US" sz="600" dirty="0"/>
                <a:t>	 CONSTRAINT "ORDER__FK1" FOREIGN KEY ("ACCOUNT_ID")</a:t>
              </a:r>
            </a:p>
            <a:p>
              <a:r>
                <a:rPr lang="en-US" sz="600" dirty="0"/>
                <a:t>	  REFERENCES "ACCOUNT" ("ACCOUNT_ID"), </a:t>
              </a:r>
            </a:p>
            <a:p>
              <a:r>
                <a:rPr lang="en-US" sz="600" dirty="0"/>
                <a:t>	 CONSTRAINT "ORDER__FK2" FOREIGN KEY ("ORDER_CURRENCY_ID")</a:t>
              </a:r>
            </a:p>
            <a:p>
              <a:r>
                <a:rPr lang="en-US" sz="600" dirty="0"/>
                <a:t>	  REFERENCES "CURRENCY" ("CURRENCY_ID"), </a:t>
              </a:r>
            </a:p>
            <a:p>
              <a:r>
                <a:rPr lang="en-US" sz="600" dirty="0"/>
                <a:t>	 CONSTRAINT "ORDER__FK3" FOREIGN KEY ("ORIGINAL_CURRENCY_ID")</a:t>
              </a:r>
            </a:p>
            <a:p>
              <a:r>
                <a:rPr lang="en-US" sz="600" dirty="0"/>
                <a:t>	  REFERENCES "CURRENCY" ("CURRENCY_ID")</a:t>
              </a:r>
            </a:p>
            <a:p>
              <a:r>
                <a:rPr lang="en-US" sz="600" dirty="0"/>
                <a:t>   );</a:t>
              </a:r>
            </a:p>
            <a:p>
              <a:endParaRPr lang="en-US" sz="600" dirty="0"/>
            </a:p>
            <a:p>
              <a:r>
                <a:rPr lang="en-US" sz="600" dirty="0"/>
                <a:t>  CREATE TABLE "TRANSACTION" </a:t>
              </a:r>
            </a:p>
            <a:p>
              <a:r>
                <a:rPr lang="en-US" sz="600" dirty="0"/>
                <a:t>   (	"TRANSACTION_ID" VARCHAR2(20) NOT NULL, </a:t>
              </a:r>
            </a:p>
            <a:p>
              <a:r>
                <a:rPr lang="en-US" sz="600" dirty="0"/>
                <a:t>	"TRANSACTION_TYPE" VARCHAR2(10) NOT NULL, </a:t>
              </a:r>
            </a:p>
            <a:p>
              <a:r>
                <a:rPr lang="en-US" sz="600" dirty="0"/>
                <a:t>	"ACCOUNT_ID" VARCHAR2(20) NOT NULL, </a:t>
              </a:r>
            </a:p>
            <a:p>
              <a:r>
                <a:rPr lang="en-US" sz="600" dirty="0"/>
                <a:t>	"DEBIT_CURRENCY_ID" VARCHAR2(20) NOT NULL, </a:t>
              </a:r>
            </a:p>
            <a:p>
              <a:r>
                <a:rPr lang="en-US" sz="600" dirty="0"/>
                <a:t>	"DEBIT_AMOUNT" NUMBER NOT NULL, </a:t>
              </a:r>
            </a:p>
            <a:p>
              <a:r>
                <a:rPr lang="en-US" sz="600" dirty="0"/>
                <a:t>	"CREDIT_CURRENCY_ID" VARCHAR2(20) NOT NULL, </a:t>
              </a:r>
            </a:p>
            <a:p>
              <a:r>
                <a:rPr lang="en-US" sz="600" dirty="0"/>
                <a:t>	"CREDIT_AMOUNT" NUMBER NOT NULL, </a:t>
              </a:r>
            </a:p>
            <a:p>
              <a:r>
                <a:rPr lang="en-US" sz="600" dirty="0"/>
                <a:t>	"UPDATED_DATE" DATE NOT NULL, </a:t>
              </a:r>
            </a:p>
            <a:p>
              <a:r>
                <a:rPr lang="en-US" sz="600" dirty="0"/>
                <a:t>	"CREATED_DATE" DATE NOT NULL, </a:t>
              </a:r>
            </a:p>
            <a:p>
              <a:r>
                <a:rPr lang="en-US" sz="600" dirty="0"/>
                <a:t>	"PAYER_ROUTING_NUMBER" VARCHAR2(9), </a:t>
              </a:r>
            </a:p>
            <a:p>
              <a:r>
                <a:rPr lang="en-US" sz="600" dirty="0"/>
                <a:t>	"PAYER_ACCOUNT_NUMBER" VARCHAR2(12), </a:t>
              </a:r>
            </a:p>
            <a:p>
              <a:r>
                <a:rPr lang="en-US" sz="600" dirty="0"/>
                <a:t>	"CRYPTOCCY_TRANSACTION_ID" VARCHAR2(34), </a:t>
              </a:r>
            </a:p>
            <a:p>
              <a:r>
                <a:rPr lang="en-US" sz="600" dirty="0"/>
                <a:t>	"MY_ORDER_ID" VARCHAR2(20), </a:t>
              </a:r>
            </a:p>
            <a:p>
              <a:r>
                <a:rPr lang="en-US" sz="600" dirty="0"/>
                <a:t>	"COUNTER_ORDER_ID" VARCHAR2(20), </a:t>
              </a:r>
            </a:p>
            <a:p>
              <a:r>
                <a:rPr lang="en-US" sz="600" dirty="0"/>
                <a:t>	"RCPT_ROUTING_NUMBER" VARCHAR2(9), </a:t>
              </a:r>
            </a:p>
            <a:p>
              <a:r>
                <a:rPr lang="en-US" sz="600" dirty="0"/>
                <a:t>	"RCPT_ACCOUNT_NUMBER" VARCHAR2(12), </a:t>
              </a:r>
            </a:p>
            <a:p>
              <a:r>
                <a:rPr lang="en-US" sz="600" dirty="0"/>
                <a:t>	"CRYPTOCCY_TRANSACTION_ID2" VARCHAR2(64), </a:t>
              </a:r>
            </a:p>
            <a:p>
              <a:r>
                <a:rPr lang="en-US" sz="600" dirty="0"/>
                <a:t>	 CONSTRAINT "TRANSACTION_PK" PRIMARY KEY ("TRANSACTION_ID"), </a:t>
              </a:r>
            </a:p>
            <a:p>
              <a:r>
                <a:rPr lang="en-US" sz="600" dirty="0"/>
                <a:t>	 CONSTRAINT "TRANSACTION_FK1" FOREIGN KEY ("ACCOUNT_ID")</a:t>
              </a:r>
            </a:p>
            <a:p>
              <a:r>
                <a:rPr lang="en-US" sz="600" dirty="0"/>
                <a:t>	  REFERENCES "ACCOUNT" ("ACCOUNT_ID"), </a:t>
              </a:r>
            </a:p>
            <a:p>
              <a:r>
                <a:rPr lang="en-US" sz="600" dirty="0"/>
                <a:t>	 CONSTRAINT "TRANSACTION_FK2" FOREIGN KEY ("DEBIT_CURRENCY_ID")</a:t>
              </a:r>
            </a:p>
            <a:p>
              <a:r>
                <a:rPr lang="en-US" sz="600" dirty="0"/>
                <a:t>	  REFERENCES "CURRENCY" ("CURRENCY_ID"), </a:t>
              </a:r>
            </a:p>
            <a:p>
              <a:r>
                <a:rPr lang="en-US" sz="600" dirty="0"/>
                <a:t>	 CONSTRAINT "TRANSACTION_FK3" FOREIGN KEY ("CREDIT_CURRENCY_ID")</a:t>
              </a:r>
            </a:p>
            <a:p>
              <a:r>
                <a:rPr lang="en-US" sz="600" dirty="0"/>
                <a:t>	  REFERENCES "CURRENCY" ("CURRENCY_ID"), </a:t>
              </a:r>
            </a:p>
            <a:p>
              <a:r>
                <a:rPr lang="en-US" sz="600" dirty="0"/>
                <a:t>	 CONSTRAINT "TRANSACTION_FK4" FOREIGN KEY ("MY_ORDER_ID")</a:t>
              </a:r>
            </a:p>
            <a:p>
              <a:r>
                <a:rPr lang="en-US" sz="600" dirty="0"/>
                <a:t>	  REFERENCES "ORDER_" ("ORDER_ID"), </a:t>
              </a:r>
            </a:p>
            <a:p>
              <a:r>
                <a:rPr lang="en-US" sz="600" dirty="0"/>
                <a:t>	 CONSTRAINT "TRANSACTION_FK5" FOREIGN KEY ("COUNTER_ORDER_ID")</a:t>
              </a:r>
            </a:p>
            <a:p>
              <a:r>
                <a:rPr lang="en-US" sz="600" dirty="0"/>
                <a:t>	  REFERENCES "ORDER_" ("ORDER_ID")</a:t>
              </a:r>
            </a:p>
            <a:p>
              <a:r>
                <a:rPr lang="en-US" sz="600" dirty="0"/>
                <a:t>  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6143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Create an account and balances by each currency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Demo Queries: A user opens an account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F7661-FB31-4242-83C2-ED7A8596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824437"/>
              </p:ext>
            </p:extLst>
          </p:nvPr>
        </p:nvGraphicFramePr>
        <p:xfrm>
          <a:off x="402608" y="1928100"/>
          <a:ext cx="310038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506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2763883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3429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--A user opens an account.</a:t>
            </a:r>
          </a:p>
          <a:p>
            <a:r>
              <a:rPr lang="en-US" dirty="0"/>
              <a:t>INSERT INTO ACCOUNT VALUES('21', 'uaubri0@cyberchimps.com', 'NLHokv0', 'Ursuline </a:t>
            </a:r>
            <a:r>
              <a:rPr lang="en-US" dirty="0" err="1"/>
              <a:t>Aubri</a:t>
            </a:r>
            <a:r>
              <a:rPr lang="en-US" dirty="0"/>
              <a:t>', '9866 Ridgeview Junction', '236105411', '341000165174',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r>
              <a:rPr lang="en-US" dirty="0"/>
              <a:t>INSERT INTO BALANCE VALUES('21', '1' ,0,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r>
              <a:rPr lang="en-US" dirty="0"/>
              <a:t>INSERT INTO BALANCE VALUES('21', '2' ,0,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r>
              <a:rPr lang="en-US" dirty="0"/>
              <a:t>INSERT INTO BALANCE VALUES('21', '3' ,0,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r>
              <a:rPr lang="en-US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978879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Get a current balance, create a transaction and update the current balance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Demo Queries: The user deposits money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F7661-FB31-4242-83C2-ED7A8596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55273"/>
              </p:ext>
            </p:extLst>
          </p:nvPr>
        </p:nvGraphicFramePr>
        <p:xfrm>
          <a:off x="402608" y="1928100"/>
          <a:ext cx="310038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506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2763883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3429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--The user deposits money.</a:t>
            </a:r>
          </a:p>
          <a:p>
            <a:r>
              <a:rPr lang="en-US" dirty="0"/>
              <a:t>SELECT * FROM BALANCE WHERE ACCOUNT_ID = '21' and (CURRENCY_ID = '1' OR CURRENCY_ID = '2');</a:t>
            </a:r>
          </a:p>
          <a:p>
            <a:r>
              <a:rPr lang="en-US" dirty="0"/>
              <a:t>INSERT INTO TRANSACTION VALUES('11', 'DEPOSIT', '21', '2', 0, '2', 10000,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, '236105411', '341000165174', null, null, null, null, null, null);</a:t>
            </a:r>
          </a:p>
          <a:p>
            <a:r>
              <a:rPr lang="en-US" dirty="0"/>
              <a:t>UPDATE BALANCE SET BALANCE=10000, UPDATED_DATE = </a:t>
            </a:r>
            <a:r>
              <a:rPr lang="en-US" dirty="0" err="1"/>
              <a:t>sysdate</a:t>
            </a:r>
            <a:r>
              <a:rPr lang="en-US" dirty="0"/>
              <a:t>, where ACCOUNT_ID = '21' and CURRENCY_ID = '2'; </a:t>
            </a:r>
          </a:p>
          <a:p>
            <a:r>
              <a:rPr lang="en-US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7646739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469492"/>
          </a:xfrm>
        </p:spPr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Get the current balance and create an order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Demo Queries: The user places an order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9F7661-FB31-4242-83C2-ED7A85965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45295"/>
              </p:ext>
            </p:extLst>
          </p:nvPr>
        </p:nvGraphicFramePr>
        <p:xfrm>
          <a:off x="402608" y="1928100"/>
          <a:ext cx="3100389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6506">
                  <a:extLst>
                    <a:ext uri="{9D8B030D-6E8A-4147-A177-3AD203B41FA5}">
                      <a16:colId xmlns:a16="http://schemas.microsoft.com/office/drawing/2014/main" val="1367199147"/>
                    </a:ext>
                  </a:extLst>
                </a:gridCol>
                <a:gridCol w="2763883">
                  <a:extLst>
                    <a:ext uri="{9D8B030D-6E8A-4147-A177-3AD203B41FA5}">
                      <a16:colId xmlns:a16="http://schemas.microsoft.com/office/drawing/2014/main" val="227138051"/>
                    </a:ext>
                  </a:extLst>
                </a:gridCol>
              </a:tblGrid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6539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 user opens an account.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303483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deposits money.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41914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places an order.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34574"/>
                  </a:ext>
                </a:extLst>
              </a:tr>
              <a:tr h="146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order is settled.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738301"/>
                  </a:ext>
                </a:extLst>
              </a:tr>
              <a:tr h="158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The user withdraws cryptocurrency.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1346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6D42C3A-51B2-6846-A345-52C6B5490C14}"/>
              </a:ext>
            </a:extLst>
          </p:cNvPr>
          <p:cNvSpPr/>
          <p:nvPr/>
        </p:nvSpPr>
        <p:spPr>
          <a:xfrm>
            <a:off x="365760" y="34290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--The user places an order.</a:t>
            </a:r>
          </a:p>
          <a:p>
            <a:r>
              <a:rPr lang="en-US" dirty="0"/>
              <a:t>SELECT * FROM ORDER_ WHERE ORDER_CURRENCY_ID = '1' and ORIGINAL_CURRENCY_ID = '2' and STATUS = 'ACTIVE';</a:t>
            </a:r>
          </a:p>
          <a:p>
            <a:r>
              <a:rPr lang="en-US" dirty="0"/>
              <a:t>INSERT INTO ORDER_ VALUES('12', '21', 'BUY', '1', 7100, 0.1, '2', 710, 'ACTIVE', </a:t>
            </a:r>
            <a:r>
              <a:rPr lang="en-US" dirty="0" err="1"/>
              <a:t>sysdate</a:t>
            </a:r>
            <a:r>
              <a:rPr lang="en-US" dirty="0"/>
              <a:t>, </a:t>
            </a:r>
            <a:r>
              <a:rPr lang="en-US" dirty="0" err="1"/>
              <a:t>sysdate</a:t>
            </a:r>
            <a:r>
              <a:rPr lang="en-US" dirty="0"/>
              <a:t>);</a:t>
            </a:r>
          </a:p>
          <a:p>
            <a:r>
              <a:rPr lang="en-US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312749513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2333</TotalTime>
  <Words>2162</Words>
  <Application>Microsoft Macintosh PowerPoint</Application>
  <PresentationFormat>On-screen Show (4:3)</PresentationFormat>
  <Paragraphs>262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Wingdings 2</vt:lpstr>
      <vt:lpstr>Deloitte_US_Onscreen</vt:lpstr>
      <vt:lpstr>Cryptocurrency Trading Platform  Project Team 12 Machida Hiroaki</vt:lpstr>
      <vt:lpstr>Contents</vt:lpstr>
      <vt:lpstr>Cryptocurrency exchange platform that customers can exchange real currencies and cryptocurrency</vt:lpstr>
      <vt:lpstr>Account places orders and when it’s settled, transaction will be generated</vt:lpstr>
      <vt:lpstr>Transaction is divided into deposit, settlement and withdraw by transaction_type</vt:lpstr>
      <vt:lpstr>Physical design is created based on the logical design</vt:lpstr>
      <vt:lpstr>Create an account and balances by each currency</vt:lpstr>
      <vt:lpstr>Get a current balance, create a transaction and update the current balance</vt:lpstr>
      <vt:lpstr>Get the current balance and create an order</vt:lpstr>
      <vt:lpstr>Another order placed, mark orders as settled, create transactions and update balances</vt:lpstr>
      <vt:lpstr>Get the current balance, update it and create a transaction</vt:lpstr>
      <vt:lpstr>Get every user’s balance as a cursor, then update the balance</vt:lpstr>
      <vt:lpstr>Making a procedure from scratch was new to me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 — Top tips for use</dc:title>
  <dc:creator>Campbell, Janel</dc:creator>
  <cp:lastModifiedBy>Machida, Hiroaki</cp:lastModifiedBy>
  <cp:revision>116</cp:revision>
  <cp:lastPrinted>2014-04-15T22:40:20Z</cp:lastPrinted>
  <dcterms:created xsi:type="dcterms:W3CDTF">2014-09-05T00:45:24Z</dcterms:created>
  <dcterms:modified xsi:type="dcterms:W3CDTF">2019-12-09T23:47:50Z</dcterms:modified>
</cp:coreProperties>
</file>