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81" r:id="rId2"/>
    <p:sldId id="262" r:id="rId3"/>
    <p:sldId id="382" r:id="rId4"/>
    <p:sldId id="396" r:id="rId5"/>
    <p:sldId id="397" r:id="rId6"/>
    <p:sldId id="387" r:id="rId7"/>
    <p:sldId id="398" r:id="rId8"/>
    <p:sldId id="399" r:id="rId9"/>
  </p:sldIdLst>
  <p:sldSz cx="9144000" cy="6858000" type="screen4x3"/>
  <p:notesSz cx="7010400" cy="923607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4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81BC01"/>
    <a:srgbClr val="81BC00"/>
    <a:srgbClr val="72C7EF"/>
    <a:srgbClr val="313131"/>
    <a:srgbClr val="6E6E6E"/>
    <a:srgbClr val="BDD203"/>
    <a:srgbClr val="00A1DE"/>
    <a:srgbClr val="FF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8413" autoAdjust="0"/>
  </p:normalViewPr>
  <p:slideViewPr>
    <p:cSldViewPr snapToGrid="0" showGuides="1">
      <p:cViewPr>
        <p:scale>
          <a:sx n="91" d="100"/>
          <a:sy n="91" d="100"/>
        </p:scale>
        <p:origin x="1656" y="344"/>
      </p:cViewPr>
      <p:guideLst>
        <p:guide orient="horz" pos="244"/>
        <p:guide orient="horz" pos="1021"/>
        <p:guide orient="horz" pos="4005"/>
        <p:guide orient="horz" pos="531"/>
        <p:guide orient="horz" pos="1244"/>
        <p:guide pos="2880"/>
        <p:guide pos="230"/>
        <p:guide pos="5530"/>
        <p:guide pos="2824"/>
        <p:guide pos="2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notesViewPr>
    <p:cSldViewPr snapToGrid="0" showGuides="1">
      <p:cViewPr varScale="1">
        <p:scale>
          <a:sx n="71" d="100"/>
          <a:sy n="71" d="100"/>
        </p:scale>
        <p:origin x="-3372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11/17/19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334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77334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1" tIns="47290" rIns="94581" bIns="4729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4581" tIns="47290" rIns="94581" bIns="47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6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3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0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5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2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7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2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8" r:id="rId3"/>
    <p:sldLayoutId id="2147483680" r:id="rId4"/>
    <p:sldLayoutId id="2147483681" r:id="rId5"/>
    <p:sldLayoutId id="2147483695" r:id="rId6"/>
    <p:sldLayoutId id="2147483679" r:id="rId7"/>
    <p:sldLayoutId id="2147483697" r:id="rId8"/>
    <p:sldLayoutId id="2147483682" r:id="rId9"/>
    <p:sldLayoutId id="2147483698" r:id="rId10"/>
    <p:sldLayoutId id="2147483696" r:id="rId11"/>
    <p:sldLayoutId id="2147483684" r:id="rId12"/>
    <p:sldLayoutId id="2147483691" r:id="rId13"/>
    <p:sldLayoutId id="2147483690" r:id="rId14"/>
    <p:sldLayoutId id="2147483683" r:id="rId15"/>
    <p:sldLayoutId id="2147483692" r:id="rId16"/>
    <p:sldLayoutId id="2147483685" r:id="rId17"/>
    <p:sldLayoutId id="2147483693" r:id="rId18"/>
    <p:sldLayoutId id="2147483694" r:id="rId19"/>
    <p:sldLayoutId id="2147483689" r:id="rId2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25000"/>
        <a:buFont typeface="Arial" panose="020B0604020202020204" pitchFamily="34" charset="0"/>
        <a:buChar char="‏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7563589" cy="842400"/>
          </a:xfrm>
        </p:spPr>
        <p:txBody>
          <a:bodyPr anchor="t"/>
          <a:lstStyle/>
          <a:p>
            <a:pPr lvl="0">
              <a:spcBef>
                <a:spcPts val="0"/>
              </a:spcBef>
            </a:pPr>
            <a:r>
              <a:rPr lang="en-US" dirty="0"/>
              <a:t>Final Project</a:t>
            </a:r>
            <a:br>
              <a:rPr lang="en-US" dirty="0"/>
            </a:br>
            <a:br>
              <a:rPr lang="en-US" dirty="0">
                <a:solidFill>
                  <a:srgbClr val="81BC00"/>
                </a:solidFill>
              </a:rPr>
            </a:br>
            <a:r>
              <a:rPr lang="en-US" dirty="0">
                <a:solidFill>
                  <a:srgbClr val="81BC00"/>
                </a:solidFill>
              </a:rPr>
              <a:t>Machida Hiroaki</a:t>
            </a:r>
            <a:br>
              <a:rPr lang="en-US" dirty="0">
                <a:solidFill>
                  <a:srgbClr val="81BC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0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Contents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61225"/>
              </p:ext>
            </p:extLst>
          </p:nvPr>
        </p:nvGraphicFramePr>
        <p:xfrm>
          <a:off x="457200" y="1090597"/>
          <a:ext cx="8229599" cy="4993982"/>
        </p:xfrm>
        <a:graphic>
          <a:graphicData uri="http://schemas.openxmlformats.org/drawingml/2006/table">
            <a:tbl>
              <a:tblPr/>
              <a:tblGrid>
                <a:gridCol w="822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Diagram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Sequence Diagram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 MVC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4508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747713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80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BotUI</a:t>
                      </a:r>
                      <a:endParaRPr lang="en-US" sz="180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747713" marR="0" lvl="2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en-US" sz="1800" i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JFreeChart</a:t>
                      </a:r>
                      <a:endParaRPr lang="en-US" sz="180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80844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 Test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73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008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9508"/>
            <a:ext cx="8412480" cy="46949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776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773836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Implemented as web service based on Spring MVC(Model, View, Controller) Framework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Class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B2F8C-398E-0745-A1EC-3CF0BE21689E}"/>
              </a:ext>
            </a:extLst>
          </p:cNvPr>
          <p:cNvSpPr/>
          <p:nvPr/>
        </p:nvSpPr>
        <p:spPr bwMode="gray">
          <a:xfrm>
            <a:off x="3709851" y="2164324"/>
            <a:ext cx="1724297" cy="79683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tx1"/>
                </a:solidFill>
              </a:rPr>
              <a:t>Spring MVC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24713-D181-9049-83E7-04CB8E219170}"/>
              </a:ext>
            </a:extLst>
          </p:cNvPr>
          <p:cNvSpPr/>
          <p:nvPr/>
        </p:nvSpPr>
        <p:spPr bwMode="gray">
          <a:xfrm>
            <a:off x="3709851" y="3809262"/>
            <a:ext cx="1724297" cy="79683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tx1"/>
                </a:solidFill>
              </a:rPr>
              <a:t>Request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7F311-9FF8-9642-A46F-D8EF47B22166}"/>
              </a:ext>
            </a:extLst>
          </p:cNvPr>
          <p:cNvSpPr/>
          <p:nvPr/>
        </p:nvSpPr>
        <p:spPr bwMode="gray">
          <a:xfrm>
            <a:off x="3709851" y="5454199"/>
            <a:ext cx="1724297" cy="79683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HWUtil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5EA296B-31AD-9D46-B1A5-8630876072A8}"/>
              </a:ext>
            </a:extLst>
          </p:cNvPr>
          <p:cNvSpPr/>
          <p:nvPr/>
        </p:nvSpPr>
        <p:spPr bwMode="gray">
          <a:xfrm>
            <a:off x="6907911" y="5454199"/>
            <a:ext cx="1724297" cy="796835"/>
          </a:xfrm>
          <a:prstGeom prst="can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E7A55-4600-C442-AC03-3A485607214A}"/>
              </a:ext>
            </a:extLst>
          </p:cNvPr>
          <p:cNvSpPr/>
          <p:nvPr/>
        </p:nvSpPr>
        <p:spPr bwMode="gray">
          <a:xfrm>
            <a:off x="692332" y="4229323"/>
            <a:ext cx="1724297" cy="796835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BotUI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Javascript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9CCC1FCE-FDC2-1F4A-9FD8-AC069E2A6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834" y="2937737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4EE888-BD0B-D54B-8303-6DAD0524ADA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1549034" y="3852137"/>
            <a:ext cx="5447" cy="377186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F11CF3-930D-DB4E-839A-E920FE4E60CE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4572000" y="2961159"/>
            <a:ext cx="0" cy="848103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494B09-0D17-4740-B2A5-300E4F6C153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572000" y="4606097"/>
            <a:ext cx="0" cy="848102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4131DB-CE91-9845-A62A-4628B9AC6165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2416629" y="2562742"/>
            <a:ext cx="1293222" cy="2064999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AC252F-C024-4545-A6CE-CFAF44D8369A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434148" y="5852617"/>
            <a:ext cx="1473763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2310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Spring delegates request to controller, controller calls </a:t>
            </a:r>
            <a:r>
              <a:rPr lang="en-US" dirty="0" err="1">
                <a:solidFill>
                  <a:srgbClr val="002776"/>
                </a:solidFill>
              </a:rPr>
              <a:t>HWUtil</a:t>
            </a:r>
            <a:r>
              <a:rPr lang="en-US" dirty="0">
                <a:solidFill>
                  <a:srgbClr val="002776"/>
                </a:solidFill>
              </a:rPr>
              <a:t> methods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Sequence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B2F8C-398E-0745-A1EC-3CF0BE21689E}"/>
              </a:ext>
            </a:extLst>
          </p:cNvPr>
          <p:cNvSpPr/>
          <p:nvPr/>
        </p:nvSpPr>
        <p:spPr bwMode="gray">
          <a:xfrm>
            <a:off x="2317343" y="2424533"/>
            <a:ext cx="1348692" cy="55213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:Spring MVC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24713-D181-9049-83E7-04CB8E219170}"/>
              </a:ext>
            </a:extLst>
          </p:cNvPr>
          <p:cNvSpPr/>
          <p:nvPr/>
        </p:nvSpPr>
        <p:spPr bwMode="gray">
          <a:xfrm>
            <a:off x="3987329" y="2424533"/>
            <a:ext cx="1348692" cy="55213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:Request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7F311-9FF8-9642-A46F-D8EF47B22166}"/>
              </a:ext>
            </a:extLst>
          </p:cNvPr>
          <p:cNvSpPr/>
          <p:nvPr/>
        </p:nvSpPr>
        <p:spPr bwMode="gray">
          <a:xfrm>
            <a:off x="5657315" y="2414423"/>
            <a:ext cx="1348692" cy="55213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HWUtil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E7A55-4600-C442-AC03-3A485607214A}"/>
              </a:ext>
            </a:extLst>
          </p:cNvPr>
          <p:cNvSpPr/>
          <p:nvPr/>
        </p:nvSpPr>
        <p:spPr bwMode="gray">
          <a:xfrm>
            <a:off x="647357" y="2424533"/>
            <a:ext cx="1348692" cy="55213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 err="1">
                <a:solidFill>
                  <a:schemeClr val="tx1"/>
                </a:solidFill>
              </a:rPr>
              <a:t>BotUI</a:t>
            </a:r>
            <a:endParaRPr lang="en-US" sz="1600" dirty="0">
              <a:solidFill>
                <a:schemeClr val="tx1"/>
              </a:solidFill>
            </a:endParaRP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 err="1">
                <a:solidFill>
                  <a:schemeClr val="tx1"/>
                </a:solidFill>
              </a:rPr>
              <a:t>Javascript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9CCC1FCE-FDC2-1F4A-9FD8-AC069E2A6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608" y="2014612"/>
            <a:ext cx="583660" cy="58366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0A1AD4D-A88B-E848-8352-B118184C9769}"/>
              </a:ext>
            </a:extLst>
          </p:cNvPr>
          <p:cNvSpPr/>
          <p:nvPr/>
        </p:nvSpPr>
        <p:spPr bwMode="gray">
          <a:xfrm>
            <a:off x="7327300" y="2424533"/>
            <a:ext cx="1348692" cy="552134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tx1"/>
                </a:solidFill>
              </a:rPr>
              <a:t>:Database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08141B-64D9-7048-A04C-C31AEA19A37B}"/>
              </a:ext>
            </a:extLst>
          </p:cNvPr>
          <p:cNvCxnSpPr>
            <a:stCxn id="11" idx="2"/>
          </p:cNvCxnSpPr>
          <p:nvPr/>
        </p:nvCxnSpPr>
        <p:spPr>
          <a:xfrm>
            <a:off x="1321703" y="2976667"/>
            <a:ext cx="0" cy="3346312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E028BD-4D37-A849-8ECB-C4E66EACCCA2}"/>
              </a:ext>
            </a:extLst>
          </p:cNvPr>
          <p:cNvCxnSpPr/>
          <p:nvPr/>
        </p:nvCxnSpPr>
        <p:spPr>
          <a:xfrm>
            <a:off x="2991689" y="2976667"/>
            <a:ext cx="0" cy="3346312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B62257-EC2B-AF40-9441-E171EA88B6A8}"/>
              </a:ext>
            </a:extLst>
          </p:cNvPr>
          <p:cNvCxnSpPr/>
          <p:nvPr/>
        </p:nvCxnSpPr>
        <p:spPr>
          <a:xfrm>
            <a:off x="4661675" y="2976667"/>
            <a:ext cx="0" cy="3346312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99F3C3-096E-244D-B70C-DA6E664EE439}"/>
              </a:ext>
            </a:extLst>
          </p:cNvPr>
          <p:cNvCxnSpPr/>
          <p:nvPr/>
        </p:nvCxnSpPr>
        <p:spPr>
          <a:xfrm>
            <a:off x="6331661" y="2966557"/>
            <a:ext cx="0" cy="3346312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5E9137-B4C9-0B47-B56D-D28B45AFF310}"/>
              </a:ext>
            </a:extLst>
          </p:cNvPr>
          <p:cNvCxnSpPr/>
          <p:nvPr/>
        </p:nvCxnSpPr>
        <p:spPr>
          <a:xfrm>
            <a:off x="8001646" y="2966557"/>
            <a:ext cx="0" cy="3346312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3628E6E-F54D-D444-85C8-F4500EA6B70C}"/>
              </a:ext>
            </a:extLst>
          </p:cNvPr>
          <p:cNvSpPr/>
          <p:nvPr/>
        </p:nvSpPr>
        <p:spPr bwMode="gray">
          <a:xfrm>
            <a:off x="1220174" y="3252734"/>
            <a:ext cx="179302" cy="2836782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5F7021-18BC-4348-8897-B1E5917BCC07}"/>
              </a:ext>
            </a:extLst>
          </p:cNvPr>
          <p:cNvSpPr/>
          <p:nvPr/>
        </p:nvSpPr>
        <p:spPr bwMode="gray">
          <a:xfrm>
            <a:off x="2885728" y="3591125"/>
            <a:ext cx="179301" cy="21600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532076-631B-E341-B8FD-90AAB5A36DAC}"/>
              </a:ext>
            </a:extLst>
          </p:cNvPr>
          <p:cNvSpPr/>
          <p:nvPr/>
        </p:nvSpPr>
        <p:spPr bwMode="gray">
          <a:xfrm>
            <a:off x="4586848" y="3861125"/>
            <a:ext cx="179302" cy="16200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FF1E56-DDCE-6746-A921-7A3CB6BB2B7F}"/>
              </a:ext>
            </a:extLst>
          </p:cNvPr>
          <p:cNvSpPr/>
          <p:nvPr/>
        </p:nvSpPr>
        <p:spPr bwMode="gray">
          <a:xfrm>
            <a:off x="6238613" y="4131125"/>
            <a:ext cx="179302" cy="10800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1BDC09-DC24-CB4C-9740-8E2F25AF4878}"/>
              </a:ext>
            </a:extLst>
          </p:cNvPr>
          <p:cNvSpPr/>
          <p:nvPr/>
        </p:nvSpPr>
        <p:spPr bwMode="gray">
          <a:xfrm>
            <a:off x="7890378" y="4401125"/>
            <a:ext cx="179302" cy="540000"/>
          </a:xfrm>
          <a:prstGeom prst="rect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633B2F-9710-234E-A152-7BF21144C029}"/>
              </a:ext>
            </a:extLst>
          </p:cNvPr>
          <p:cNvCxnSpPr/>
          <p:nvPr/>
        </p:nvCxnSpPr>
        <p:spPr>
          <a:xfrm>
            <a:off x="1399476" y="3591125"/>
            <a:ext cx="148625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C192FB-EA2E-3345-A414-02E0D02D8F45}"/>
              </a:ext>
            </a:extLst>
          </p:cNvPr>
          <p:cNvCxnSpPr/>
          <p:nvPr/>
        </p:nvCxnSpPr>
        <p:spPr>
          <a:xfrm>
            <a:off x="3100596" y="3869229"/>
            <a:ext cx="148625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494524-D971-F342-8C02-9C574DFA4B4C}"/>
              </a:ext>
            </a:extLst>
          </p:cNvPr>
          <p:cNvCxnSpPr/>
          <p:nvPr/>
        </p:nvCxnSpPr>
        <p:spPr>
          <a:xfrm>
            <a:off x="4771816" y="4170035"/>
            <a:ext cx="148625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5F3415-9492-2248-8E10-BBB4ED140455}"/>
              </a:ext>
            </a:extLst>
          </p:cNvPr>
          <p:cNvCxnSpPr/>
          <p:nvPr/>
        </p:nvCxnSpPr>
        <p:spPr>
          <a:xfrm>
            <a:off x="6417915" y="4941125"/>
            <a:ext cx="1486252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59C7A8-8A23-7B4A-A570-3B8FA2457AF4}"/>
              </a:ext>
            </a:extLst>
          </p:cNvPr>
          <p:cNvCxnSpPr/>
          <p:nvPr/>
        </p:nvCxnSpPr>
        <p:spPr>
          <a:xfrm>
            <a:off x="6417915" y="4423934"/>
            <a:ext cx="1486252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3A17DD-D7F5-EA40-B80C-69DD3EB4BA3C}"/>
              </a:ext>
            </a:extLst>
          </p:cNvPr>
          <p:cNvCxnSpPr/>
          <p:nvPr/>
        </p:nvCxnSpPr>
        <p:spPr>
          <a:xfrm>
            <a:off x="4771816" y="5211125"/>
            <a:ext cx="1486252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59AEE6-EA44-2047-B13F-AEFEFFBE52DC}"/>
              </a:ext>
            </a:extLst>
          </p:cNvPr>
          <p:cNvCxnSpPr/>
          <p:nvPr/>
        </p:nvCxnSpPr>
        <p:spPr>
          <a:xfrm>
            <a:off x="3100596" y="5481125"/>
            <a:ext cx="1486252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0EBAF7-8E91-D045-9DF0-DAC7E86047A0}"/>
              </a:ext>
            </a:extLst>
          </p:cNvPr>
          <p:cNvCxnSpPr/>
          <p:nvPr/>
        </p:nvCxnSpPr>
        <p:spPr>
          <a:xfrm>
            <a:off x="1399476" y="5762063"/>
            <a:ext cx="1486252" cy="0"/>
          </a:xfrm>
          <a:prstGeom prst="straightConnector1">
            <a:avLst/>
          </a:prstGeom>
          <a:ln w="38100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968901-4972-FB4C-9B14-EBF4A9BB5D3B}"/>
              </a:ext>
            </a:extLst>
          </p:cNvPr>
          <p:cNvSpPr txBox="1"/>
          <p:nvPr/>
        </p:nvSpPr>
        <p:spPr>
          <a:xfrm>
            <a:off x="1936886" y="3285028"/>
            <a:ext cx="5129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600" dirty="0">
                <a:solidFill>
                  <a:schemeClr val="tx2"/>
                </a:solidFill>
              </a:rPr>
              <a:t>query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E4698-75C1-D448-99F5-91D56AA06689}"/>
              </a:ext>
            </a:extLst>
          </p:cNvPr>
          <p:cNvSpPr txBox="1"/>
          <p:nvPr/>
        </p:nvSpPr>
        <p:spPr>
          <a:xfrm>
            <a:off x="3168972" y="3580698"/>
            <a:ext cx="139140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600" dirty="0">
                <a:solidFill>
                  <a:schemeClr val="tx2"/>
                </a:solidFill>
              </a:rPr>
              <a:t>identify method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2F62A5-E92B-254D-B136-92FEDA45A905}"/>
              </a:ext>
            </a:extLst>
          </p:cNvPr>
          <p:cNvSpPr txBox="1"/>
          <p:nvPr/>
        </p:nvSpPr>
        <p:spPr>
          <a:xfrm>
            <a:off x="5073322" y="3869229"/>
            <a:ext cx="9329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600" dirty="0">
                <a:solidFill>
                  <a:schemeClr val="tx2"/>
                </a:solidFill>
              </a:rPr>
              <a:t>call helper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C49195-8422-DE48-B777-EB9C26065415}"/>
              </a:ext>
            </a:extLst>
          </p:cNvPr>
          <p:cNvSpPr txBox="1"/>
          <p:nvPr/>
        </p:nvSpPr>
        <p:spPr>
          <a:xfrm>
            <a:off x="6869789" y="4145092"/>
            <a:ext cx="6379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600" dirty="0">
                <a:solidFill>
                  <a:schemeClr val="tx2"/>
                </a:solidFill>
              </a:rPr>
              <a:t>access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0FA923-93D6-054C-B44F-86AB0DD5B647}"/>
              </a:ext>
            </a:extLst>
          </p:cNvPr>
          <p:cNvSpPr txBox="1"/>
          <p:nvPr/>
        </p:nvSpPr>
        <p:spPr>
          <a:xfrm>
            <a:off x="6949206" y="4964904"/>
            <a:ext cx="5370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600" dirty="0">
                <a:solidFill>
                  <a:schemeClr val="tx2"/>
                </a:solidFill>
              </a:rPr>
              <a:t>return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4DA8F7-0123-F743-80F6-6BDCC7119AAD}"/>
              </a:ext>
            </a:extLst>
          </p:cNvPr>
          <p:cNvSpPr txBox="1"/>
          <p:nvPr/>
        </p:nvSpPr>
        <p:spPr>
          <a:xfrm>
            <a:off x="1874099" y="5803134"/>
            <a:ext cx="5370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600" dirty="0">
                <a:solidFill>
                  <a:schemeClr val="tx2"/>
                </a:solidFill>
              </a:rPr>
              <a:t>return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75C9BE-C9DD-3046-AA95-5B5535BD5A1D}"/>
              </a:ext>
            </a:extLst>
          </p:cNvPr>
          <p:cNvSpPr txBox="1"/>
          <p:nvPr/>
        </p:nvSpPr>
        <p:spPr>
          <a:xfrm>
            <a:off x="3627876" y="5515842"/>
            <a:ext cx="5370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600" dirty="0">
                <a:solidFill>
                  <a:schemeClr val="tx2"/>
                </a:solidFill>
              </a:rPr>
              <a:t>return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3C899B-1BB3-6F40-8742-6FA5A1ACBA97}"/>
              </a:ext>
            </a:extLst>
          </p:cNvPr>
          <p:cNvSpPr txBox="1"/>
          <p:nvPr/>
        </p:nvSpPr>
        <p:spPr>
          <a:xfrm>
            <a:off x="5296835" y="5223015"/>
            <a:ext cx="53700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sz="1600" dirty="0">
                <a:solidFill>
                  <a:schemeClr val="tx2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0036357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You can build web service almost only with controller and view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Feature: Spring MVC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9882A-A2A6-6B4F-AA59-E2690255539D}"/>
              </a:ext>
            </a:extLst>
          </p:cNvPr>
          <p:cNvSpPr txBox="1"/>
          <p:nvPr/>
        </p:nvSpPr>
        <p:spPr>
          <a:xfrm>
            <a:off x="618743" y="1849314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dirty="0">
                <a:solidFill>
                  <a:schemeClr val="tx2"/>
                </a:solidFill>
              </a:rPr>
              <a:t>Folder Structure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B6AE22-543D-0B49-A7E0-5BFF7C490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3" y="2238600"/>
            <a:ext cx="2913670" cy="4181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9601F-7DB7-3F40-8416-08EEF7500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96" y="2238600"/>
            <a:ext cx="4492685" cy="1727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0C6BB-B4D1-4242-A836-E7F394D3B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096" y="4547404"/>
            <a:ext cx="4492685" cy="1872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1E76BF-0815-D340-B2BB-038428739862}"/>
              </a:ext>
            </a:extLst>
          </p:cNvPr>
          <p:cNvSpPr txBox="1"/>
          <p:nvPr/>
        </p:nvSpPr>
        <p:spPr>
          <a:xfrm>
            <a:off x="4137096" y="1849315"/>
            <a:ext cx="1000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dirty="0">
                <a:solidFill>
                  <a:schemeClr val="tx2"/>
                </a:solidFill>
              </a:rPr>
              <a:t>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F552A-F72A-C24F-84FE-39A7DCC807B6}"/>
              </a:ext>
            </a:extLst>
          </p:cNvPr>
          <p:cNvSpPr txBox="1"/>
          <p:nvPr/>
        </p:nvSpPr>
        <p:spPr>
          <a:xfrm>
            <a:off x="4137096" y="4240151"/>
            <a:ext cx="1679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dirty="0" err="1">
                <a:solidFill>
                  <a:schemeClr val="tx2"/>
                </a:solidFill>
              </a:rPr>
              <a:t>BotUI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Javascript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92190-20CA-6B40-98C3-44D6D3909646}"/>
              </a:ext>
            </a:extLst>
          </p:cNvPr>
          <p:cNvSpPr/>
          <p:nvPr/>
        </p:nvSpPr>
        <p:spPr bwMode="gray">
          <a:xfrm>
            <a:off x="1283827" y="3497501"/>
            <a:ext cx="2248586" cy="22660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476CC-FB71-6742-BC84-5AF052BD3E6B}"/>
              </a:ext>
            </a:extLst>
          </p:cNvPr>
          <p:cNvSpPr/>
          <p:nvPr/>
        </p:nvSpPr>
        <p:spPr bwMode="gray">
          <a:xfrm>
            <a:off x="1267202" y="5337223"/>
            <a:ext cx="2248586" cy="22660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F7A100-615D-A949-B5A9-FD630753E7D1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V="1">
            <a:off x="3532413" y="3102578"/>
            <a:ext cx="604683" cy="50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8249EA-AE1D-5D44-BB9D-DB3226CB7812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 flipV="1">
            <a:off x="3515788" y="5450524"/>
            <a:ext cx="621308" cy="33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187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Handling conversation is heavily implemented on the client side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Feature: </a:t>
            </a:r>
            <a:r>
              <a:rPr lang="en-US" sz="2400" dirty="0" err="1">
                <a:solidFill>
                  <a:srgbClr val="81BC01"/>
                </a:solidFill>
              </a:rPr>
              <a:t>BotUI</a:t>
            </a:r>
            <a:endParaRPr lang="en-US" sz="2400" dirty="0">
              <a:solidFill>
                <a:srgbClr val="81BC0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9882A-A2A6-6B4F-AA59-E2690255539D}"/>
              </a:ext>
            </a:extLst>
          </p:cNvPr>
          <p:cNvSpPr txBox="1"/>
          <p:nvPr/>
        </p:nvSpPr>
        <p:spPr>
          <a:xfrm>
            <a:off x="851292" y="1962943"/>
            <a:ext cx="22057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dirty="0" err="1">
                <a:solidFill>
                  <a:schemeClr val="tx2"/>
                </a:solidFill>
              </a:rPr>
              <a:t>BotUI</a:t>
            </a:r>
            <a:r>
              <a:rPr lang="en-US" dirty="0">
                <a:solidFill>
                  <a:schemeClr val="tx2"/>
                </a:solidFill>
              </a:rPr>
              <a:t> implementation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A757FE-B053-A949-93EF-30BC69E61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92" y="2385486"/>
            <a:ext cx="3340452" cy="39654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825A2657-70BB-FF4F-B45D-BE42DD0A5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370" y="2385486"/>
            <a:ext cx="3314076" cy="39654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18730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Use </a:t>
            </a:r>
            <a:r>
              <a:rPr lang="en-US" dirty="0" err="1">
                <a:solidFill>
                  <a:srgbClr val="002776"/>
                </a:solidFill>
              </a:rPr>
              <a:t>StringUtils.contains</a:t>
            </a:r>
            <a:r>
              <a:rPr lang="en-US" dirty="0">
                <a:solidFill>
                  <a:srgbClr val="002776"/>
                </a:solidFill>
              </a:rPr>
              <a:t>(), using </a:t>
            </a:r>
            <a:r>
              <a:rPr lang="en-US" dirty="0" err="1">
                <a:solidFill>
                  <a:srgbClr val="002776"/>
                </a:solidFill>
              </a:rPr>
              <a:t>String.indexOf</a:t>
            </a:r>
            <a:r>
              <a:rPr lang="en-US" dirty="0">
                <a:solidFill>
                  <a:srgbClr val="002776"/>
                </a:solidFill>
              </a:rPr>
              <a:t>() inside, for simple search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Performance Test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9BB2A9-09FA-A644-8D57-9872D82B034E}"/>
              </a:ext>
            </a:extLst>
          </p:cNvPr>
          <p:cNvGrpSpPr/>
          <p:nvPr/>
        </p:nvGrpSpPr>
        <p:grpSpPr>
          <a:xfrm>
            <a:off x="6093722" y="1745403"/>
            <a:ext cx="2700247" cy="5077386"/>
            <a:chOff x="365760" y="1914217"/>
            <a:chExt cx="2700247" cy="5077386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E78D48E-33F6-A34C-826B-EB84A9282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2306442"/>
              <a:ext cx="2700247" cy="3000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FA2219-F8BF-1E4F-9E9E-B93E543443D8}"/>
                </a:ext>
              </a:extLst>
            </p:cNvPr>
            <p:cNvSpPr txBox="1"/>
            <p:nvPr/>
          </p:nvSpPr>
          <p:spPr>
            <a:xfrm>
              <a:off x="402608" y="1914217"/>
              <a:ext cx="132087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1200"/>
                </a:spcBef>
                <a:buSzPct val="25000"/>
                <a:buFont typeface="Arial" panose="020B0604020202020204" pitchFamily="34" charset="0"/>
                <a:buChar char="‏"/>
              </a:pPr>
              <a:r>
                <a:rPr lang="en-US" dirty="0">
                  <a:solidFill>
                    <a:schemeClr val="tx2"/>
                  </a:solidFill>
                </a:rPr>
                <a:t>Long column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D8A8C7-9D04-F246-B2FB-F6430E681964}"/>
                </a:ext>
              </a:extLst>
            </p:cNvPr>
            <p:cNvSpPr/>
            <p:nvPr/>
          </p:nvSpPr>
          <p:spPr>
            <a:xfrm>
              <a:off x="365760" y="5421943"/>
              <a:ext cx="269640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”data":”light,6.3333335,Wed Dec 21 00:10:34 EST 2016,less bright,0:00”</a:t>
              </a:r>
            </a:p>
            <a:p>
              <a:r>
                <a:rPr lang="en-US" sz="1600" dirty="0"/>
                <a:t>(14,214 records in 100 days)</a:t>
              </a:r>
            </a:p>
            <a:p>
              <a:endParaRPr lang="en-US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74F5ED-D6C3-5E40-B921-8F7BE0C9E843}"/>
              </a:ext>
            </a:extLst>
          </p:cNvPr>
          <p:cNvGrpSpPr/>
          <p:nvPr/>
        </p:nvGrpSpPr>
        <p:grpSpPr>
          <a:xfrm>
            <a:off x="3235088" y="1745403"/>
            <a:ext cx="2701960" cy="4338723"/>
            <a:chOff x="3220163" y="1914217"/>
            <a:chExt cx="2701960" cy="4338723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849850E-B834-D241-A9E6-D490B8E67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1876" y="2306442"/>
              <a:ext cx="2700247" cy="3000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F8CC24-7663-C045-B87A-E5077F4FA9EE}"/>
                </a:ext>
              </a:extLst>
            </p:cNvPr>
            <p:cNvSpPr txBox="1"/>
            <p:nvPr/>
          </p:nvSpPr>
          <p:spPr>
            <a:xfrm>
              <a:off x="3251125" y="1914217"/>
              <a:ext cx="162865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1200"/>
                </a:spcBef>
                <a:buSzPct val="25000"/>
                <a:buFont typeface="Arial" panose="020B0604020202020204" pitchFamily="34" charset="0"/>
                <a:buChar char="‏"/>
              </a:pPr>
              <a:r>
                <a:rPr lang="en-US" dirty="0">
                  <a:solidFill>
                    <a:schemeClr val="tx2"/>
                  </a:solidFill>
                </a:rPr>
                <a:t>Medium column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578A66-4BB1-E541-9D88-6431C8533AB2}"/>
                </a:ext>
              </a:extLst>
            </p:cNvPr>
            <p:cNvSpPr/>
            <p:nvPr/>
          </p:nvSpPr>
          <p:spPr>
            <a:xfrm>
              <a:off x="3220163" y="5421943"/>
              <a:ext cx="26964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"</a:t>
              </a:r>
              <a:r>
                <a:rPr lang="en-US" sz="1600" dirty="0" err="1"/>
                <a:t>timestamp":"Wed</a:t>
              </a:r>
              <a:r>
                <a:rPr lang="en-US" sz="1600" dirty="0"/>
                <a:t> Apr 5 13:00:07 EDT 2017”</a:t>
              </a:r>
            </a:p>
            <a:p>
              <a:r>
                <a:rPr lang="en-US" sz="1600" dirty="0"/>
                <a:t>(2,137 records in 100days)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657AA3-F02F-8C43-BE17-A31235104689}"/>
              </a:ext>
            </a:extLst>
          </p:cNvPr>
          <p:cNvGrpSpPr/>
          <p:nvPr/>
        </p:nvGrpSpPr>
        <p:grpSpPr>
          <a:xfrm>
            <a:off x="349016" y="1745403"/>
            <a:ext cx="2729397" cy="4092501"/>
            <a:chOff x="6048843" y="1914217"/>
            <a:chExt cx="2729397" cy="4092501"/>
          </a:xfrm>
        </p:grpSpPr>
        <p:pic>
          <p:nvPicPr>
            <p:cNvPr id="4" name="Picture 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8F1F0C7-7B89-B545-AC64-759C64A06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7993" y="2306442"/>
              <a:ext cx="2700247" cy="3000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799522-DD8B-DB44-8523-3BEC378D9ACC}"/>
                </a:ext>
              </a:extLst>
            </p:cNvPr>
            <p:cNvSpPr txBox="1"/>
            <p:nvPr/>
          </p:nvSpPr>
          <p:spPr>
            <a:xfrm>
              <a:off x="6048843" y="1914217"/>
              <a:ext cx="135934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spcBef>
                  <a:spcPts val="1200"/>
                </a:spcBef>
                <a:buSzPct val="25000"/>
                <a:buFont typeface="Arial" panose="020B0604020202020204" pitchFamily="34" charset="0"/>
                <a:buChar char="‏"/>
              </a:pPr>
              <a:r>
                <a:rPr lang="en-US" dirty="0">
                  <a:solidFill>
                    <a:schemeClr val="tx2"/>
                  </a:solidFill>
                </a:rPr>
                <a:t>Short column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EDFC12-01DF-5D4E-8A07-980449A2FB99}"/>
                </a:ext>
              </a:extLst>
            </p:cNvPr>
            <p:cNvSpPr/>
            <p:nvPr/>
          </p:nvSpPr>
          <p:spPr>
            <a:xfrm>
              <a:off x="6081838" y="5421943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"</a:t>
              </a:r>
              <a:r>
                <a:rPr lang="en-US" sz="1600" dirty="0" err="1"/>
                <a:t>activity":"running</a:t>
              </a:r>
              <a:r>
                <a:rPr lang="en-US" sz="1600" dirty="0"/>
                <a:t>”</a:t>
              </a:r>
            </a:p>
            <a:p>
              <a:r>
                <a:rPr lang="en-US" sz="1600" dirty="0"/>
                <a:t>(935 records in 100days)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05086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1200"/>
          </a:spcBef>
          <a:buSzPct val="25000"/>
          <a:buFont typeface="Arial" panose="020B0604020202020204" pitchFamily="34" charset="0"/>
          <a:buChar char="‏"/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Deloitte_US_Onscreen</Template>
  <TotalTime>2842</TotalTime>
  <Words>201</Words>
  <Application>Microsoft Macintosh PowerPoint</Application>
  <PresentationFormat>On-screen Show (4:3)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Wingdings</vt:lpstr>
      <vt:lpstr>Wingdings 2</vt:lpstr>
      <vt:lpstr>Deloitte_US_Onscreen</vt:lpstr>
      <vt:lpstr>Final Project  Machida Hiroaki </vt:lpstr>
      <vt:lpstr>Contents</vt:lpstr>
      <vt:lpstr>Demo</vt:lpstr>
      <vt:lpstr>Implemented as web service based on Spring MVC(Model, View, Controller) Framework</vt:lpstr>
      <vt:lpstr>Spring delegates request to controller, controller calls HWUtil methods</vt:lpstr>
      <vt:lpstr>You can build web service almost only with controller and view</vt:lpstr>
      <vt:lpstr>Handling conversation is heavily implemented on the client side</vt:lpstr>
      <vt:lpstr>Use StringUtils.contains(), using String.indexOf() inside, for simple search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PowerPoint template — Top tips for use</dc:title>
  <dc:creator>Campbell, Janel</dc:creator>
  <cp:lastModifiedBy>Machida, Hiroaki</cp:lastModifiedBy>
  <cp:revision>119</cp:revision>
  <cp:lastPrinted>2014-04-15T22:40:20Z</cp:lastPrinted>
  <dcterms:created xsi:type="dcterms:W3CDTF">2014-09-05T00:45:24Z</dcterms:created>
  <dcterms:modified xsi:type="dcterms:W3CDTF">2019-11-18T22:12:06Z</dcterms:modified>
</cp:coreProperties>
</file>