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381" r:id="rId2"/>
    <p:sldId id="262" r:id="rId3"/>
    <p:sldId id="382" r:id="rId4"/>
    <p:sldId id="407" r:id="rId5"/>
    <p:sldId id="408" r:id="rId6"/>
    <p:sldId id="423" r:id="rId7"/>
    <p:sldId id="424" r:id="rId8"/>
    <p:sldId id="419" r:id="rId9"/>
    <p:sldId id="422" r:id="rId10"/>
    <p:sldId id="420" r:id="rId11"/>
    <p:sldId id="432" r:id="rId12"/>
    <p:sldId id="425" r:id="rId13"/>
    <p:sldId id="427" r:id="rId14"/>
    <p:sldId id="428" r:id="rId15"/>
    <p:sldId id="429" r:id="rId16"/>
    <p:sldId id="430" r:id="rId17"/>
    <p:sldId id="414" r:id="rId18"/>
    <p:sldId id="431" r:id="rId19"/>
    <p:sldId id="396" r:id="rId20"/>
    <p:sldId id="433" r:id="rId21"/>
    <p:sldId id="434" r:id="rId22"/>
    <p:sldId id="405" r:id="rId23"/>
  </p:sldIdLst>
  <p:sldSz cx="9144000" cy="6858000" type="screen4x3"/>
  <p:notesSz cx="7010400" cy="92360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
          <p15:clr>
            <a:srgbClr val="A4A3A4"/>
          </p15:clr>
        </p15:guide>
        <p15:guide id="2" orient="horz" pos="1021">
          <p15:clr>
            <a:srgbClr val="A4A3A4"/>
          </p15:clr>
        </p15:guide>
        <p15:guide id="3" orient="horz" pos="4020" userDrawn="1">
          <p15:clr>
            <a:srgbClr val="A4A3A4"/>
          </p15:clr>
        </p15:guide>
        <p15:guide id="4" orient="horz" pos="531">
          <p15:clr>
            <a:srgbClr val="A4A3A4"/>
          </p15:clr>
        </p15:guide>
        <p15:guide id="5" orient="horz" pos="1253" userDrawn="1">
          <p15:clr>
            <a:srgbClr val="A4A3A4"/>
          </p15:clr>
        </p15:guide>
        <p15:guide id="6" pos="2880">
          <p15:clr>
            <a:srgbClr val="A4A3A4"/>
          </p15:clr>
        </p15:guide>
        <p15:guide id="7" pos="230">
          <p15:clr>
            <a:srgbClr val="A4A3A4"/>
          </p15:clr>
        </p15:guide>
        <p15:guide id="8" pos="5530">
          <p15:clr>
            <a:srgbClr val="A4A3A4"/>
          </p15:clr>
        </p15:guide>
        <p15:guide id="9" pos="2812" userDrawn="1">
          <p15:clr>
            <a:srgbClr val="A4A3A4"/>
          </p15:clr>
        </p15:guide>
        <p15:guide id="10" pos="2948"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C01"/>
    <a:srgbClr val="002776"/>
    <a:srgbClr val="81BC00"/>
    <a:srgbClr val="72C7EF"/>
    <a:srgbClr val="313131"/>
    <a:srgbClr val="6E6E6E"/>
    <a:srgbClr val="BDD203"/>
    <a:srgbClr val="00A1DE"/>
    <a:srgbClr val="FF99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16" autoAdjust="0"/>
    <p:restoredTop sz="98413" autoAdjust="0"/>
  </p:normalViewPr>
  <p:slideViewPr>
    <p:cSldViewPr snapToGrid="0" showGuides="1">
      <p:cViewPr varScale="1">
        <p:scale>
          <a:sx n="101" d="100"/>
          <a:sy n="101" d="100"/>
        </p:scale>
        <p:origin x="1144" y="192"/>
      </p:cViewPr>
      <p:guideLst>
        <p:guide orient="horz" pos="244"/>
        <p:guide orient="horz" pos="1021"/>
        <p:guide orient="horz" pos="4020"/>
        <p:guide orient="horz" pos="531"/>
        <p:guide orient="horz" pos="1253"/>
        <p:guide pos="2880"/>
        <p:guide pos="230"/>
        <p:guide pos="5530"/>
        <p:guide pos="2812"/>
        <p:guide pos="2948"/>
      </p:guideLst>
    </p:cSldViewPr>
  </p:slideViewPr>
  <p:notesTextViewPr>
    <p:cViewPr>
      <p:scale>
        <a:sx n="100" d="100"/>
        <a:sy n="100" d="100"/>
      </p:scale>
      <p:origin x="0" y="0"/>
    </p:cViewPr>
  </p:notesTextViewPr>
  <p:sorterViewPr>
    <p:cViewPr>
      <p:scale>
        <a:sx n="66" d="100"/>
        <a:sy n="66" d="100"/>
      </p:scale>
      <p:origin x="0" y="1644"/>
    </p:cViewPr>
  </p:sorterViewPr>
  <p:notesViewPr>
    <p:cSldViewPr snapToGrid="0" showGuides="1">
      <p:cViewPr varScale="1">
        <p:scale>
          <a:sx n="71" d="100"/>
          <a:sy n="71" d="100"/>
        </p:scale>
        <p:origin x="-3372"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8049" cy="461303"/>
          </a:xfrm>
          <a:prstGeom prst="rect">
            <a:avLst/>
          </a:prstGeom>
        </p:spPr>
        <p:txBody>
          <a:bodyPr vert="horz" lIns="87316" tIns="43658" rIns="87316" bIns="43658"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0"/>
            <a:ext cx="3038049" cy="461303"/>
          </a:xfrm>
          <a:prstGeom prst="rect">
            <a:avLst/>
          </a:prstGeom>
        </p:spPr>
        <p:txBody>
          <a:bodyPr vert="horz" lIns="87316" tIns="43658" rIns="87316" bIns="43658" rtlCol="0"/>
          <a:lstStyle>
            <a:lvl1pPr algn="r">
              <a:defRPr sz="1100"/>
            </a:lvl1pPr>
          </a:lstStyle>
          <a:p>
            <a:fld id="{B4AD245C-091B-44E2-BFB0-BD94217887F7}" type="datetimeFigureOut">
              <a:rPr lang="en-US" smtClean="0">
                <a:latin typeface="Arial" panose="020B0604020202020204" pitchFamily="34" charset="0"/>
              </a:rPr>
              <a:t>12/3/20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3" y="8773340"/>
            <a:ext cx="3038049" cy="461303"/>
          </a:xfrm>
          <a:prstGeom prst="rect">
            <a:avLst/>
          </a:prstGeom>
        </p:spPr>
        <p:txBody>
          <a:bodyPr vert="horz" lIns="87316" tIns="43658" rIns="87316" bIns="43658"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773340"/>
            <a:ext cx="3038049" cy="461303"/>
          </a:xfrm>
          <a:prstGeom prst="rect">
            <a:avLst/>
          </a:prstGeom>
        </p:spPr>
        <p:txBody>
          <a:bodyPr vert="horz" lIns="87316" tIns="43658" rIns="87316" bIns="43658"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lIns="94581" tIns="47290" rIns="94581" bIns="4729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581" tIns="47290" rIns="94581" bIns="47290" rtlCol="0"/>
          <a:lstStyle>
            <a:lvl1pPr algn="r">
              <a:defRPr sz="1200">
                <a:latin typeface="Arial" panose="020B0604020202020204" pitchFamily="34" charset="0"/>
              </a:defRPr>
            </a:lvl1pPr>
          </a:lstStyle>
          <a:p>
            <a:fld id="{0BA5BBE4-AEA3-489A-A28E-0C2FAF2506E3}" type="datetimeFigureOut">
              <a:rPr lang="en-US" smtClean="0"/>
              <a:pPr/>
              <a:t>12/3/20</a:t>
            </a:fld>
            <a:endParaRPr lang="en-US" dirty="0"/>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4581" tIns="47290" rIns="94581" bIns="47290" rtlCol="0" anchor="ctr"/>
          <a:lstStyle/>
          <a:p>
            <a:endParaRPr lang="en-GB"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4581" tIns="47290" rIns="94581" bIns="47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4581" tIns="47290" rIns="94581" bIns="4729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772669"/>
            <a:ext cx="3037840" cy="461804"/>
          </a:xfrm>
          <a:prstGeom prst="rect">
            <a:avLst/>
          </a:prstGeom>
        </p:spPr>
        <p:txBody>
          <a:bodyPr vert="horz" lIns="94581" tIns="47290" rIns="94581" bIns="47290"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9153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399045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06404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1224585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3527142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672586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4046085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925434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2781281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1161444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406190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502361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21</a:t>
            </a:fld>
            <a:endParaRPr lang="en-US" dirty="0"/>
          </a:p>
        </p:txBody>
      </p:sp>
    </p:spTree>
    <p:extLst>
      <p:ext uri="{BB962C8B-B14F-4D97-AF65-F5344CB8AC3E}">
        <p14:creationId xmlns:p14="http://schemas.microsoft.com/office/powerpoint/2010/main" val="766161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22</a:t>
            </a:fld>
            <a:endParaRPr lang="en-US" dirty="0"/>
          </a:p>
        </p:txBody>
      </p:sp>
    </p:spTree>
    <p:extLst>
      <p:ext uri="{BB962C8B-B14F-4D97-AF65-F5344CB8AC3E}">
        <p14:creationId xmlns:p14="http://schemas.microsoft.com/office/powerpoint/2010/main" val="366035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45943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97532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87195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74419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76615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411589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67745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0353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86106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algn="l"/>
            <a:fld id="{95CC1D26-A9BD-4BDE-BDD9-08EDBAE96860}" type="slidenum">
              <a:rPr lang="en-US" sz="800" smtClean="0">
                <a:solidFill>
                  <a:srgbClr val="8C8C8C"/>
                </a:solidFill>
              </a:rPr>
              <a:pPr algn="l"/>
              <a:t>‹#›</a:t>
            </a:fld>
            <a:endParaRPr lang="en-US" sz="800" dirty="0">
              <a:solidFill>
                <a:srgbClr val="8C8C8C"/>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8" r:id="rId3"/>
    <p:sldLayoutId id="2147483680" r:id="rId4"/>
    <p:sldLayoutId id="2147483681" r:id="rId5"/>
    <p:sldLayoutId id="2147483695" r:id="rId6"/>
    <p:sldLayoutId id="2147483679" r:id="rId7"/>
    <p:sldLayoutId id="2147483697" r:id="rId8"/>
    <p:sldLayoutId id="2147483682" r:id="rId9"/>
    <p:sldLayoutId id="2147483698" r:id="rId10"/>
    <p:sldLayoutId id="2147483696" r:id="rId11"/>
    <p:sldLayoutId id="2147483684" r:id="rId12"/>
    <p:sldLayoutId id="2147483691" r:id="rId13"/>
    <p:sldLayoutId id="2147483690" r:id="rId14"/>
    <p:sldLayoutId id="2147483683" r:id="rId15"/>
    <p:sldLayoutId id="2147483692" r:id="rId16"/>
    <p:sldLayoutId id="2147483685" r:id="rId17"/>
    <p:sldLayoutId id="2147483693" r:id="rId18"/>
    <p:sldLayoutId id="2147483694" r:id="rId19"/>
    <p:sldLayoutId id="2147483689" r:id="rId20"/>
  </p:sldLayoutIdLst>
  <p:transition>
    <p:fade/>
  </p:transition>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3" Type="http://schemas.openxmlformats.org/officeDocument/2006/relationships/image" Target="../media/image150.png"/><Relationship Id="rId18" Type="http://schemas.openxmlformats.org/officeDocument/2006/relationships/image" Target="../media/image200.png"/><Relationship Id="rId26" Type="http://schemas.openxmlformats.org/officeDocument/2006/relationships/image" Target="../media/image280.png"/><Relationship Id="rId3" Type="http://schemas.openxmlformats.org/officeDocument/2006/relationships/image" Target="../media/image50.png"/><Relationship Id="rId21" Type="http://schemas.openxmlformats.org/officeDocument/2006/relationships/image" Target="../media/image230.png"/><Relationship Id="rId34" Type="http://schemas.openxmlformats.org/officeDocument/2006/relationships/image" Target="../media/image360.png"/><Relationship Id="rId7" Type="http://schemas.openxmlformats.org/officeDocument/2006/relationships/image" Target="../media/image9.png"/><Relationship Id="rId12" Type="http://schemas.openxmlformats.org/officeDocument/2006/relationships/image" Target="../media/image140.png"/><Relationship Id="rId17" Type="http://schemas.openxmlformats.org/officeDocument/2006/relationships/image" Target="../media/image190.png"/><Relationship Id="rId25" Type="http://schemas.openxmlformats.org/officeDocument/2006/relationships/image" Target="../media/image270.png"/><Relationship Id="rId33" Type="http://schemas.openxmlformats.org/officeDocument/2006/relationships/image" Target="../media/image350.png"/><Relationship Id="rId2" Type="http://schemas.openxmlformats.org/officeDocument/2006/relationships/notesSlide" Target="../notesSlides/notesSlide22.xml"/><Relationship Id="rId16" Type="http://schemas.openxmlformats.org/officeDocument/2006/relationships/image" Target="../media/image180.png"/><Relationship Id="rId20" Type="http://schemas.openxmlformats.org/officeDocument/2006/relationships/image" Target="../media/image220.png"/><Relationship Id="rId29" Type="http://schemas.openxmlformats.org/officeDocument/2006/relationships/image" Target="../media/image310.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0.png"/><Relationship Id="rId24" Type="http://schemas.openxmlformats.org/officeDocument/2006/relationships/image" Target="../media/image260.png"/><Relationship Id="rId32" Type="http://schemas.openxmlformats.org/officeDocument/2006/relationships/image" Target="../media/image340.png"/><Relationship Id="rId5" Type="http://schemas.openxmlformats.org/officeDocument/2006/relationships/image" Target="../media/image7.png"/><Relationship Id="rId15" Type="http://schemas.openxmlformats.org/officeDocument/2006/relationships/image" Target="../media/image170.png"/><Relationship Id="rId23" Type="http://schemas.openxmlformats.org/officeDocument/2006/relationships/image" Target="../media/image250.png"/><Relationship Id="rId28" Type="http://schemas.openxmlformats.org/officeDocument/2006/relationships/image" Target="../media/image300.png"/><Relationship Id="rId10" Type="http://schemas.openxmlformats.org/officeDocument/2006/relationships/image" Target="../media/image120.png"/><Relationship Id="rId19" Type="http://schemas.openxmlformats.org/officeDocument/2006/relationships/image" Target="../media/image210.png"/><Relationship Id="rId31" Type="http://schemas.openxmlformats.org/officeDocument/2006/relationships/image" Target="../media/image330.png"/><Relationship Id="rId4" Type="http://schemas.openxmlformats.org/officeDocument/2006/relationships/image" Target="../media/image60.png"/><Relationship Id="rId9" Type="http://schemas.openxmlformats.org/officeDocument/2006/relationships/image" Target="../media/image11.png"/><Relationship Id="rId14" Type="http://schemas.openxmlformats.org/officeDocument/2006/relationships/image" Target="../media/image160.png"/><Relationship Id="rId22" Type="http://schemas.openxmlformats.org/officeDocument/2006/relationships/image" Target="../media/image240.png"/><Relationship Id="rId27" Type="http://schemas.openxmlformats.org/officeDocument/2006/relationships/image" Target="../media/image290.png"/><Relationship Id="rId30" Type="http://schemas.openxmlformats.org/officeDocument/2006/relationships/image" Target="../media/image320.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7.xml"/><Relationship Id="rId16"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 y="1897603"/>
            <a:ext cx="7563589" cy="842400"/>
          </a:xfrm>
        </p:spPr>
        <p:txBody>
          <a:bodyPr anchor="t"/>
          <a:lstStyle/>
          <a:p>
            <a:pPr lvl="0">
              <a:spcBef>
                <a:spcPts val="0"/>
              </a:spcBef>
            </a:pPr>
            <a:r>
              <a:rPr lang="en-US" dirty="0"/>
              <a:t>Answer to “meaning of life” by RNN Language Model</a:t>
            </a:r>
            <a:br>
              <a:rPr lang="en-US" dirty="0"/>
            </a:br>
            <a:br>
              <a:rPr lang="en-US" dirty="0">
                <a:solidFill>
                  <a:srgbClr val="81BC00"/>
                </a:solidFill>
              </a:rPr>
            </a:br>
            <a:r>
              <a:rPr lang="en-US" dirty="0">
                <a:solidFill>
                  <a:srgbClr val="81BC00"/>
                </a:solidFill>
              </a:rPr>
              <a:t>Machida Hiroaki</a:t>
            </a:r>
            <a:br>
              <a:rPr lang="en-US" dirty="0">
                <a:solidFill>
                  <a:srgbClr val="81BC00"/>
                </a:solidFill>
              </a:rPr>
            </a:br>
            <a:endParaRPr lang="en-US" dirty="0"/>
          </a:p>
        </p:txBody>
      </p:sp>
    </p:spTree>
    <p:extLst>
      <p:ext uri="{BB962C8B-B14F-4D97-AF65-F5344CB8AC3E}">
        <p14:creationId xmlns:p14="http://schemas.microsoft.com/office/powerpoint/2010/main" val="17176820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The PDF of textbook was converted so that the model can process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 - Preprocessing</a:t>
            </a:r>
          </a:p>
        </p:txBody>
      </p:sp>
      <p:pic>
        <p:nvPicPr>
          <p:cNvPr id="10" name="Picture 9" descr="Text&#10;&#10;Description automatically generated">
            <a:extLst>
              <a:ext uri="{FF2B5EF4-FFF2-40B4-BE49-F238E27FC236}">
                <a16:creationId xmlns:a16="http://schemas.microsoft.com/office/drawing/2014/main" id="{CF4D6FCC-6FEB-A14F-9102-4DA416F39A88}"/>
              </a:ext>
            </a:extLst>
          </p:cNvPr>
          <p:cNvPicPr>
            <a:picLocks noChangeAspect="1"/>
          </p:cNvPicPr>
          <p:nvPr/>
        </p:nvPicPr>
        <p:blipFill>
          <a:blip r:embed="rId3"/>
          <a:stretch>
            <a:fillRect/>
          </a:stretch>
        </p:blipFill>
        <p:spPr>
          <a:xfrm>
            <a:off x="1126836" y="1993900"/>
            <a:ext cx="6674427" cy="1080161"/>
          </a:xfrm>
          <a:prstGeom prst="rect">
            <a:avLst/>
          </a:prstGeom>
          <a:ln>
            <a:solidFill>
              <a:schemeClr val="tx1"/>
            </a:solidFill>
          </a:ln>
        </p:spPr>
      </p:pic>
      <p:pic>
        <p:nvPicPr>
          <p:cNvPr id="12" name="Picture 11" descr="A picture containing shape&#10;&#10;Description automatically generated">
            <a:extLst>
              <a:ext uri="{FF2B5EF4-FFF2-40B4-BE49-F238E27FC236}">
                <a16:creationId xmlns:a16="http://schemas.microsoft.com/office/drawing/2014/main" id="{B558D4C6-5692-D84A-9DAE-46FDD36DDEF9}"/>
              </a:ext>
            </a:extLst>
          </p:cNvPr>
          <p:cNvPicPr>
            <a:picLocks noChangeAspect="1"/>
          </p:cNvPicPr>
          <p:nvPr/>
        </p:nvPicPr>
        <p:blipFill>
          <a:blip r:embed="rId4"/>
          <a:stretch>
            <a:fillRect/>
          </a:stretch>
        </p:blipFill>
        <p:spPr>
          <a:xfrm>
            <a:off x="476250" y="5327650"/>
            <a:ext cx="8191500" cy="10541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CC1EA9EA-525F-D241-A79C-D15E53FF00A9}"/>
              </a:ext>
            </a:extLst>
          </p:cNvPr>
          <p:cNvCxnSpPr/>
          <p:nvPr/>
        </p:nvCxnSpPr>
        <p:spPr>
          <a:xfrm>
            <a:off x="1246903" y="3074061"/>
            <a:ext cx="0" cy="225358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BA0042-4012-5D42-8159-23664BD2B055}"/>
              </a:ext>
            </a:extLst>
          </p:cNvPr>
          <p:cNvSpPr txBox="1"/>
          <p:nvPr/>
        </p:nvSpPr>
        <p:spPr>
          <a:xfrm>
            <a:off x="1496294" y="3131126"/>
            <a:ext cx="7118262" cy="2123082"/>
          </a:xfrm>
          <a:prstGeom prst="rect">
            <a:avLst/>
          </a:prstGeom>
          <a:noFill/>
        </p:spPr>
        <p:txBody>
          <a:bodyPr wrap="square" lIns="0" tIns="0" rIns="0" bIns="0" rtlCol="0">
            <a:spAutoFit/>
          </a:bodyPr>
          <a:lstStyle/>
          <a:p>
            <a:pPr marL="342900" indent="-342900">
              <a:lnSpc>
                <a:spcPct val="130000"/>
              </a:lnSpc>
              <a:buClr>
                <a:srgbClr val="002776"/>
              </a:buClr>
              <a:buFont typeface="+mj-lt"/>
              <a:buAutoNum type="arabicPeriod"/>
            </a:pPr>
            <a:r>
              <a:rPr lang="en-US" dirty="0"/>
              <a:t>Extract text from PDF</a:t>
            </a:r>
          </a:p>
          <a:p>
            <a:pPr marL="342900" indent="-342900">
              <a:lnSpc>
                <a:spcPct val="130000"/>
              </a:lnSpc>
              <a:buClr>
                <a:srgbClr val="002776"/>
              </a:buClr>
              <a:buFont typeface="+mj-lt"/>
              <a:buAutoNum type="arabicPeriod"/>
            </a:pPr>
            <a:r>
              <a:rPr lang="en-US" dirty="0"/>
              <a:t>Make all characters to lower case</a:t>
            </a:r>
          </a:p>
          <a:p>
            <a:pPr marL="342900" indent="-342900">
              <a:lnSpc>
                <a:spcPct val="130000"/>
              </a:lnSpc>
              <a:buClr>
                <a:srgbClr val="002776"/>
              </a:buClr>
              <a:buFont typeface="+mj-lt"/>
              <a:buAutoNum type="arabicPeriod"/>
            </a:pPr>
            <a:r>
              <a:rPr lang="en-US" dirty="0"/>
              <a:t>Delete .(period), ~(tilde), ()(parenthesis), double space, etc.</a:t>
            </a:r>
          </a:p>
          <a:p>
            <a:pPr marL="342900" indent="-342900">
              <a:lnSpc>
                <a:spcPct val="130000"/>
              </a:lnSpc>
              <a:buClr>
                <a:srgbClr val="002776"/>
              </a:buClr>
              <a:buFont typeface="+mj-lt"/>
              <a:buAutoNum type="arabicPeriod"/>
            </a:pPr>
            <a:r>
              <a:rPr lang="en-US" dirty="0"/>
              <a:t>Replace numbers with N</a:t>
            </a:r>
          </a:p>
          <a:p>
            <a:pPr marL="342900" indent="-342900">
              <a:lnSpc>
                <a:spcPct val="130000"/>
              </a:lnSpc>
              <a:buClr>
                <a:srgbClr val="002776"/>
              </a:buClr>
              <a:buFont typeface="+mj-lt"/>
              <a:buAutoNum type="arabicPeriod"/>
            </a:pPr>
            <a:r>
              <a:rPr lang="en-US" dirty="0"/>
              <a:t>Delete the table of content chapter and index chapter</a:t>
            </a:r>
          </a:p>
          <a:p>
            <a:pPr marL="342900" indent="-342900">
              <a:lnSpc>
                <a:spcPct val="130000"/>
              </a:lnSpc>
              <a:buClr>
                <a:srgbClr val="002776"/>
              </a:buClr>
              <a:buFont typeface="+mj-lt"/>
              <a:buAutoNum type="arabicPeriod"/>
            </a:pPr>
            <a:r>
              <a:rPr lang="en-US" dirty="0"/>
              <a:t>Delete the sentence whose length is &lt;90</a:t>
            </a:r>
          </a:p>
        </p:txBody>
      </p:sp>
    </p:spTree>
    <p:extLst>
      <p:ext uri="{BB962C8B-B14F-4D97-AF65-F5344CB8AC3E}">
        <p14:creationId xmlns:p14="http://schemas.microsoft.com/office/powerpoint/2010/main" val="16324463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Calculate the loss, compute gradients, then update the weights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 - Training</a:t>
            </a:r>
          </a:p>
        </p:txBody>
      </p:sp>
      <p:sp>
        <p:nvSpPr>
          <p:cNvPr id="58" name="Rectangle 57">
            <a:extLst>
              <a:ext uri="{FF2B5EF4-FFF2-40B4-BE49-F238E27FC236}">
                <a16:creationId xmlns:a16="http://schemas.microsoft.com/office/drawing/2014/main" id="{3ABB5160-2350-264B-B314-84D5B5D01E15}"/>
              </a:ext>
            </a:extLst>
          </p:cNvPr>
          <p:cNvSpPr/>
          <p:nvPr/>
        </p:nvSpPr>
        <p:spPr bwMode="gray">
          <a:xfrm>
            <a:off x="644727" y="2752435"/>
            <a:ext cx="2247219" cy="787379"/>
          </a:xfrm>
          <a:prstGeom prst="rect">
            <a:avLst/>
          </a:prstGeom>
          <a:noFill/>
          <a:ln w="19050" algn="ctr">
            <a:solidFill>
              <a:schemeClr val="tx1"/>
            </a:solidFill>
            <a:miter lim="800000"/>
            <a:headEnd/>
            <a:tailEnd/>
          </a:ln>
        </p:spPr>
        <p:txBody>
          <a:bodyPr wrap="square" lIns="36000" tIns="88900" rIns="36000" bIns="88900" rtlCol="0" anchor="ctr"/>
          <a:lstStyle/>
          <a:p>
            <a:pPr algn="ctr">
              <a:lnSpc>
                <a:spcPct val="106000"/>
              </a:lnSpc>
              <a:buFont typeface="Wingdings 2" pitchFamily="18" charset="2"/>
              <a:buNone/>
            </a:pPr>
            <a:r>
              <a:rPr lang="en-US" dirty="0"/>
              <a:t>Calculate loss</a:t>
            </a:r>
          </a:p>
        </p:txBody>
      </p:sp>
      <p:sp>
        <p:nvSpPr>
          <p:cNvPr id="60" name="Rectangle 59">
            <a:extLst>
              <a:ext uri="{FF2B5EF4-FFF2-40B4-BE49-F238E27FC236}">
                <a16:creationId xmlns:a16="http://schemas.microsoft.com/office/drawing/2014/main" id="{5297142D-55B9-1344-B232-C254C70AA13B}"/>
              </a:ext>
            </a:extLst>
          </p:cNvPr>
          <p:cNvSpPr/>
          <p:nvPr/>
        </p:nvSpPr>
        <p:spPr bwMode="gray">
          <a:xfrm>
            <a:off x="644727" y="3809071"/>
            <a:ext cx="2246400" cy="78737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dirty="0"/>
              <a:t>Compute gradients and update weights</a:t>
            </a:r>
          </a:p>
        </p:txBody>
      </p:sp>
      <p:cxnSp>
        <p:nvCxnSpPr>
          <p:cNvPr id="63" name="Straight Arrow Connector 62">
            <a:extLst>
              <a:ext uri="{FF2B5EF4-FFF2-40B4-BE49-F238E27FC236}">
                <a16:creationId xmlns:a16="http://schemas.microsoft.com/office/drawing/2014/main" id="{80F20C11-BEAA-AB4C-8463-6DA804FFF01E}"/>
              </a:ext>
            </a:extLst>
          </p:cNvPr>
          <p:cNvCxnSpPr>
            <a:stCxn id="58" idx="2"/>
            <a:endCxn id="60" idx="0"/>
          </p:cNvCxnSpPr>
          <p:nvPr/>
        </p:nvCxnSpPr>
        <p:spPr>
          <a:xfrm flipH="1">
            <a:off x="1767927" y="3539814"/>
            <a:ext cx="410" cy="269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DA31BE0-9A03-454B-842D-480B73E537B4}"/>
              </a:ext>
            </a:extLst>
          </p:cNvPr>
          <p:cNvCxnSpPr>
            <a:cxnSpLocks/>
            <a:stCxn id="60" idx="2"/>
            <a:endCxn id="3" idx="0"/>
          </p:cNvCxnSpPr>
          <p:nvPr/>
        </p:nvCxnSpPr>
        <p:spPr>
          <a:xfrm>
            <a:off x="1767927" y="4596450"/>
            <a:ext cx="0" cy="269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iamond 2">
            <a:extLst>
              <a:ext uri="{FF2B5EF4-FFF2-40B4-BE49-F238E27FC236}">
                <a16:creationId xmlns:a16="http://schemas.microsoft.com/office/drawing/2014/main" id="{CDFAEFF7-3C14-4A49-853C-2AB4CAE2C70A}"/>
              </a:ext>
            </a:extLst>
          </p:cNvPr>
          <p:cNvSpPr/>
          <p:nvPr/>
        </p:nvSpPr>
        <p:spPr bwMode="gray">
          <a:xfrm>
            <a:off x="644727" y="4865707"/>
            <a:ext cx="2246400" cy="787379"/>
          </a:xfrm>
          <a:prstGeom prst="diamond">
            <a:avLst/>
          </a:prstGeom>
          <a:ln w="1905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dirty="0">
                <a:solidFill>
                  <a:schemeClr val="tx1"/>
                </a:solidFill>
              </a:rPr>
              <a:t>Repeat?</a:t>
            </a:r>
          </a:p>
        </p:txBody>
      </p:sp>
      <p:sp>
        <p:nvSpPr>
          <p:cNvPr id="19" name="Oval 18">
            <a:extLst>
              <a:ext uri="{FF2B5EF4-FFF2-40B4-BE49-F238E27FC236}">
                <a16:creationId xmlns:a16="http://schemas.microsoft.com/office/drawing/2014/main" id="{BFF785C5-68D3-5F4D-B08A-AC92C912C5CE}"/>
              </a:ext>
            </a:extLst>
          </p:cNvPr>
          <p:cNvSpPr/>
          <p:nvPr/>
        </p:nvSpPr>
        <p:spPr bwMode="gray">
          <a:xfrm>
            <a:off x="1488956" y="1910863"/>
            <a:ext cx="572315" cy="572315"/>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r>
              <a:rPr lang="en-US" dirty="0">
                <a:solidFill>
                  <a:schemeClr val="tx1"/>
                </a:solidFill>
              </a:rPr>
              <a:t>Start</a:t>
            </a:r>
          </a:p>
        </p:txBody>
      </p:sp>
      <p:sp>
        <p:nvSpPr>
          <p:cNvPr id="67" name="Oval 66">
            <a:extLst>
              <a:ext uri="{FF2B5EF4-FFF2-40B4-BE49-F238E27FC236}">
                <a16:creationId xmlns:a16="http://schemas.microsoft.com/office/drawing/2014/main" id="{3D3F0795-57FB-E741-A9AC-647AE2921D09}"/>
              </a:ext>
            </a:extLst>
          </p:cNvPr>
          <p:cNvSpPr/>
          <p:nvPr/>
        </p:nvSpPr>
        <p:spPr bwMode="gray">
          <a:xfrm>
            <a:off x="1473460" y="5922341"/>
            <a:ext cx="572315" cy="572315"/>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r>
              <a:rPr lang="en-US" dirty="0">
                <a:solidFill>
                  <a:schemeClr val="tx1"/>
                </a:solidFill>
              </a:rPr>
              <a:t>End</a:t>
            </a:r>
          </a:p>
        </p:txBody>
      </p:sp>
      <p:cxnSp>
        <p:nvCxnSpPr>
          <p:cNvPr id="69" name="Straight Arrow Connector 68">
            <a:extLst>
              <a:ext uri="{FF2B5EF4-FFF2-40B4-BE49-F238E27FC236}">
                <a16:creationId xmlns:a16="http://schemas.microsoft.com/office/drawing/2014/main" id="{23C83097-FC11-4940-9DD4-2B2E27CBD489}"/>
              </a:ext>
            </a:extLst>
          </p:cNvPr>
          <p:cNvCxnSpPr>
            <a:cxnSpLocks/>
            <a:stCxn id="3" idx="2"/>
            <a:endCxn id="67" idx="0"/>
          </p:cNvCxnSpPr>
          <p:nvPr/>
        </p:nvCxnSpPr>
        <p:spPr>
          <a:xfrm flipH="1">
            <a:off x="1759618" y="5653086"/>
            <a:ext cx="8309" cy="2692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2EFBA71-421B-4F44-96A7-3A8C607A0AFA}"/>
              </a:ext>
            </a:extLst>
          </p:cNvPr>
          <p:cNvCxnSpPr>
            <a:cxnSpLocks/>
            <a:stCxn id="19" idx="4"/>
            <a:endCxn id="58" idx="0"/>
          </p:cNvCxnSpPr>
          <p:nvPr/>
        </p:nvCxnSpPr>
        <p:spPr>
          <a:xfrm flipH="1">
            <a:off x="1768337" y="2483178"/>
            <a:ext cx="6777" cy="269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AB0FFED4-CF87-494D-9FA2-FE7CEFA6607F}"/>
              </a:ext>
            </a:extLst>
          </p:cNvPr>
          <p:cNvCxnSpPr>
            <a:stCxn id="3" idx="3"/>
            <a:endCxn id="58" idx="3"/>
          </p:cNvCxnSpPr>
          <p:nvPr/>
        </p:nvCxnSpPr>
        <p:spPr>
          <a:xfrm flipV="1">
            <a:off x="2891127" y="3146125"/>
            <a:ext cx="819" cy="2113272"/>
          </a:xfrm>
          <a:prstGeom prst="bentConnector3">
            <a:avLst>
              <a:gd name="adj1" fmla="val 33689133"/>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2942E16-6FA3-8D46-B41C-25AAF2E14A5E}"/>
              </a:ext>
            </a:extLst>
          </p:cNvPr>
          <p:cNvSpPr txBox="1"/>
          <p:nvPr/>
        </p:nvSpPr>
        <p:spPr>
          <a:xfrm>
            <a:off x="3889556" y="2309838"/>
            <a:ext cx="4725000" cy="3477875"/>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In the beginning, fulfill weights and biases with random numbers, and calculate the loss by the loss function.</a:t>
            </a:r>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sz="500" dirty="0"/>
          </a:p>
          <a:p>
            <a:pPr marL="285750" indent="-285750">
              <a:buClr>
                <a:srgbClr val="002776"/>
              </a:buClr>
              <a:buFont typeface="Arial" panose="020B0604020202020204" pitchFamily="34" charset="0"/>
              <a:buChar char="•"/>
            </a:pPr>
            <a:r>
              <a:rPr lang="en-US" dirty="0">
                <a:solidFill>
                  <a:schemeClr val="tx2"/>
                </a:solidFill>
              </a:rPr>
              <a:t>Next, calculate gradients (</a:t>
            </a:r>
            <a:r>
              <a:rPr lang="en-US" u="sng" dirty="0">
                <a:solidFill>
                  <a:schemeClr val="tx2"/>
                </a:solidFill>
              </a:rPr>
              <a:t>how much the loss will change if </a:t>
            </a:r>
            <a:r>
              <a:rPr lang="en-US" u="sng" dirty="0" err="1">
                <a:solidFill>
                  <a:schemeClr val="tx2"/>
                </a:solidFill>
              </a:rPr>
              <a:t>weight</a:t>
            </a:r>
            <a:r>
              <a:rPr lang="en-US" u="sng" baseline="-25000" dirty="0" err="1">
                <a:solidFill>
                  <a:schemeClr val="tx2"/>
                </a:solidFill>
              </a:rPr>
              <a:t>i</a:t>
            </a:r>
            <a:r>
              <a:rPr lang="en-US" u="sng" dirty="0">
                <a:solidFill>
                  <a:schemeClr val="tx2"/>
                </a:solidFill>
              </a:rPr>
              <a:t> or </a:t>
            </a:r>
            <a:r>
              <a:rPr lang="en-US" u="sng" dirty="0" err="1">
                <a:solidFill>
                  <a:schemeClr val="tx2"/>
                </a:solidFill>
              </a:rPr>
              <a:t>bias</a:t>
            </a:r>
            <a:r>
              <a:rPr lang="en-US" u="sng" baseline="-25000" dirty="0" err="1">
                <a:solidFill>
                  <a:schemeClr val="tx2"/>
                </a:solidFill>
              </a:rPr>
              <a:t>i</a:t>
            </a:r>
            <a:r>
              <a:rPr lang="en-US" u="sng" dirty="0">
                <a:solidFill>
                  <a:schemeClr val="tx2"/>
                </a:solidFill>
              </a:rPr>
              <a:t> is changed by 1?</a:t>
            </a:r>
            <a:r>
              <a:rPr lang="en-US" dirty="0">
                <a:solidFill>
                  <a:schemeClr val="tx2"/>
                </a:solidFill>
              </a:rPr>
              <a:t>) and update the weights and biases by small values (let say, 0.05 * gradient).</a:t>
            </a:r>
          </a:p>
          <a:p>
            <a:pPr marL="285750" indent="-285750">
              <a:buClr>
                <a:srgbClr val="002776"/>
              </a:buClr>
              <a:buFont typeface="Arial" panose="020B0604020202020204" pitchFamily="34" charset="0"/>
              <a:buChar char="•"/>
            </a:pPr>
            <a:endParaRPr lang="en-US" dirty="0">
              <a:solidFill>
                <a:schemeClr val="tx2"/>
              </a:solidFill>
            </a:endParaRPr>
          </a:p>
          <a:p>
            <a:pPr marL="285750" indent="-285750">
              <a:buClr>
                <a:srgbClr val="002776"/>
              </a:buClr>
              <a:buFont typeface="Arial" panose="020B0604020202020204" pitchFamily="34" charset="0"/>
              <a:buChar char="•"/>
            </a:pPr>
            <a:endParaRPr lang="en-US" sz="500" dirty="0">
              <a:solidFill>
                <a:schemeClr val="tx2"/>
              </a:solidFill>
            </a:endParaRPr>
          </a:p>
          <a:p>
            <a:pPr marL="285750" indent="-285750">
              <a:buClr>
                <a:srgbClr val="002776"/>
              </a:buClr>
              <a:buFont typeface="Arial" panose="020B0604020202020204" pitchFamily="34" charset="0"/>
              <a:buChar char="•"/>
            </a:pPr>
            <a:r>
              <a:rPr lang="en-US" dirty="0">
                <a:solidFill>
                  <a:schemeClr val="tx2"/>
                </a:solidFill>
              </a:rPr>
              <a:t>Repeat the processes above for predetermined iterations.</a:t>
            </a:r>
          </a:p>
        </p:txBody>
      </p:sp>
      <p:sp>
        <p:nvSpPr>
          <p:cNvPr id="82" name="TextBox 81">
            <a:extLst>
              <a:ext uri="{FF2B5EF4-FFF2-40B4-BE49-F238E27FC236}">
                <a16:creationId xmlns:a16="http://schemas.microsoft.com/office/drawing/2014/main" id="{08F8504D-F7EC-9343-88C8-57A8035B445D}"/>
              </a:ext>
            </a:extLst>
          </p:cNvPr>
          <p:cNvSpPr txBox="1"/>
          <p:nvPr/>
        </p:nvSpPr>
        <p:spPr>
          <a:xfrm>
            <a:off x="2643886" y="5304228"/>
            <a:ext cx="812843" cy="276999"/>
          </a:xfrm>
          <a:prstGeom prst="rect">
            <a:avLst/>
          </a:prstGeom>
          <a:noFill/>
        </p:spPr>
        <p:txBody>
          <a:bodyPr wrap="square" lIns="0" tIns="0" rIns="0" bIns="0" rtlCol="0">
            <a:spAutoFit/>
          </a:bodyPr>
          <a:lstStyle/>
          <a:p>
            <a:pPr algn="ctr">
              <a:buClr>
                <a:srgbClr val="002776"/>
              </a:buClr>
            </a:pPr>
            <a:r>
              <a:rPr lang="en-US" dirty="0"/>
              <a:t>Yes</a:t>
            </a:r>
            <a:endParaRPr lang="en-US" dirty="0">
              <a:solidFill>
                <a:schemeClr val="tx2"/>
              </a:solidFill>
            </a:endParaRPr>
          </a:p>
        </p:txBody>
      </p:sp>
      <p:sp>
        <p:nvSpPr>
          <p:cNvPr id="84" name="TextBox 83">
            <a:extLst>
              <a:ext uri="{FF2B5EF4-FFF2-40B4-BE49-F238E27FC236}">
                <a16:creationId xmlns:a16="http://schemas.microsoft.com/office/drawing/2014/main" id="{0865D5FC-DF08-6949-9DA0-DA4B0F39559B}"/>
              </a:ext>
            </a:extLst>
          </p:cNvPr>
          <p:cNvSpPr txBox="1"/>
          <p:nvPr/>
        </p:nvSpPr>
        <p:spPr>
          <a:xfrm>
            <a:off x="1654849" y="5662244"/>
            <a:ext cx="812843" cy="276999"/>
          </a:xfrm>
          <a:prstGeom prst="rect">
            <a:avLst/>
          </a:prstGeom>
          <a:noFill/>
        </p:spPr>
        <p:txBody>
          <a:bodyPr wrap="square" lIns="0" tIns="0" rIns="0" bIns="0" rtlCol="0">
            <a:spAutoFit/>
          </a:bodyPr>
          <a:lstStyle/>
          <a:p>
            <a:pPr algn="ctr">
              <a:buClr>
                <a:srgbClr val="002776"/>
              </a:buClr>
            </a:pPr>
            <a:r>
              <a:rPr lang="en-US" dirty="0"/>
              <a:t>No</a:t>
            </a:r>
            <a:endParaRPr lang="en-US" dirty="0">
              <a:solidFill>
                <a:schemeClr val="tx2"/>
              </a:solidFill>
            </a:endParaRPr>
          </a:p>
        </p:txBody>
      </p:sp>
      <p:sp>
        <p:nvSpPr>
          <p:cNvPr id="85" name="Oval 84">
            <a:extLst>
              <a:ext uri="{FF2B5EF4-FFF2-40B4-BE49-F238E27FC236}">
                <a16:creationId xmlns:a16="http://schemas.microsoft.com/office/drawing/2014/main" id="{ABB137F3-15D2-9843-82AD-9E9FF3EAA0F4}"/>
              </a:ext>
            </a:extLst>
          </p:cNvPr>
          <p:cNvSpPr/>
          <p:nvPr/>
        </p:nvSpPr>
        <p:spPr bwMode="gray">
          <a:xfrm>
            <a:off x="3815371" y="2311598"/>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87" name="Oval 86">
            <a:extLst>
              <a:ext uri="{FF2B5EF4-FFF2-40B4-BE49-F238E27FC236}">
                <a16:creationId xmlns:a16="http://schemas.microsoft.com/office/drawing/2014/main" id="{6ADD3807-A6AF-CE45-BA97-7B2B9FA2D436}"/>
              </a:ext>
            </a:extLst>
          </p:cNvPr>
          <p:cNvSpPr/>
          <p:nvPr/>
        </p:nvSpPr>
        <p:spPr bwMode="gray">
          <a:xfrm>
            <a:off x="3815371" y="3497467"/>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88" name="Oval 87">
            <a:extLst>
              <a:ext uri="{FF2B5EF4-FFF2-40B4-BE49-F238E27FC236}">
                <a16:creationId xmlns:a16="http://schemas.microsoft.com/office/drawing/2014/main" id="{6AE53324-6DFE-5F49-8FCA-C5D928ABFF55}"/>
              </a:ext>
            </a:extLst>
          </p:cNvPr>
          <p:cNvSpPr/>
          <p:nvPr/>
        </p:nvSpPr>
        <p:spPr bwMode="gray">
          <a:xfrm>
            <a:off x="3815371" y="5206899"/>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3</a:t>
            </a:r>
          </a:p>
        </p:txBody>
      </p:sp>
      <p:sp>
        <p:nvSpPr>
          <p:cNvPr id="90" name="Oval 89">
            <a:extLst>
              <a:ext uri="{FF2B5EF4-FFF2-40B4-BE49-F238E27FC236}">
                <a16:creationId xmlns:a16="http://schemas.microsoft.com/office/drawing/2014/main" id="{79B0EDC2-9E4C-2440-8C17-B837CFAF247A}"/>
              </a:ext>
            </a:extLst>
          </p:cNvPr>
          <p:cNvSpPr/>
          <p:nvPr/>
        </p:nvSpPr>
        <p:spPr bwMode="gray">
          <a:xfrm>
            <a:off x="619876" y="2652319"/>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91" name="Oval 90">
            <a:extLst>
              <a:ext uri="{FF2B5EF4-FFF2-40B4-BE49-F238E27FC236}">
                <a16:creationId xmlns:a16="http://schemas.microsoft.com/office/drawing/2014/main" id="{BF9B4CA2-67BF-3A4D-AFA0-11B540A5E993}"/>
              </a:ext>
            </a:extLst>
          </p:cNvPr>
          <p:cNvSpPr/>
          <p:nvPr/>
        </p:nvSpPr>
        <p:spPr bwMode="gray">
          <a:xfrm>
            <a:off x="619876" y="3636711"/>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93" name="Oval 92">
            <a:extLst>
              <a:ext uri="{FF2B5EF4-FFF2-40B4-BE49-F238E27FC236}">
                <a16:creationId xmlns:a16="http://schemas.microsoft.com/office/drawing/2014/main" id="{438F1FF0-CF2E-C741-8F9F-D3785B216C9E}"/>
              </a:ext>
            </a:extLst>
          </p:cNvPr>
          <p:cNvSpPr/>
          <p:nvPr/>
        </p:nvSpPr>
        <p:spPr bwMode="gray">
          <a:xfrm>
            <a:off x="619876" y="5129168"/>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3</a:t>
            </a:r>
          </a:p>
        </p:txBody>
      </p:sp>
    </p:spTree>
    <p:extLst>
      <p:ext uri="{BB962C8B-B14F-4D97-AF65-F5344CB8AC3E}">
        <p14:creationId xmlns:p14="http://schemas.microsoft.com/office/powerpoint/2010/main" val="37476198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Gradients are usually calculated by Matrix Multiplication</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 - Ex. Backpropagation of Matrix Multiplication</a:t>
            </a:r>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01067ED5-8B4E-C240-AAB6-46EB03A8AAF0}"/>
                  </a:ext>
                </a:extLst>
              </p:cNvPr>
              <p:cNvSpPr/>
              <p:nvPr/>
            </p:nvSpPr>
            <p:spPr bwMode="gray">
              <a:xfrm>
                <a:off x="1814053" y="3724025"/>
                <a:ext cx="786376" cy="77888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MatMul</m:t>
                      </m:r>
                    </m:oMath>
                  </m:oMathPara>
                </a14:m>
                <a:endParaRPr lang="en-US" sz="1600" dirty="0">
                  <a:solidFill>
                    <a:schemeClr val="tx1"/>
                  </a:solidFill>
                </a:endParaRPr>
              </a:p>
            </p:txBody>
          </p:sp>
        </mc:Choice>
        <mc:Fallback xmlns="">
          <p:sp>
            <p:nvSpPr>
              <p:cNvPr id="23" name="Oval 22">
                <a:extLst>
                  <a:ext uri="{FF2B5EF4-FFF2-40B4-BE49-F238E27FC236}">
                    <a16:creationId xmlns:a16="http://schemas.microsoft.com/office/drawing/2014/main" id="{01067ED5-8B4E-C240-AAB6-46EB03A8AAF0}"/>
                  </a:ext>
                </a:extLst>
              </p:cNvPr>
              <p:cNvSpPr>
                <a:spLocks noRot="1" noChangeAspect="1" noMove="1" noResize="1" noEditPoints="1" noAdjustHandles="1" noChangeArrowheads="1" noChangeShapeType="1" noTextEdit="1"/>
              </p:cNvSpPr>
              <p:nvPr/>
            </p:nvSpPr>
            <p:spPr bwMode="gray">
              <a:xfrm>
                <a:off x="1814053" y="3724025"/>
                <a:ext cx="786376" cy="778886"/>
              </a:xfrm>
              <a:prstGeom prst="ellipse">
                <a:avLst/>
              </a:prstGeom>
              <a:blipFill>
                <a:blip r:embed="rId3"/>
                <a:stretch>
                  <a:fillRect l="-4688"/>
                </a:stretch>
              </a:blipFill>
              <a:ln>
                <a:headEnd/>
                <a:tailEnd/>
              </a:ln>
            </p:spPr>
            <p:txBody>
              <a:bodyPr/>
              <a:lstStyle/>
              <a:p>
                <a:r>
                  <a:rPr lang="en-JP">
                    <a:noFill/>
                  </a:rPr>
                  <a:t> </a:t>
                </a:r>
              </a:p>
            </p:txBody>
          </p:sp>
        </mc:Fallback>
      </mc:AlternateContent>
      <p:cxnSp>
        <p:nvCxnSpPr>
          <p:cNvPr id="5" name="Straight Connector 4">
            <a:extLst>
              <a:ext uri="{FF2B5EF4-FFF2-40B4-BE49-F238E27FC236}">
                <a16:creationId xmlns:a16="http://schemas.microsoft.com/office/drawing/2014/main" id="{D939B3C9-D1CC-944E-B9BF-DB81E624AFD1}"/>
              </a:ext>
            </a:extLst>
          </p:cNvPr>
          <p:cNvCxnSpPr/>
          <p:nvPr/>
        </p:nvCxnSpPr>
        <p:spPr>
          <a:xfrm>
            <a:off x="4572000" y="1989138"/>
            <a:ext cx="0" cy="43926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5F51BFA-007F-714F-8B6A-ADA4AE9782D7}"/>
              </a:ext>
            </a:extLst>
          </p:cNvPr>
          <p:cNvCxnSpPr>
            <a:cxnSpLocks/>
          </p:cNvCxnSpPr>
          <p:nvPr/>
        </p:nvCxnSpPr>
        <p:spPr>
          <a:xfrm>
            <a:off x="2600429" y="3997013"/>
            <a:ext cx="89859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731EE06-2610-0941-92FC-6BDC6B48D0E6}"/>
              </a:ext>
            </a:extLst>
          </p:cNvPr>
          <p:cNvCxnSpPr>
            <a:cxnSpLocks/>
          </p:cNvCxnSpPr>
          <p:nvPr/>
        </p:nvCxnSpPr>
        <p:spPr>
          <a:xfrm>
            <a:off x="1238864" y="3068793"/>
            <a:ext cx="719021" cy="7204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FF7C7E3-8DA4-9040-90F6-E3484387438E}"/>
              </a:ext>
            </a:extLst>
          </p:cNvPr>
          <p:cNvCxnSpPr>
            <a:cxnSpLocks/>
          </p:cNvCxnSpPr>
          <p:nvPr/>
        </p:nvCxnSpPr>
        <p:spPr>
          <a:xfrm flipV="1">
            <a:off x="1164490" y="4384920"/>
            <a:ext cx="723937" cy="718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3DA77C-DDDB-694A-A783-896E80AD4DCA}"/>
              </a:ext>
            </a:extLst>
          </p:cNvPr>
          <p:cNvCxnSpPr>
            <a:cxnSpLocks/>
          </p:cNvCxnSpPr>
          <p:nvPr/>
        </p:nvCxnSpPr>
        <p:spPr>
          <a:xfrm flipH="1" flipV="1">
            <a:off x="1125694" y="3133975"/>
            <a:ext cx="727156" cy="728564"/>
          </a:xfrm>
          <a:prstGeom prst="straightConnector1">
            <a:avLst/>
          </a:prstGeom>
          <a:ln w="381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0D24061-FA94-9147-95D1-1EA7C8284D0D}"/>
              </a:ext>
            </a:extLst>
          </p:cNvPr>
          <p:cNvCxnSpPr>
            <a:cxnSpLocks/>
          </p:cNvCxnSpPr>
          <p:nvPr/>
        </p:nvCxnSpPr>
        <p:spPr>
          <a:xfrm flipH="1">
            <a:off x="1222556" y="4517771"/>
            <a:ext cx="751636" cy="746390"/>
          </a:xfrm>
          <a:prstGeom prst="straightConnector1">
            <a:avLst/>
          </a:prstGeom>
          <a:ln w="381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A4DDE0-342D-B545-810F-7DEEAB576B99}"/>
              </a:ext>
            </a:extLst>
          </p:cNvPr>
          <p:cNvCxnSpPr>
            <a:cxnSpLocks/>
          </p:cNvCxnSpPr>
          <p:nvPr/>
        </p:nvCxnSpPr>
        <p:spPr>
          <a:xfrm flipH="1">
            <a:off x="2600429" y="4205309"/>
            <a:ext cx="898590" cy="0"/>
          </a:xfrm>
          <a:prstGeom prst="straightConnector1">
            <a:avLst/>
          </a:prstGeom>
          <a:ln w="381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795AC6A-BEE6-5C46-BE39-1D089E8EF8DA}"/>
              </a:ext>
            </a:extLst>
          </p:cNvPr>
          <p:cNvSpPr/>
          <p:nvPr/>
        </p:nvSpPr>
        <p:spPr bwMode="gray">
          <a:xfrm>
            <a:off x="2823893" y="3516522"/>
            <a:ext cx="6720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p>
        </p:txBody>
      </p:sp>
      <p:sp>
        <p:nvSpPr>
          <p:cNvPr id="41" name="Rectangle 40">
            <a:extLst>
              <a:ext uri="{FF2B5EF4-FFF2-40B4-BE49-F238E27FC236}">
                <a16:creationId xmlns:a16="http://schemas.microsoft.com/office/drawing/2014/main" id="{4C60B19D-ADBC-274B-94EF-24DFDFA77235}"/>
              </a:ext>
            </a:extLst>
          </p:cNvPr>
          <p:cNvSpPr/>
          <p:nvPr/>
        </p:nvSpPr>
        <p:spPr bwMode="gray">
          <a:xfrm>
            <a:off x="1285856" y="2694016"/>
            <a:ext cx="6720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X</a:t>
            </a:r>
          </a:p>
        </p:txBody>
      </p:sp>
      <p:sp>
        <p:nvSpPr>
          <p:cNvPr id="42" name="Rectangle 41">
            <a:extLst>
              <a:ext uri="{FF2B5EF4-FFF2-40B4-BE49-F238E27FC236}">
                <a16:creationId xmlns:a16="http://schemas.microsoft.com/office/drawing/2014/main" id="{563966BF-977F-F949-A3CD-AADAD0E91E32}"/>
              </a:ext>
            </a:extLst>
          </p:cNvPr>
          <p:cNvSpPr/>
          <p:nvPr/>
        </p:nvSpPr>
        <p:spPr bwMode="gray">
          <a:xfrm>
            <a:off x="766037" y="4594693"/>
            <a:ext cx="6720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W</a:t>
            </a:r>
          </a:p>
        </p:txBody>
      </p:sp>
      <p:sp>
        <p:nvSpPr>
          <p:cNvPr id="43" name="Rectangle 42">
            <a:extLst>
              <a:ext uri="{FF2B5EF4-FFF2-40B4-BE49-F238E27FC236}">
                <a16:creationId xmlns:a16="http://schemas.microsoft.com/office/drawing/2014/main" id="{23A9A2E4-6641-9B45-BDAE-B1A053448772}"/>
              </a:ext>
            </a:extLst>
          </p:cNvPr>
          <p:cNvSpPr/>
          <p:nvPr/>
        </p:nvSpPr>
        <p:spPr bwMode="gray">
          <a:xfrm>
            <a:off x="551436" y="4311587"/>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 x H)</a:t>
            </a:r>
          </a:p>
        </p:txBody>
      </p:sp>
      <p:sp>
        <p:nvSpPr>
          <p:cNvPr id="45" name="Rectangle 44">
            <a:extLst>
              <a:ext uri="{FF2B5EF4-FFF2-40B4-BE49-F238E27FC236}">
                <a16:creationId xmlns:a16="http://schemas.microsoft.com/office/drawing/2014/main" id="{F5AE7D2A-CFD7-C54A-9B38-D293D8AB5B2D}"/>
              </a:ext>
            </a:extLst>
          </p:cNvPr>
          <p:cNvSpPr/>
          <p:nvPr/>
        </p:nvSpPr>
        <p:spPr bwMode="gray">
          <a:xfrm>
            <a:off x="1071255" y="2403090"/>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D)</a:t>
            </a:r>
          </a:p>
        </p:txBody>
      </p:sp>
      <p:sp>
        <p:nvSpPr>
          <p:cNvPr id="47" name="Rectangle 46">
            <a:extLst>
              <a:ext uri="{FF2B5EF4-FFF2-40B4-BE49-F238E27FC236}">
                <a16:creationId xmlns:a16="http://schemas.microsoft.com/office/drawing/2014/main" id="{B87565C0-A229-634E-BF54-6F4DD219529D}"/>
              </a:ext>
            </a:extLst>
          </p:cNvPr>
          <p:cNvSpPr/>
          <p:nvPr/>
        </p:nvSpPr>
        <p:spPr bwMode="gray">
          <a:xfrm>
            <a:off x="2609293" y="3250291"/>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H)</a:t>
            </a:r>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9FBC16EB-03F0-9F42-B5B8-CCABE567882D}"/>
                  </a:ext>
                </a:extLst>
              </p:cNvPr>
              <p:cNvSpPr/>
              <p:nvPr/>
            </p:nvSpPr>
            <p:spPr bwMode="gray">
              <a:xfrm>
                <a:off x="2596223" y="4413605"/>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f>
                        <m:fPr>
                          <m:ctrlPr>
                            <a:rPr lang="en-JP" sz="1600" i="1" smtClean="0">
                              <a:solidFill>
                                <a:schemeClr val="accent1"/>
                              </a:solidFill>
                              <a:latin typeface="Cambria Math" panose="02040503050406030204" pitchFamily="18" charset="0"/>
                            </a:rPr>
                          </m:ctrlPr>
                        </m:fPr>
                        <m:num>
                          <m:r>
                            <a:rPr lang="en-JP" sz="1600" i="1" smtClean="0">
                              <a:solidFill>
                                <a:schemeClr val="accent1"/>
                              </a:solidFill>
                              <a:latin typeface="Cambria Math" panose="02040503050406030204" pitchFamily="18" charset="0"/>
                              <a:ea typeface="Cambria Math" panose="02040503050406030204" pitchFamily="18" charset="0"/>
                            </a:rPr>
                            <m:t>𝜕</m:t>
                          </m:r>
                          <m:r>
                            <a:rPr lang="en-US" sz="1600" b="0" i="1" smtClean="0">
                              <a:solidFill>
                                <a:schemeClr val="accent1"/>
                              </a:solidFill>
                              <a:latin typeface="Cambria Math" panose="02040503050406030204" pitchFamily="18" charset="0"/>
                              <a:ea typeface="Cambria Math" panose="02040503050406030204" pitchFamily="18" charset="0"/>
                            </a:rPr>
                            <m:t>𝐿</m:t>
                          </m:r>
                        </m:num>
                        <m:den>
                          <m:r>
                            <a:rPr lang="en-JP" sz="1600" i="1" smtClean="0">
                              <a:solidFill>
                                <a:schemeClr val="accent1"/>
                              </a:solidFill>
                              <a:latin typeface="Cambria Math" panose="02040503050406030204" pitchFamily="18" charset="0"/>
                              <a:ea typeface="Cambria Math" panose="02040503050406030204" pitchFamily="18" charset="0"/>
                            </a:rPr>
                            <m:t>𝜕</m:t>
                          </m:r>
                          <m:r>
                            <a:rPr lang="en-US" sz="1600" b="0" i="1" smtClean="0">
                              <a:solidFill>
                                <a:schemeClr val="accent1"/>
                              </a:solidFill>
                              <a:latin typeface="Cambria Math" panose="02040503050406030204" pitchFamily="18" charset="0"/>
                              <a:ea typeface="Cambria Math" panose="02040503050406030204" pitchFamily="18" charset="0"/>
                            </a:rPr>
                            <m:t>𝑦</m:t>
                          </m:r>
                        </m:den>
                      </m:f>
                    </m:oMath>
                  </m:oMathPara>
                </a14:m>
                <a:endParaRPr lang="en-JP" sz="1600" dirty="0">
                  <a:solidFill>
                    <a:schemeClr val="accent1"/>
                  </a:solidFill>
                </a:endParaRPr>
              </a:p>
            </p:txBody>
          </p:sp>
        </mc:Choice>
        <mc:Fallback xmlns="">
          <p:sp>
            <p:nvSpPr>
              <p:cNvPr id="48" name="Rectangle 47">
                <a:extLst>
                  <a:ext uri="{FF2B5EF4-FFF2-40B4-BE49-F238E27FC236}">
                    <a16:creationId xmlns:a16="http://schemas.microsoft.com/office/drawing/2014/main" id="{9FBC16EB-03F0-9F42-B5B8-CCABE567882D}"/>
                  </a:ext>
                </a:extLst>
              </p:cNvPr>
              <p:cNvSpPr>
                <a:spLocks noRot="1" noChangeAspect="1" noMove="1" noResize="1" noEditPoints="1" noAdjustHandles="1" noChangeArrowheads="1" noChangeShapeType="1" noTextEdit="1"/>
              </p:cNvSpPr>
              <p:nvPr/>
            </p:nvSpPr>
            <p:spPr bwMode="gray">
              <a:xfrm>
                <a:off x="2596223" y="4413605"/>
                <a:ext cx="1101229" cy="374777"/>
              </a:xfrm>
              <a:prstGeom prst="rect">
                <a:avLst/>
              </a:prstGeom>
              <a:blipFill>
                <a:blip r:embed="rId4"/>
                <a:stretch>
                  <a:fillRect t="-13333" b="-43333"/>
                </a:stretch>
              </a:blipFill>
              <a:ln w="12700">
                <a:noFill/>
                <a:headEnd/>
                <a:tailEnd/>
              </a:ln>
            </p:spPr>
            <p:txBody>
              <a:bodyPr/>
              <a:lstStyle/>
              <a:p>
                <a:r>
                  <a:rPr lang="en-JP">
                    <a:noFill/>
                  </a:rPr>
                  <a:t> </a:t>
                </a:r>
              </a:p>
            </p:txBody>
          </p:sp>
        </mc:Fallback>
      </mc:AlternateContent>
      <p:sp>
        <p:nvSpPr>
          <p:cNvPr id="49" name="Rectangle 48">
            <a:extLst>
              <a:ext uri="{FF2B5EF4-FFF2-40B4-BE49-F238E27FC236}">
                <a16:creationId xmlns:a16="http://schemas.microsoft.com/office/drawing/2014/main" id="{0412F340-DCDB-1741-BFFA-88B950B7F335}"/>
              </a:ext>
            </a:extLst>
          </p:cNvPr>
          <p:cNvSpPr/>
          <p:nvPr/>
        </p:nvSpPr>
        <p:spPr bwMode="gray">
          <a:xfrm>
            <a:off x="2521402" y="4844830"/>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accent1"/>
                </a:solidFill>
              </a:rPr>
              <a:t>(1 x H)</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D8C8B1F3-9CE6-204C-8499-238E02A9E192}"/>
                  </a:ext>
                </a:extLst>
              </p:cNvPr>
              <p:cNvSpPr/>
              <p:nvPr/>
            </p:nvSpPr>
            <p:spPr bwMode="gray">
              <a:xfrm>
                <a:off x="1261882" y="5079018"/>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f>
                        <m:fPr>
                          <m:ctrlPr>
                            <a:rPr lang="en-JP" sz="1600" i="1" smtClean="0">
                              <a:solidFill>
                                <a:schemeClr val="accent1"/>
                              </a:solidFill>
                              <a:latin typeface="Cambria Math" panose="02040503050406030204" pitchFamily="18" charset="0"/>
                            </a:rPr>
                          </m:ctrlPr>
                        </m:fPr>
                        <m:num>
                          <m:r>
                            <a:rPr lang="en-JP" sz="1600" i="1" smtClean="0">
                              <a:solidFill>
                                <a:schemeClr val="accent1"/>
                              </a:solidFill>
                              <a:latin typeface="Cambria Math" panose="02040503050406030204" pitchFamily="18" charset="0"/>
                              <a:ea typeface="Cambria Math" panose="02040503050406030204" pitchFamily="18" charset="0"/>
                            </a:rPr>
                            <m:t>𝜕</m:t>
                          </m:r>
                          <m:r>
                            <a:rPr lang="en-US" sz="1600" b="0" i="1" smtClean="0">
                              <a:solidFill>
                                <a:schemeClr val="accent1"/>
                              </a:solidFill>
                              <a:latin typeface="Cambria Math" panose="02040503050406030204" pitchFamily="18" charset="0"/>
                              <a:ea typeface="Cambria Math" panose="02040503050406030204" pitchFamily="18" charset="0"/>
                            </a:rPr>
                            <m:t>𝐿</m:t>
                          </m:r>
                        </m:num>
                        <m:den>
                          <m:r>
                            <a:rPr lang="en-JP" sz="1600" i="1" smtClean="0">
                              <a:solidFill>
                                <a:schemeClr val="accent1"/>
                              </a:solidFill>
                              <a:latin typeface="Cambria Math" panose="02040503050406030204" pitchFamily="18" charset="0"/>
                              <a:ea typeface="Cambria Math" panose="02040503050406030204" pitchFamily="18" charset="0"/>
                            </a:rPr>
                            <m:t>𝜕</m:t>
                          </m:r>
                          <m:r>
                            <a:rPr lang="en-US" sz="1600" b="0" i="1" smtClean="0">
                              <a:solidFill>
                                <a:schemeClr val="accent1"/>
                              </a:solidFill>
                              <a:latin typeface="Cambria Math" panose="02040503050406030204" pitchFamily="18" charset="0"/>
                              <a:ea typeface="Cambria Math" panose="02040503050406030204" pitchFamily="18" charset="0"/>
                            </a:rPr>
                            <m:t>𝑊</m:t>
                          </m:r>
                        </m:den>
                      </m:f>
                    </m:oMath>
                  </m:oMathPara>
                </a14:m>
                <a:endParaRPr lang="en-JP" sz="1600" dirty="0">
                  <a:solidFill>
                    <a:schemeClr val="accent1"/>
                  </a:solidFill>
                </a:endParaRPr>
              </a:p>
            </p:txBody>
          </p:sp>
        </mc:Choice>
        <mc:Fallback xmlns="">
          <p:sp>
            <p:nvSpPr>
              <p:cNvPr id="50" name="Rectangle 49">
                <a:extLst>
                  <a:ext uri="{FF2B5EF4-FFF2-40B4-BE49-F238E27FC236}">
                    <a16:creationId xmlns:a16="http://schemas.microsoft.com/office/drawing/2014/main" id="{D8C8B1F3-9CE6-204C-8499-238E02A9E192}"/>
                  </a:ext>
                </a:extLst>
              </p:cNvPr>
              <p:cNvSpPr>
                <a:spLocks noRot="1" noChangeAspect="1" noMove="1" noResize="1" noEditPoints="1" noAdjustHandles="1" noChangeArrowheads="1" noChangeShapeType="1" noTextEdit="1"/>
              </p:cNvSpPr>
              <p:nvPr/>
            </p:nvSpPr>
            <p:spPr bwMode="gray">
              <a:xfrm>
                <a:off x="1261882" y="5079018"/>
                <a:ext cx="1101229" cy="374777"/>
              </a:xfrm>
              <a:prstGeom prst="rect">
                <a:avLst/>
              </a:prstGeom>
              <a:blipFill>
                <a:blip r:embed="rId5"/>
                <a:stretch>
                  <a:fillRect t="-6452" b="-32258"/>
                </a:stretch>
              </a:blipFill>
              <a:ln w="12700">
                <a:noFill/>
                <a:headEnd/>
                <a:tailEnd/>
              </a:ln>
            </p:spPr>
            <p:txBody>
              <a:bodyPr/>
              <a:lstStyle/>
              <a:p>
                <a:r>
                  <a:rPr lang="en-JP">
                    <a:noFill/>
                  </a:rPr>
                  <a:t> </a:t>
                </a:r>
              </a:p>
            </p:txBody>
          </p:sp>
        </mc:Fallback>
      </mc:AlternateContent>
      <p:sp>
        <p:nvSpPr>
          <p:cNvPr id="51" name="Rectangle 50">
            <a:extLst>
              <a:ext uri="{FF2B5EF4-FFF2-40B4-BE49-F238E27FC236}">
                <a16:creationId xmlns:a16="http://schemas.microsoft.com/office/drawing/2014/main" id="{E022D6B1-EE7F-C247-B7FA-12B0877FE0F5}"/>
              </a:ext>
            </a:extLst>
          </p:cNvPr>
          <p:cNvSpPr/>
          <p:nvPr/>
        </p:nvSpPr>
        <p:spPr bwMode="gray">
          <a:xfrm>
            <a:off x="1222556" y="5512129"/>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accent1"/>
                </a:solidFill>
              </a:rPr>
              <a:t>(D x H)</a:t>
            </a: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BB2776EF-47C0-8544-8AD3-5938172DEFE1}"/>
                  </a:ext>
                </a:extLst>
              </p:cNvPr>
              <p:cNvSpPr/>
              <p:nvPr/>
            </p:nvSpPr>
            <p:spPr bwMode="gray">
              <a:xfrm>
                <a:off x="603208" y="3475369"/>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f>
                        <m:fPr>
                          <m:ctrlPr>
                            <a:rPr lang="en-JP" sz="1600" i="1" smtClean="0">
                              <a:solidFill>
                                <a:schemeClr val="accent1"/>
                              </a:solidFill>
                              <a:latin typeface="Cambria Math" panose="02040503050406030204" pitchFamily="18" charset="0"/>
                            </a:rPr>
                          </m:ctrlPr>
                        </m:fPr>
                        <m:num>
                          <m:r>
                            <a:rPr lang="en-JP" sz="1600" i="1" smtClean="0">
                              <a:solidFill>
                                <a:schemeClr val="accent1"/>
                              </a:solidFill>
                              <a:latin typeface="Cambria Math" panose="02040503050406030204" pitchFamily="18" charset="0"/>
                              <a:ea typeface="Cambria Math" panose="02040503050406030204" pitchFamily="18" charset="0"/>
                            </a:rPr>
                            <m:t>𝜕</m:t>
                          </m:r>
                          <m:r>
                            <a:rPr lang="en-US" sz="1600" b="0" i="1" smtClean="0">
                              <a:solidFill>
                                <a:schemeClr val="accent1"/>
                              </a:solidFill>
                              <a:latin typeface="Cambria Math" panose="02040503050406030204" pitchFamily="18" charset="0"/>
                              <a:ea typeface="Cambria Math" panose="02040503050406030204" pitchFamily="18" charset="0"/>
                            </a:rPr>
                            <m:t>𝐿</m:t>
                          </m:r>
                        </m:num>
                        <m:den>
                          <m:r>
                            <a:rPr lang="en-JP" sz="1600" i="1" smtClean="0">
                              <a:solidFill>
                                <a:schemeClr val="accent1"/>
                              </a:solidFill>
                              <a:latin typeface="Cambria Math" panose="02040503050406030204" pitchFamily="18" charset="0"/>
                              <a:ea typeface="Cambria Math" panose="02040503050406030204" pitchFamily="18" charset="0"/>
                            </a:rPr>
                            <m:t>𝜕</m:t>
                          </m:r>
                          <m:r>
                            <a:rPr lang="en-US" sz="1600" b="0" i="1" smtClean="0">
                              <a:solidFill>
                                <a:schemeClr val="accent1"/>
                              </a:solidFill>
                              <a:latin typeface="Cambria Math" panose="02040503050406030204" pitchFamily="18" charset="0"/>
                              <a:ea typeface="Cambria Math" panose="02040503050406030204" pitchFamily="18" charset="0"/>
                            </a:rPr>
                            <m:t>𝑋</m:t>
                          </m:r>
                        </m:den>
                      </m:f>
                    </m:oMath>
                  </m:oMathPara>
                </a14:m>
                <a:endParaRPr lang="en-JP" sz="1600" dirty="0">
                  <a:solidFill>
                    <a:schemeClr val="accent1"/>
                  </a:solidFill>
                </a:endParaRPr>
              </a:p>
            </p:txBody>
          </p:sp>
        </mc:Choice>
        <mc:Fallback xmlns="">
          <p:sp>
            <p:nvSpPr>
              <p:cNvPr id="52" name="Rectangle 51">
                <a:extLst>
                  <a:ext uri="{FF2B5EF4-FFF2-40B4-BE49-F238E27FC236}">
                    <a16:creationId xmlns:a16="http://schemas.microsoft.com/office/drawing/2014/main" id="{BB2776EF-47C0-8544-8AD3-5938172DEFE1}"/>
                  </a:ext>
                </a:extLst>
              </p:cNvPr>
              <p:cNvSpPr>
                <a:spLocks noRot="1" noChangeAspect="1" noMove="1" noResize="1" noEditPoints="1" noAdjustHandles="1" noChangeArrowheads="1" noChangeShapeType="1" noTextEdit="1"/>
              </p:cNvSpPr>
              <p:nvPr/>
            </p:nvSpPr>
            <p:spPr bwMode="gray">
              <a:xfrm>
                <a:off x="603208" y="3475369"/>
                <a:ext cx="1101229" cy="374777"/>
              </a:xfrm>
              <a:prstGeom prst="rect">
                <a:avLst/>
              </a:prstGeom>
              <a:blipFill>
                <a:blip r:embed="rId6"/>
                <a:stretch>
                  <a:fillRect t="-9677" b="-32258"/>
                </a:stretch>
              </a:blipFill>
              <a:ln w="12700">
                <a:noFill/>
                <a:headEnd/>
                <a:tailEnd/>
              </a:ln>
            </p:spPr>
            <p:txBody>
              <a:bodyPr/>
              <a:lstStyle/>
              <a:p>
                <a:r>
                  <a:rPr lang="en-JP">
                    <a:noFill/>
                  </a:rPr>
                  <a:t> </a:t>
                </a:r>
              </a:p>
            </p:txBody>
          </p:sp>
        </mc:Fallback>
      </mc:AlternateContent>
      <p:sp>
        <p:nvSpPr>
          <p:cNvPr id="53" name="Rectangle 52">
            <a:extLst>
              <a:ext uri="{FF2B5EF4-FFF2-40B4-BE49-F238E27FC236}">
                <a16:creationId xmlns:a16="http://schemas.microsoft.com/office/drawing/2014/main" id="{1E13454E-713D-DF43-B446-E578EA6DBDA3}"/>
              </a:ext>
            </a:extLst>
          </p:cNvPr>
          <p:cNvSpPr/>
          <p:nvPr/>
        </p:nvSpPr>
        <p:spPr bwMode="gray">
          <a:xfrm>
            <a:off x="563882" y="3908480"/>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accent1"/>
                </a:solidFill>
              </a:rPr>
              <a:t>(1 x D)</a:t>
            </a:r>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E8B1AD49-D01B-7C48-9084-F0DB3F346186}"/>
                  </a:ext>
                </a:extLst>
              </p:cNvPr>
              <p:cNvSpPr/>
              <p:nvPr/>
            </p:nvSpPr>
            <p:spPr bwMode="gray">
              <a:xfrm>
                <a:off x="5217350" y="4343993"/>
                <a:ext cx="3135600" cy="87617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f>
                        <m:fPr>
                          <m:ctrlPr>
                            <a:rPr lang="en-JP" sz="2800" i="1" smtClean="0">
                              <a:solidFill>
                                <a:schemeClr val="tx1"/>
                              </a:solidFill>
                              <a:latin typeface="Cambria Math" panose="02040503050406030204" pitchFamily="18" charset="0"/>
                            </a:rPr>
                          </m:ctrlPr>
                        </m:fPr>
                        <m:num>
                          <m:r>
                            <a:rPr lang="en-JP" sz="280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𝐿</m:t>
                          </m:r>
                        </m:num>
                        <m:den>
                          <m:r>
                            <a:rPr lang="en-JP" sz="280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𝑊</m:t>
                          </m:r>
                        </m:den>
                      </m:f>
                      <m:r>
                        <a:rPr lang="en-US" sz="2800" b="0" i="1" smtClean="0">
                          <a:solidFill>
                            <a:schemeClr val="tx1"/>
                          </a:solidFill>
                          <a:latin typeface="Cambria Math" panose="02040503050406030204" pitchFamily="18" charset="0"/>
                        </a:rPr>
                        <m:t>  =  </m:t>
                      </m:r>
                      <m:sSup>
                        <m:sSupPr>
                          <m:ctrlPr>
                            <a:rPr lang="en-US" sz="2800" i="1">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𝑥</m:t>
                          </m:r>
                        </m:e>
                        <m:sup>
                          <m:r>
                            <a:rPr lang="en-US" sz="2800" i="1">
                              <a:solidFill>
                                <a:schemeClr val="tx1"/>
                              </a:solidFill>
                              <a:latin typeface="Cambria Math" panose="02040503050406030204" pitchFamily="18" charset="0"/>
                              <a:ea typeface="Cambria Math" panose="02040503050406030204" pitchFamily="18" charset="0"/>
                            </a:rPr>
                            <m:t>𝑇</m:t>
                          </m:r>
                        </m:sup>
                      </m:sSup>
                      <m:r>
                        <a:rPr lang="en-US" sz="2800" b="0" i="1" smtClean="0">
                          <a:solidFill>
                            <a:schemeClr val="tx1"/>
                          </a:solidFill>
                          <a:latin typeface="Cambria Math" panose="02040503050406030204" pitchFamily="18" charset="0"/>
                          <a:ea typeface="Cambria Math" panose="02040503050406030204" pitchFamily="18" charset="0"/>
                        </a:rPr>
                        <m:t>    </m:t>
                      </m:r>
                      <m:f>
                        <m:fPr>
                          <m:ctrlPr>
                            <a:rPr lang="en-JP" sz="2800" i="1">
                              <a:solidFill>
                                <a:schemeClr val="tx1"/>
                              </a:solidFill>
                              <a:latin typeface="Cambria Math" panose="02040503050406030204" pitchFamily="18" charset="0"/>
                            </a:rPr>
                          </m:ctrlPr>
                        </m:fPr>
                        <m:num>
                          <m:r>
                            <a:rPr lang="en-JP"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𝐿</m:t>
                          </m:r>
                        </m:num>
                        <m:den>
                          <m:r>
                            <a:rPr lang="en-JP" sz="2800" i="1">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den>
                      </m:f>
                    </m:oMath>
                  </m:oMathPara>
                </a14:m>
                <a:endParaRPr lang="en-JP" sz="2800" dirty="0">
                  <a:solidFill>
                    <a:schemeClr val="tx1"/>
                  </a:solidFill>
                </a:endParaRPr>
              </a:p>
            </p:txBody>
          </p:sp>
        </mc:Choice>
        <mc:Fallback xmlns="">
          <p:sp>
            <p:nvSpPr>
              <p:cNvPr id="55" name="Rectangle 54">
                <a:extLst>
                  <a:ext uri="{FF2B5EF4-FFF2-40B4-BE49-F238E27FC236}">
                    <a16:creationId xmlns:a16="http://schemas.microsoft.com/office/drawing/2014/main" id="{E8B1AD49-D01B-7C48-9084-F0DB3F346186}"/>
                  </a:ext>
                </a:extLst>
              </p:cNvPr>
              <p:cNvSpPr>
                <a:spLocks noRot="1" noChangeAspect="1" noMove="1" noResize="1" noEditPoints="1" noAdjustHandles="1" noChangeArrowheads="1" noChangeShapeType="1" noTextEdit="1"/>
              </p:cNvSpPr>
              <p:nvPr/>
            </p:nvSpPr>
            <p:spPr bwMode="gray">
              <a:xfrm>
                <a:off x="5217350" y="4343993"/>
                <a:ext cx="3135600" cy="876176"/>
              </a:xfrm>
              <a:prstGeom prst="rect">
                <a:avLst/>
              </a:prstGeom>
              <a:blipFill>
                <a:blip r:embed="rId7"/>
                <a:stretch>
                  <a:fillRect b="-17391"/>
                </a:stretch>
              </a:blipFill>
              <a:ln w="12700">
                <a:noFill/>
                <a:headEnd/>
                <a:tailEnd/>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7F66DBB7-049E-A54C-96C1-8708B1605B98}"/>
                  </a:ext>
                </a:extLst>
              </p:cNvPr>
              <p:cNvSpPr/>
              <p:nvPr/>
            </p:nvSpPr>
            <p:spPr bwMode="gray">
              <a:xfrm>
                <a:off x="5217350" y="2630705"/>
                <a:ext cx="3135600" cy="87617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f>
                        <m:fPr>
                          <m:ctrlPr>
                            <a:rPr lang="en-JP" sz="2800" i="1" smtClean="0">
                              <a:solidFill>
                                <a:schemeClr val="tx1"/>
                              </a:solidFill>
                              <a:latin typeface="Cambria Math" panose="02040503050406030204" pitchFamily="18" charset="0"/>
                            </a:rPr>
                          </m:ctrlPr>
                        </m:fPr>
                        <m:num>
                          <m:r>
                            <a:rPr lang="en-JP" sz="280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𝐿</m:t>
                          </m:r>
                        </m:num>
                        <m:den>
                          <m:r>
                            <a:rPr lang="en-JP" sz="280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𝑋</m:t>
                          </m:r>
                        </m:den>
                      </m:f>
                      <m:r>
                        <a:rPr lang="en-US" sz="2800" b="0" i="1" smtClean="0">
                          <a:solidFill>
                            <a:schemeClr val="tx1"/>
                          </a:solidFill>
                          <a:latin typeface="Cambria Math" panose="02040503050406030204" pitchFamily="18" charset="0"/>
                        </a:rPr>
                        <m:t>  =  </m:t>
                      </m:r>
                      <m:f>
                        <m:fPr>
                          <m:ctrlPr>
                            <a:rPr lang="en-JP" sz="2800" i="1">
                              <a:solidFill>
                                <a:schemeClr val="tx1"/>
                              </a:solidFill>
                              <a:latin typeface="Cambria Math" panose="02040503050406030204" pitchFamily="18" charset="0"/>
                            </a:rPr>
                          </m:ctrlPr>
                        </m:fPr>
                        <m:num>
                          <m:r>
                            <a:rPr lang="en-JP"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𝐿</m:t>
                          </m:r>
                        </m:num>
                        <m:den>
                          <m:r>
                            <a:rPr lang="en-JP" sz="2800" i="1">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den>
                      </m:f>
                      <m:r>
                        <a:rPr lang="en-US" sz="2800" b="0" i="1" smtClean="0">
                          <a:solidFill>
                            <a:schemeClr val="tx1"/>
                          </a:solidFill>
                          <a:latin typeface="Cambria Math" panose="02040503050406030204" pitchFamily="18" charset="0"/>
                          <a:ea typeface="Cambria Math" panose="02040503050406030204" pitchFamily="18" charset="0"/>
                        </a:rPr>
                        <m:t>    </m:t>
                      </m:r>
                      <m:sSup>
                        <m:sSupPr>
                          <m:ctrlPr>
                            <a:rPr lang="en-US" sz="2800" i="1">
                              <a:solidFill>
                                <a:schemeClr val="tx1"/>
                              </a:solidFill>
                              <a:latin typeface="Cambria Math" panose="02040503050406030204" pitchFamily="18" charset="0"/>
                              <a:ea typeface="Cambria Math" panose="02040503050406030204" pitchFamily="18" charset="0"/>
                            </a:rPr>
                          </m:ctrlPr>
                        </m:sSupPr>
                        <m:e>
                          <m:r>
                            <a:rPr lang="en-US" sz="2800" i="1">
                              <a:solidFill>
                                <a:schemeClr val="tx1"/>
                              </a:solidFill>
                              <a:latin typeface="Cambria Math" panose="02040503050406030204" pitchFamily="18" charset="0"/>
                              <a:ea typeface="Cambria Math" panose="02040503050406030204" pitchFamily="18" charset="0"/>
                            </a:rPr>
                            <m:t>𝑊</m:t>
                          </m:r>
                        </m:e>
                        <m:sup>
                          <m:r>
                            <a:rPr lang="en-US" sz="2800" i="1">
                              <a:solidFill>
                                <a:schemeClr val="tx1"/>
                              </a:solidFill>
                              <a:latin typeface="Cambria Math" panose="02040503050406030204" pitchFamily="18" charset="0"/>
                              <a:ea typeface="Cambria Math" panose="02040503050406030204" pitchFamily="18" charset="0"/>
                            </a:rPr>
                            <m:t>𝑇</m:t>
                          </m:r>
                        </m:sup>
                      </m:sSup>
                    </m:oMath>
                  </m:oMathPara>
                </a14:m>
                <a:endParaRPr lang="en-JP" sz="2800" dirty="0">
                  <a:solidFill>
                    <a:schemeClr val="tx1"/>
                  </a:solidFill>
                </a:endParaRPr>
              </a:p>
            </p:txBody>
          </p:sp>
        </mc:Choice>
        <mc:Fallback xmlns="">
          <p:sp>
            <p:nvSpPr>
              <p:cNvPr id="56" name="Rectangle 55">
                <a:extLst>
                  <a:ext uri="{FF2B5EF4-FFF2-40B4-BE49-F238E27FC236}">
                    <a16:creationId xmlns:a16="http://schemas.microsoft.com/office/drawing/2014/main" id="{7F66DBB7-049E-A54C-96C1-8708B1605B98}"/>
                  </a:ext>
                </a:extLst>
              </p:cNvPr>
              <p:cNvSpPr>
                <a:spLocks noRot="1" noChangeAspect="1" noMove="1" noResize="1" noEditPoints="1" noAdjustHandles="1" noChangeArrowheads="1" noChangeShapeType="1" noTextEdit="1"/>
              </p:cNvSpPr>
              <p:nvPr/>
            </p:nvSpPr>
            <p:spPr bwMode="gray">
              <a:xfrm>
                <a:off x="5217350" y="2630705"/>
                <a:ext cx="3135600" cy="876176"/>
              </a:xfrm>
              <a:prstGeom prst="rect">
                <a:avLst/>
              </a:prstGeom>
              <a:blipFill>
                <a:blip r:embed="rId8"/>
                <a:stretch>
                  <a:fillRect b="-17391"/>
                </a:stretch>
              </a:blipFill>
              <a:ln w="12700">
                <a:noFill/>
                <a:headEnd/>
                <a:tailEnd/>
              </a:ln>
            </p:spPr>
            <p:txBody>
              <a:bodyPr/>
              <a:lstStyle/>
              <a:p>
                <a:r>
                  <a:rPr lang="en-JP">
                    <a:noFill/>
                  </a:rPr>
                  <a:t> </a:t>
                </a:r>
              </a:p>
            </p:txBody>
          </p:sp>
        </mc:Fallback>
      </mc:AlternateContent>
      <p:sp>
        <p:nvSpPr>
          <p:cNvPr id="57" name="Rectangle 56">
            <a:extLst>
              <a:ext uri="{FF2B5EF4-FFF2-40B4-BE49-F238E27FC236}">
                <a16:creationId xmlns:a16="http://schemas.microsoft.com/office/drawing/2014/main" id="{F2846EC6-3B35-BD41-9383-B81847E2AA44}"/>
              </a:ext>
            </a:extLst>
          </p:cNvPr>
          <p:cNvSpPr/>
          <p:nvPr/>
        </p:nvSpPr>
        <p:spPr bwMode="gray">
          <a:xfrm>
            <a:off x="5094367" y="3601817"/>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D)</a:t>
            </a:r>
          </a:p>
        </p:txBody>
      </p:sp>
      <p:sp>
        <p:nvSpPr>
          <p:cNvPr id="59" name="Rectangle 58">
            <a:extLst>
              <a:ext uri="{FF2B5EF4-FFF2-40B4-BE49-F238E27FC236}">
                <a16:creationId xmlns:a16="http://schemas.microsoft.com/office/drawing/2014/main" id="{61570993-4AB3-3B4A-AA4E-E2EAFC560FA7}"/>
              </a:ext>
            </a:extLst>
          </p:cNvPr>
          <p:cNvSpPr/>
          <p:nvPr/>
        </p:nvSpPr>
        <p:spPr bwMode="gray">
          <a:xfrm>
            <a:off x="6317614" y="3601817"/>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H)</a:t>
            </a:r>
          </a:p>
        </p:txBody>
      </p:sp>
      <p:sp>
        <p:nvSpPr>
          <p:cNvPr id="61" name="Rectangle 60">
            <a:extLst>
              <a:ext uri="{FF2B5EF4-FFF2-40B4-BE49-F238E27FC236}">
                <a16:creationId xmlns:a16="http://schemas.microsoft.com/office/drawing/2014/main" id="{DAF39E9D-8BEA-2743-A77E-4EEDDB635B86}"/>
              </a:ext>
            </a:extLst>
          </p:cNvPr>
          <p:cNvSpPr/>
          <p:nvPr/>
        </p:nvSpPr>
        <p:spPr bwMode="gray">
          <a:xfrm>
            <a:off x="7139871" y="3601817"/>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(H x D)</a:t>
            </a:r>
          </a:p>
        </p:txBody>
      </p:sp>
      <p:sp>
        <p:nvSpPr>
          <p:cNvPr id="62" name="Rectangle 61">
            <a:extLst>
              <a:ext uri="{FF2B5EF4-FFF2-40B4-BE49-F238E27FC236}">
                <a16:creationId xmlns:a16="http://schemas.microsoft.com/office/drawing/2014/main" id="{C6283C5D-9348-B643-98E7-5BB47015B873}"/>
              </a:ext>
            </a:extLst>
          </p:cNvPr>
          <p:cNvSpPr/>
          <p:nvPr/>
        </p:nvSpPr>
        <p:spPr bwMode="gray">
          <a:xfrm>
            <a:off x="5140612" y="5264161"/>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 x H)</a:t>
            </a:r>
          </a:p>
        </p:txBody>
      </p:sp>
      <p:sp>
        <p:nvSpPr>
          <p:cNvPr id="65" name="Rectangle 64">
            <a:extLst>
              <a:ext uri="{FF2B5EF4-FFF2-40B4-BE49-F238E27FC236}">
                <a16:creationId xmlns:a16="http://schemas.microsoft.com/office/drawing/2014/main" id="{9C053267-007F-E541-B5C6-DB939F9C9E3C}"/>
              </a:ext>
            </a:extLst>
          </p:cNvPr>
          <p:cNvSpPr/>
          <p:nvPr/>
        </p:nvSpPr>
        <p:spPr bwMode="gray">
          <a:xfrm>
            <a:off x="6363859" y="5264161"/>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 x 1)</a:t>
            </a:r>
          </a:p>
        </p:txBody>
      </p:sp>
      <p:sp>
        <p:nvSpPr>
          <p:cNvPr id="66" name="Rectangle 65">
            <a:extLst>
              <a:ext uri="{FF2B5EF4-FFF2-40B4-BE49-F238E27FC236}">
                <a16:creationId xmlns:a16="http://schemas.microsoft.com/office/drawing/2014/main" id="{73CB87E9-9FEC-5D4E-8AD5-512BD9E848BB}"/>
              </a:ext>
            </a:extLst>
          </p:cNvPr>
          <p:cNvSpPr/>
          <p:nvPr/>
        </p:nvSpPr>
        <p:spPr bwMode="gray">
          <a:xfrm>
            <a:off x="7186116" y="5264161"/>
            <a:ext cx="1101229"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H)</a:t>
            </a:r>
          </a:p>
        </p:txBody>
      </p:sp>
      <p:sp>
        <p:nvSpPr>
          <p:cNvPr id="68" name="Rectangle 67">
            <a:extLst>
              <a:ext uri="{FF2B5EF4-FFF2-40B4-BE49-F238E27FC236}">
                <a16:creationId xmlns:a16="http://schemas.microsoft.com/office/drawing/2014/main" id="{AA3B9377-A1A3-D043-BAD4-B2C90A39E6F4}"/>
              </a:ext>
            </a:extLst>
          </p:cNvPr>
          <p:cNvSpPr/>
          <p:nvPr/>
        </p:nvSpPr>
        <p:spPr bwMode="gray">
          <a:xfrm>
            <a:off x="1380817" y="4969470"/>
            <a:ext cx="751636" cy="917436"/>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70" name="Rectangle 69">
            <a:extLst>
              <a:ext uri="{FF2B5EF4-FFF2-40B4-BE49-F238E27FC236}">
                <a16:creationId xmlns:a16="http://schemas.microsoft.com/office/drawing/2014/main" id="{CC16DB5F-EA0F-EB4C-803F-88607E80D386}"/>
              </a:ext>
            </a:extLst>
          </p:cNvPr>
          <p:cNvSpPr/>
          <p:nvPr/>
        </p:nvSpPr>
        <p:spPr bwMode="gray">
          <a:xfrm>
            <a:off x="737636" y="3367155"/>
            <a:ext cx="751636" cy="917436"/>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cxnSp>
        <p:nvCxnSpPr>
          <p:cNvPr id="17" name="Straight Connector 16">
            <a:extLst>
              <a:ext uri="{FF2B5EF4-FFF2-40B4-BE49-F238E27FC236}">
                <a16:creationId xmlns:a16="http://schemas.microsoft.com/office/drawing/2014/main" id="{E5160916-9B97-834B-B4AE-D4CF2BF584DB}"/>
              </a:ext>
            </a:extLst>
          </p:cNvPr>
          <p:cNvCxnSpPr>
            <a:cxnSpLocks/>
            <a:stCxn id="68" idx="3"/>
            <a:endCxn id="55" idx="1"/>
          </p:cNvCxnSpPr>
          <p:nvPr/>
        </p:nvCxnSpPr>
        <p:spPr>
          <a:xfrm flipV="1">
            <a:off x="2132453" y="4782081"/>
            <a:ext cx="3084897" cy="64610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80ADAC-D99D-6648-80D2-42727538C796}"/>
              </a:ext>
            </a:extLst>
          </p:cNvPr>
          <p:cNvCxnSpPr>
            <a:cxnSpLocks/>
            <a:endCxn id="56" idx="1"/>
          </p:cNvCxnSpPr>
          <p:nvPr/>
        </p:nvCxnSpPr>
        <p:spPr>
          <a:xfrm flipV="1">
            <a:off x="1489272" y="3068793"/>
            <a:ext cx="3728078" cy="3086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414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It needs to calculate gradients 19 trillion times, and each gradient involves matrix multiplication </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 - Volume of calculation (estimate)</a:t>
            </a:r>
          </a:p>
        </p:txBody>
      </p:sp>
      <p:cxnSp>
        <p:nvCxnSpPr>
          <p:cNvPr id="5" name="Straight Connector 4">
            <a:extLst>
              <a:ext uri="{FF2B5EF4-FFF2-40B4-BE49-F238E27FC236}">
                <a16:creationId xmlns:a16="http://schemas.microsoft.com/office/drawing/2014/main" id="{D939B3C9-D1CC-944E-B9BF-DB81E624AFD1}"/>
              </a:ext>
            </a:extLst>
          </p:cNvPr>
          <p:cNvCxnSpPr/>
          <p:nvPr/>
        </p:nvCxnSpPr>
        <p:spPr>
          <a:xfrm>
            <a:off x="4572000" y="1989138"/>
            <a:ext cx="0" cy="43926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B049E25-427D-574D-9C82-09353F15A300}"/>
              </a:ext>
            </a:extLst>
          </p:cNvPr>
          <p:cNvGraphicFramePr>
            <a:graphicFrameLocks noGrp="1"/>
          </p:cNvGraphicFramePr>
          <p:nvPr>
            <p:extLst>
              <p:ext uri="{D42A27DB-BD31-4B8C-83A1-F6EECF244321}">
                <p14:modId xmlns:p14="http://schemas.microsoft.com/office/powerpoint/2010/main" val="3562864353"/>
              </p:ext>
            </p:extLst>
          </p:nvPr>
        </p:nvGraphicFramePr>
        <p:xfrm>
          <a:off x="365759" y="2457450"/>
          <a:ext cx="4098283" cy="3924297"/>
        </p:xfrm>
        <a:graphic>
          <a:graphicData uri="http://schemas.openxmlformats.org/drawingml/2006/table">
            <a:tbl>
              <a:tblPr>
                <a:tableStyleId>{5C22544A-7EE6-4342-B048-85BDC9FD1C3A}</a:tableStyleId>
              </a:tblPr>
              <a:tblGrid>
                <a:gridCol w="1513819">
                  <a:extLst>
                    <a:ext uri="{9D8B030D-6E8A-4147-A177-3AD203B41FA5}">
                      <a16:colId xmlns:a16="http://schemas.microsoft.com/office/drawing/2014/main" val="1758100345"/>
                    </a:ext>
                  </a:extLst>
                </a:gridCol>
                <a:gridCol w="1439226">
                  <a:extLst>
                    <a:ext uri="{9D8B030D-6E8A-4147-A177-3AD203B41FA5}">
                      <a16:colId xmlns:a16="http://schemas.microsoft.com/office/drawing/2014/main" val="1916360881"/>
                    </a:ext>
                  </a:extLst>
                </a:gridCol>
                <a:gridCol w="1145238">
                  <a:extLst>
                    <a:ext uri="{9D8B030D-6E8A-4147-A177-3AD203B41FA5}">
                      <a16:colId xmlns:a16="http://schemas.microsoft.com/office/drawing/2014/main" val="356568363"/>
                    </a:ext>
                  </a:extLst>
                </a:gridCol>
              </a:tblGrid>
              <a:tr h="301869">
                <a:tc>
                  <a:txBody>
                    <a:bodyPr/>
                    <a:lstStyle/>
                    <a:p>
                      <a:pPr algn="ctr" fontAlgn="b"/>
                      <a:endParaRPr lang="en-JP"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Gradient shape</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Total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33880395"/>
                  </a:ext>
                </a:extLst>
              </a:tr>
              <a:tr h="301869">
                <a:tc>
                  <a:txBody>
                    <a:bodyPr/>
                    <a:lstStyle/>
                    <a:p>
                      <a:pPr algn="l" fontAlgn="b"/>
                      <a:r>
                        <a:rPr lang="en-US" sz="1400" u="none" strike="noStrike" dirty="0">
                          <a:effectLst/>
                          <a:latin typeface="Arial" panose="020B0604020202020204" pitchFamily="34" charset="0"/>
                          <a:cs typeface="Arial" panose="020B0604020202020204" pitchFamily="34" charset="0"/>
                        </a:rPr>
                        <a:t>﻿</a:t>
                      </a:r>
                      <a:r>
                        <a:rPr lang="en-US" sz="1400" u="none" strike="noStrike" dirty="0" err="1">
                          <a:effectLst/>
                          <a:latin typeface="Arial" panose="020B0604020202020204" pitchFamily="34" charset="0"/>
                          <a:cs typeface="Arial" panose="020B0604020202020204" pitchFamily="34" charset="0"/>
                        </a:rPr>
                        <a:t>TimeEmbedding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(30223, 650)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19,644,950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3044851"/>
                  </a:ext>
                </a:extLst>
              </a:tr>
              <a:tr h="301869">
                <a:tc>
                  <a:txBody>
                    <a:bodyPr/>
                    <a:lstStyle/>
                    <a:p>
                      <a:pPr algn="l" fontAlgn="b"/>
                      <a:r>
                        <a:rPr lang="en-US" sz="1400" u="none" strike="noStrike" dirty="0" err="1">
                          <a:effectLst/>
                          <a:latin typeface="Arial" panose="020B0604020202020204" pitchFamily="34" charset="0"/>
                          <a:cs typeface="Arial" panose="020B0604020202020204" pitchFamily="34" charset="0"/>
                        </a:rPr>
                        <a:t>TimeDropout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a:effectLst/>
                          <a:latin typeface="Arial" panose="020B0604020202020204" pitchFamily="34" charset="0"/>
                          <a:cs typeface="Arial" panose="020B0604020202020204" pitchFamily="34" charset="0"/>
                        </a:rPr>
                        <a:t>-</a:t>
                      </a:r>
                      <a:endParaRPr lang="en-JP"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146982"/>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TimeLSTM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(650, 2600)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1,690,000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861546"/>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TimeLSTM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(650, 2600)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1,690,000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023682"/>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TimeLSTM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6058475"/>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Dropout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a:effectLst/>
                          <a:latin typeface="Arial" panose="020B0604020202020204" pitchFamily="34" charset="0"/>
                          <a:cs typeface="Arial" panose="020B0604020202020204" pitchFamily="34" charset="0"/>
                        </a:rPr>
                        <a:t>-</a:t>
                      </a:r>
                      <a:endParaRPr lang="en-JP"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2830299"/>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TimeLSTM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(650, 2600)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1,690,000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2526562"/>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TimeLSTM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(650, 2600)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a:effectLst/>
                          <a:latin typeface="Arial" panose="020B0604020202020204" pitchFamily="34" charset="0"/>
                          <a:cs typeface="Arial" panose="020B0604020202020204" pitchFamily="34" charset="0"/>
                        </a:rPr>
                        <a:t>1,690,000</a:t>
                      </a:r>
                      <a:endParaRPr lang="en-JP"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535598"/>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TimeLSTM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2,600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7967468"/>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TimeAffine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(650, 30223)</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19,644,950</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7445488"/>
                  </a:ext>
                </a:extLst>
              </a:tr>
              <a:tr h="301869">
                <a:tc>
                  <a:txBody>
                    <a:bodyPr/>
                    <a:lstStyle/>
                    <a:p>
                      <a:pPr algn="l" fontAlgn="b"/>
                      <a:r>
                        <a:rPr lang="en-US" sz="1400" u="none" strike="noStrike" dirty="0" err="1">
                          <a:effectLst/>
                          <a:latin typeface="Arial" panose="020B0604020202020204" pitchFamily="34" charset="0"/>
                          <a:cs typeface="Arial" panose="020B0604020202020204" pitchFamily="34" charset="0"/>
                        </a:rPr>
                        <a:t>TimeAffine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
                      <a:r>
                        <a:rPr lang="en-JP" sz="1400" u="none" strike="noStrike" dirty="0">
                          <a:effectLst/>
                          <a:latin typeface="Arial" panose="020B0604020202020204" pitchFamily="34" charset="0"/>
                          <a:cs typeface="Arial" panose="020B0604020202020204" pitchFamily="34" charset="0"/>
                        </a:rPr>
                        <a:t>(30223,)</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r" fontAlgn="b"/>
                      <a:r>
                        <a:rPr lang="en-JP" sz="1400" u="none" strike="noStrike" dirty="0">
                          <a:effectLst/>
                          <a:latin typeface="Arial" panose="020B0604020202020204" pitchFamily="34" charset="0"/>
                          <a:cs typeface="Arial" panose="020B0604020202020204" pitchFamily="34" charset="0"/>
                        </a:rPr>
                        <a:t>30,223</a:t>
                      </a:r>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2095989"/>
                  </a:ext>
                </a:extLst>
              </a:tr>
              <a:tr h="301869">
                <a:tc>
                  <a:txBody>
                    <a:bodyPr/>
                    <a:lstStyle/>
                    <a:p>
                      <a:pPr algn="l" fontAlgn="b"/>
                      <a:r>
                        <a:rPr lang="en-US" sz="1400" u="none" strike="noStrike">
                          <a:effectLst/>
                          <a:latin typeface="Arial" panose="020B0604020202020204" pitchFamily="34" charset="0"/>
                          <a:cs typeface="Arial" panose="020B0604020202020204" pitchFamily="34" charset="0"/>
                        </a:rPr>
                        <a:t>All</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JP"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JP" sz="1400" b="1" u="sng" strike="noStrike" dirty="0">
                          <a:effectLst/>
                          <a:latin typeface="Arial" panose="020B0604020202020204" pitchFamily="34" charset="0"/>
                          <a:cs typeface="Arial" panose="020B0604020202020204" pitchFamily="34" charset="0"/>
                        </a:rPr>
                        <a:t>46,085,323</a:t>
                      </a:r>
                      <a:endParaRPr lang="en-JP"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660906"/>
                  </a:ext>
                </a:extLst>
              </a:tr>
            </a:tbl>
          </a:graphicData>
        </a:graphic>
      </p:graphicFrame>
      <p:sp>
        <p:nvSpPr>
          <p:cNvPr id="38" name="Rectangle 37">
            <a:extLst>
              <a:ext uri="{FF2B5EF4-FFF2-40B4-BE49-F238E27FC236}">
                <a16:creationId xmlns:a16="http://schemas.microsoft.com/office/drawing/2014/main" id="{99913F25-A26C-E34E-AD7D-3977834ABDE3}"/>
              </a:ext>
            </a:extLst>
          </p:cNvPr>
          <p:cNvSpPr/>
          <p:nvPr/>
        </p:nvSpPr>
        <p:spPr bwMode="gray">
          <a:xfrm>
            <a:off x="360670" y="2001982"/>
            <a:ext cx="2428249" cy="32316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JP" dirty="0">
                <a:solidFill>
                  <a:schemeClr val="tx1"/>
                </a:solidFill>
              </a:rPr>
              <a:t>Number of gradients</a:t>
            </a:r>
          </a:p>
        </p:txBody>
      </p:sp>
      <p:sp>
        <p:nvSpPr>
          <p:cNvPr id="39" name="Rectangle 38">
            <a:extLst>
              <a:ext uri="{FF2B5EF4-FFF2-40B4-BE49-F238E27FC236}">
                <a16:creationId xmlns:a16="http://schemas.microsoft.com/office/drawing/2014/main" id="{F965F692-E97D-CD44-BA35-725B0C93FDED}"/>
              </a:ext>
            </a:extLst>
          </p:cNvPr>
          <p:cNvSpPr/>
          <p:nvPr/>
        </p:nvSpPr>
        <p:spPr bwMode="gray">
          <a:xfrm>
            <a:off x="4679959" y="2001982"/>
            <a:ext cx="2428249" cy="32316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JP" dirty="0">
                <a:solidFill>
                  <a:schemeClr val="tx1"/>
                </a:solidFill>
              </a:rPr>
              <a:t>Number of cycles</a:t>
            </a:r>
          </a:p>
        </p:txBody>
      </p:sp>
      <p:sp>
        <p:nvSpPr>
          <p:cNvPr id="58" name="Rectangle 57">
            <a:extLst>
              <a:ext uri="{FF2B5EF4-FFF2-40B4-BE49-F238E27FC236}">
                <a16:creationId xmlns:a16="http://schemas.microsoft.com/office/drawing/2014/main" id="{76A7A50C-450A-BA42-B95E-99FDEA8A524B}"/>
              </a:ext>
            </a:extLst>
          </p:cNvPr>
          <p:cNvSpPr/>
          <p:nvPr/>
        </p:nvSpPr>
        <p:spPr bwMode="gray">
          <a:xfrm>
            <a:off x="4991244" y="2492473"/>
            <a:ext cx="3160529" cy="1595100"/>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t"/>
          <a:lstStyle/>
          <a:p>
            <a:pPr>
              <a:lnSpc>
                <a:spcPct val="106000"/>
              </a:lnSpc>
              <a:buFont typeface="Wingdings 2" pitchFamily="18" charset="2"/>
              <a:buNone/>
            </a:pPr>
            <a:r>
              <a:rPr lang="en-JP" dirty="0">
                <a:solidFill>
                  <a:schemeClr val="tx1"/>
                </a:solidFill>
              </a:rPr>
              <a:t>= Epoch x Iteration x Batch</a:t>
            </a:r>
          </a:p>
          <a:p>
            <a:pPr>
              <a:lnSpc>
                <a:spcPct val="106000"/>
              </a:lnSpc>
              <a:buFont typeface="Wingdings 2" pitchFamily="18" charset="2"/>
              <a:buNone/>
            </a:pPr>
            <a:endParaRPr lang="en-JP" dirty="0">
              <a:solidFill>
                <a:schemeClr val="tx1"/>
              </a:solidFill>
            </a:endParaRPr>
          </a:p>
          <a:p>
            <a:pPr>
              <a:lnSpc>
                <a:spcPct val="106000"/>
              </a:lnSpc>
              <a:buFont typeface="Wingdings 2" pitchFamily="18" charset="2"/>
              <a:buNone/>
            </a:pPr>
            <a:r>
              <a:rPr lang="en-JP" dirty="0">
                <a:solidFill>
                  <a:schemeClr val="tx1"/>
                </a:solidFill>
              </a:rPr>
              <a:t>= 40 * 538 * 20 = </a:t>
            </a:r>
            <a:r>
              <a:rPr lang="en-JP" b="1" u="sng" dirty="0">
                <a:solidFill>
                  <a:schemeClr val="tx1"/>
                </a:solidFill>
              </a:rPr>
              <a:t>430,400</a:t>
            </a:r>
          </a:p>
        </p:txBody>
      </p:sp>
      <p:sp>
        <p:nvSpPr>
          <p:cNvPr id="60" name="Rectangle 59">
            <a:extLst>
              <a:ext uri="{FF2B5EF4-FFF2-40B4-BE49-F238E27FC236}">
                <a16:creationId xmlns:a16="http://schemas.microsoft.com/office/drawing/2014/main" id="{51407449-79A5-5A4F-A3CE-2BAB49FDCF6B}"/>
              </a:ext>
            </a:extLst>
          </p:cNvPr>
          <p:cNvSpPr/>
          <p:nvPr/>
        </p:nvSpPr>
        <p:spPr bwMode="gray">
          <a:xfrm>
            <a:off x="4679959" y="4062660"/>
            <a:ext cx="3952248" cy="32316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JP" dirty="0">
                <a:solidFill>
                  <a:schemeClr val="tx1"/>
                </a:solidFill>
              </a:rPr>
              <a:t>Number of gradient calculation</a:t>
            </a:r>
          </a:p>
        </p:txBody>
      </p:sp>
      <p:sp>
        <p:nvSpPr>
          <p:cNvPr id="63" name="Rectangle 62">
            <a:extLst>
              <a:ext uri="{FF2B5EF4-FFF2-40B4-BE49-F238E27FC236}">
                <a16:creationId xmlns:a16="http://schemas.microsoft.com/office/drawing/2014/main" id="{8BFCA7E4-4D21-1D48-8E0C-536F116B3FFE}"/>
              </a:ext>
            </a:extLst>
          </p:cNvPr>
          <p:cNvSpPr/>
          <p:nvPr/>
        </p:nvSpPr>
        <p:spPr bwMode="gray">
          <a:xfrm>
            <a:off x="5012665" y="4500766"/>
            <a:ext cx="3765573" cy="1880984"/>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t"/>
          <a:lstStyle/>
          <a:p>
            <a:pPr>
              <a:lnSpc>
                <a:spcPct val="106000"/>
              </a:lnSpc>
              <a:buFont typeface="Wingdings 2" pitchFamily="18" charset="2"/>
              <a:buNone/>
            </a:pPr>
            <a:r>
              <a:rPr lang="en-JP" dirty="0">
                <a:solidFill>
                  <a:schemeClr val="tx1"/>
                </a:solidFill>
              </a:rPr>
              <a:t>= Number of cycles x Number of gradients</a:t>
            </a:r>
          </a:p>
          <a:p>
            <a:pPr>
              <a:lnSpc>
                <a:spcPct val="106000"/>
              </a:lnSpc>
              <a:buFont typeface="Wingdings 2" pitchFamily="18" charset="2"/>
              <a:buNone/>
            </a:pPr>
            <a:endParaRPr lang="en-JP" dirty="0">
              <a:solidFill>
                <a:schemeClr val="tx1"/>
              </a:solidFill>
            </a:endParaRPr>
          </a:p>
          <a:p>
            <a:pPr>
              <a:lnSpc>
                <a:spcPct val="106000"/>
              </a:lnSpc>
              <a:buFont typeface="Wingdings 2" pitchFamily="18" charset="2"/>
              <a:buNone/>
            </a:pPr>
            <a:r>
              <a:rPr lang="en-JP" dirty="0">
                <a:solidFill>
                  <a:schemeClr val="tx1"/>
                </a:solidFill>
              </a:rPr>
              <a:t>= 46,085,323 * 430,400</a:t>
            </a:r>
          </a:p>
          <a:p>
            <a:pPr>
              <a:lnSpc>
                <a:spcPct val="106000"/>
              </a:lnSpc>
              <a:buFont typeface="Wingdings 2" pitchFamily="18" charset="2"/>
              <a:buNone/>
            </a:pPr>
            <a:endParaRPr lang="en-JP" dirty="0">
              <a:solidFill>
                <a:schemeClr val="tx1"/>
              </a:solidFill>
            </a:endParaRPr>
          </a:p>
          <a:p>
            <a:pPr>
              <a:lnSpc>
                <a:spcPct val="106000"/>
              </a:lnSpc>
              <a:buFont typeface="Wingdings 2" pitchFamily="18" charset="2"/>
              <a:buNone/>
            </a:pPr>
            <a:r>
              <a:rPr lang="en-JP" dirty="0">
                <a:solidFill>
                  <a:schemeClr val="tx1"/>
                </a:solidFill>
              </a:rPr>
              <a:t>= </a:t>
            </a:r>
            <a:r>
              <a:rPr lang="en-JP" b="1" u="sng" dirty="0">
                <a:solidFill>
                  <a:schemeClr val="tx1"/>
                </a:solidFill>
              </a:rPr>
              <a:t>19,835,123,019,200</a:t>
            </a:r>
          </a:p>
        </p:txBody>
      </p:sp>
    </p:spTree>
    <p:extLst>
      <p:ext uri="{BB962C8B-B14F-4D97-AF65-F5344CB8AC3E}">
        <p14:creationId xmlns:p14="http://schemas.microsoft.com/office/powerpoint/2010/main" val="11500536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On MacBook, it takes 93 hours to complete training</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 - Training time on MacBook</a:t>
            </a:r>
          </a:p>
        </p:txBody>
      </p:sp>
      <p:pic>
        <p:nvPicPr>
          <p:cNvPr id="4" name="Picture 3" descr="Table&#10;&#10;Description automatically generated">
            <a:extLst>
              <a:ext uri="{FF2B5EF4-FFF2-40B4-BE49-F238E27FC236}">
                <a16:creationId xmlns:a16="http://schemas.microsoft.com/office/drawing/2014/main" id="{13F0181E-3B5D-EC41-A166-418948B6A46F}"/>
              </a:ext>
            </a:extLst>
          </p:cNvPr>
          <p:cNvPicPr>
            <a:picLocks noChangeAspect="1"/>
          </p:cNvPicPr>
          <p:nvPr/>
        </p:nvPicPr>
        <p:blipFill>
          <a:blip r:embed="rId3"/>
          <a:stretch>
            <a:fillRect/>
          </a:stretch>
        </p:blipFill>
        <p:spPr>
          <a:xfrm>
            <a:off x="1318935" y="1989139"/>
            <a:ext cx="6506131" cy="4392612"/>
          </a:xfrm>
          <a:prstGeom prst="rect">
            <a:avLst/>
          </a:prstGeom>
          <a:ln>
            <a:solidFill>
              <a:schemeClr val="tx1"/>
            </a:solidFill>
          </a:ln>
        </p:spPr>
      </p:pic>
    </p:spTree>
    <p:extLst>
      <p:ext uri="{BB962C8B-B14F-4D97-AF65-F5344CB8AC3E}">
        <p14:creationId xmlns:p14="http://schemas.microsoft.com/office/powerpoint/2010/main" val="15454449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On Google </a:t>
            </a:r>
            <a:r>
              <a:rPr lang="en-US" dirty="0" err="1">
                <a:solidFill>
                  <a:srgbClr val="002776"/>
                </a:solidFill>
              </a:rPr>
              <a:t>Colab</a:t>
            </a:r>
            <a:r>
              <a:rPr lang="en-US" dirty="0">
                <a:solidFill>
                  <a:srgbClr val="002776"/>
                </a:solidFill>
              </a:rPr>
              <a:t>, use a GPU for free. That would cost $2,199 if you buy new one</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 - Training on Google </a:t>
            </a:r>
            <a:r>
              <a:rPr lang="en-US" sz="2400" dirty="0" err="1">
                <a:solidFill>
                  <a:srgbClr val="81BC01"/>
                </a:solidFill>
              </a:rPr>
              <a:t>Colab</a:t>
            </a:r>
            <a:endParaRPr lang="en-US" sz="2400" dirty="0">
              <a:solidFill>
                <a:srgbClr val="81BC01"/>
              </a:solidFill>
            </a:endParaRPr>
          </a:p>
        </p:txBody>
      </p:sp>
      <p:pic>
        <p:nvPicPr>
          <p:cNvPr id="14" name="Picture 13" descr="Graphical user interface, text, application, email, Teams&#10;&#10;Description automatically generated">
            <a:extLst>
              <a:ext uri="{FF2B5EF4-FFF2-40B4-BE49-F238E27FC236}">
                <a16:creationId xmlns:a16="http://schemas.microsoft.com/office/drawing/2014/main" id="{A8778B25-DEFF-BB4E-BAC0-1E3A2A984F69}"/>
              </a:ext>
            </a:extLst>
          </p:cNvPr>
          <p:cNvPicPr>
            <a:picLocks noChangeAspect="1"/>
          </p:cNvPicPr>
          <p:nvPr/>
        </p:nvPicPr>
        <p:blipFill>
          <a:blip r:embed="rId3"/>
          <a:stretch>
            <a:fillRect/>
          </a:stretch>
        </p:blipFill>
        <p:spPr>
          <a:xfrm>
            <a:off x="384184" y="2189170"/>
            <a:ext cx="8377200" cy="1764979"/>
          </a:xfrm>
          <a:prstGeom prst="rect">
            <a:avLst/>
          </a:prstGeom>
          <a:ln>
            <a:solidFill>
              <a:schemeClr val="tx1"/>
            </a:solidFill>
          </a:ln>
        </p:spPr>
      </p:pic>
      <p:pic>
        <p:nvPicPr>
          <p:cNvPr id="20" name="Picture 19" descr="Graphical user interface&#10;&#10;Description automatically generated">
            <a:extLst>
              <a:ext uri="{FF2B5EF4-FFF2-40B4-BE49-F238E27FC236}">
                <a16:creationId xmlns:a16="http://schemas.microsoft.com/office/drawing/2014/main" id="{3007F867-32F6-0849-9D1C-4E3CCA48D4C4}"/>
              </a:ext>
            </a:extLst>
          </p:cNvPr>
          <p:cNvPicPr>
            <a:picLocks noChangeAspect="1"/>
          </p:cNvPicPr>
          <p:nvPr/>
        </p:nvPicPr>
        <p:blipFill>
          <a:blip r:embed="rId4"/>
          <a:stretch>
            <a:fillRect/>
          </a:stretch>
        </p:blipFill>
        <p:spPr>
          <a:xfrm>
            <a:off x="383400" y="4142776"/>
            <a:ext cx="8377200" cy="2070672"/>
          </a:xfrm>
          <a:prstGeom prst="rect">
            <a:avLst/>
          </a:prstGeom>
          <a:ln>
            <a:solidFill>
              <a:schemeClr val="tx1"/>
            </a:solidFill>
          </a:ln>
        </p:spPr>
      </p:pic>
    </p:spTree>
    <p:extLst>
      <p:ext uri="{BB962C8B-B14F-4D97-AF65-F5344CB8AC3E}">
        <p14:creationId xmlns:p14="http://schemas.microsoft.com/office/powerpoint/2010/main" val="1618094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On Google </a:t>
            </a:r>
            <a:r>
              <a:rPr lang="en-US" dirty="0" err="1">
                <a:solidFill>
                  <a:srgbClr val="002776"/>
                </a:solidFill>
              </a:rPr>
              <a:t>Colab</a:t>
            </a:r>
            <a:r>
              <a:rPr lang="en-US" dirty="0">
                <a:solidFill>
                  <a:srgbClr val="002776"/>
                </a:solidFill>
              </a:rPr>
              <a:t>, training took only 1 hour, 93 times faster</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 - Training time on Google </a:t>
            </a:r>
            <a:r>
              <a:rPr lang="en-US" sz="2400" dirty="0" err="1">
                <a:solidFill>
                  <a:srgbClr val="81BC01"/>
                </a:solidFill>
              </a:rPr>
              <a:t>Colab</a:t>
            </a:r>
            <a:endParaRPr lang="en-US" sz="2400" dirty="0">
              <a:solidFill>
                <a:srgbClr val="81BC01"/>
              </a:solidFill>
            </a:endParaRPr>
          </a:p>
        </p:txBody>
      </p:sp>
      <p:pic>
        <p:nvPicPr>
          <p:cNvPr id="9" name="Picture 8" descr="Table&#10;&#10;Description automatically generated">
            <a:extLst>
              <a:ext uri="{FF2B5EF4-FFF2-40B4-BE49-F238E27FC236}">
                <a16:creationId xmlns:a16="http://schemas.microsoft.com/office/drawing/2014/main" id="{BE477756-207C-444E-A48B-37B1DF205C7C}"/>
              </a:ext>
            </a:extLst>
          </p:cNvPr>
          <p:cNvPicPr>
            <a:picLocks noChangeAspect="1"/>
          </p:cNvPicPr>
          <p:nvPr/>
        </p:nvPicPr>
        <p:blipFill>
          <a:blip r:embed="rId3"/>
          <a:stretch>
            <a:fillRect/>
          </a:stretch>
        </p:blipFill>
        <p:spPr>
          <a:xfrm>
            <a:off x="384184" y="2153795"/>
            <a:ext cx="8375632" cy="4090425"/>
          </a:xfrm>
          <a:prstGeom prst="rect">
            <a:avLst/>
          </a:prstGeom>
          <a:ln>
            <a:solidFill>
              <a:schemeClr val="tx1"/>
            </a:solidFill>
          </a:ln>
        </p:spPr>
      </p:pic>
    </p:spTree>
    <p:extLst>
      <p:ext uri="{BB962C8B-B14F-4D97-AF65-F5344CB8AC3E}">
        <p14:creationId xmlns:p14="http://schemas.microsoft.com/office/powerpoint/2010/main" val="3897202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The results don’t seem that natural, but...</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Result 1</a:t>
            </a:r>
          </a:p>
        </p:txBody>
      </p:sp>
      <p:pic>
        <p:nvPicPr>
          <p:cNvPr id="7" name="Picture 6" descr="Text, application&#10;&#10;Description automatically generated">
            <a:extLst>
              <a:ext uri="{FF2B5EF4-FFF2-40B4-BE49-F238E27FC236}">
                <a16:creationId xmlns:a16="http://schemas.microsoft.com/office/drawing/2014/main" id="{CCD1387C-F27D-E545-9623-D81ACB9523E9}"/>
              </a:ext>
            </a:extLst>
          </p:cNvPr>
          <p:cNvPicPr>
            <a:picLocks noChangeAspect="1"/>
          </p:cNvPicPr>
          <p:nvPr/>
        </p:nvPicPr>
        <p:blipFill>
          <a:blip r:embed="rId3"/>
          <a:stretch>
            <a:fillRect/>
          </a:stretch>
        </p:blipFill>
        <p:spPr>
          <a:xfrm>
            <a:off x="365125" y="2127688"/>
            <a:ext cx="8412480" cy="4127667"/>
          </a:xfrm>
          <a:prstGeom prst="rect">
            <a:avLst/>
          </a:prstGeom>
          <a:ln>
            <a:solidFill>
              <a:schemeClr val="tx1"/>
            </a:solidFill>
          </a:ln>
        </p:spPr>
      </p:pic>
    </p:spTree>
    <p:extLst>
      <p:ext uri="{BB962C8B-B14F-4D97-AF65-F5344CB8AC3E}">
        <p14:creationId xmlns:p14="http://schemas.microsoft.com/office/powerpoint/2010/main" val="34964814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One interesting answer is “the meaning of life is the product of the </a:t>
            </a:r>
            <a:r>
              <a:rPr lang="en-US" dirty="0" err="1">
                <a:solidFill>
                  <a:srgbClr val="002776"/>
                </a:solidFill>
              </a:rPr>
              <a:t>wumpus</a:t>
            </a:r>
            <a:r>
              <a:rPr lang="en-US" dirty="0">
                <a:solidFill>
                  <a:srgbClr val="002776"/>
                </a:solidFill>
              </a:rPr>
              <a:t>.”</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Result 2</a:t>
            </a:r>
          </a:p>
        </p:txBody>
      </p:sp>
      <p:pic>
        <p:nvPicPr>
          <p:cNvPr id="4" name="Picture 3" descr="Text&#10;&#10;Description automatically generated">
            <a:extLst>
              <a:ext uri="{FF2B5EF4-FFF2-40B4-BE49-F238E27FC236}">
                <a16:creationId xmlns:a16="http://schemas.microsoft.com/office/drawing/2014/main" id="{E4184006-7DAD-8240-8445-92916E1D77CC}"/>
              </a:ext>
            </a:extLst>
          </p:cNvPr>
          <p:cNvPicPr>
            <a:picLocks noChangeAspect="1"/>
          </p:cNvPicPr>
          <p:nvPr/>
        </p:nvPicPr>
        <p:blipFill>
          <a:blip r:embed="rId3"/>
          <a:stretch>
            <a:fillRect/>
          </a:stretch>
        </p:blipFill>
        <p:spPr>
          <a:xfrm>
            <a:off x="365125" y="2307797"/>
            <a:ext cx="8412480" cy="3828622"/>
          </a:xfrm>
          <a:prstGeom prst="rect">
            <a:avLst/>
          </a:prstGeom>
          <a:ln>
            <a:solidFill>
              <a:schemeClr val="tx1"/>
            </a:solidFill>
          </a:ln>
        </p:spPr>
      </p:pic>
      <p:sp>
        <p:nvSpPr>
          <p:cNvPr id="8" name="Rectangle 7">
            <a:extLst>
              <a:ext uri="{FF2B5EF4-FFF2-40B4-BE49-F238E27FC236}">
                <a16:creationId xmlns:a16="http://schemas.microsoft.com/office/drawing/2014/main" id="{FC198C4F-74E4-DA4C-9416-2A78DAFC027C}"/>
              </a:ext>
            </a:extLst>
          </p:cNvPr>
          <p:cNvSpPr/>
          <p:nvPr/>
        </p:nvSpPr>
        <p:spPr bwMode="gray">
          <a:xfrm>
            <a:off x="365125" y="3709996"/>
            <a:ext cx="3721966" cy="321678"/>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pic>
        <p:nvPicPr>
          <p:cNvPr id="6" name="Picture 5" descr="Shape, arrow&#10;&#10;Description automatically generated">
            <a:extLst>
              <a:ext uri="{FF2B5EF4-FFF2-40B4-BE49-F238E27FC236}">
                <a16:creationId xmlns:a16="http://schemas.microsoft.com/office/drawing/2014/main" id="{1FA3EFEC-5D70-3A46-8A5D-4E623F79B106}"/>
              </a:ext>
            </a:extLst>
          </p:cNvPr>
          <p:cNvPicPr>
            <a:picLocks noChangeAspect="1"/>
          </p:cNvPicPr>
          <p:nvPr/>
        </p:nvPicPr>
        <p:blipFill>
          <a:blip r:embed="rId4"/>
          <a:stretch>
            <a:fillRect/>
          </a:stretch>
        </p:blipFill>
        <p:spPr>
          <a:xfrm>
            <a:off x="7110461" y="721581"/>
            <a:ext cx="1521747" cy="1565643"/>
          </a:xfrm>
          <a:prstGeom prst="rect">
            <a:avLst/>
          </a:prstGeom>
        </p:spPr>
      </p:pic>
    </p:spTree>
    <p:extLst>
      <p:ext uri="{BB962C8B-B14F-4D97-AF65-F5344CB8AC3E}">
        <p14:creationId xmlns:p14="http://schemas.microsoft.com/office/powerpoint/2010/main" val="23146925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5760" y="2959508"/>
            <a:ext cx="8412480" cy="469492"/>
          </a:xfrm>
        </p:spPr>
        <p:txBody>
          <a:bodyPr/>
          <a:lstStyle/>
          <a:p>
            <a:pPr algn="ctr"/>
            <a:r>
              <a:rPr lang="en-US" dirty="0">
                <a:solidFill>
                  <a:srgbClr val="002776"/>
                </a:solidFill>
              </a:rPr>
              <a:t>Demo</a:t>
            </a:r>
          </a:p>
        </p:txBody>
      </p:sp>
    </p:spTree>
    <p:extLst>
      <p:ext uri="{BB962C8B-B14F-4D97-AF65-F5344CB8AC3E}">
        <p14:creationId xmlns:p14="http://schemas.microsoft.com/office/powerpoint/2010/main" val="15367040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r>
              <a:rPr lang="en-US" dirty="0">
                <a:solidFill>
                  <a:srgbClr val="002776"/>
                </a:solidFill>
              </a:rPr>
              <a:t>Contents</a:t>
            </a:r>
          </a:p>
        </p:txBody>
      </p:sp>
      <p:graphicFrame>
        <p:nvGraphicFramePr>
          <p:cNvPr id="6" name="Group 4"/>
          <p:cNvGraphicFramePr>
            <a:graphicFrameLocks noGrp="1"/>
          </p:cNvGraphicFramePr>
          <p:nvPr>
            <p:extLst>
              <p:ext uri="{D42A27DB-BD31-4B8C-83A1-F6EECF244321}">
                <p14:modId xmlns:p14="http://schemas.microsoft.com/office/powerpoint/2010/main" val="1593760689"/>
              </p:ext>
            </p:extLst>
          </p:nvPr>
        </p:nvGraphicFramePr>
        <p:xfrm>
          <a:off x="457200" y="1090597"/>
          <a:ext cx="8229599" cy="3788110"/>
        </p:xfrm>
        <a:graphic>
          <a:graphicData uri="http://schemas.openxmlformats.org/drawingml/2006/table">
            <a:tbl>
              <a:tblPr/>
              <a:tblGrid>
                <a:gridCol w="8229599">
                  <a:extLst>
                    <a:ext uri="{9D8B030D-6E8A-4147-A177-3AD203B41FA5}">
                      <a16:colId xmlns:a16="http://schemas.microsoft.com/office/drawing/2014/main" val="20000"/>
                    </a:ext>
                  </a:extLst>
                </a:gridCol>
              </a:tblGrid>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kern="1200" dirty="0">
                          <a:solidFill>
                            <a:schemeClr val="tx1"/>
                          </a:solidFill>
                          <a:latin typeface="+mn-lt"/>
                          <a:ea typeface="+mn-ea"/>
                          <a:cs typeface="+mn-cs"/>
                        </a:rPr>
                        <a:t>Purpose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kern="1200" dirty="0">
                          <a:solidFill>
                            <a:schemeClr val="tx1"/>
                          </a:solidFill>
                          <a:latin typeface="+mn-lt"/>
                          <a:ea typeface="+mn-ea"/>
                          <a:cs typeface="+mn-cs"/>
                        </a:rPr>
                        <a:t>Design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kern="1200" baseline="0" dirty="0">
                          <a:solidFill>
                            <a:schemeClr val="tx1"/>
                          </a:solidFill>
                          <a:latin typeface="+mn-lt"/>
                          <a:ea typeface="+mn-ea"/>
                          <a:cs typeface="+mn-cs"/>
                        </a:rPr>
                        <a:t>Approach</a:t>
                      </a:r>
                      <a:endParaRPr lang="en-US" sz="1800" kern="1200" dirty="0">
                        <a:solidFill>
                          <a:schemeClr val="tx1"/>
                        </a:solidFill>
                        <a:latin typeface="+mn-lt"/>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i="0" kern="1200" baseline="0" dirty="0">
                          <a:solidFill>
                            <a:schemeClr val="tx1"/>
                          </a:solidFill>
                          <a:latin typeface="+mn-lt"/>
                          <a:ea typeface="+mn-ea"/>
                          <a:cs typeface="+mn-cs"/>
                        </a:rPr>
                        <a:t>Result</a:t>
                      </a:r>
                      <a:endParaRPr lang="en-US" sz="1800" kern="1200" baseline="0" dirty="0">
                        <a:solidFill>
                          <a:schemeClr val="tx1"/>
                        </a:solidFill>
                        <a:latin typeface="+mn-lt"/>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21986">
                <a:tc>
                  <a:txBody>
                    <a:bodyPr/>
                    <a:lstStyle/>
                    <a:p>
                      <a:pPr marL="290513" marR="0" lvl="1" indent="-285750" algn="l" defTabSz="914400" rtl="0" eaLnBrk="1" fontAlgn="base" latinLnBrk="0" hangingPunct="1">
                        <a:lnSpc>
                          <a:spcPct val="100000"/>
                        </a:lnSpc>
                        <a:spcBef>
                          <a:spcPts val="300"/>
                        </a:spcBef>
                        <a:spcAft>
                          <a:spcPct val="0"/>
                        </a:spcAft>
                        <a:buClrTx/>
                        <a:buSzTx/>
                        <a:buFont typeface="Wingdings" pitchFamily="2" charset="2"/>
                        <a:buChar char="§"/>
                        <a:tabLst/>
                        <a:defRPr/>
                      </a:pPr>
                      <a:r>
                        <a:rPr lang="en-US" sz="1800" kern="1200" dirty="0">
                          <a:solidFill>
                            <a:schemeClr val="tx1"/>
                          </a:solidFill>
                          <a:latin typeface="+mn-lt"/>
                          <a:ea typeface="+mn-ea"/>
                          <a:cs typeface="+mn-cs"/>
                        </a:rPr>
                        <a:t>Demo</a:t>
                      </a:r>
                      <a:endParaRPr lang="en-US" sz="1800" i="0" kern="1200" baseline="0" dirty="0">
                        <a:solidFill>
                          <a:schemeClr val="tx1"/>
                        </a:solidFill>
                        <a:latin typeface="+mn-lt"/>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21986">
                <a:tc>
                  <a:txBody>
                    <a:bodyPr/>
                    <a:lstStyle/>
                    <a:p>
                      <a:pPr marL="290513" marR="0" lvl="1" indent="-285750" algn="l" defTabSz="914400" rtl="0" eaLnBrk="1" fontAlgn="base" latinLnBrk="0" hangingPunct="1">
                        <a:lnSpc>
                          <a:spcPct val="100000"/>
                        </a:lnSpc>
                        <a:spcBef>
                          <a:spcPts val="300"/>
                        </a:spcBef>
                        <a:spcAft>
                          <a:spcPct val="0"/>
                        </a:spcAft>
                        <a:buClrTx/>
                        <a:buSzTx/>
                        <a:buFont typeface="Wingdings" pitchFamily="2" charset="2"/>
                        <a:buChar char="§"/>
                        <a:tabLst/>
                        <a:defRPr/>
                      </a:pPr>
                      <a:r>
                        <a:rPr lang="en-US" sz="1800" i="0" kern="1200" baseline="0" dirty="0">
                          <a:solidFill>
                            <a:schemeClr val="tx1"/>
                          </a:solidFill>
                          <a:latin typeface="+mn-lt"/>
                          <a:ea typeface="+mn-ea"/>
                          <a:cs typeface="+mn-cs"/>
                        </a:rPr>
                        <a:t>Conclusion</a:t>
                      </a:r>
                    </a:p>
                    <a:p>
                      <a:pPr marL="290513" marR="0" lvl="1" indent="-285750" algn="l" defTabSz="914400" rtl="0" eaLnBrk="1" fontAlgn="base" latinLnBrk="0" hangingPunct="1">
                        <a:lnSpc>
                          <a:spcPct val="100000"/>
                        </a:lnSpc>
                        <a:spcBef>
                          <a:spcPts val="300"/>
                        </a:spcBef>
                        <a:spcAft>
                          <a:spcPct val="0"/>
                        </a:spcAft>
                        <a:buClrTx/>
                        <a:buSzTx/>
                        <a:buFont typeface="Wingdings" pitchFamily="2" charset="2"/>
                        <a:buChar char="§"/>
                        <a:tabLst/>
                        <a:defRPr/>
                      </a:pPr>
                      <a:endParaRPr lang="en-US" sz="1800" i="0" kern="1200" baseline="0" dirty="0">
                        <a:solidFill>
                          <a:schemeClr val="tx1"/>
                        </a:solidFill>
                        <a:latin typeface="+mn-lt"/>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36437972"/>
                  </a:ext>
                </a:extLst>
              </a:tr>
            </a:tbl>
          </a:graphicData>
        </a:graphic>
      </p:graphicFrame>
    </p:spTree>
    <p:extLst>
      <p:ext uri="{BB962C8B-B14F-4D97-AF65-F5344CB8AC3E}">
        <p14:creationId xmlns:p14="http://schemas.microsoft.com/office/powerpoint/2010/main" val="318710081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The performance could be improved, but the model generated one interesting answer</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Conclusion</a:t>
            </a:r>
          </a:p>
        </p:txBody>
      </p:sp>
      <p:sp>
        <p:nvSpPr>
          <p:cNvPr id="5" name="TextBox 4">
            <a:extLst>
              <a:ext uri="{FF2B5EF4-FFF2-40B4-BE49-F238E27FC236}">
                <a16:creationId xmlns:a16="http://schemas.microsoft.com/office/drawing/2014/main" id="{6D1692A8-9619-3642-B22C-302746BD1E9F}"/>
              </a:ext>
            </a:extLst>
          </p:cNvPr>
          <p:cNvSpPr txBox="1"/>
          <p:nvPr/>
        </p:nvSpPr>
        <p:spPr>
          <a:xfrm>
            <a:off x="402608" y="1981982"/>
            <a:ext cx="8412480" cy="4062651"/>
          </a:xfrm>
          <a:prstGeom prst="rect">
            <a:avLst/>
          </a:prstGeom>
          <a:noFill/>
        </p:spPr>
        <p:txBody>
          <a:bodyPr wrap="square" lIns="0" tIns="0" rIns="0" bIns="0" rtlCol="0">
            <a:spAutoFit/>
          </a:bodyPr>
          <a:lstStyle/>
          <a:p>
            <a:pPr marL="342900" indent="-342900">
              <a:buClr>
                <a:srgbClr val="002776"/>
              </a:buClr>
              <a:buFont typeface="+mj-lt"/>
              <a:buAutoNum type="arabicPeriod"/>
            </a:pPr>
            <a:r>
              <a:rPr lang="en-US" dirty="0"/>
              <a:t>Findings</a:t>
            </a:r>
            <a:endParaRPr lang="en-US" dirty="0">
              <a:solidFill>
                <a:schemeClr val="tx2"/>
              </a:solidFill>
            </a:endParaRPr>
          </a:p>
          <a:p>
            <a:pPr lvl="1">
              <a:buClr>
                <a:srgbClr val="002776"/>
              </a:buClr>
            </a:pPr>
            <a:r>
              <a:rPr lang="en-US" dirty="0"/>
              <a:t>The generated sentence could get more natural if the input text is sanitized more properly. Also, hyperparameter tuning or other structures could lead to better results.</a:t>
            </a:r>
          </a:p>
          <a:p>
            <a:pPr marL="342900" indent="-342900">
              <a:buClr>
                <a:srgbClr val="002776"/>
              </a:buClr>
              <a:buFont typeface="+mj-lt"/>
              <a:buAutoNum type="arabicPeriod"/>
            </a:pPr>
            <a:endParaRPr lang="en-US" sz="1500" dirty="0"/>
          </a:p>
          <a:p>
            <a:pPr marL="342900" indent="-342900">
              <a:buClr>
                <a:srgbClr val="002776"/>
              </a:buClr>
              <a:buFont typeface="+mj-lt"/>
              <a:buAutoNum type="arabicPeriod"/>
            </a:pPr>
            <a:r>
              <a:rPr lang="en-US" dirty="0">
                <a:solidFill>
                  <a:schemeClr val="tx2"/>
                </a:solidFill>
              </a:rPr>
              <a:t>Issues</a:t>
            </a:r>
          </a:p>
          <a:p>
            <a:pPr lvl="1">
              <a:buClr>
                <a:srgbClr val="002776"/>
              </a:buClr>
            </a:pPr>
            <a:r>
              <a:rPr lang="en-US" dirty="0">
                <a:solidFill>
                  <a:schemeClr val="tx2"/>
                </a:solidFill>
              </a:rPr>
              <a:t>The design of RNNLM is hard to understand. Debugging and seeing how variables change helped a lot to figure out.</a:t>
            </a:r>
          </a:p>
          <a:p>
            <a:pPr lvl="1">
              <a:buClr>
                <a:srgbClr val="002776"/>
              </a:buClr>
            </a:pPr>
            <a:r>
              <a:rPr lang="en-US" dirty="0">
                <a:solidFill>
                  <a:schemeClr val="tx2"/>
                </a:solidFill>
              </a:rPr>
              <a:t>There was no clear instructions on how to use GPU for python. Some try and error was needed. </a:t>
            </a:r>
          </a:p>
          <a:p>
            <a:pPr marL="342900" indent="-342900">
              <a:buClr>
                <a:srgbClr val="002776"/>
              </a:buClr>
              <a:buFont typeface="+mj-lt"/>
              <a:buAutoNum type="arabicPeriod"/>
            </a:pPr>
            <a:endParaRPr lang="en-US" sz="1500" dirty="0">
              <a:solidFill>
                <a:schemeClr val="tx2"/>
              </a:solidFill>
            </a:endParaRPr>
          </a:p>
          <a:p>
            <a:pPr marL="342900" indent="-342900">
              <a:buClr>
                <a:srgbClr val="002776"/>
              </a:buClr>
              <a:buFont typeface="+mj-lt"/>
              <a:buAutoNum type="arabicPeriod"/>
            </a:pPr>
            <a:r>
              <a:rPr lang="en-US" dirty="0">
                <a:solidFill>
                  <a:schemeClr val="tx2"/>
                </a:solidFill>
              </a:rPr>
              <a:t>Observation</a:t>
            </a:r>
          </a:p>
          <a:p>
            <a:pPr lvl="1">
              <a:buClr>
                <a:srgbClr val="002776"/>
              </a:buClr>
            </a:pPr>
            <a:r>
              <a:rPr lang="en-US" dirty="0">
                <a:solidFill>
                  <a:schemeClr val="tx2"/>
                </a:solidFill>
              </a:rPr>
              <a:t>In some cases, the model returns texts that seem grammatically ok but semantically incorrect. However, the model was able to generate one interesting text. That is “the meaning of life is the product of the </a:t>
            </a:r>
            <a:r>
              <a:rPr lang="en-US" dirty="0" err="1">
                <a:solidFill>
                  <a:schemeClr val="tx2"/>
                </a:solidFill>
              </a:rPr>
              <a:t>wumpus</a:t>
            </a:r>
            <a:r>
              <a:rPr lang="en-US" dirty="0">
                <a:solidFill>
                  <a:schemeClr val="tx2"/>
                </a:solidFill>
              </a:rPr>
              <a:t>.”</a:t>
            </a:r>
          </a:p>
        </p:txBody>
      </p:sp>
    </p:spTree>
    <p:extLst>
      <p:ext uri="{BB962C8B-B14F-4D97-AF65-F5344CB8AC3E}">
        <p14:creationId xmlns:p14="http://schemas.microsoft.com/office/powerpoint/2010/main" val="27603669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Great thanks to the deep-learning-from-scratch-2 project</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Reference</a:t>
            </a:r>
          </a:p>
        </p:txBody>
      </p:sp>
      <p:sp>
        <p:nvSpPr>
          <p:cNvPr id="5" name="TextBox 4">
            <a:extLst>
              <a:ext uri="{FF2B5EF4-FFF2-40B4-BE49-F238E27FC236}">
                <a16:creationId xmlns:a16="http://schemas.microsoft.com/office/drawing/2014/main" id="{6D1692A8-9619-3642-B22C-302746BD1E9F}"/>
              </a:ext>
            </a:extLst>
          </p:cNvPr>
          <p:cNvSpPr txBox="1"/>
          <p:nvPr/>
        </p:nvSpPr>
        <p:spPr>
          <a:xfrm>
            <a:off x="402608" y="1981982"/>
            <a:ext cx="8412480" cy="4524315"/>
          </a:xfrm>
          <a:prstGeom prst="rect">
            <a:avLst/>
          </a:prstGeom>
          <a:noFill/>
        </p:spPr>
        <p:txBody>
          <a:bodyPr wrap="square" lIns="0" tIns="0" rIns="0" bIns="0" rtlCol="0">
            <a:spAutoFit/>
          </a:bodyPr>
          <a:lstStyle/>
          <a:p>
            <a:pPr marL="342900" indent="-342900">
              <a:buClr>
                <a:srgbClr val="002776"/>
              </a:buClr>
              <a:buFont typeface="Arial" panose="020B0604020202020204" pitchFamily="34" charset="0"/>
              <a:buChar char="•"/>
            </a:pPr>
            <a:r>
              <a:rPr lang="en-US" sz="1600" dirty="0"/>
              <a:t>Stuart Russell and Peter </a:t>
            </a:r>
            <a:r>
              <a:rPr lang="en-US" sz="1600" dirty="0" err="1"/>
              <a:t>Norvig</a:t>
            </a:r>
            <a:r>
              <a:rPr lang="en-US" sz="1600" dirty="0"/>
              <a:t>. 2009. Artificial Intelligence: A Modern Approach (3rd. ed.). Prentice Hall Press, USA.</a:t>
            </a:r>
          </a:p>
          <a:p>
            <a:pPr marL="342900" indent="-342900">
              <a:buClr>
                <a:srgbClr val="002776"/>
              </a:buClr>
              <a:buFont typeface="Arial" panose="020B0604020202020204" pitchFamily="34" charset="0"/>
              <a:buChar char="•"/>
            </a:pPr>
            <a:r>
              <a:rPr lang="ja-JP" altLang="en-US" sz="1600"/>
              <a:t>斎藤康毅</a:t>
            </a:r>
            <a:r>
              <a:rPr lang="en-US" altLang="ja-JP" sz="1600" dirty="0"/>
              <a:t>, </a:t>
            </a:r>
            <a:r>
              <a:rPr lang="ja-JP" altLang="en-US" sz="1600"/>
              <a:t>ゼロから作る</a:t>
            </a:r>
            <a:r>
              <a:rPr lang="en-US" sz="1600" dirty="0"/>
              <a:t>Deep Learning—Python</a:t>
            </a:r>
            <a:r>
              <a:rPr lang="ja-JP" altLang="en-US" sz="1600"/>
              <a:t>で学ぶディープラーニングの理論と実装（オライリー・ジャパン</a:t>
            </a:r>
            <a:r>
              <a:rPr lang="en-US" altLang="ja-JP" sz="1600" dirty="0"/>
              <a:t>, </a:t>
            </a:r>
            <a:r>
              <a:rPr lang="ja-JP" altLang="en-US" sz="1600"/>
              <a:t>東京</a:t>
            </a:r>
            <a:r>
              <a:rPr lang="en-US" altLang="ja-JP" sz="1600" dirty="0"/>
              <a:t>, 2016</a:t>
            </a:r>
            <a:r>
              <a:rPr lang="ja-JP" altLang="en-US" sz="1600"/>
              <a:t>）</a:t>
            </a:r>
            <a:r>
              <a:rPr lang="en-US" altLang="ja-JP" sz="1600" dirty="0"/>
              <a:t>.</a:t>
            </a:r>
          </a:p>
          <a:p>
            <a:pPr marL="342900" indent="-342900">
              <a:buClr>
                <a:srgbClr val="002776"/>
              </a:buClr>
              <a:buFont typeface="Arial" panose="020B0604020202020204" pitchFamily="34" charset="0"/>
              <a:buChar char="•"/>
            </a:pPr>
            <a:r>
              <a:rPr lang="en-US" sz="1600" dirty="0" err="1"/>
              <a:t>oreilly</a:t>
            </a:r>
            <a:r>
              <a:rPr lang="en-US" sz="1600" dirty="0"/>
              <a:t>-japan/deep-learning-from-scratch-2 https://</a:t>
            </a:r>
            <a:r>
              <a:rPr lang="en-US" sz="1600" dirty="0" err="1"/>
              <a:t>github.com</a:t>
            </a:r>
            <a:r>
              <a:rPr lang="en-US" sz="1600" dirty="0"/>
              <a:t>/</a:t>
            </a:r>
            <a:r>
              <a:rPr lang="en-US" sz="1600" dirty="0" err="1"/>
              <a:t>oreilly</a:t>
            </a:r>
            <a:r>
              <a:rPr lang="en-US" sz="1600" dirty="0"/>
              <a:t>-japan/deep-learning-from-scratch-2</a:t>
            </a:r>
          </a:p>
          <a:p>
            <a:pPr marL="342900" indent="-342900">
              <a:buClr>
                <a:srgbClr val="002776"/>
              </a:buClr>
              <a:buFont typeface="Arial" panose="020B0604020202020204" pitchFamily="34" charset="0"/>
              <a:buChar char="•"/>
            </a:pPr>
            <a:r>
              <a:rPr lang="en-US" sz="1600" dirty="0" err="1"/>
              <a:t>Merity</a:t>
            </a:r>
            <a:r>
              <a:rPr lang="en-US" sz="1600" dirty="0"/>
              <a:t>, Stephen, Nitish Shirish </a:t>
            </a:r>
            <a:r>
              <a:rPr lang="en-US" sz="1600" dirty="0" err="1"/>
              <a:t>Keskar</a:t>
            </a:r>
            <a:r>
              <a:rPr lang="en-US" sz="1600" dirty="0"/>
              <a:t>, and Richard </a:t>
            </a:r>
            <a:r>
              <a:rPr lang="en-US" sz="1600" dirty="0" err="1"/>
              <a:t>Socher</a:t>
            </a:r>
            <a:r>
              <a:rPr lang="en-US" sz="1600" dirty="0"/>
              <a:t>:"Regularizing and optimizing LSTM language models." </a:t>
            </a:r>
            <a:r>
              <a:rPr lang="en-US" sz="1600" dirty="0" err="1"/>
              <a:t>arXiv</a:t>
            </a:r>
            <a:r>
              <a:rPr lang="en-US" sz="1600" dirty="0"/>
              <a:t> preprint arXiv:1708.02182 (2017).</a:t>
            </a:r>
          </a:p>
          <a:p>
            <a:pPr marL="342900" indent="-342900">
              <a:buClr>
                <a:srgbClr val="002776"/>
              </a:buClr>
              <a:buFont typeface="Arial" panose="020B0604020202020204" pitchFamily="34" charset="0"/>
              <a:buChar char="•"/>
            </a:pPr>
            <a:r>
              <a:rPr lang="en-US" sz="1600" dirty="0"/>
              <a:t>Press, </a:t>
            </a:r>
            <a:r>
              <a:rPr lang="en-US" sz="1600" dirty="0" err="1"/>
              <a:t>Ofir</a:t>
            </a:r>
            <a:r>
              <a:rPr lang="en-US" sz="1600" dirty="0"/>
              <a:t>, and </a:t>
            </a:r>
            <a:r>
              <a:rPr lang="en-US" sz="1600" dirty="0" err="1"/>
              <a:t>Lior</a:t>
            </a:r>
            <a:r>
              <a:rPr lang="en-US" sz="1600" dirty="0"/>
              <a:t> </a:t>
            </a:r>
            <a:r>
              <a:rPr lang="en-US" sz="1600" dirty="0" err="1"/>
              <a:t>Wolf:"Using</a:t>
            </a:r>
            <a:r>
              <a:rPr lang="en-US" sz="1600" dirty="0"/>
              <a:t> the output embedding to improve language models." </a:t>
            </a:r>
            <a:r>
              <a:rPr lang="en-US" sz="1600" dirty="0" err="1"/>
              <a:t>arXiv</a:t>
            </a:r>
            <a:r>
              <a:rPr lang="en-US" sz="1600" dirty="0"/>
              <a:t> preprint arXiv:1608.05859 (2016).</a:t>
            </a:r>
          </a:p>
          <a:p>
            <a:pPr marL="342900" indent="-342900">
              <a:buClr>
                <a:srgbClr val="002776"/>
              </a:buClr>
              <a:buFont typeface="Arial" panose="020B0604020202020204" pitchFamily="34" charset="0"/>
              <a:buChar char="•"/>
            </a:pPr>
            <a:r>
              <a:rPr lang="en-US" sz="1600" dirty="0" err="1"/>
              <a:t>Inan</a:t>
            </a:r>
            <a:r>
              <a:rPr lang="en-US" sz="1600" dirty="0"/>
              <a:t>, </a:t>
            </a:r>
            <a:r>
              <a:rPr lang="en-US" sz="1600" dirty="0" err="1"/>
              <a:t>Hakan</a:t>
            </a:r>
            <a:r>
              <a:rPr lang="en-US" sz="1600" dirty="0"/>
              <a:t>, </a:t>
            </a:r>
            <a:r>
              <a:rPr lang="en-US" sz="1600" dirty="0" err="1"/>
              <a:t>Khashayar</a:t>
            </a:r>
            <a:r>
              <a:rPr lang="en-US" sz="1600" dirty="0"/>
              <a:t> </a:t>
            </a:r>
            <a:r>
              <a:rPr lang="en-US" sz="1600" dirty="0" err="1"/>
              <a:t>Khosravi</a:t>
            </a:r>
            <a:r>
              <a:rPr lang="en-US" sz="1600" dirty="0"/>
              <a:t>, and Richard </a:t>
            </a:r>
            <a:r>
              <a:rPr lang="en-US" sz="1600" dirty="0" err="1"/>
              <a:t>Socher</a:t>
            </a:r>
            <a:r>
              <a:rPr lang="en-US" sz="1600" dirty="0"/>
              <a:t>:"Tying Word Vectors and Word Classifiers: A Loss Framework for Language Modeling." </a:t>
            </a:r>
            <a:r>
              <a:rPr lang="en-US" sz="1600" dirty="0" err="1"/>
              <a:t>arXiv</a:t>
            </a:r>
            <a:r>
              <a:rPr lang="en-US" sz="1600" dirty="0"/>
              <a:t> preprint arXiv:1611.01462 (2016).</a:t>
            </a:r>
          </a:p>
          <a:p>
            <a:pPr marL="342900" indent="-342900">
              <a:buClr>
                <a:srgbClr val="002776"/>
              </a:buClr>
              <a:buFont typeface="Arial" panose="020B0604020202020204" pitchFamily="34" charset="0"/>
              <a:buChar char="•"/>
            </a:pPr>
            <a:r>
              <a:rPr lang="en-US" sz="1600" dirty="0"/>
              <a:t>Zaremba, Wojciech, Ilya </a:t>
            </a:r>
            <a:r>
              <a:rPr lang="en-US" sz="1600" dirty="0" err="1"/>
              <a:t>Sutskever</a:t>
            </a:r>
            <a:r>
              <a:rPr lang="en-US" sz="1600" dirty="0"/>
              <a:t>, and Oriol </a:t>
            </a:r>
            <a:r>
              <a:rPr lang="en-US" sz="1600" dirty="0" err="1"/>
              <a:t>Vinyals</a:t>
            </a:r>
            <a:r>
              <a:rPr lang="en-US" sz="1600" dirty="0"/>
              <a:t>:"Recurrent neural network regularization." </a:t>
            </a:r>
            <a:r>
              <a:rPr lang="en-US" sz="1600" dirty="0" err="1"/>
              <a:t>arXiv</a:t>
            </a:r>
            <a:r>
              <a:rPr lang="en-US" sz="1600" dirty="0"/>
              <a:t> preprint arXiv:1409.2329 (2014).</a:t>
            </a:r>
          </a:p>
          <a:p>
            <a:pPr marL="342900" indent="-342900">
              <a:buClr>
                <a:srgbClr val="002776"/>
              </a:buClr>
              <a:buFont typeface="Arial" panose="020B0604020202020204" pitchFamily="34" charset="0"/>
              <a:buChar char="•"/>
            </a:pPr>
            <a:r>
              <a:rPr lang="en-US" sz="1600" dirty="0"/>
              <a:t>Google </a:t>
            </a:r>
            <a:r>
              <a:rPr lang="en-US" sz="1600" dirty="0" err="1"/>
              <a:t>Colab</a:t>
            </a:r>
            <a:r>
              <a:rPr lang="en-US" sz="1600" dirty="0"/>
              <a:t> https://</a:t>
            </a:r>
            <a:r>
              <a:rPr lang="en-US" sz="1600" dirty="0" err="1"/>
              <a:t>colab.research.google.com</a:t>
            </a:r>
            <a:r>
              <a:rPr lang="en-US" sz="1600" dirty="0"/>
              <a:t>/</a:t>
            </a:r>
          </a:p>
          <a:p>
            <a:pPr marL="342900" indent="-342900">
              <a:buClr>
                <a:srgbClr val="002776"/>
              </a:buClr>
              <a:buFont typeface="Arial" panose="020B0604020202020204" pitchFamily="34" charset="0"/>
              <a:buChar char="•"/>
            </a:pPr>
            <a:r>
              <a:rPr lang="en-US" sz="1600" dirty="0"/>
              <a:t>NVIDIA T4 Tensor Core GPU for AI Inference https://</a:t>
            </a:r>
            <a:r>
              <a:rPr lang="en-US" sz="1600" dirty="0" err="1"/>
              <a:t>www.nvidia.com</a:t>
            </a:r>
            <a:r>
              <a:rPr lang="en-US" sz="1600" dirty="0"/>
              <a:t>/</a:t>
            </a:r>
            <a:r>
              <a:rPr lang="en-US" sz="1600" dirty="0" err="1"/>
              <a:t>en</a:t>
            </a:r>
            <a:r>
              <a:rPr lang="en-US" sz="1600" dirty="0"/>
              <a:t>-us/data-center/tesla-t4/</a:t>
            </a:r>
          </a:p>
        </p:txBody>
      </p:sp>
    </p:spTree>
    <p:extLst>
      <p:ext uri="{BB962C8B-B14F-4D97-AF65-F5344CB8AC3E}">
        <p14:creationId xmlns:p14="http://schemas.microsoft.com/office/powerpoint/2010/main" val="18579891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Gradient of weight or bias to loss can be calculated from right to left</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Appendix: gradient calculation(Affine layer)</a:t>
            </a:r>
          </a:p>
        </p:txBody>
      </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7CF5D78F-9FE8-674A-842D-90B0293CB425}"/>
                  </a:ext>
                </a:extLst>
              </p:cNvPr>
              <p:cNvSpPr txBox="1"/>
              <p:nvPr/>
            </p:nvSpPr>
            <p:spPr>
              <a:xfrm>
                <a:off x="1948545" y="2051374"/>
                <a:ext cx="240536" cy="286689"/>
              </a:xfrm>
              <a:prstGeom prst="rect">
                <a:avLst/>
              </a:prstGeom>
              <a:noFill/>
            </p:spPr>
            <p:txBody>
              <a:bodyPr wrap="square" lIns="0" tIns="0" rIns="0" bIns="0" rtlCol="0">
                <a:spAutoFit/>
              </a:bodyPr>
              <a:lstStyle/>
              <a:p>
                <a:pPr algn="ctr">
                  <a:buClr>
                    <a:srgbClr val="002776"/>
                  </a:buClr>
                </a:pPr>
                <a14:m>
                  <m:oMath xmlns:m="http://schemas.openxmlformats.org/officeDocument/2006/math">
                    <m:r>
                      <a:rPr lang="en-US" i="1">
                        <a:latin typeface="Cambria Math" panose="02040503050406030204" pitchFamily="18" charset="0"/>
                      </a:rPr>
                      <m:t>𝑥</m:t>
                    </m:r>
                  </m:oMath>
                </a14:m>
                <a:r>
                  <a:rPr lang="en-US" baseline="-25000" dirty="0">
                    <a:solidFill>
                      <a:schemeClr val="tx2"/>
                    </a:solidFill>
                  </a:rPr>
                  <a:t>1</a:t>
                </a:r>
                <a:endParaRPr lang="en-US" dirty="0">
                  <a:solidFill>
                    <a:schemeClr val="tx2"/>
                  </a:solidFill>
                </a:endParaRPr>
              </a:p>
            </p:txBody>
          </p:sp>
        </mc:Choice>
        <mc:Fallback xmlns="">
          <p:sp>
            <p:nvSpPr>
              <p:cNvPr id="120" name="TextBox 119">
                <a:extLst>
                  <a:ext uri="{FF2B5EF4-FFF2-40B4-BE49-F238E27FC236}">
                    <a16:creationId xmlns:a16="http://schemas.microsoft.com/office/drawing/2014/main" id="{7CF5D78F-9FE8-674A-842D-90B0293CB425}"/>
                  </a:ext>
                </a:extLst>
              </p:cNvPr>
              <p:cNvSpPr txBox="1">
                <a:spLocks noRot="1" noChangeAspect="1" noMove="1" noResize="1" noEditPoints="1" noAdjustHandles="1" noChangeArrowheads="1" noChangeShapeType="1" noTextEdit="1"/>
              </p:cNvSpPr>
              <p:nvPr/>
            </p:nvSpPr>
            <p:spPr>
              <a:xfrm>
                <a:off x="1948545" y="2051374"/>
                <a:ext cx="240536" cy="286689"/>
              </a:xfrm>
              <a:prstGeom prst="rect">
                <a:avLst/>
              </a:prstGeom>
              <a:blipFill>
                <a:blip r:embed="rId3"/>
                <a:stretch>
                  <a:fillRect l="-15000" r="-300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069C9BF-5612-DB42-82A5-67934DD66772}"/>
                  </a:ext>
                </a:extLst>
              </p:cNvPr>
              <p:cNvSpPr txBox="1"/>
              <p:nvPr/>
            </p:nvSpPr>
            <p:spPr>
              <a:xfrm>
                <a:off x="4785741" y="1986550"/>
                <a:ext cx="394595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14:m>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2</m:t>
                        </m:r>
                      </m:sub>
                    </m:sSub>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2</m:t>
                        </m:r>
                      </m:sub>
                    </m:sSub>
                    <m:r>
                      <a:rPr lang="en-US" i="1" smtClean="0">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𝑏𝑖𝑎𝑠</m:t>
                    </m:r>
                    <m:r>
                      <a:rPr lang="en-US"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𝑦</m:t>
                    </m:r>
                  </m:oMath>
                </a14:m>
                <a:endParaRPr lang="en-US" dirty="0">
                  <a:solidFill>
                    <a:schemeClr val="tx2"/>
                  </a:solidFill>
                </a:endParaRPr>
              </a:p>
            </p:txBody>
          </p:sp>
        </mc:Choice>
        <mc:Fallback xmlns="">
          <p:sp>
            <p:nvSpPr>
              <p:cNvPr id="121" name="TextBox 120">
                <a:extLst>
                  <a:ext uri="{FF2B5EF4-FFF2-40B4-BE49-F238E27FC236}">
                    <a16:creationId xmlns:a16="http://schemas.microsoft.com/office/drawing/2014/main" id="{C069C9BF-5612-DB42-82A5-67934DD66772}"/>
                  </a:ext>
                </a:extLst>
              </p:cNvPr>
              <p:cNvSpPr txBox="1">
                <a:spLocks noRot="1" noChangeAspect="1" noMove="1" noResize="1" noEditPoints="1" noAdjustHandles="1" noChangeArrowheads="1" noChangeShapeType="1" noTextEdit="1"/>
              </p:cNvSpPr>
              <p:nvPr/>
            </p:nvSpPr>
            <p:spPr>
              <a:xfrm>
                <a:off x="4785741" y="1986550"/>
                <a:ext cx="3945952" cy="276999"/>
              </a:xfrm>
              <a:prstGeom prst="rect">
                <a:avLst/>
              </a:prstGeom>
              <a:blipFill>
                <a:blip r:embed="rId4"/>
                <a:stretch>
                  <a:fillRect l="-1282" r="-641" b="-40909"/>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F31C1738-A8E5-9A46-AED5-DFF07B892632}"/>
              </a:ext>
            </a:extLst>
          </p:cNvPr>
          <p:cNvGrpSpPr/>
          <p:nvPr/>
        </p:nvGrpSpPr>
        <p:grpSpPr>
          <a:xfrm>
            <a:off x="787592" y="2212575"/>
            <a:ext cx="2521574" cy="677146"/>
            <a:chOff x="867147" y="2066054"/>
            <a:chExt cx="2023453" cy="543380"/>
          </a:xfrm>
        </p:grpSpPr>
        <p:sp>
          <p:nvSpPr>
            <p:cNvPr id="4" name="Oval 3">
              <a:extLst>
                <a:ext uri="{FF2B5EF4-FFF2-40B4-BE49-F238E27FC236}">
                  <a16:creationId xmlns:a16="http://schemas.microsoft.com/office/drawing/2014/main" id="{3F241489-0BF8-114A-845C-93F78B4B7D38}"/>
                </a:ext>
              </a:extLst>
            </p:cNvPr>
            <p:cNvSpPr/>
            <p:nvPr/>
          </p:nvSpPr>
          <p:spPr bwMode="gray">
            <a:xfrm>
              <a:off x="1484419" y="2073494"/>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Oval 6">
              <a:extLst>
                <a:ext uri="{FF2B5EF4-FFF2-40B4-BE49-F238E27FC236}">
                  <a16:creationId xmlns:a16="http://schemas.microsoft.com/office/drawing/2014/main" id="{1B9999E9-54F8-3D49-B5FD-C3760B444F8F}"/>
                </a:ext>
              </a:extLst>
            </p:cNvPr>
            <p:cNvSpPr/>
            <p:nvPr/>
          </p:nvSpPr>
          <p:spPr bwMode="gray">
            <a:xfrm>
              <a:off x="1484419" y="2437798"/>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 name="Oval 11">
              <a:extLst>
                <a:ext uri="{FF2B5EF4-FFF2-40B4-BE49-F238E27FC236}">
                  <a16:creationId xmlns:a16="http://schemas.microsoft.com/office/drawing/2014/main" id="{9811B54E-D15C-E845-89E9-73895D2616C0}"/>
                </a:ext>
              </a:extLst>
            </p:cNvPr>
            <p:cNvSpPr/>
            <p:nvPr/>
          </p:nvSpPr>
          <p:spPr bwMode="gray">
            <a:xfrm>
              <a:off x="2101691" y="2066054"/>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 name="Oval 12">
              <a:extLst>
                <a:ext uri="{FF2B5EF4-FFF2-40B4-BE49-F238E27FC236}">
                  <a16:creationId xmlns:a16="http://schemas.microsoft.com/office/drawing/2014/main" id="{01C67E5A-6133-984D-B8AA-35345E46578C}"/>
                </a:ext>
              </a:extLst>
            </p:cNvPr>
            <p:cNvSpPr/>
            <p:nvPr/>
          </p:nvSpPr>
          <p:spPr bwMode="gray">
            <a:xfrm>
              <a:off x="2101691" y="2430358"/>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8" name="Straight Arrow Connector 27">
              <a:extLst>
                <a:ext uri="{FF2B5EF4-FFF2-40B4-BE49-F238E27FC236}">
                  <a16:creationId xmlns:a16="http://schemas.microsoft.com/office/drawing/2014/main" id="{5AE33048-217E-A942-83D7-379C883A77A9}"/>
                </a:ext>
              </a:extLst>
            </p:cNvPr>
            <p:cNvCxnSpPr>
              <a:cxnSpLocks/>
              <a:stCxn id="67" idx="6"/>
              <a:endCxn id="4" idx="2"/>
            </p:cNvCxnSpPr>
            <p:nvPr/>
          </p:nvCxnSpPr>
          <p:spPr>
            <a:xfrm flipV="1">
              <a:off x="1038783" y="2159312"/>
              <a:ext cx="445636" cy="18215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AD13D0-B67A-F748-9AA2-C65802F8CD2D}"/>
                </a:ext>
              </a:extLst>
            </p:cNvPr>
            <p:cNvCxnSpPr>
              <a:cxnSpLocks/>
              <a:stCxn id="67" idx="6"/>
              <a:endCxn id="7" idx="2"/>
            </p:cNvCxnSpPr>
            <p:nvPr/>
          </p:nvCxnSpPr>
          <p:spPr>
            <a:xfrm>
              <a:off x="1038783" y="2341464"/>
              <a:ext cx="445636" cy="18215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C8E7E0-8D4B-F049-8846-203A884EF88C}"/>
                </a:ext>
              </a:extLst>
            </p:cNvPr>
            <p:cNvCxnSpPr>
              <a:cxnSpLocks/>
              <a:stCxn id="4" idx="6"/>
              <a:endCxn id="12" idx="2"/>
            </p:cNvCxnSpPr>
            <p:nvPr/>
          </p:nvCxnSpPr>
          <p:spPr>
            <a:xfrm flipV="1">
              <a:off x="1656055" y="2151872"/>
              <a:ext cx="445636" cy="74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5564C4-98EB-B340-9DCF-7D0ED0E87932}"/>
                </a:ext>
              </a:extLst>
            </p:cNvPr>
            <p:cNvCxnSpPr>
              <a:cxnSpLocks/>
              <a:stCxn id="4" idx="6"/>
              <a:endCxn id="13" idx="2"/>
            </p:cNvCxnSpPr>
            <p:nvPr/>
          </p:nvCxnSpPr>
          <p:spPr>
            <a:xfrm>
              <a:off x="1656055" y="2159312"/>
              <a:ext cx="445636" cy="356864"/>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4F6F83E-1E8A-BC48-9741-FD46F1F2A600}"/>
                </a:ext>
              </a:extLst>
            </p:cNvPr>
            <p:cNvCxnSpPr>
              <a:cxnSpLocks/>
              <a:stCxn id="7" idx="6"/>
              <a:endCxn id="12" idx="2"/>
            </p:cNvCxnSpPr>
            <p:nvPr/>
          </p:nvCxnSpPr>
          <p:spPr>
            <a:xfrm flipV="1">
              <a:off x="1656055" y="2151872"/>
              <a:ext cx="445636" cy="3717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0DA2D3E-B037-3145-A8F8-B1A1759D91FC}"/>
                </a:ext>
              </a:extLst>
            </p:cNvPr>
            <p:cNvCxnSpPr>
              <a:cxnSpLocks/>
              <a:stCxn id="7" idx="6"/>
              <a:endCxn id="13" idx="2"/>
            </p:cNvCxnSpPr>
            <p:nvPr/>
          </p:nvCxnSpPr>
          <p:spPr>
            <a:xfrm flipV="1">
              <a:off x="1656055" y="2516176"/>
              <a:ext cx="445636" cy="7440"/>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A5D9CB0-D4D2-F040-8801-3143A3B06583}"/>
                </a:ext>
              </a:extLst>
            </p:cNvPr>
            <p:cNvCxnSpPr>
              <a:cxnSpLocks/>
              <a:stCxn id="13" idx="6"/>
              <a:endCxn id="70" idx="2"/>
            </p:cNvCxnSpPr>
            <p:nvPr/>
          </p:nvCxnSpPr>
          <p:spPr>
            <a:xfrm flipV="1">
              <a:off x="2273327" y="2302604"/>
              <a:ext cx="445637" cy="21357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52CE23A-840E-7448-A148-DC0DD1000EF2}"/>
                </a:ext>
              </a:extLst>
            </p:cNvPr>
            <p:cNvCxnSpPr>
              <a:cxnSpLocks/>
              <a:stCxn id="12" idx="6"/>
              <a:endCxn id="70" idx="2"/>
            </p:cNvCxnSpPr>
            <p:nvPr/>
          </p:nvCxnSpPr>
          <p:spPr>
            <a:xfrm>
              <a:off x="2273327" y="2151872"/>
              <a:ext cx="445637" cy="15073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C3D1EE38-9C02-DB49-B110-DE13567B0C58}"/>
                </a:ext>
              </a:extLst>
            </p:cNvPr>
            <p:cNvSpPr/>
            <p:nvPr/>
          </p:nvSpPr>
          <p:spPr bwMode="gray">
            <a:xfrm>
              <a:off x="867147" y="2255646"/>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0" name="Oval 69">
              <a:extLst>
                <a:ext uri="{FF2B5EF4-FFF2-40B4-BE49-F238E27FC236}">
                  <a16:creationId xmlns:a16="http://schemas.microsoft.com/office/drawing/2014/main" id="{D9D650B0-35A9-6A46-8A39-A81292BB84CF}"/>
                </a:ext>
              </a:extLst>
            </p:cNvPr>
            <p:cNvSpPr/>
            <p:nvPr/>
          </p:nvSpPr>
          <p:spPr bwMode="gray">
            <a:xfrm>
              <a:off x="2718964" y="2216786"/>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
        <p:nvSpPr>
          <p:cNvPr id="24" name="Freeform 23">
            <a:extLst>
              <a:ext uri="{FF2B5EF4-FFF2-40B4-BE49-F238E27FC236}">
                <a16:creationId xmlns:a16="http://schemas.microsoft.com/office/drawing/2014/main" id="{9737152E-8ED8-324C-B59B-6DF116B4B320}"/>
              </a:ext>
            </a:extLst>
          </p:cNvPr>
          <p:cNvSpPr/>
          <p:nvPr/>
        </p:nvSpPr>
        <p:spPr bwMode="gray">
          <a:xfrm>
            <a:off x="1590219" y="2081338"/>
            <a:ext cx="1060174" cy="874644"/>
          </a:xfrm>
          <a:custGeom>
            <a:avLst/>
            <a:gdLst>
              <a:gd name="connsiteX0" fmla="*/ 742122 w 1060174"/>
              <a:gd name="connsiteY0" fmla="*/ 0 h 874644"/>
              <a:gd name="connsiteX1" fmla="*/ 516835 w 1060174"/>
              <a:gd name="connsiteY1" fmla="*/ 0 h 874644"/>
              <a:gd name="connsiteX2" fmla="*/ 278296 w 1060174"/>
              <a:gd name="connsiteY2" fmla="*/ 13253 h 874644"/>
              <a:gd name="connsiteX3" fmla="*/ 238539 w 1060174"/>
              <a:gd name="connsiteY3" fmla="*/ 39757 h 874644"/>
              <a:gd name="connsiteX4" fmla="*/ 198783 w 1060174"/>
              <a:gd name="connsiteY4" fmla="*/ 53009 h 874644"/>
              <a:gd name="connsiteX5" fmla="*/ 106017 w 1060174"/>
              <a:gd name="connsiteY5" fmla="*/ 119270 h 874644"/>
              <a:gd name="connsiteX6" fmla="*/ 39756 w 1060174"/>
              <a:gd name="connsiteY6" fmla="*/ 185531 h 874644"/>
              <a:gd name="connsiteX7" fmla="*/ 13252 w 1060174"/>
              <a:gd name="connsiteY7" fmla="*/ 265044 h 874644"/>
              <a:gd name="connsiteX8" fmla="*/ 106017 w 1060174"/>
              <a:gd name="connsiteY8" fmla="*/ 371061 h 874644"/>
              <a:gd name="connsiteX9" fmla="*/ 145774 w 1060174"/>
              <a:gd name="connsiteY9" fmla="*/ 357809 h 874644"/>
              <a:gd name="connsiteX10" fmla="*/ 357809 w 1060174"/>
              <a:gd name="connsiteY10" fmla="*/ 371061 h 874644"/>
              <a:gd name="connsiteX11" fmla="*/ 331304 w 1060174"/>
              <a:gd name="connsiteY11" fmla="*/ 450574 h 874644"/>
              <a:gd name="connsiteX12" fmla="*/ 251791 w 1060174"/>
              <a:gd name="connsiteY12" fmla="*/ 477079 h 874644"/>
              <a:gd name="connsiteX13" fmla="*/ 212035 w 1060174"/>
              <a:gd name="connsiteY13" fmla="*/ 490331 h 874644"/>
              <a:gd name="connsiteX14" fmla="*/ 132522 w 1060174"/>
              <a:gd name="connsiteY14" fmla="*/ 530087 h 874644"/>
              <a:gd name="connsiteX15" fmla="*/ 53009 w 1060174"/>
              <a:gd name="connsiteY15" fmla="*/ 636105 h 874644"/>
              <a:gd name="connsiteX16" fmla="*/ 26504 w 1060174"/>
              <a:gd name="connsiteY16" fmla="*/ 715618 h 874644"/>
              <a:gd name="connsiteX17" fmla="*/ 13252 w 1060174"/>
              <a:gd name="connsiteY17" fmla="*/ 755374 h 874644"/>
              <a:gd name="connsiteX18" fmla="*/ 0 w 1060174"/>
              <a:gd name="connsiteY18" fmla="*/ 795131 h 874644"/>
              <a:gd name="connsiteX19" fmla="*/ 13252 w 1060174"/>
              <a:gd name="connsiteY19" fmla="*/ 848140 h 874644"/>
              <a:gd name="connsiteX20" fmla="*/ 53009 w 1060174"/>
              <a:gd name="connsiteY20" fmla="*/ 861392 h 874644"/>
              <a:gd name="connsiteX21" fmla="*/ 106017 w 1060174"/>
              <a:gd name="connsiteY21" fmla="*/ 874644 h 874644"/>
              <a:gd name="connsiteX22" fmla="*/ 278296 w 1060174"/>
              <a:gd name="connsiteY22" fmla="*/ 848140 h 874644"/>
              <a:gd name="connsiteX23" fmla="*/ 384313 w 1060174"/>
              <a:gd name="connsiteY23" fmla="*/ 768626 h 874644"/>
              <a:gd name="connsiteX24" fmla="*/ 410817 w 1060174"/>
              <a:gd name="connsiteY24" fmla="*/ 728870 h 874644"/>
              <a:gd name="connsiteX25" fmla="*/ 450574 w 1060174"/>
              <a:gd name="connsiteY25" fmla="*/ 702366 h 874644"/>
              <a:gd name="connsiteX26" fmla="*/ 516835 w 1060174"/>
              <a:gd name="connsiteY26" fmla="*/ 649357 h 874644"/>
              <a:gd name="connsiteX27" fmla="*/ 569843 w 1060174"/>
              <a:gd name="connsiteY27" fmla="*/ 622853 h 874644"/>
              <a:gd name="connsiteX28" fmla="*/ 636104 w 1060174"/>
              <a:gd name="connsiteY28" fmla="*/ 583096 h 874644"/>
              <a:gd name="connsiteX29" fmla="*/ 715617 w 1060174"/>
              <a:gd name="connsiteY29" fmla="*/ 530087 h 874644"/>
              <a:gd name="connsiteX30" fmla="*/ 742122 w 1060174"/>
              <a:gd name="connsiteY30" fmla="*/ 503583 h 874644"/>
              <a:gd name="connsiteX31" fmla="*/ 821635 w 1060174"/>
              <a:gd name="connsiteY31" fmla="*/ 477079 h 874644"/>
              <a:gd name="connsiteX32" fmla="*/ 848139 w 1060174"/>
              <a:gd name="connsiteY32" fmla="*/ 450574 h 874644"/>
              <a:gd name="connsiteX33" fmla="*/ 887896 w 1060174"/>
              <a:gd name="connsiteY33" fmla="*/ 437322 h 874644"/>
              <a:gd name="connsiteX34" fmla="*/ 901148 w 1060174"/>
              <a:gd name="connsiteY34" fmla="*/ 397566 h 874644"/>
              <a:gd name="connsiteX35" fmla="*/ 967409 w 1060174"/>
              <a:gd name="connsiteY35" fmla="*/ 357809 h 874644"/>
              <a:gd name="connsiteX36" fmla="*/ 1007165 w 1060174"/>
              <a:gd name="connsiteY36" fmla="*/ 331305 h 874644"/>
              <a:gd name="connsiteX37" fmla="*/ 1060174 w 1060174"/>
              <a:gd name="connsiteY37" fmla="*/ 278296 h 874644"/>
              <a:gd name="connsiteX38" fmla="*/ 1046922 w 1060174"/>
              <a:gd name="connsiteY38" fmla="*/ 238540 h 874644"/>
              <a:gd name="connsiteX39" fmla="*/ 967409 w 1060174"/>
              <a:gd name="connsiteY39" fmla="*/ 185531 h 874644"/>
              <a:gd name="connsiteX40" fmla="*/ 954156 w 1060174"/>
              <a:gd name="connsiteY40" fmla="*/ 106018 h 874644"/>
              <a:gd name="connsiteX41" fmla="*/ 887896 w 1060174"/>
              <a:gd name="connsiteY41" fmla="*/ 53009 h 874644"/>
              <a:gd name="connsiteX42" fmla="*/ 808383 w 1060174"/>
              <a:gd name="connsiteY42" fmla="*/ 26505 h 874644"/>
              <a:gd name="connsiteX43" fmla="*/ 742122 w 1060174"/>
              <a:gd name="connsiteY43" fmla="*/ 0 h 87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60174" h="874644">
                <a:moveTo>
                  <a:pt x="742122" y="0"/>
                </a:moveTo>
                <a:cubicBezTo>
                  <a:pt x="524829" y="31044"/>
                  <a:pt x="794960" y="0"/>
                  <a:pt x="516835" y="0"/>
                </a:cubicBezTo>
                <a:cubicBezTo>
                  <a:pt x="437199" y="0"/>
                  <a:pt x="357809" y="8835"/>
                  <a:pt x="278296" y="13253"/>
                </a:cubicBezTo>
                <a:cubicBezTo>
                  <a:pt x="265044" y="22088"/>
                  <a:pt x="252785" y="32634"/>
                  <a:pt x="238539" y="39757"/>
                </a:cubicBezTo>
                <a:cubicBezTo>
                  <a:pt x="226045" y="46004"/>
                  <a:pt x="210150" y="44890"/>
                  <a:pt x="198783" y="53009"/>
                </a:cubicBezTo>
                <a:cubicBezTo>
                  <a:pt x="88733" y="131616"/>
                  <a:pt x="195845" y="89328"/>
                  <a:pt x="106017" y="119270"/>
                </a:cubicBezTo>
                <a:cubicBezTo>
                  <a:pt x="69748" y="143449"/>
                  <a:pt x="58355" y="143682"/>
                  <a:pt x="39756" y="185531"/>
                </a:cubicBezTo>
                <a:cubicBezTo>
                  <a:pt x="28409" y="211061"/>
                  <a:pt x="13252" y="265044"/>
                  <a:pt x="13252" y="265044"/>
                </a:cubicBezTo>
                <a:cubicBezTo>
                  <a:pt x="28404" y="401417"/>
                  <a:pt x="-12236" y="397339"/>
                  <a:pt x="106017" y="371061"/>
                </a:cubicBezTo>
                <a:cubicBezTo>
                  <a:pt x="119654" y="368031"/>
                  <a:pt x="132522" y="362226"/>
                  <a:pt x="145774" y="357809"/>
                </a:cubicBezTo>
                <a:cubicBezTo>
                  <a:pt x="216452" y="362226"/>
                  <a:pt x="294469" y="339391"/>
                  <a:pt x="357809" y="371061"/>
                </a:cubicBezTo>
                <a:cubicBezTo>
                  <a:pt x="382798" y="383555"/>
                  <a:pt x="357808" y="441739"/>
                  <a:pt x="331304" y="450574"/>
                </a:cubicBezTo>
                <a:lnTo>
                  <a:pt x="251791" y="477079"/>
                </a:lnTo>
                <a:cubicBezTo>
                  <a:pt x="238539" y="481496"/>
                  <a:pt x="223658" y="482583"/>
                  <a:pt x="212035" y="490331"/>
                </a:cubicBezTo>
                <a:cubicBezTo>
                  <a:pt x="160655" y="524583"/>
                  <a:pt x="187388" y="511798"/>
                  <a:pt x="132522" y="530087"/>
                </a:cubicBezTo>
                <a:cubicBezTo>
                  <a:pt x="101125" y="561484"/>
                  <a:pt x="67995" y="591149"/>
                  <a:pt x="53009" y="636105"/>
                </a:cubicBezTo>
                <a:lnTo>
                  <a:pt x="26504" y="715618"/>
                </a:lnTo>
                <a:lnTo>
                  <a:pt x="13252" y="755374"/>
                </a:lnTo>
                <a:lnTo>
                  <a:pt x="0" y="795131"/>
                </a:lnTo>
                <a:cubicBezTo>
                  <a:pt x="4417" y="812801"/>
                  <a:pt x="1874" y="833918"/>
                  <a:pt x="13252" y="848140"/>
                </a:cubicBezTo>
                <a:cubicBezTo>
                  <a:pt x="21978" y="859048"/>
                  <a:pt x="39577" y="857554"/>
                  <a:pt x="53009" y="861392"/>
                </a:cubicBezTo>
                <a:cubicBezTo>
                  <a:pt x="70521" y="866395"/>
                  <a:pt x="88348" y="870227"/>
                  <a:pt x="106017" y="874644"/>
                </a:cubicBezTo>
                <a:cubicBezTo>
                  <a:pt x="125510" y="872695"/>
                  <a:pt x="236362" y="871437"/>
                  <a:pt x="278296" y="848140"/>
                </a:cubicBezTo>
                <a:cubicBezTo>
                  <a:pt x="308825" y="831179"/>
                  <a:pt x="358576" y="800798"/>
                  <a:pt x="384313" y="768626"/>
                </a:cubicBezTo>
                <a:cubicBezTo>
                  <a:pt x="394262" y="756189"/>
                  <a:pt x="399555" y="740132"/>
                  <a:pt x="410817" y="728870"/>
                </a:cubicBezTo>
                <a:cubicBezTo>
                  <a:pt x="422079" y="717608"/>
                  <a:pt x="438137" y="712316"/>
                  <a:pt x="450574" y="702366"/>
                </a:cubicBezTo>
                <a:cubicBezTo>
                  <a:pt x="504999" y="658826"/>
                  <a:pt x="445446" y="690150"/>
                  <a:pt x="516835" y="649357"/>
                </a:cubicBezTo>
                <a:cubicBezTo>
                  <a:pt x="533987" y="639556"/>
                  <a:pt x="553406" y="633811"/>
                  <a:pt x="569843" y="622853"/>
                </a:cubicBezTo>
                <a:cubicBezTo>
                  <a:pt x="642607" y="574343"/>
                  <a:pt x="543820" y="613857"/>
                  <a:pt x="636104" y="583096"/>
                </a:cubicBezTo>
                <a:cubicBezTo>
                  <a:pt x="696876" y="522327"/>
                  <a:pt x="619341" y="594271"/>
                  <a:pt x="715617" y="530087"/>
                </a:cubicBezTo>
                <a:cubicBezTo>
                  <a:pt x="726013" y="523156"/>
                  <a:pt x="730947" y="509171"/>
                  <a:pt x="742122" y="503583"/>
                </a:cubicBezTo>
                <a:cubicBezTo>
                  <a:pt x="767111" y="491089"/>
                  <a:pt x="821635" y="477079"/>
                  <a:pt x="821635" y="477079"/>
                </a:cubicBezTo>
                <a:cubicBezTo>
                  <a:pt x="830470" y="468244"/>
                  <a:pt x="837425" y="457002"/>
                  <a:pt x="848139" y="450574"/>
                </a:cubicBezTo>
                <a:cubicBezTo>
                  <a:pt x="860117" y="443387"/>
                  <a:pt x="878018" y="447200"/>
                  <a:pt x="887896" y="437322"/>
                </a:cubicBezTo>
                <a:cubicBezTo>
                  <a:pt x="897774" y="427445"/>
                  <a:pt x="893961" y="409544"/>
                  <a:pt x="901148" y="397566"/>
                </a:cubicBezTo>
                <a:cubicBezTo>
                  <a:pt x="919340" y="367246"/>
                  <a:pt x="936136" y="368233"/>
                  <a:pt x="967409" y="357809"/>
                </a:cubicBezTo>
                <a:cubicBezTo>
                  <a:pt x="980661" y="348974"/>
                  <a:pt x="995072" y="341670"/>
                  <a:pt x="1007165" y="331305"/>
                </a:cubicBezTo>
                <a:cubicBezTo>
                  <a:pt x="1026138" y="315043"/>
                  <a:pt x="1060174" y="278296"/>
                  <a:pt x="1060174" y="278296"/>
                </a:cubicBezTo>
                <a:cubicBezTo>
                  <a:pt x="1055757" y="265044"/>
                  <a:pt x="1056799" y="248417"/>
                  <a:pt x="1046922" y="238540"/>
                </a:cubicBezTo>
                <a:cubicBezTo>
                  <a:pt x="1024398" y="216016"/>
                  <a:pt x="967409" y="185531"/>
                  <a:pt x="967409" y="185531"/>
                </a:cubicBezTo>
                <a:cubicBezTo>
                  <a:pt x="962991" y="159027"/>
                  <a:pt x="963591" y="131177"/>
                  <a:pt x="954156" y="106018"/>
                </a:cubicBezTo>
                <a:cubicBezTo>
                  <a:pt x="948648" y="91331"/>
                  <a:pt x="896928" y="57023"/>
                  <a:pt x="887896" y="53009"/>
                </a:cubicBezTo>
                <a:cubicBezTo>
                  <a:pt x="862366" y="41662"/>
                  <a:pt x="808383" y="26505"/>
                  <a:pt x="808383" y="26505"/>
                </a:cubicBezTo>
                <a:lnTo>
                  <a:pt x="742122" y="0"/>
                </a:lnTo>
                <a:close/>
              </a:path>
            </a:pathLst>
          </a:custGeom>
          <a:noFill/>
          <a:ln w="3810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A3C19A5-5D5D-D64B-BBD1-78983B275EDD}"/>
                  </a:ext>
                </a:extLst>
              </p:cNvPr>
              <p:cNvSpPr txBox="1"/>
              <p:nvPr/>
            </p:nvSpPr>
            <p:spPr>
              <a:xfrm>
                <a:off x="2095052" y="2356978"/>
                <a:ext cx="240536" cy="286689"/>
              </a:xfrm>
              <a:prstGeom prst="rect">
                <a:avLst/>
              </a:prstGeom>
              <a:noFill/>
            </p:spPr>
            <p:txBody>
              <a:bodyPr wrap="square" lIns="0" tIns="0" rIns="0" bIns="0" rtlCol="0">
                <a:spAutoFit/>
              </a:bodyPr>
              <a:lstStyle/>
              <a:p>
                <a:pPr algn="ctr">
                  <a:buClr>
                    <a:srgbClr val="002776"/>
                  </a:buClr>
                </a:pPr>
                <a14:m>
                  <m:oMath xmlns:m="http://schemas.openxmlformats.org/officeDocument/2006/math">
                    <m:r>
                      <a:rPr lang="en-US" i="1">
                        <a:latin typeface="Cambria Math" panose="02040503050406030204" pitchFamily="18" charset="0"/>
                      </a:rPr>
                      <m:t>𝑥</m:t>
                    </m:r>
                  </m:oMath>
                </a14:m>
                <a:r>
                  <a:rPr lang="en-US" baseline="-25000" dirty="0">
                    <a:solidFill>
                      <a:schemeClr val="tx2"/>
                    </a:solidFill>
                  </a:rPr>
                  <a:t>2</a:t>
                </a:r>
                <a:endParaRPr lang="en-US" dirty="0">
                  <a:solidFill>
                    <a:schemeClr val="tx2"/>
                  </a:solidFill>
                </a:endParaRPr>
              </a:p>
            </p:txBody>
          </p:sp>
        </mc:Choice>
        <mc:Fallback xmlns="">
          <p:sp>
            <p:nvSpPr>
              <p:cNvPr id="75" name="TextBox 74">
                <a:extLst>
                  <a:ext uri="{FF2B5EF4-FFF2-40B4-BE49-F238E27FC236}">
                    <a16:creationId xmlns:a16="http://schemas.microsoft.com/office/drawing/2014/main" id="{DA3C19A5-5D5D-D64B-BBD1-78983B275EDD}"/>
                  </a:ext>
                </a:extLst>
              </p:cNvPr>
              <p:cNvSpPr txBox="1">
                <a:spLocks noRot="1" noChangeAspect="1" noMove="1" noResize="1" noEditPoints="1" noAdjustHandles="1" noChangeArrowheads="1" noChangeShapeType="1" noTextEdit="1"/>
              </p:cNvSpPr>
              <p:nvPr/>
            </p:nvSpPr>
            <p:spPr>
              <a:xfrm>
                <a:off x="2095052" y="2356978"/>
                <a:ext cx="240536" cy="286689"/>
              </a:xfrm>
              <a:prstGeom prst="rect">
                <a:avLst/>
              </a:prstGeom>
              <a:blipFill>
                <a:blip r:embed="rId5"/>
                <a:stretch>
                  <a:fillRect l="-15000" r="-300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9C37392-F1E3-5A45-9B65-D44B8355AB66}"/>
                  </a:ext>
                </a:extLst>
              </p:cNvPr>
              <p:cNvSpPr txBox="1"/>
              <p:nvPr/>
            </p:nvSpPr>
            <p:spPr>
              <a:xfrm>
                <a:off x="4747668" y="2333982"/>
                <a:ext cx="3350725" cy="1107996"/>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Assume</a:t>
                </a:r>
              </a:p>
              <a:p>
                <a:pPr lvl="1" algn="r">
                  <a:buClr>
                    <a:srgbClr val="002776"/>
                  </a:buClr>
                </a:pPr>
                <a14:m>
                  <m:oMathPara xmlns:m="http://schemas.openxmlformats.org/officeDocument/2006/math">
                    <m:oMathParaPr>
                      <m:jc m:val="left"/>
                    </m:oMathParaPr>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 </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i="1">
                              <a:solidFill>
                                <a:schemeClr val="tx2"/>
                              </a:solidFill>
                              <a:latin typeface="Cambria Math" panose="02040503050406030204" pitchFamily="18" charset="0"/>
                            </a:rPr>
                            <m:t>2</m:t>
                          </m:r>
                        </m:sub>
                      </m:sSub>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5, 6</m:t>
                      </m:r>
                    </m:oMath>
                  </m:oMathPara>
                </a14:m>
                <a:endParaRPr lang="en-US" dirty="0"/>
              </a:p>
              <a:p>
                <a:pPr lvl="1" algn="r">
                  <a:buClr>
                    <a:srgbClr val="002776"/>
                  </a:buClr>
                </a:pPr>
                <a14:m>
                  <m:oMathPara xmlns:m="http://schemas.openxmlformats.org/officeDocument/2006/math">
                    <m:oMathParaPr>
                      <m:jc m:val="left"/>
                    </m:oMathParaPr>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 </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2</m:t>
                          </m:r>
                        </m:sub>
                      </m:sSub>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1, 2</m:t>
                      </m:r>
                    </m:oMath>
                  </m:oMathPara>
                </a14:m>
                <a:endParaRPr lang="en-US" dirty="0"/>
              </a:p>
              <a:p>
                <a:pPr lvl="1" algn="r">
                  <a:buClr>
                    <a:srgbClr val="002776"/>
                  </a:buClr>
                </a:pPr>
                <a14:m>
                  <m:oMathPara xmlns:m="http://schemas.openxmlformats.org/officeDocument/2006/math">
                    <m:oMathParaPr>
                      <m:jc m:val="left"/>
                    </m:oMathParaPr>
                    <m:oMath xmlns:m="http://schemas.openxmlformats.org/officeDocument/2006/math">
                      <m:r>
                        <a:rPr lang="en-US" i="1">
                          <a:solidFill>
                            <a:schemeClr val="tx2"/>
                          </a:solidFill>
                          <a:latin typeface="Cambria Math" panose="02040503050406030204" pitchFamily="18" charset="0"/>
                          <a:ea typeface="Cambria Math" panose="02040503050406030204" pitchFamily="18" charset="0"/>
                        </a:rPr>
                        <m:t>𝑏𝑖𝑎𝑠</m:t>
                      </m:r>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3</m:t>
                      </m:r>
                    </m:oMath>
                  </m:oMathPara>
                </a14:m>
                <a:endParaRPr lang="en-US" dirty="0">
                  <a:solidFill>
                    <a:schemeClr val="tx2"/>
                  </a:solidFill>
                </a:endParaRPr>
              </a:p>
            </p:txBody>
          </p:sp>
        </mc:Choice>
        <mc:Fallback xmlns="">
          <p:sp>
            <p:nvSpPr>
              <p:cNvPr id="81" name="TextBox 80">
                <a:extLst>
                  <a:ext uri="{FF2B5EF4-FFF2-40B4-BE49-F238E27FC236}">
                    <a16:creationId xmlns:a16="http://schemas.microsoft.com/office/drawing/2014/main" id="{C9C37392-F1E3-5A45-9B65-D44B8355AB66}"/>
                  </a:ext>
                </a:extLst>
              </p:cNvPr>
              <p:cNvSpPr txBox="1">
                <a:spLocks noRot="1" noChangeAspect="1" noMove="1" noResize="1" noEditPoints="1" noAdjustHandles="1" noChangeArrowheads="1" noChangeShapeType="1" noTextEdit="1"/>
              </p:cNvSpPr>
              <p:nvPr/>
            </p:nvSpPr>
            <p:spPr>
              <a:xfrm>
                <a:off x="4747668" y="2333982"/>
                <a:ext cx="3350725" cy="1107996"/>
              </a:xfrm>
              <a:prstGeom prst="rect">
                <a:avLst/>
              </a:prstGeom>
              <a:blipFill>
                <a:blip r:embed="rId6"/>
                <a:stretch>
                  <a:fillRect l="-3774" t="-5682" b="-1136"/>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1F7EF488-91A1-D241-AC70-6FD504581ED4}"/>
              </a:ext>
            </a:extLst>
          </p:cNvPr>
          <p:cNvGrpSpPr/>
          <p:nvPr/>
        </p:nvGrpSpPr>
        <p:grpSpPr>
          <a:xfrm>
            <a:off x="718041" y="3169397"/>
            <a:ext cx="7525187" cy="2211833"/>
            <a:chOff x="582493" y="3969511"/>
            <a:chExt cx="5471497" cy="2451120"/>
          </a:xfrm>
        </p:grpSpPr>
        <mc:AlternateContent xmlns:mc="http://schemas.openxmlformats.org/markup-compatibility/2006" xmlns:a14="http://schemas.microsoft.com/office/drawing/2010/main">
          <mc:Choice Requires="a14">
            <p:sp>
              <p:nvSpPr>
                <p:cNvPr id="82" name="Oval 81">
                  <a:extLst>
                    <a:ext uri="{FF2B5EF4-FFF2-40B4-BE49-F238E27FC236}">
                      <a16:creationId xmlns:a16="http://schemas.microsoft.com/office/drawing/2014/main" id="{44A5B77F-6EE4-464F-8BD3-E266C2872615}"/>
                    </a:ext>
                  </a:extLst>
                </p:cNvPr>
                <p:cNvSpPr/>
                <p:nvPr/>
              </p:nvSpPr>
              <p:spPr bwMode="gray">
                <a:xfrm>
                  <a:off x="3300300" y="4777930"/>
                  <a:ext cx="253900" cy="383292"/>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rPr>
                        <m:t>  +</m:t>
                      </m:r>
                    </m:oMath>
                  </a14:m>
                  <a:r>
                    <a:rPr lang="en-US" sz="1600" b="1" dirty="0">
                      <a:solidFill>
                        <a:schemeClr val="tx1"/>
                      </a:solidFill>
                    </a:rPr>
                    <a:t> </a:t>
                  </a:r>
                </a:p>
              </p:txBody>
            </p:sp>
          </mc:Choice>
          <mc:Fallback xmlns="">
            <p:sp>
              <p:nvSpPr>
                <p:cNvPr id="82" name="Oval 81">
                  <a:extLst>
                    <a:ext uri="{FF2B5EF4-FFF2-40B4-BE49-F238E27FC236}">
                      <a16:creationId xmlns:a16="http://schemas.microsoft.com/office/drawing/2014/main" id="{44A5B77F-6EE4-464F-8BD3-E266C2872615}"/>
                    </a:ext>
                  </a:extLst>
                </p:cNvPr>
                <p:cNvSpPr>
                  <a:spLocks noRot="1" noChangeAspect="1" noMove="1" noResize="1" noEditPoints="1" noAdjustHandles="1" noChangeArrowheads="1" noChangeShapeType="1" noTextEdit="1"/>
                </p:cNvSpPr>
                <p:nvPr/>
              </p:nvSpPr>
              <p:spPr bwMode="gray">
                <a:xfrm>
                  <a:off x="3300300" y="4777930"/>
                  <a:ext cx="253900" cy="383292"/>
                </a:xfrm>
                <a:prstGeom prst="ellipse">
                  <a:avLst/>
                </a:prstGeom>
                <a:blipFill>
                  <a:blip r:embed="rId7"/>
                  <a:stretch>
                    <a:fillRect l="-16667" b="-6667"/>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Oval 83">
                  <a:extLst>
                    <a:ext uri="{FF2B5EF4-FFF2-40B4-BE49-F238E27FC236}">
                      <a16:creationId xmlns:a16="http://schemas.microsoft.com/office/drawing/2014/main" id="{DCCB267F-20F6-E34A-974B-8F2C4FD30B5A}"/>
                    </a:ext>
                  </a:extLst>
                </p:cNvPr>
                <p:cNvSpPr/>
                <p:nvPr/>
              </p:nvSpPr>
              <p:spPr bwMode="gray">
                <a:xfrm>
                  <a:off x="1963591" y="4267455"/>
                  <a:ext cx="253900" cy="383292"/>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 </m:t>
                      </m:r>
                      <m:r>
                        <a:rPr lang="en-US" sz="1600" b="1" i="1">
                          <a:solidFill>
                            <a:schemeClr val="tx1"/>
                          </a:solidFill>
                          <a:latin typeface="Cambria Math" panose="02040503050406030204" pitchFamily="18" charset="0"/>
                          <a:ea typeface="Cambria Math" panose="02040503050406030204" pitchFamily="18" charset="0"/>
                        </a:rPr>
                        <m:t> </m:t>
                      </m:r>
                      <m:r>
                        <a:rPr lang="en-US" sz="1600" b="1" i="1" smtClean="0">
                          <a:solidFill>
                            <a:schemeClr val="tx1"/>
                          </a:solidFill>
                          <a:latin typeface="Cambria Math" panose="02040503050406030204" pitchFamily="18" charset="0"/>
                          <a:ea typeface="Cambria Math" panose="02040503050406030204" pitchFamily="18" charset="0"/>
                        </a:rPr>
                        <m:t>×</m:t>
                      </m:r>
                    </m:oMath>
                  </a14:m>
                  <a:r>
                    <a:rPr lang="en-US" sz="1600" b="1" dirty="0">
                      <a:solidFill>
                        <a:schemeClr val="tx1"/>
                      </a:solidFill>
                    </a:rPr>
                    <a:t> </a:t>
                  </a:r>
                </a:p>
              </p:txBody>
            </p:sp>
          </mc:Choice>
          <mc:Fallback xmlns="">
            <p:sp>
              <p:nvSpPr>
                <p:cNvPr id="84" name="Oval 83">
                  <a:extLst>
                    <a:ext uri="{FF2B5EF4-FFF2-40B4-BE49-F238E27FC236}">
                      <a16:creationId xmlns:a16="http://schemas.microsoft.com/office/drawing/2014/main" id="{DCCB267F-20F6-E34A-974B-8F2C4FD30B5A}"/>
                    </a:ext>
                  </a:extLst>
                </p:cNvPr>
                <p:cNvSpPr>
                  <a:spLocks noRot="1" noChangeAspect="1" noMove="1" noResize="1" noEditPoints="1" noAdjustHandles="1" noChangeArrowheads="1" noChangeShapeType="1" noTextEdit="1"/>
                </p:cNvSpPr>
                <p:nvPr/>
              </p:nvSpPr>
              <p:spPr bwMode="gray">
                <a:xfrm>
                  <a:off x="1963591" y="4267455"/>
                  <a:ext cx="253900" cy="383292"/>
                </a:xfrm>
                <a:prstGeom prst="ellipse">
                  <a:avLst/>
                </a:prstGeom>
                <a:blipFill>
                  <a:blip r:embed="rId8"/>
                  <a:stretch>
                    <a:fillRect l="-12903" b="-6667"/>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Oval 84">
                  <a:extLst>
                    <a:ext uri="{FF2B5EF4-FFF2-40B4-BE49-F238E27FC236}">
                      <a16:creationId xmlns:a16="http://schemas.microsoft.com/office/drawing/2014/main" id="{9D3D2E4C-FE94-A043-A61A-F9606DFC4A6C}"/>
                    </a:ext>
                  </a:extLst>
                </p:cNvPr>
                <p:cNvSpPr/>
                <p:nvPr/>
              </p:nvSpPr>
              <p:spPr bwMode="gray">
                <a:xfrm>
                  <a:off x="4677145" y="4777930"/>
                  <a:ext cx="253900" cy="386978"/>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rPr>
                        <m:t>  +</m:t>
                      </m:r>
                    </m:oMath>
                  </a14:m>
                  <a:r>
                    <a:rPr lang="en-US" sz="1600" b="1" dirty="0">
                      <a:solidFill>
                        <a:schemeClr val="tx1"/>
                      </a:solidFill>
                    </a:rPr>
                    <a:t> </a:t>
                  </a:r>
                </a:p>
              </p:txBody>
            </p:sp>
          </mc:Choice>
          <mc:Fallback xmlns="">
            <p:sp>
              <p:nvSpPr>
                <p:cNvPr id="85" name="Oval 84">
                  <a:extLst>
                    <a:ext uri="{FF2B5EF4-FFF2-40B4-BE49-F238E27FC236}">
                      <a16:creationId xmlns:a16="http://schemas.microsoft.com/office/drawing/2014/main" id="{9D3D2E4C-FE94-A043-A61A-F9606DFC4A6C}"/>
                    </a:ext>
                  </a:extLst>
                </p:cNvPr>
                <p:cNvSpPr>
                  <a:spLocks noRot="1" noChangeAspect="1" noMove="1" noResize="1" noEditPoints="1" noAdjustHandles="1" noChangeArrowheads="1" noChangeShapeType="1" noTextEdit="1"/>
                </p:cNvSpPr>
                <p:nvPr/>
              </p:nvSpPr>
              <p:spPr bwMode="gray">
                <a:xfrm>
                  <a:off x="4677145" y="4777930"/>
                  <a:ext cx="253900" cy="386978"/>
                </a:xfrm>
                <a:prstGeom prst="ellipse">
                  <a:avLst/>
                </a:prstGeom>
                <a:blipFill>
                  <a:blip r:embed="rId7"/>
                  <a:stretch>
                    <a:fillRect l="-16667" b="-6667"/>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Oval 86">
                  <a:extLst>
                    <a:ext uri="{FF2B5EF4-FFF2-40B4-BE49-F238E27FC236}">
                      <a16:creationId xmlns:a16="http://schemas.microsoft.com/office/drawing/2014/main" id="{5BAD144B-DAE0-514E-8F58-816A5FD956C7}"/>
                    </a:ext>
                  </a:extLst>
                </p:cNvPr>
                <p:cNvSpPr/>
                <p:nvPr/>
              </p:nvSpPr>
              <p:spPr bwMode="gray">
                <a:xfrm>
                  <a:off x="1963591" y="5301924"/>
                  <a:ext cx="253900" cy="383292"/>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 </m:t>
                      </m:r>
                      <m:r>
                        <a:rPr lang="en-US" sz="1600" b="1" i="1">
                          <a:solidFill>
                            <a:schemeClr val="tx1"/>
                          </a:solidFill>
                          <a:latin typeface="Cambria Math" panose="02040503050406030204" pitchFamily="18" charset="0"/>
                          <a:ea typeface="Cambria Math" panose="02040503050406030204" pitchFamily="18" charset="0"/>
                        </a:rPr>
                        <m:t> </m:t>
                      </m:r>
                      <m:r>
                        <a:rPr lang="en-US" sz="1600" b="1" i="1" smtClean="0">
                          <a:solidFill>
                            <a:schemeClr val="tx1"/>
                          </a:solidFill>
                          <a:latin typeface="Cambria Math" panose="02040503050406030204" pitchFamily="18" charset="0"/>
                          <a:ea typeface="Cambria Math" panose="02040503050406030204" pitchFamily="18" charset="0"/>
                        </a:rPr>
                        <m:t>×</m:t>
                      </m:r>
                    </m:oMath>
                  </a14:m>
                  <a:r>
                    <a:rPr lang="en-US" sz="1600" b="1" dirty="0">
                      <a:solidFill>
                        <a:schemeClr val="tx1"/>
                      </a:solidFill>
                    </a:rPr>
                    <a:t> </a:t>
                  </a:r>
                </a:p>
              </p:txBody>
            </p:sp>
          </mc:Choice>
          <mc:Fallback xmlns="">
            <p:sp>
              <p:nvSpPr>
                <p:cNvPr id="87" name="Oval 86">
                  <a:extLst>
                    <a:ext uri="{FF2B5EF4-FFF2-40B4-BE49-F238E27FC236}">
                      <a16:creationId xmlns:a16="http://schemas.microsoft.com/office/drawing/2014/main" id="{5BAD144B-DAE0-514E-8F58-816A5FD956C7}"/>
                    </a:ext>
                  </a:extLst>
                </p:cNvPr>
                <p:cNvSpPr>
                  <a:spLocks noRot="1" noChangeAspect="1" noMove="1" noResize="1" noEditPoints="1" noAdjustHandles="1" noChangeArrowheads="1" noChangeShapeType="1" noTextEdit="1"/>
                </p:cNvSpPr>
                <p:nvPr/>
              </p:nvSpPr>
              <p:spPr bwMode="gray">
                <a:xfrm>
                  <a:off x="1963591" y="5301924"/>
                  <a:ext cx="253900" cy="383292"/>
                </a:xfrm>
                <a:prstGeom prst="ellipse">
                  <a:avLst/>
                </a:prstGeom>
                <a:blipFill>
                  <a:blip r:embed="rId9"/>
                  <a:stretch>
                    <a:fillRect l="-12903" b="-10000"/>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B7056BFA-03A9-D449-BF95-CFDB59D91DBE}"/>
                    </a:ext>
                  </a:extLst>
                </p:cNvPr>
                <p:cNvSpPr txBox="1"/>
                <p:nvPr/>
              </p:nvSpPr>
              <p:spPr>
                <a:xfrm>
                  <a:off x="582493" y="4049926"/>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i="1">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88" name="TextBox 87">
                  <a:extLst>
                    <a:ext uri="{FF2B5EF4-FFF2-40B4-BE49-F238E27FC236}">
                      <a16:creationId xmlns:a16="http://schemas.microsoft.com/office/drawing/2014/main" id="{B7056BFA-03A9-D449-BF95-CFDB59D91DBE}"/>
                    </a:ext>
                  </a:extLst>
                </p:cNvPr>
                <p:cNvSpPr txBox="1">
                  <a:spLocks noRot="1" noChangeAspect="1" noMove="1" noResize="1" noEditPoints="1" noAdjustHandles="1" noChangeArrowheads="1" noChangeShapeType="1" noTextEdit="1"/>
                </p:cNvSpPr>
                <p:nvPr/>
              </p:nvSpPr>
              <p:spPr>
                <a:xfrm>
                  <a:off x="582493" y="4049926"/>
                  <a:ext cx="968011" cy="276998"/>
                </a:xfrm>
                <a:prstGeom prst="rect">
                  <a:avLst/>
                </a:prstGeom>
                <a:blipFill>
                  <a:blip r:embed="rId10"/>
                  <a:stretch>
                    <a:fillRect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55973257-F0CC-804B-AF57-71028D77CF59}"/>
                    </a:ext>
                  </a:extLst>
                </p:cNvPr>
                <p:cNvSpPr txBox="1"/>
                <p:nvPr/>
              </p:nvSpPr>
              <p:spPr>
                <a:xfrm>
                  <a:off x="582493" y="5096780"/>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90" name="TextBox 89">
                  <a:extLst>
                    <a:ext uri="{FF2B5EF4-FFF2-40B4-BE49-F238E27FC236}">
                      <a16:creationId xmlns:a16="http://schemas.microsoft.com/office/drawing/2014/main" id="{55973257-F0CC-804B-AF57-71028D77CF59}"/>
                    </a:ext>
                  </a:extLst>
                </p:cNvPr>
                <p:cNvSpPr txBox="1">
                  <a:spLocks noRot="1" noChangeAspect="1" noMove="1" noResize="1" noEditPoints="1" noAdjustHandles="1" noChangeArrowheads="1" noChangeShapeType="1" noTextEdit="1"/>
                </p:cNvSpPr>
                <p:nvPr/>
              </p:nvSpPr>
              <p:spPr>
                <a:xfrm>
                  <a:off x="582493" y="5096780"/>
                  <a:ext cx="968011" cy="276998"/>
                </a:xfrm>
                <a:prstGeom prst="rect">
                  <a:avLst/>
                </a:prstGeom>
                <a:blipFill>
                  <a:blip r:embed="rId11"/>
                  <a:stretch>
                    <a:fillRect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409A23E8-E76F-FC4A-B565-E7388DBE5B88}"/>
                    </a:ext>
                  </a:extLst>
                </p:cNvPr>
                <p:cNvSpPr txBox="1"/>
                <p:nvPr/>
              </p:nvSpPr>
              <p:spPr>
                <a:xfrm>
                  <a:off x="582493" y="4573353"/>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91" name="TextBox 90">
                  <a:extLst>
                    <a:ext uri="{FF2B5EF4-FFF2-40B4-BE49-F238E27FC236}">
                      <a16:creationId xmlns:a16="http://schemas.microsoft.com/office/drawing/2014/main" id="{409A23E8-E76F-FC4A-B565-E7388DBE5B88}"/>
                    </a:ext>
                  </a:extLst>
                </p:cNvPr>
                <p:cNvSpPr txBox="1">
                  <a:spLocks noRot="1" noChangeAspect="1" noMove="1" noResize="1" noEditPoints="1" noAdjustHandles="1" noChangeArrowheads="1" noChangeShapeType="1" noTextEdit="1"/>
                </p:cNvSpPr>
                <p:nvPr/>
              </p:nvSpPr>
              <p:spPr>
                <a:xfrm>
                  <a:off x="582493" y="4573353"/>
                  <a:ext cx="968011" cy="276998"/>
                </a:xfrm>
                <a:prstGeom prst="rect">
                  <a:avLst/>
                </a:prstGeom>
                <a:blipFill>
                  <a:blip r:embed="rId12"/>
                  <a:stretch>
                    <a:fillRect b="-5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EF46705-ABB8-1742-B1E4-2CE6D352977B}"/>
                    </a:ext>
                  </a:extLst>
                </p:cNvPr>
                <p:cNvSpPr txBox="1"/>
                <p:nvPr/>
              </p:nvSpPr>
              <p:spPr>
                <a:xfrm>
                  <a:off x="582493" y="5620207"/>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93" name="TextBox 92">
                  <a:extLst>
                    <a:ext uri="{FF2B5EF4-FFF2-40B4-BE49-F238E27FC236}">
                      <a16:creationId xmlns:a16="http://schemas.microsoft.com/office/drawing/2014/main" id="{4EF46705-ABB8-1742-B1E4-2CE6D352977B}"/>
                    </a:ext>
                  </a:extLst>
                </p:cNvPr>
                <p:cNvSpPr txBox="1">
                  <a:spLocks noRot="1" noChangeAspect="1" noMove="1" noResize="1" noEditPoints="1" noAdjustHandles="1" noChangeArrowheads="1" noChangeShapeType="1" noTextEdit="1"/>
                </p:cNvSpPr>
                <p:nvPr/>
              </p:nvSpPr>
              <p:spPr>
                <a:xfrm>
                  <a:off x="582493" y="5620207"/>
                  <a:ext cx="968011" cy="276998"/>
                </a:xfrm>
                <a:prstGeom prst="rect">
                  <a:avLst/>
                </a:prstGeom>
                <a:blipFill>
                  <a:blip r:embed="rId13"/>
                  <a:stretch>
                    <a:fillRect b="-47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4B746CA-747D-1A4B-8655-814ED2D3DCCC}"/>
                    </a:ext>
                  </a:extLst>
                </p:cNvPr>
                <p:cNvSpPr txBox="1"/>
                <p:nvPr/>
              </p:nvSpPr>
              <p:spPr>
                <a:xfrm>
                  <a:off x="1751885" y="6143634"/>
                  <a:ext cx="968011" cy="276997"/>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r>
                          <a:rPr lang="en-US" b="0" i="1" smtClean="0">
                            <a:solidFill>
                              <a:schemeClr val="tx2"/>
                            </a:solidFill>
                            <a:latin typeface="Cambria Math" panose="02040503050406030204" pitchFamily="18" charset="0"/>
                          </a:rPr>
                          <m:t>𝑏𝑖𝑎𝑠</m:t>
                        </m:r>
                      </m:oMath>
                    </m:oMathPara>
                  </a14:m>
                  <a:endParaRPr lang="en-US" dirty="0">
                    <a:solidFill>
                      <a:schemeClr val="tx2"/>
                    </a:solidFill>
                  </a:endParaRPr>
                </a:p>
              </p:txBody>
            </p:sp>
          </mc:Choice>
          <mc:Fallback xmlns="">
            <p:sp>
              <p:nvSpPr>
                <p:cNvPr id="94" name="TextBox 93">
                  <a:extLst>
                    <a:ext uri="{FF2B5EF4-FFF2-40B4-BE49-F238E27FC236}">
                      <a16:creationId xmlns:a16="http://schemas.microsoft.com/office/drawing/2014/main" id="{A4B746CA-747D-1A4B-8655-814ED2D3DCCC}"/>
                    </a:ext>
                  </a:extLst>
                </p:cNvPr>
                <p:cNvSpPr txBox="1">
                  <a:spLocks noRot="1" noChangeAspect="1" noMove="1" noResize="1" noEditPoints="1" noAdjustHandles="1" noChangeArrowheads="1" noChangeShapeType="1" noTextEdit="1"/>
                </p:cNvSpPr>
                <p:nvPr/>
              </p:nvSpPr>
              <p:spPr>
                <a:xfrm>
                  <a:off x="1751885" y="6143634"/>
                  <a:ext cx="968011" cy="276997"/>
                </a:xfrm>
                <a:prstGeom prst="rect">
                  <a:avLst/>
                </a:prstGeom>
                <a:blipFill>
                  <a:blip r:embed="rId14"/>
                  <a:stretch>
                    <a:fillRect b="-19048"/>
                  </a:stretch>
                </a:blipFill>
              </p:spPr>
              <p:txBody>
                <a:bodyPr/>
                <a:lstStyle/>
                <a:p>
                  <a:r>
                    <a:rPr lang="en-US">
                      <a:noFill/>
                    </a:rPr>
                    <a:t> </a:t>
                  </a:r>
                </a:p>
              </p:txBody>
            </p:sp>
          </mc:Fallback>
        </mc:AlternateContent>
        <p:cxnSp>
          <p:nvCxnSpPr>
            <p:cNvPr id="96" name="Straight Arrow Connector 95">
              <a:extLst>
                <a:ext uri="{FF2B5EF4-FFF2-40B4-BE49-F238E27FC236}">
                  <a16:creationId xmlns:a16="http://schemas.microsoft.com/office/drawing/2014/main" id="{3E483B91-C538-EA41-AEBE-78226821B4C1}"/>
                </a:ext>
              </a:extLst>
            </p:cNvPr>
            <p:cNvCxnSpPr>
              <a:cxnSpLocks/>
              <a:stCxn id="88" idx="3"/>
              <a:endCxn id="84" idx="2"/>
            </p:cNvCxnSpPr>
            <p:nvPr/>
          </p:nvCxnSpPr>
          <p:spPr>
            <a:xfrm>
              <a:off x="1550504" y="4188425"/>
              <a:ext cx="413087" cy="2706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D1F6014-D7AD-0B41-A50A-223C83FDD64B}"/>
                </a:ext>
              </a:extLst>
            </p:cNvPr>
            <p:cNvCxnSpPr>
              <a:cxnSpLocks/>
              <a:stCxn id="91" idx="3"/>
              <a:endCxn id="84" idx="2"/>
            </p:cNvCxnSpPr>
            <p:nvPr/>
          </p:nvCxnSpPr>
          <p:spPr>
            <a:xfrm flipV="1">
              <a:off x="1550504" y="4459102"/>
              <a:ext cx="413087" cy="2527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C1EFC10-D213-1340-B083-C9980A4B7F9A}"/>
                </a:ext>
              </a:extLst>
            </p:cNvPr>
            <p:cNvCxnSpPr>
              <a:cxnSpLocks/>
              <a:stCxn id="90" idx="3"/>
              <a:endCxn id="87" idx="2"/>
            </p:cNvCxnSpPr>
            <p:nvPr/>
          </p:nvCxnSpPr>
          <p:spPr>
            <a:xfrm>
              <a:off x="1550504" y="5235279"/>
              <a:ext cx="413087" cy="2582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31F0A14-8C7F-104D-BA35-2AFB4B80DDC4}"/>
                </a:ext>
              </a:extLst>
            </p:cNvPr>
            <p:cNvCxnSpPr>
              <a:cxnSpLocks/>
              <a:stCxn id="93" idx="3"/>
              <a:endCxn id="87" idx="2"/>
            </p:cNvCxnSpPr>
            <p:nvPr/>
          </p:nvCxnSpPr>
          <p:spPr>
            <a:xfrm flipV="1">
              <a:off x="1550504" y="5493570"/>
              <a:ext cx="413087" cy="2651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18D575B-C626-5E42-966F-E87770552C0F}"/>
                </a:ext>
              </a:extLst>
            </p:cNvPr>
            <p:cNvCxnSpPr>
              <a:cxnSpLocks/>
              <a:stCxn id="84" idx="6"/>
              <a:endCxn id="82" idx="2"/>
            </p:cNvCxnSpPr>
            <p:nvPr/>
          </p:nvCxnSpPr>
          <p:spPr>
            <a:xfrm>
              <a:off x="2217491" y="4459102"/>
              <a:ext cx="1082809" cy="5104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AE54BA1-DF15-1943-BFEC-99EA7685FECD}"/>
                </a:ext>
              </a:extLst>
            </p:cNvPr>
            <p:cNvCxnSpPr>
              <a:cxnSpLocks/>
              <a:stCxn id="87" idx="6"/>
              <a:endCxn id="82" idx="2"/>
            </p:cNvCxnSpPr>
            <p:nvPr/>
          </p:nvCxnSpPr>
          <p:spPr>
            <a:xfrm flipV="1">
              <a:off x="2217491" y="4969576"/>
              <a:ext cx="1082809" cy="5239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1081FCE-15A4-7143-ACE3-9739BB1D6CAC}"/>
                </a:ext>
              </a:extLst>
            </p:cNvPr>
            <p:cNvCxnSpPr>
              <a:cxnSpLocks/>
              <a:stCxn id="82" idx="6"/>
              <a:endCxn id="85" idx="2"/>
            </p:cNvCxnSpPr>
            <p:nvPr/>
          </p:nvCxnSpPr>
          <p:spPr>
            <a:xfrm>
              <a:off x="3554200" y="4969576"/>
              <a:ext cx="1122944" cy="184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012B9B2-F278-1A4E-B183-14A8000709B3}"/>
                </a:ext>
              </a:extLst>
            </p:cNvPr>
            <p:cNvCxnSpPr>
              <a:cxnSpLocks/>
              <a:stCxn id="94" idx="3"/>
              <a:endCxn id="85" idx="2"/>
            </p:cNvCxnSpPr>
            <p:nvPr/>
          </p:nvCxnSpPr>
          <p:spPr>
            <a:xfrm flipV="1">
              <a:off x="2719896" y="4971419"/>
              <a:ext cx="1957249" cy="131071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7964C0F-43CB-C64D-9AF7-11D00AB10DC6}"/>
                    </a:ext>
                  </a:extLst>
                </p:cNvPr>
                <p:cNvSpPr txBox="1"/>
                <p:nvPr/>
              </p:nvSpPr>
              <p:spPr>
                <a:xfrm>
                  <a:off x="5523101" y="4644332"/>
                  <a:ext cx="320601"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20</m:t>
                            </m:r>
                          </m:e>
                        </m:acc>
                      </m:oMath>
                    </m:oMathPara>
                  </a14:m>
                  <a:endParaRPr lang="en-US" dirty="0">
                    <a:solidFill>
                      <a:schemeClr val="tx2"/>
                    </a:solidFill>
                  </a:endParaRPr>
                </a:p>
              </p:txBody>
            </p:sp>
          </mc:Choice>
          <mc:Fallback xmlns="">
            <p:sp>
              <p:nvSpPr>
                <p:cNvPr id="63" name="TextBox 62">
                  <a:extLst>
                    <a:ext uri="{FF2B5EF4-FFF2-40B4-BE49-F238E27FC236}">
                      <a16:creationId xmlns:a16="http://schemas.microsoft.com/office/drawing/2014/main" id="{37964C0F-43CB-C64D-9AF7-11D00AB10DC6}"/>
                    </a:ext>
                  </a:extLst>
                </p:cNvPr>
                <p:cNvSpPr txBox="1">
                  <a:spLocks noRot="1" noChangeAspect="1" noMove="1" noResize="1" noEditPoints="1" noAdjustHandles="1" noChangeArrowheads="1" noChangeShapeType="1" noTextEdit="1"/>
                </p:cNvSpPr>
                <p:nvPr/>
              </p:nvSpPr>
              <p:spPr>
                <a:xfrm>
                  <a:off x="5523101" y="4644332"/>
                  <a:ext cx="320601" cy="312458"/>
                </a:xfrm>
                <a:prstGeom prst="rect">
                  <a:avLst/>
                </a:prstGeom>
                <a:blipFill>
                  <a:blip r:embed="rId15"/>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EA913A98-93DF-594D-805F-E2C107DC974F}"/>
                    </a:ext>
                  </a:extLst>
                </p:cNvPr>
                <p:cNvSpPr txBox="1"/>
                <p:nvPr/>
              </p:nvSpPr>
              <p:spPr>
                <a:xfrm>
                  <a:off x="5582412" y="5004993"/>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18" name="TextBox 117">
                  <a:extLst>
                    <a:ext uri="{FF2B5EF4-FFF2-40B4-BE49-F238E27FC236}">
                      <a16:creationId xmlns:a16="http://schemas.microsoft.com/office/drawing/2014/main" id="{EA913A98-93DF-594D-805F-E2C107DC974F}"/>
                    </a:ext>
                  </a:extLst>
                </p:cNvPr>
                <p:cNvSpPr txBox="1">
                  <a:spLocks noRot="1" noChangeAspect="1" noMove="1" noResize="1" noEditPoints="1" noAdjustHandles="1" noChangeArrowheads="1" noChangeShapeType="1" noTextEdit="1"/>
                </p:cNvSpPr>
                <p:nvPr/>
              </p:nvSpPr>
              <p:spPr>
                <a:xfrm>
                  <a:off x="5582412" y="5004993"/>
                  <a:ext cx="378797" cy="346261"/>
                </a:xfrm>
                <a:prstGeom prst="rect">
                  <a:avLst/>
                </a:prstGeom>
                <a:blipFill>
                  <a:blip r:embed="rId16"/>
                  <a:stretch>
                    <a:fillRect l="-7143" r="-7143"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2E484FF2-FE6A-2C44-A830-36B9FBDB0A50}"/>
                    </a:ext>
                  </a:extLst>
                </p:cNvPr>
                <p:cNvSpPr txBox="1"/>
                <p:nvPr/>
              </p:nvSpPr>
              <p:spPr>
                <a:xfrm>
                  <a:off x="1696204" y="3969511"/>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5</m:t>
                            </m:r>
                          </m:e>
                        </m:acc>
                      </m:oMath>
                    </m:oMathPara>
                  </a14:m>
                  <a:endParaRPr lang="en-US" dirty="0">
                    <a:solidFill>
                      <a:schemeClr val="tx2"/>
                    </a:solidFill>
                  </a:endParaRPr>
                </a:p>
              </p:txBody>
            </p:sp>
          </mc:Choice>
          <mc:Fallback xmlns="">
            <p:sp>
              <p:nvSpPr>
                <p:cNvPr id="119" name="TextBox 118">
                  <a:extLst>
                    <a:ext uri="{FF2B5EF4-FFF2-40B4-BE49-F238E27FC236}">
                      <a16:creationId xmlns:a16="http://schemas.microsoft.com/office/drawing/2014/main" id="{2E484FF2-FE6A-2C44-A830-36B9FBDB0A50}"/>
                    </a:ext>
                  </a:extLst>
                </p:cNvPr>
                <p:cNvSpPr txBox="1">
                  <a:spLocks noRot="1" noChangeAspect="1" noMove="1" noResize="1" noEditPoints="1" noAdjustHandles="1" noChangeArrowheads="1" noChangeShapeType="1" noTextEdit="1"/>
                </p:cNvSpPr>
                <p:nvPr/>
              </p:nvSpPr>
              <p:spPr>
                <a:xfrm>
                  <a:off x="1696204" y="3969511"/>
                  <a:ext cx="192360" cy="318036"/>
                </a:xfrm>
                <a:prstGeom prst="rect">
                  <a:avLst/>
                </a:prstGeom>
                <a:blipFill>
                  <a:blip r:embed="rId17"/>
                  <a:stretch>
                    <a:fillRect l="-4545" r="-4545"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AB0AA35E-59A1-7240-ABB7-61AAE7FC4648}"/>
                    </a:ext>
                  </a:extLst>
                </p:cNvPr>
                <p:cNvSpPr txBox="1"/>
                <p:nvPr/>
              </p:nvSpPr>
              <p:spPr>
                <a:xfrm>
                  <a:off x="2760649" y="4375637"/>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5</m:t>
                            </m:r>
                          </m:e>
                        </m:acc>
                      </m:oMath>
                    </m:oMathPara>
                  </a14:m>
                  <a:endParaRPr lang="en-US" dirty="0">
                    <a:solidFill>
                      <a:schemeClr val="tx2"/>
                    </a:solidFill>
                  </a:endParaRPr>
                </a:p>
              </p:txBody>
            </p:sp>
          </mc:Choice>
          <mc:Fallback xmlns="">
            <p:sp>
              <p:nvSpPr>
                <p:cNvPr id="123" name="TextBox 122">
                  <a:extLst>
                    <a:ext uri="{FF2B5EF4-FFF2-40B4-BE49-F238E27FC236}">
                      <a16:creationId xmlns:a16="http://schemas.microsoft.com/office/drawing/2014/main" id="{AB0AA35E-59A1-7240-ABB7-61AAE7FC4648}"/>
                    </a:ext>
                  </a:extLst>
                </p:cNvPr>
                <p:cNvSpPr txBox="1">
                  <a:spLocks noRot="1" noChangeAspect="1" noMove="1" noResize="1" noEditPoints="1" noAdjustHandles="1" noChangeArrowheads="1" noChangeShapeType="1" noTextEdit="1"/>
                </p:cNvSpPr>
                <p:nvPr/>
              </p:nvSpPr>
              <p:spPr>
                <a:xfrm>
                  <a:off x="2760649" y="4375637"/>
                  <a:ext cx="192360" cy="318036"/>
                </a:xfrm>
                <a:prstGeom prst="rect">
                  <a:avLst/>
                </a:prstGeom>
                <a:blipFill>
                  <a:blip r:embed="rId18"/>
                  <a:stretch>
                    <a:fillRect l="-4545" r="-4545"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41C12EAB-8438-DC46-A394-76E88FE5471B}"/>
                    </a:ext>
                  </a:extLst>
                </p:cNvPr>
                <p:cNvSpPr txBox="1"/>
                <p:nvPr/>
              </p:nvSpPr>
              <p:spPr>
                <a:xfrm>
                  <a:off x="1498510" y="4419376"/>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1</m:t>
                            </m:r>
                          </m:e>
                        </m:acc>
                      </m:oMath>
                    </m:oMathPara>
                  </a14:m>
                  <a:endParaRPr lang="en-US" dirty="0">
                    <a:solidFill>
                      <a:schemeClr val="tx2"/>
                    </a:solidFill>
                  </a:endParaRPr>
                </a:p>
              </p:txBody>
            </p:sp>
          </mc:Choice>
          <mc:Fallback xmlns="">
            <p:sp>
              <p:nvSpPr>
                <p:cNvPr id="124" name="TextBox 123">
                  <a:extLst>
                    <a:ext uri="{FF2B5EF4-FFF2-40B4-BE49-F238E27FC236}">
                      <a16:creationId xmlns:a16="http://schemas.microsoft.com/office/drawing/2014/main" id="{41C12EAB-8438-DC46-A394-76E88FE5471B}"/>
                    </a:ext>
                  </a:extLst>
                </p:cNvPr>
                <p:cNvSpPr txBox="1">
                  <a:spLocks noRot="1" noChangeAspect="1" noMove="1" noResize="1" noEditPoints="1" noAdjustHandles="1" noChangeArrowheads="1" noChangeShapeType="1" noTextEdit="1"/>
                </p:cNvSpPr>
                <p:nvPr/>
              </p:nvSpPr>
              <p:spPr>
                <a:xfrm>
                  <a:off x="1498510" y="4419376"/>
                  <a:ext cx="192360" cy="318036"/>
                </a:xfrm>
                <a:prstGeom prst="rect">
                  <a:avLst/>
                </a:prstGeom>
                <a:blipFill>
                  <a:blip r:embed="rId19"/>
                  <a:stretch>
                    <a:fillRect l="-4762"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64024ABA-AA61-D649-9E3D-9173818036EB}"/>
                    </a:ext>
                  </a:extLst>
                </p:cNvPr>
                <p:cNvSpPr txBox="1"/>
                <p:nvPr/>
              </p:nvSpPr>
              <p:spPr>
                <a:xfrm>
                  <a:off x="1634669" y="5027765"/>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6</m:t>
                            </m:r>
                          </m:e>
                        </m:acc>
                      </m:oMath>
                    </m:oMathPara>
                  </a14:m>
                  <a:endParaRPr lang="en-US" dirty="0">
                    <a:solidFill>
                      <a:schemeClr val="tx2"/>
                    </a:solidFill>
                  </a:endParaRPr>
                </a:p>
              </p:txBody>
            </p:sp>
          </mc:Choice>
          <mc:Fallback xmlns="">
            <p:sp>
              <p:nvSpPr>
                <p:cNvPr id="125" name="TextBox 124">
                  <a:extLst>
                    <a:ext uri="{FF2B5EF4-FFF2-40B4-BE49-F238E27FC236}">
                      <a16:creationId xmlns:a16="http://schemas.microsoft.com/office/drawing/2014/main" id="{64024ABA-AA61-D649-9E3D-9173818036EB}"/>
                    </a:ext>
                  </a:extLst>
                </p:cNvPr>
                <p:cNvSpPr txBox="1">
                  <a:spLocks noRot="1" noChangeAspect="1" noMove="1" noResize="1" noEditPoints="1" noAdjustHandles="1" noChangeArrowheads="1" noChangeShapeType="1" noTextEdit="1"/>
                </p:cNvSpPr>
                <p:nvPr/>
              </p:nvSpPr>
              <p:spPr>
                <a:xfrm>
                  <a:off x="1634669" y="5027765"/>
                  <a:ext cx="192360" cy="318036"/>
                </a:xfrm>
                <a:prstGeom prst="rect">
                  <a:avLst/>
                </a:prstGeom>
                <a:blipFill>
                  <a:blip r:embed="rId20"/>
                  <a:stretch>
                    <a:fillRect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788E1F3D-984C-8549-98FC-A5197667D1B0}"/>
                    </a:ext>
                  </a:extLst>
                </p:cNvPr>
                <p:cNvSpPr txBox="1"/>
                <p:nvPr/>
              </p:nvSpPr>
              <p:spPr>
                <a:xfrm>
                  <a:off x="1468507" y="5460111"/>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2</m:t>
                            </m:r>
                          </m:e>
                        </m:acc>
                      </m:oMath>
                    </m:oMathPara>
                  </a14:m>
                  <a:endParaRPr lang="en-US" dirty="0">
                    <a:solidFill>
                      <a:schemeClr val="tx2"/>
                    </a:solidFill>
                  </a:endParaRPr>
                </a:p>
              </p:txBody>
            </p:sp>
          </mc:Choice>
          <mc:Fallback xmlns="">
            <p:sp>
              <p:nvSpPr>
                <p:cNvPr id="126" name="TextBox 125">
                  <a:extLst>
                    <a:ext uri="{FF2B5EF4-FFF2-40B4-BE49-F238E27FC236}">
                      <a16:creationId xmlns:a16="http://schemas.microsoft.com/office/drawing/2014/main" id="{788E1F3D-984C-8549-98FC-A5197667D1B0}"/>
                    </a:ext>
                  </a:extLst>
                </p:cNvPr>
                <p:cNvSpPr txBox="1">
                  <a:spLocks noRot="1" noChangeAspect="1" noMove="1" noResize="1" noEditPoints="1" noAdjustHandles="1" noChangeArrowheads="1" noChangeShapeType="1" noTextEdit="1"/>
                </p:cNvSpPr>
                <p:nvPr/>
              </p:nvSpPr>
              <p:spPr>
                <a:xfrm>
                  <a:off x="1468507" y="5460111"/>
                  <a:ext cx="192360" cy="318036"/>
                </a:xfrm>
                <a:prstGeom prst="rect">
                  <a:avLst/>
                </a:prstGeom>
                <a:blipFill>
                  <a:blip r:embed="rId21"/>
                  <a:stretch>
                    <a:fillRect r="-454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F5017F98-08A7-3C45-A988-3C590D3B97DA}"/>
                    </a:ext>
                  </a:extLst>
                </p:cNvPr>
                <p:cNvSpPr txBox="1"/>
                <p:nvPr/>
              </p:nvSpPr>
              <p:spPr>
                <a:xfrm>
                  <a:off x="2502990" y="4954983"/>
                  <a:ext cx="320601"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12</m:t>
                            </m:r>
                          </m:e>
                        </m:acc>
                      </m:oMath>
                    </m:oMathPara>
                  </a14:m>
                  <a:endParaRPr lang="en-US" dirty="0">
                    <a:solidFill>
                      <a:schemeClr val="tx2"/>
                    </a:solidFill>
                  </a:endParaRPr>
                </a:p>
              </p:txBody>
            </p:sp>
          </mc:Choice>
          <mc:Fallback xmlns="">
            <p:sp>
              <p:nvSpPr>
                <p:cNvPr id="127" name="TextBox 126">
                  <a:extLst>
                    <a:ext uri="{FF2B5EF4-FFF2-40B4-BE49-F238E27FC236}">
                      <a16:creationId xmlns:a16="http://schemas.microsoft.com/office/drawing/2014/main" id="{F5017F98-08A7-3C45-A988-3C590D3B97DA}"/>
                    </a:ext>
                  </a:extLst>
                </p:cNvPr>
                <p:cNvSpPr txBox="1">
                  <a:spLocks noRot="1" noChangeAspect="1" noMove="1" noResize="1" noEditPoints="1" noAdjustHandles="1" noChangeArrowheads="1" noChangeShapeType="1" noTextEdit="1"/>
                </p:cNvSpPr>
                <p:nvPr/>
              </p:nvSpPr>
              <p:spPr>
                <a:xfrm>
                  <a:off x="2502990" y="4954983"/>
                  <a:ext cx="320601" cy="312458"/>
                </a:xfrm>
                <a:prstGeom prst="rect">
                  <a:avLst/>
                </a:prstGeom>
                <a:blipFill>
                  <a:blip r:embed="rId22"/>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5D9F8102-87E8-BE45-BE8C-B7BF3DCB4101}"/>
                    </a:ext>
                  </a:extLst>
                </p:cNvPr>
                <p:cNvSpPr txBox="1"/>
                <p:nvPr/>
              </p:nvSpPr>
              <p:spPr>
                <a:xfrm>
                  <a:off x="4023188" y="4644332"/>
                  <a:ext cx="320601"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17</m:t>
                            </m:r>
                          </m:e>
                        </m:acc>
                      </m:oMath>
                    </m:oMathPara>
                  </a14:m>
                  <a:endParaRPr lang="en-US" dirty="0">
                    <a:solidFill>
                      <a:schemeClr val="tx2"/>
                    </a:solidFill>
                  </a:endParaRPr>
                </a:p>
              </p:txBody>
            </p:sp>
          </mc:Choice>
          <mc:Fallback xmlns="">
            <p:sp>
              <p:nvSpPr>
                <p:cNvPr id="128" name="TextBox 127">
                  <a:extLst>
                    <a:ext uri="{FF2B5EF4-FFF2-40B4-BE49-F238E27FC236}">
                      <a16:creationId xmlns:a16="http://schemas.microsoft.com/office/drawing/2014/main" id="{5D9F8102-87E8-BE45-BE8C-B7BF3DCB4101}"/>
                    </a:ext>
                  </a:extLst>
                </p:cNvPr>
                <p:cNvSpPr txBox="1">
                  <a:spLocks noRot="1" noChangeAspect="1" noMove="1" noResize="1" noEditPoints="1" noAdjustHandles="1" noChangeArrowheads="1" noChangeShapeType="1" noTextEdit="1"/>
                </p:cNvSpPr>
                <p:nvPr/>
              </p:nvSpPr>
              <p:spPr>
                <a:xfrm>
                  <a:off x="4023188" y="4644332"/>
                  <a:ext cx="320601" cy="312458"/>
                </a:xfrm>
                <a:prstGeom prst="rect">
                  <a:avLst/>
                </a:prstGeom>
                <a:blipFill>
                  <a:blip r:embed="rId23"/>
                  <a:stretch>
                    <a:fillRect b="-13043"/>
                  </a:stretch>
                </a:blipFill>
              </p:spPr>
              <p:txBody>
                <a:bodyPr/>
                <a:lstStyle/>
                <a:p>
                  <a:r>
                    <a:rPr lang="en-US">
                      <a:noFill/>
                    </a:rPr>
                    <a:t> </a:t>
                  </a:r>
                </a:p>
              </p:txBody>
            </p:sp>
          </mc:Fallback>
        </mc:AlternateContent>
        <p:cxnSp>
          <p:nvCxnSpPr>
            <p:cNvPr id="140" name="Straight Arrow Connector 139">
              <a:extLst>
                <a:ext uri="{FF2B5EF4-FFF2-40B4-BE49-F238E27FC236}">
                  <a16:creationId xmlns:a16="http://schemas.microsoft.com/office/drawing/2014/main" id="{33058CFF-D5EE-224B-BC60-FAEB19F9BFDB}"/>
                </a:ext>
              </a:extLst>
            </p:cNvPr>
            <p:cNvCxnSpPr>
              <a:cxnSpLocks/>
              <a:stCxn id="85" idx="6"/>
            </p:cNvCxnSpPr>
            <p:nvPr/>
          </p:nvCxnSpPr>
          <p:spPr>
            <a:xfrm flipV="1">
              <a:off x="4931045" y="4954984"/>
              <a:ext cx="1122945" cy="164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FC4623E9-25FF-314C-AC08-0969F5B6E8FD}"/>
                    </a:ext>
                  </a:extLst>
                </p:cNvPr>
                <p:cNvSpPr txBox="1"/>
                <p:nvPr/>
              </p:nvSpPr>
              <p:spPr>
                <a:xfrm>
                  <a:off x="3281777" y="5433164"/>
                  <a:ext cx="192360"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3</m:t>
                            </m:r>
                          </m:e>
                        </m:acc>
                      </m:oMath>
                    </m:oMathPara>
                  </a14:m>
                  <a:endParaRPr lang="en-US" dirty="0">
                    <a:solidFill>
                      <a:schemeClr val="tx2"/>
                    </a:solidFill>
                  </a:endParaRPr>
                </a:p>
              </p:txBody>
            </p:sp>
          </mc:Choice>
          <mc:Fallback xmlns="">
            <p:sp>
              <p:nvSpPr>
                <p:cNvPr id="141" name="TextBox 140">
                  <a:extLst>
                    <a:ext uri="{FF2B5EF4-FFF2-40B4-BE49-F238E27FC236}">
                      <a16:creationId xmlns:a16="http://schemas.microsoft.com/office/drawing/2014/main" id="{FC4623E9-25FF-314C-AC08-0969F5B6E8FD}"/>
                    </a:ext>
                  </a:extLst>
                </p:cNvPr>
                <p:cNvSpPr txBox="1">
                  <a:spLocks noRot="1" noChangeAspect="1" noMove="1" noResize="1" noEditPoints="1" noAdjustHandles="1" noChangeArrowheads="1" noChangeShapeType="1" noTextEdit="1"/>
                </p:cNvSpPr>
                <p:nvPr/>
              </p:nvSpPr>
              <p:spPr>
                <a:xfrm>
                  <a:off x="3281777" y="5433164"/>
                  <a:ext cx="192360" cy="312458"/>
                </a:xfrm>
                <a:prstGeom prst="rect">
                  <a:avLst/>
                </a:prstGeom>
                <a:blipFill>
                  <a:blip r:embed="rId24"/>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1A1E0A20-2057-A04B-82F6-76AC8E7330E3}"/>
                    </a:ext>
                  </a:extLst>
                </p:cNvPr>
                <p:cNvSpPr txBox="1"/>
                <p:nvPr/>
              </p:nvSpPr>
              <p:spPr>
                <a:xfrm>
                  <a:off x="3491946" y="5768272"/>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2" name="TextBox 141">
                  <a:extLst>
                    <a:ext uri="{FF2B5EF4-FFF2-40B4-BE49-F238E27FC236}">
                      <a16:creationId xmlns:a16="http://schemas.microsoft.com/office/drawing/2014/main" id="{1A1E0A20-2057-A04B-82F6-76AC8E7330E3}"/>
                    </a:ext>
                  </a:extLst>
                </p:cNvPr>
                <p:cNvSpPr txBox="1">
                  <a:spLocks noRot="1" noChangeAspect="1" noMove="1" noResize="1" noEditPoints="1" noAdjustHandles="1" noChangeArrowheads="1" noChangeShapeType="1" noTextEdit="1"/>
                </p:cNvSpPr>
                <p:nvPr/>
              </p:nvSpPr>
              <p:spPr>
                <a:xfrm>
                  <a:off x="3491946" y="5768272"/>
                  <a:ext cx="378797" cy="346261"/>
                </a:xfrm>
                <a:prstGeom prst="rect">
                  <a:avLst/>
                </a:prstGeom>
                <a:blipFill>
                  <a:blip r:embed="rId25"/>
                  <a:stretch>
                    <a:fillRect l="-9756" r="-7317"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FE25034-0D8C-E941-A6F0-BE193ACC7D07}"/>
                    </a:ext>
                  </a:extLst>
                </p:cNvPr>
                <p:cNvSpPr txBox="1"/>
                <p:nvPr/>
              </p:nvSpPr>
              <p:spPr>
                <a:xfrm>
                  <a:off x="3926606" y="4982363"/>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3" name="TextBox 142">
                  <a:extLst>
                    <a:ext uri="{FF2B5EF4-FFF2-40B4-BE49-F238E27FC236}">
                      <a16:creationId xmlns:a16="http://schemas.microsoft.com/office/drawing/2014/main" id="{7FE25034-0D8C-E941-A6F0-BE193ACC7D07}"/>
                    </a:ext>
                  </a:extLst>
                </p:cNvPr>
                <p:cNvSpPr txBox="1">
                  <a:spLocks noRot="1" noChangeAspect="1" noMove="1" noResize="1" noEditPoints="1" noAdjustHandles="1" noChangeArrowheads="1" noChangeShapeType="1" noTextEdit="1"/>
                </p:cNvSpPr>
                <p:nvPr/>
              </p:nvSpPr>
              <p:spPr>
                <a:xfrm>
                  <a:off x="3926606" y="4982363"/>
                  <a:ext cx="378797" cy="346261"/>
                </a:xfrm>
                <a:prstGeom prst="rect">
                  <a:avLst/>
                </a:prstGeom>
                <a:blipFill>
                  <a:blip r:embed="rId26"/>
                  <a:stretch>
                    <a:fillRect l="-7143" r="-714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F5679844-5D34-C447-AB39-A403B114D43B}"/>
                    </a:ext>
                  </a:extLst>
                </p:cNvPr>
                <p:cNvSpPr txBox="1"/>
                <p:nvPr/>
              </p:nvSpPr>
              <p:spPr>
                <a:xfrm>
                  <a:off x="2774552" y="5269344"/>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4" name="TextBox 143">
                  <a:extLst>
                    <a:ext uri="{FF2B5EF4-FFF2-40B4-BE49-F238E27FC236}">
                      <a16:creationId xmlns:a16="http://schemas.microsoft.com/office/drawing/2014/main" id="{F5679844-5D34-C447-AB39-A403B114D43B}"/>
                    </a:ext>
                  </a:extLst>
                </p:cNvPr>
                <p:cNvSpPr txBox="1">
                  <a:spLocks noRot="1" noChangeAspect="1" noMove="1" noResize="1" noEditPoints="1" noAdjustHandles="1" noChangeArrowheads="1" noChangeShapeType="1" noTextEdit="1"/>
                </p:cNvSpPr>
                <p:nvPr/>
              </p:nvSpPr>
              <p:spPr>
                <a:xfrm>
                  <a:off x="2774552" y="5269344"/>
                  <a:ext cx="378797" cy="346261"/>
                </a:xfrm>
                <a:prstGeom prst="rect">
                  <a:avLst/>
                </a:prstGeom>
                <a:blipFill>
                  <a:blip r:embed="rId27"/>
                  <a:stretch>
                    <a:fillRect l="-7143" r="-7143"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AE954EBE-1C8E-A948-AF09-1C6FE2DF0C6D}"/>
                    </a:ext>
                  </a:extLst>
                </p:cNvPr>
                <p:cNvSpPr txBox="1"/>
                <p:nvPr/>
              </p:nvSpPr>
              <p:spPr>
                <a:xfrm>
                  <a:off x="2487249" y="4606291"/>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5" name="TextBox 144">
                  <a:extLst>
                    <a:ext uri="{FF2B5EF4-FFF2-40B4-BE49-F238E27FC236}">
                      <a16:creationId xmlns:a16="http://schemas.microsoft.com/office/drawing/2014/main" id="{AE954EBE-1C8E-A948-AF09-1C6FE2DF0C6D}"/>
                    </a:ext>
                  </a:extLst>
                </p:cNvPr>
                <p:cNvSpPr txBox="1">
                  <a:spLocks noRot="1" noChangeAspect="1" noMove="1" noResize="1" noEditPoints="1" noAdjustHandles="1" noChangeArrowheads="1" noChangeShapeType="1" noTextEdit="1"/>
                </p:cNvSpPr>
                <p:nvPr/>
              </p:nvSpPr>
              <p:spPr>
                <a:xfrm>
                  <a:off x="2487249" y="4606291"/>
                  <a:ext cx="378797" cy="346261"/>
                </a:xfrm>
                <a:prstGeom prst="rect">
                  <a:avLst/>
                </a:prstGeom>
                <a:blipFill>
                  <a:blip r:embed="rId28"/>
                  <a:stretch>
                    <a:fillRect l="-7143" r="-714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EBDE2C42-D3E3-A545-B827-40E431C0017F}"/>
                    </a:ext>
                  </a:extLst>
                </p:cNvPr>
                <p:cNvSpPr txBox="1"/>
                <p:nvPr/>
              </p:nvSpPr>
              <p:spPr>
                <a:xfrm>
                  <a:off x="1749274" y="5676632"/>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𝟔</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6" name="TextBox 145">
                  <a:extLst>
                    <a:ext uri="{FF2B5EF4-FFF2-40B4-BE49-F238E27FC236}">
                      <a16:creationId xmlns:a16="http://schemas.microsoft.com/office/drawing/2014/main" id="{EBDE2C42-D3E3-A545-B827-40E431C0017F}"/>
                    </a:ext>
                  </a:extLst>
                </p:cNvPr>
                <p:cNvSpPr txBox="1">
                  <a:spLocks noRot="1" noChangeAspect="1" noMove="1" noResize="1" noEditPoints="1" noAdjustHandles="1" noChangeArrowheads="1" noChangeShapeType="1" noTextEdit="1"/>
                </p:cNvSpPr>
                <p:nvPr/>
              </p:nvSpPr>
              <p:spPr>
                <a:xfrm>
                  <a:off x="1749274" y="5676632"/>
                  <a:ext cx="378797" cy="346261"/>
                </a:xfrm>
                <a:prstGeom prst="rect">
                  <a:avLst/>
                </a:prstGeom>
                <a:blipFill>
                  <a:blip r:embed="rId29"/>
                  <a:stretch>
                    <a:fillRect l="-7143" r="-714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100ACDA3-71E9-0B44-B378-86D605B1ECE3}"/>
                    </a:ext>
                  </a:extLst>
                </p:cNvPr>
                <p:cNvSpPr txBox="1"/>
                <p:nvPr/>
              </p:nvSpPr>
              <p:spPr>
                <a:xfrm>
                  <a:off x="1390609" y="5184535"/>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𝟐</m:t>
                            </m:r>
                          </m:e>
                        </m:acc>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oMath>
                    </m:oMathPara>
                  </a14:m>
                  <a:endParaRPr lang="en-US" b="1" dirty="0">
                    <a:solidFill>
                      <a:srgbClr val="81BC01"/>
                    </a:solidFill>
                  </a:endParaRPr>
                </a:p>
              </p:txBody>
            </p:sp>
          </mc:Choice>
          <mc:Fallback xmlns="">
            <p:sp>
              <p:nvSpPr>
                <p:cNvPr id="147" name="TextBox 146">
                  <a:extLst>
                    <a:ext uri="{FF2B5EF4-FFF2-40B4-BE49-F238E27FC236}">
                      <a16:creationId xmlns:a16="http://schemas.microsoft.com/office/drawing/2014/main" id="{100ACDA3-71E9-0B44-B378-86D605B1ECE3}"/>
                    </a:ext>
                  </a:extLst>
                </p:cNvPr>
                <p:cNvSpPr txBox="1">
                  <a:spLocks noRot="1" noChangeAspect="1" noMove="1" noResize="1" noEditPoints="1" noAdjustHandles="1" noChangeArrowheads="1" noChangeShapeType="1" noTextEdit="1"/>
                </p:cNvSpPr>
                <p:nvPr/>
              </p:nvSpPr>
              <p:spPr>
                <a:xfrm>
                  <a:off x="1390609" y="5184535"/>
                  <a:ext cx="378797" cy="346261"/>
                </a:xfrm>
                <a:prstGeom prst="rect">
                  <a:avLst/>
                </a:prstGeom>
                <a:blipFill>
                  <a:blip r:embed="rId30"/>
                  <a:stretch>
                    <a:fillRect l="-9756" r="-7317"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FA1BADA8-E890-3D49-BAF3-7D92A36BE91E}"/>
                    </a:ext>
                  </a:extLst>
                </p:cNvPr>
                <p:cNvSpPr txBox="1"/>
                <p:nvPr/>
              </p:nvSpPr>
              <p:spPr>
                <a:xfrm>
                  <a:off x="1690191" y="4591040"/>
                  <a:ext cx="378797" cy="352443"/>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𝟓</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8" name="TextBox 147">
                  <a:extLst>
                    <a:ext uri="{FF2B5EF4-FFF2-40B4-BE49-F238E27FC236}">
                      <a16:creationId xmlns:a16="http://schemas.microsoft.com/office/drawing/2014/main" id="{FA1BADA8-E890-3D49-BAF3-7D92A36BE91E}"/>
                    </a:ext>
                  </a:extLst>
                </p:cNvPr>
                <p:cNvSpPr txBox="1">
                  <a:spLocks noRot="1" noChangeAspect="1" noMove="1" noResize="1" noEditPoints="1" noAdjustHandles="1" noChangeArrowheads="1" noChangeShapeType="1" noTextEdit="1"/>
                </p:cNvSpPr>
                <p:nvPr/>
              </p:nvSpPr>
              <p:spPr>
                <a:xfrm>
                  <a:off x="1690191" y="4591040"/>
                  <a:ext cx="378797" cy="352443"/>
                </a:xfrm>
                <a:prstGeom prst="rect">
                  <a:avLst/>
                </a:prstGeom>
                <a:blipFill>
                  <a:blip r:embed="rId31"/>
                  <a:stretch>
                    <a:fillRect l="-6977" r="-6977"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3C1387CE-6679-EE4C-81F5-2018685574DA}"/>
                    </a:ext>
                  </a:extLst>
                </p:cNvPr>
                <p:cNvSpPr txBox="1"/>
                <p:nvPr/>
              </p:nvSpPr>
              <p:spPr>
                <a:xfrm>
                  <a:off x="1530016" y="4147672"/>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9" name="TextBox 148">
                  <a:extLst>
                    <a:ext uri="{FF2B5EF4-FFF2-40B4-BE49-F238E27FC236}">
                      <a16:creationId xmlns:a16="http://schemas.microsoft.com/office/drawing/2014/main" id="{3C1387CE-6679-EE4C-81F5-2018685574DA}"/>
                    </a:ext>
                  </a:extLst>
                </p:cNvPr>
                <p:cNvSpPr txBox="1">
                  <a:spLocks noRot="1" noChangeAspect="1" noMove="1" noResize="1" noEditPoints="1" noAdjustHandles="1" noChangeArrowheads="1" noChangeShapeType="1" noTextEdit="1"/>
                </p:cNvSpPr>
                <p:nvPr/>
              </p:nvSpPr>
              <p:spPr>
                <a:xfrm>
                  <a:off x="1530016" y="4147672"/>
                  <a:ext cx="378797" cy="346261"/>
                </a:xfrm>
                <a:prstGeom prst="rect">
                  <a:avLst/>
                </a:prstGeom>
                <a:blipFill>
                  <a:blip r:embed="rId32"/>
                  <a:stretch>
                    <a:fillRect l="-7143" r="-7143" b="-3846"/>
                  </a:stretch>
                </a:blipFill>
              </p:spPr>
              <p:txBody>
                <a:bodyPr/>
                <a:lstStyle/>
                <a:p>
                  <a:r>
                    <a:rPr lang="en-US">
                      <a:noFill/>
                    </a:rPr>
                    <a:t> </a:t>
                  </a:r>
                </a:p>
              </p:txBody>
            </p:sp>
          </mc:Fallback>
        </mc:AlternateContent>
      </p:grpSp>
      <p:sp>
        <p:nvSpPr>
          <p:cNvPr id="79" name="Oval 78">
            <a:extLst>
              <a:ext uri="{FF2B5EF4-FFF2-40B4-BE49-F238E27FC236}">
                <a16:creationId xmlns:a16="http://schemas.microsoft.com/office/drawing/2014/main" id="{3A28CD88-7378-C14D-9B68-5C0D3E59BEC8}"/>
              </a:ext>
            </a:extLst>
          </p:cNvPr>
          <p:cNvSpPr/>
          <p:nvPr/>
        </p:nvSpPr>
        <p:spPr bwMode="gray">
          <a:xfrm>
            <a:off x="2281130" y="4676256"/>
            <a:ext cx="360778" cy="360778"/>
          </a:xfrm>
          <a:prstGeom prst="ellipse">
            <a:avLst/>
          </a:prstGeom>
          <a:noFill/>
          <a:ln w="38100">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0B3551DF-65F9-F443-AA30-45345C5B6508}"/>
                  </a:ext>
                </a:extLst>
              </p:cNvPr>
              <p:cNvSpPr txBox="1"/>
              <p:nvPr/>
            </p:nvSpPr>
            <p:spPr>
              <a:xfrm>
                <a:off x="7773172" y="3898895"/>
                <a:ext cx="1331347" cy="276999"/>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r>
                        <a:rPr lang="en-US" b="0" i="1" smtClean="0">
                          <a:solidFill>
                            <a:schemeClr val="tx2"/>
                          </a:solidFill>
                          <a:latin typeface="Cambria Math" panose="02040503050406030204" pitchFamily="18" charset="0"/>
                        </a:rPr>
                        <m:t>𝑦</m:t>
                      </m:r>
                    </m:oMath>
                  </m:oMathPara>
                </a14:m>
                <a:endParaRPr lang="en-US" dirty="0">
                  <a:solidFill>
                    <a:schemeClr val="tx2"/>
                  </a:solidFill>
                </a:endParaRPr>
              </a:p>
            </p:txBody>
          </p:sp>
        </mc:Choice>
        <mc:Fallback xmlns="">
          <p:sp>
            <p:nvSpPr>
              <p:cNvPr id="150" name="TextBox 149">
                <a:extLst>
                  <a:ext uri="{FF2B5EF4-FFF2-40B4-BE49-F238E27FC236}">
                    <a16:creationId xmlns:a16="http://schemas.microsoft.com/office/drawing/2014/main" id="{0B3551DF-65F9-F443-AA30-45345C5B6508}"/>
                  </a:ext>
                </a:extLst>
              </p:cNvPr>
              <p:cNvSpPr txBox="1">
                <a:spLocks noRot="1" noChangeAspect="1" noMove="1" noResize="1" noEditPoints="1" noAdjustHandles="1" noChangeArrowheads="1" noChangeShapeType="1" noTextEdit="1"/>
              </p:cNvSpPr>
              <p:nvPr/>
            </p:nvSpPr>
            <p:spPr>
              <a:xfrm>
                <a:off x="7773172" y="3898895"/>
                <a:ext cx="1331347" cy="276999"/>
              </a:xfrm>
              <a:prstGeom prst="rect">
                <a:avLst/>
              </a:prstGeom>
              <a:blipFill>
                <a:blip r:embed="rId33"/>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9AD99C4B-074B-6D47-8368-96D38F7813D6}"/>
                  </a:ext>
                </a:extLst>
              </p:cNvPr>
              <p:cNvSpPr txBox="1"/>
              <p:nvPr/>
            </p:nvSpPr>
            <p:spPr>
              <a:xfrm>
                <a:off x="589444" y="5779510"/>
                <a:ext cx="8229599" cy="830997"/>
              </a:xfrm>
              <a:prstGeom prst="rect">
                <a:avLst/>
              </a:prstGeom>
              <a:noFill/>
            </p:spPr>
            <p:txBody>
              <a:bodyPr wrap="square" lIns="0" tIns="0" rIns="0" bIns="0" rtlCol="0">
                <a:spAutoFit/>
              </a:bodyPr>
              <a:lstStyle/>
              <a:p>
                <a:pPr>
                  <a:buClr>
                    <a:srgbClr val="002776"/>
                  </a:buClr>
                </a:pPr>
                <a:r>
                  <a:rPr lang="en-US" b="0" dirty="0">
                    <a:solidFill>
                      <a:schemeClr val="tx2"/>
                    </a:solidFill>
                  </a:rPr>
                  <a:t>If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2</m:t>
                        </m:r>
                      </m:sub>
                    </m:sSub>
                  </m:oMath>
                </a14:m>
                <a:r>
                  <a:rPr lang="en-US" dirty="0"/>
                  <a:t> increases by 1, </a:t>
                </a:r>
                <a14:m>
                  <m:oMath xmlns:m="http://schemas.openxmlformats.org/officeDocument/2006/math">
                    <m:r>
                      <m:rPr>
                        <m:sty m:val="p"/>
                      </m:rPr>
                      <a:rPr lang="en-US" b="0" i="0" smtClean="0">
                        <a:solidFill>
                          <a:schemeClr val="tx2"/>
                        </a:solidFill>
                        <a:latin typeface="Cambria Math" panose="02040503050406030204" pitchFamily="18" charset="0"/>
                        <a:ea typeface="Cambria Math" panose="02040503050406030204" pitchFamily="18" charset="0"/>
                      </a:rPr>
                      <m:t>y</m:t>
                    </m:r>
                  </m:oMath>
                </a14:m>
                <a:r>
                  <a:rPr lang="en-US" dirty="0">
                    <a:solidFill>
                      <a:schemeClr val="tx2"/>
                    </a:solidFill>
                  </a:rPr>
                  <a:t> increases by 6.</a:t>
                </a:r>
              </a:p>
              <a:p>
                <a:pPr>
                  <a:buClr>
                    <a:srgbClr val="002776"/>
                  </a:buClr>
                </a:pPr>
                <a:r>
                  <a:rPr lang="en-US" dirty="0">
                    <a:solidFill>
                      <a:schemeClr val="tx2"/>
                    </a:solidFill>
                  </a:rPr>
                  <a:t>So, let’s decrease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2</m:t>
                        </m:r>
                      </m:sub>
                    </m:sSub>
                  </m:oMath>
                </a14:m>
                <a:r>
                  <a:rPr lang="en-US" dirty="0">
                    <a:solidFill>
                      <a:schemeClr val="tx2"/>
                    </a:solidFill>
                  </a:rPr>
                  <a:t> by 6 * </a:t>
                </a:r>
                <a:r>
                  <a:rPr lang="en-US" dirty="0" err="1">
                    <a:solidFill>
                      <a:schemeClr val="tx2"/>
                    </a:solidFill>
                  </a:rPr>
                  <a:t>learning_rate</a:t>
                </a:r>
                <a:r>
                  <a:rPr lang="en-US" dirty="0">
                    <a:solidFill>
                      <a:schemeClr val="tx2"/>
                    </a:solidFill>
                  </a:rPr>
                  <a:t> (let say, 0.1) = 0.6 next time!</a:t>
                </a:r>
              </a:p>
              <a:p>
                <a:pPr>
                  <a:buClr>
                    <a:srgbClr val="002776"/>
                  </a:buClr>
                </a:pPr>
                <a:r>
                  <a:rPr lang="en-US" dirty="0">
                    <a:solidFill>
                      <a:schemeClr val="tx2"/>
                    </a:solidFill>
                  </a:rPr>
                  <a:t>(if the loss decreases if do so.) </a:t>
                </a:r>
              </a:p>
            </p:txBody>
          </p:sp>
        </mc:Choice>
        <mc:Fallback xmlns="">
          <p:sp>
            <p:nvSpPr>
              <p:cNvPr id="151" name="TextBox 150">
                <a:extLst>
                  <a:ext uri="{FF2B5EF4-FFF2-40B4-BE49-F238E27FC236}">
                    <a16:creationId xmlns:a16="http://schemas.microsoft.com/office/drawing/2014/main" id="{9AD99C4B-074B-6D47-8368-96D38F7813D6}"/>
                  </a:ext>
                </a:extLst>
              </p:cNvPr>
              <p:cNvSpPr txBox="1">
                <a:spLocks noRot="1" noChangeAspect="1" noMove="1" noResize="1" noEditPoints="1" noAdjustHandles="1" noChangeArrowheads="1" noChangeShapeType="1" noTextEdit="1"/>
              </p:cNvSpPr>
              <p:nvPr/>
            </p:nvSpPr>
            <p:spPr>
              <a:xfrm>
                <a:off x="589444" y="5779510"/>
                <a:ext cx="8229599" cy="830997"/>
              </a:xfrm>
              <a:prstGeom prst="rect">
                <a:avLst/>
              </a:prstGeom>
              <a:blipFill>
                <a:blip r:embed="rId34"/>
                <a:stretch>
                  <a:fillRect l="-1541" t="-7463" b="-14925"/>
                </a:stretch>
              </a:blipFill>
            </p:spPr>
            <p:txBody>
              <a:bodyPr/>
              <a:lstStyle/>
              <a:p>
                <a:r>
                  <a:rPr lang="en-US">
                    <a:noFill/>
                  </a:rPr>
                  <a:t> </a:t>
                </a:r>
              </a:p>
            </p:txBody>
          </p:sp>
        </mc:Fallback>
      </mc:AlternateContent>
      <p:sp>
        <p:nvSpPr>
          <p:cNvPr id="109" name="Freeform 108">
            <a:extLst>
              <a:ext uri="{FF2B5EF4-FFF2-40B4-BE49-F238E27FC236}">
                <a16:creationId xmlns:a16="http://schemas.microsoft.com/office/drawing/2014/main" id="{A8529488-7A28-6143-9284-09ADD7E250E0}"/>
              </a:ext>
            </a:extLst>
          </p:cNvPr>
          <p:cNvSpPr/>
          <p:nvPr/>
        </p:nvSpPr>
        <p:spPr bwMode="gray">
          <a:xfrm>
            <a:off x="1926336" y="5035296"/>
            <a:ext cx="451104" cy="731520"/>
          </a:xfrm>
          <a:custGeom>
            <a:avLst/>
            <a:gdLst>
              <a:gd name="connsiteX0" fmla="*/ 451104 w 451104"/>
              <a:gd name="connsiteY0" fmla="*/ 0 h 731520"/>
              <a:gd name="connsiteX1" fmla="*/ 402336 w 451104"/>
              <a:gd name="connsiteY1" fmla="*/ 85344 h 731520"/>
              <a:gd name="connsiteX2" fmla="*/ 365760 w 451104"/>
              <a:gd name="connsiteY2" fmla="*/ 121920 h 731520"/>
              <a:gd name="connsiteX3" fmla="*/ 341376 w 451104"/>
              <a:gd name="connsiteY3" fmla="*/ 158496 h 731520"/>
              <a:gd name="connsiteX4" fmla="*/ 304800 w 451104"/>
              <a:gd name="connsiteY4" fmla="*/ 207264 h 731520"/>
              <a:gd name="connsiteX5" fmla="*/ 268224 w 451104"/>
              <a:gd name="connsiteY5" fmla="*/ 280416 h 731520"/>
              <a:gd name="connsiteX6" fmla="*/ 231648 w 451104"/>
              <a:gd name="connsiteY6" fmla="*/ 365760 h 731520"/>
              <a:gd name="connsiteX7" fmla="*/ 146304 w 451104"/>
              <a:gd name="connsiteY7" fmla="*/ 475488 h 731520"/>
              <a:gd name="connsiteX8" fmla="*/ 134112 w 451104"/>
              <a:gd name="connsiteY8" fmla="*/ 512064 h 731520"/>
              <a:gd name="connsiteX9" fmla="*/ 60960 w 451104"/>
              <a:gd name="connsiteY9" fmla="*/ 585216 h 731520"/>
              <a:gd name="connsiteX10" fmla="*/ 48768 w 451104"/>
              <a:gd name="connsiteY10" fmla="*/ 621792 h 731520"/>
              <a:gd name="connsiteX11" fmla="*/ 24384 w 451104"/>
              <a:gd name="connsiteY11" fmla="*/ 658368 h 731520"/>
              <a:gd name="connsiteX12" fmla="*/ 0 w 451104"/>
              <a:gd name="connsiteY12"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104" h="731520">
                <a:moveTo>
                  <a:pt x="451104" y="0"/>
                </a:moveTo>
                <a:cubicBezTo>
                  <a:pt x="434848" y="28448"/>
                  <a:pt x="421126" y="58502"/>
                  <a:pt x="402336" y="85344"/>
                </a:cubicBezTo>
                <a:cubicBezTo>
                  <a:pt x="392448" y="99469"/>
                  <a:pt x="376798" y="108674"/>
                  <a:pt x="365760" y="121920"/>
                </a:cubicBezTo>
                <a:cubicBezTo>
                  <a:pt x="356379" y="133177"/>
                  <a:pt x="349893" y="146572"/>
                  <a:pt x="341376" y="158496"/>
                </a:cubicBezTo>
                <a:cubicBezTo>
                  <a:pt x="329565" y="175031"/>
                  <a:pt x="316992" y="191008"/>
                  <a:pt x="304800" y="207264"/>
                </a:cubicBezTo>
                <a:cubicBezTo>
                  <a:pt x="274155" y="299199"/>
                  <a:pt x="315493" y="185878"/>
                  <a:pt x="268224" y="280416"/>
                </a:cubicBezTo>
                <a:cubicBezTo>
                  <a:pt x="241692" y="333480"/>
                  <a:pt x="273931" y="306563"/>
                  <a:pt x="231648" y="365760"/>
                </a:cubicBezTo>
                <a:cubicBezTo>
                  <a:pt x="192200" y="420988"/>
                  <a:pt x="174297" y="391509"/>
                  <a:pt x="146304" y="475488"/>
                </a:cubicBezTo>
                <a:cubicBezTo>
                  <a:pt x="142240" y="487680"/>
                  <a:pt x="142002" y="501920"/>
                  <a:pt x="134112" y="512064"/>
                </a:cubicBezTo>
                <a:cubicBezTo>
                  <a:pt x="112941" y="539284"/>
                  <a:pt x="60960" y="585216"/>
                  <a:pt x="60960" y="585216"/>
                </a:cubicBezTo>
                <a:cubicBezTo>
                  <a:pt x="56896" y="597408"/>
                  <a:pt x="54515" y="610297"/>
                  <a:pt x="48768" y="621792"/>
                </a:cubicBezTo>
                <a:cubicBezTo>
                  <a:pt x="42215" y="634898"/>
                  <a:pt x="30335" y="644978"/>
                  <a:pt x="24384" y="658368"/>
                </a:cubicBezTo>
                <a:cubicBezTo>
                  <a:pt x="13945" y="681856"/>
                  <a:pt x="0" y="731520"/>
                  <a:pt x="0" y="731520"/>
                </a:cubicBezTo>
              </a:path>
            </a:pathLst>
          </a:custGeom>
          <a:noFill/>
          <a:ln w="38100" algn="ctr">
            <a:solidFill>
              <a:schemeClr val="tx1"/>
            </a:solidFill>
            <a:miter lim="800000"/>
            <a:headEnd/>
            <a:tailEnd type="triangle"/>
          </a:ln>
        </p:spPr>
        <p:txBody>
          <a:bodyPr rtlCol="0" anchor="ctr"/>
          <a:lstStyle/>
          <a:p>
            <a:pPr algn="ctr"/>
            <a:endParaRPr lang="en-US"/>
          </a:p>
        </p:txBody>
      </p:sp>
      <p:sp>
        <p:nvSpPr>
          <p:cNvPr id="110" name="Freeform 109">
            <a:extLst>
              <a:ext uri="{FF2B5EF4-FFF2-40B4-BE49-F238E27FC236}">
                <a16:creationId xmlns:a16="http://schemas.microsoft.com/office/drawing/2014/main" id="{14B13A69-7ED4-1F46-AB12-E7D29D1D1FDC}"/>
              </a:ext>
            </a:extLst>
          </p:cNvPr>
          <p:cNvSpPr/>
          <p:nvPr/>
        </p:nvSpPr>
        <p:spPr bwMode="gray">
          <a:xfrm>
            <a:off x="3108960" y="2121408"/>
            <a:ext cx="1377696" cy="170688"/>
          </a:xfrm>
          <a:custGeom>
            <a:avLst/>
            <a:gdLst>
              <a:gd name="connsiteX0" fmla="*/ 0 w 1377696"/>
              <a:gd name="connsiteY0" fmla="*/ 170688 h 170688"/>
              <a:gd name="connsiteX1" fmla="*/ 158496 w 1377696"/>
              <a:gd name="connsiteY1" fmla="*/ 109728 h 170688"/>
              <a:gd name="connsiteX2" fmla="*/ 487680 w 1377696"/>
              <a:gd name="connsiteY2" fmla="*/ 85344 h 170688"/>
              <a:gd name="connsiteX3" fmla="*/ 694944 w 1377696"/>
              <a:gd name="connsiteY3" fmla="*/ 48768 h 170688"/>
              <a:gd name="connsiteX4" fmla="*/ 865632 w 1377696"/>
              <a:gd name="connsiteY4" fmla="*/ 24384 h 170688"/>
              <a:gd name="connsiteX5" fmla="*/ 1170432 w 1377696"/>
              <a:gd name="connsiteY5" fmla="*/ 0 h 170688"/>
              <a:gd name="connsiteX6" fmla="*/ 1231392 w 1377696"/>
              <a:gd name="connsiteY6" fmla="*/ 12192 h 170688"/>
              <a:gd name="connsiteX7" fmla="*/ 1377696 w 1377696"/>
              <a:gd name="connsiteY7" fmla="*/ 24384 h 1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7696" h="170688">
                <a:moveTo>
                  <a:pt x="0" y="170688"/>
                </a:moveTo>
                <a:cubicBezTo>
                  <a:pt x="17641" y="163128"/>
                  <a:pt x="131826" y="111395"/>
                  <a:pt x="158496" y="109728"/>
                </a:cubicBezTo>
                <a:cubicBezTo>
                  <a:pt x="230327" y="105239"/>
                  <a:pt x="404464" y="96198"/>
                  <a:pt x="487680" y="85344"/>
                </a:cubicBezTo>
                <a:cubicBezTo>
                  <a:pt x="834782" y="40070"/>
                  <a:pt x="509909" y="77984"/>
                  <a:pt x="694944" y="48768"/>
                </a:cubicBezTo>
                <a:cubicBezTo>
                  <a:pt x="751714" y="39804"/>
                  <a:pt x="808444" y="30103"/>
                  <a:pt x="865632" y="24384"/>
                </a:cubicBezTo>
                <a:cubicBezTo>
                  <a:pt x="1048344" y="6113"/>
                  <a:pt x="946800" y="14909"/>
                  <a:pt x="1170432" y="0"/>
                </a:cubicBezTo>
                <a:cubicBezTo>
                  <a:pt x="1190752" y="4064"/>
                  <a:pt x="1210851" y="9453"/>
                  <a:pt x="1231392" y="12192"/>
                </a:cubicBezTo>
                <a:cubicBezTo>
                  <a:pt x="1328898" y="25193"/>
                  <a:pt x="1318937" y="24384"/>
                  <a:pt x="1377696" y="24384"/>
                </a:cubicBezTo>
              </a:path>
            </a:pathLst>
          </a:custGeom>
          <a:noFill/>
          <a:ln w="38100" algn="ctr">
            <a:solidFill>
              <a:schemeClr val="tx1"/>
            </a:solidFill>
            <a:miter lim="800000"/>
            <a:headEnd/>
            <a:tailEnd type="triangle"/>
          </a:ln>
        </p:spPr>
        <p:txBody>
          <a:bodyPr rtlCol="0" anchor="ctr"/>
          <a:lstStyle/>
          <a:p>
            <a:pPr algn="ctr"/>
            <a:endParaRPr lang="en-US"/>
          </a:p>
        </p:txBody>
      </p:sp>
      <p:sp>
        <p:nvSpPr>
          <p:cNvPr id="112" name="Freeform 111">
            <a:extLst>
              <a:ext uri="{FF2B5EF4-FFF2-40B4-BE49-F238E27FC236}">
                <a16:creationId xmlns:a16="http://schemas.microsoft.com/office/drawing/2014/main" id="{0945B4E3-3288-984E-8461-FA6750E2CA3D}"/>
              </a:ext>
            </a:extLst>
          </p:cNvPr>
          <p:cNvSpPr/>
          <p:nvPr/>
        </p:nvSpPr>
        <p:spPr bwMode="gray">
          <a:xfrm>
            <a:off x="3779520" y="2755392"/>
            <a:ext cx="938784" cy="707136"/>
          </a:xfrm>
          <a:custGeom>
            <a:avLst/>
            <a:gdLst>
              <a:gd name="connsiteX0" fmla="*/ 938784 w 938784"/>
              <a:gd name="connsiteY0" fmla="*/ 0 h 707136"/>
              <a:gd name="connsiteX1" fmla="*/ 841248 w 938784"/>
              <a:gd name="connsiteY1" fmla="*/ 36576 h 707136"/>
              <a:gd name="connsiteX2" fmla="*/ 804672 w 938784"/>
              <a:gd name="connsiteY2" fmla="*/ 60960 h 707136"/>
              <a:gd name="connsiteX3" fmla="*/ 768096 w 938784"/>
              <a:gd name="connsiteY3" fmla="*/ 73152 h 707136"/>
              <a:gd name="connsiteX4" fmla="*/ 731520 w 938784"/>
              <a:gd name="connsiteY4" fmla="*/ 97536 h 707136"/>
              <a:gd name="connsiteX5" fmla="*/ 658368 w 938784"/>
              <a:gd name="connsiteY5" fmla="*/ 121920 h 707136"/>
              <a:gd name="connsiteX6" fmla="*/ 633984 w 938784"/>
              <a:gd name="connsiteY6" fmla="*/ 158496 h 707136"/>
              <a:gd name="connsiteX7" fmla="*/ 560832 w 938784"/>
              <a:gd name="connsiteY7" fmla="*/ 207264 h 707136"/>
              <a:gd name="connsiteX8" fmla="*/ 524256 w 938784"/>
              <a:gd name="connsiteY8" fmla="*/ 231648 h 707136"/>
              <a:gd name="connsiteX9" fmla="*/ 414528 w 938784"/>
              <a:gd name="connsiteY9" fmla="*/ 341376 h 707136"/>
              <a:gd name="connsiteX10" fmla="*/ 377952 w 938784"/>
              <a:gd name="connsiteY10" fmla="*/ 377952 h 707136"/>
              <a:gd name="connsiteX11" fmla="*/ 304800 w 938784"/>
              <a:gd name="connsiteY11" fmla="*/ 426720 h 707136"/>
              <a:gd name="connsiteX12" fmla="*/ 268224 w 938784"/>
              <a:gd name="connsiteY12" fmla="*/ 451104 h 707136"/>
              <a:gd name="connsiteX13" fmla="*/ 231648 w 938784"/>
              <a:gd name="connsiteY13" fmla="*/ 487680 h 707136"/>
              <a:gd name="connsiteX14" fmla="*/ 158496 w 938784"/>
              <a:gd name="connsiteY14" fmla="*/ 536448 h 707136"/>
              <a:gd name="connsiteX15" fmla="*/ 85344 w 938784"/>
              <a:gd name="connsiteY15" fmla="*/ 597408 h 707136"/>
              <a:gd name="connsiteX16" fmla="*/ 24384 w 938784"/>
              <a:gd name="connsiteY16" fmla="*/ 670560 h 707136"/>
              <a:gd name="connsiteX17" fmla="*/ 0 w 938784"/>
              <a:gd name="connsiteY17" fmla="*/ 707136 h 70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8784" h="707136">
                <a:moveTo>
                  <a:pt x="938784" y="0"/>
                </a:moveTo>
                <a:cubicBezTo>
                  <a:pt x="906272" y="12192"/>
                  <a:pt x="872859" y="22208"/>
                  <a:pt x="841248" y="36576"/>
                </a:cubicBezTo>
                <a:cubicBezTo>
                  <a:pt x="827908" y="42639"/>
                  <a:pt x="817778" y="54407"/>
                  <a:pt x="804672" y="60960"/>
                </a:cubicBezTo>
                <a:cubicBezTo>
                  <a:pt x="793177" y="66707"/>
                  <a:pt x="779591" y="67405"/>
                  <a:pt x="768096" y="73152"/>
                </a:cubicBezTo>
                <a:cubicBezTo>
                  <a:pt x="754990" y="79705"/>
                  <a:pt x="744910" y="91585"/>
                  <a:pt x="731520" y="97536"/>
                </a:cubicBezTo>
                <a:cubicBezTo>
                  <a:pt x="708032" y="107975"/>
                  <a:pt x="658368" y="121920"/>
                  <a:pt x="658368" y="121920"/>
                </a:cubicBezTo>
                <a:cubicBezTo>
                  <a:pt x="650240" y="134112"/>
                  <a:pt x="645011" y="148847"/>
                  <a:pt x="633984" y="158496"/>
                </a:cubicBezTo>
                <a:cubicBezTo>
                  <a:pt x="611929" y="177794"/>
                  <a:pt x="585216" y="191008"/>
                  <a:pt x="560832" y="207264"/>
                </a:cubicBezTo>
                <a:cubicBezTo>
                  <a:pt x="548640" y="215392"/>
                  <a:pt x="534617" y="221287"/>
                  <a:pt x="524256" y="231648"/>
                </a:cubicBezTo>
                <a:lnTo>
                  <a:pt x="414528" y="341376"/>
                </a:lnTo>
                <a:cubicBezTo>
                  <a:pt x="402336" y="353568"/>
                  <a:pt x="392298" y="368388"/>
                  <a:pt x="377952" y="377952"/>
                </a:cubicBezTo>
                <a:lnTo>
                  <a:pt x="304800" y="426720"/>
                </a:lnTo>
                <a:cubicBezTo>
                  <a:pt x="292608" y="434848"/>
                  <a:pt x="278585" y="440743"/>
                  <a:pt x="268224" y="451104"/>
                </a:cubicBezTo>
                <a:cubicBezTo>
                  <a:pt x="256032" y="463296"/>
                  <a:pt x="245258" y="477094"/>
                  <a:pt x="231648" y="487680"/>
                </a:cubicBezTo>
                <a:cubicBezTo>
                  <a:pt x="208515" y="505672"/>
                  <a:pt x="179218" y="515726"/>
                  <a:pt x="158496" y="536448"/>
                </a:cubicBezTo>
                <a:cubicBezTo>
                  <a:pt x="111559" y="583385"/>
                  <a:pt x="136266" y="563460"/>
                  <a:pt x="85344" y="597408"/>
                </a:cubicBezTo>
                <a:cubicBezTo>
                  <a:pt x="24803" y="688219"/>
                  <a:pt x="102613" y="576686"/>
                  <a:pt x="24384" y="670560"/>
                </a:cubicBezTo>
                <a:cubicBezTo>
                  <a:pt x="15003" y="681817"/>
                  <a:pt x="0" y="707136"/>
                  <a:pt x="0" y="707136"/>
                </a:cubicBezTo>
              </a:path>
            </a:pathLst>
          </a:custGeom>
          <a:noFill/>
          <a:ln w="38100" algn="ctr">
            <a:solidFill>
              <a:schemeClr val="tx1"/>
            </a:solidFill>
            <a:miter lim="800000"/>
            <a:headEnd/>
            <a:tailEnd type="triangle"/>
          </a:ln>
        </p:spPr>
        <p:txBody>
          <a:bodyPr rtlCol="0" anchor="ctr"/>
          <a:lstStyle/>
          <a:p>
            <a:pPr algn="ctr"/>
            <a:endParaRPr lang="en-US"/>
          </a:p>
        </p:txBody>
      </p:sp>
    </p:spTree>
    <p:extLst>
      <p:ext uri="{BB962C8B-B14F-4D97-AF65-F5344CB8AC3E}">
        <p14:creationId xmlns:p14="http://schemas.microsoft.com/office/powerpoint/2010/main" val="13555174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Train the neural network with the AI textbook and get an answer to "meaning of life"</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Purpose</a:t>
            </a:r>
          </a:p>
        </p:txBody>
      </p:sp>
      <p:sp>
        <p:nvSpPr>
          <p:cNvPr id="3" name="TextBox 2">
            <a:extLst>
              <a:ext uri="{FF2B5EF4-FFF2-40B4-BE49-F238E27FC236}">
                <a16:creationId xmlns:a16="http://schemas.microsoft.com/office/drawing/2014/main" id="{DB289090-DCB7-9545-B4FC-ED531DCC728C}"/>
              </a:ext>
            </a:extLst>
          </p:cNvPr>
          <p:cNvSpPr txBox="1"/>
          <p:nvPr/>
        </p:nvSpPr>
        <p:spPr>
          <a:xfrm>
            <a:off x="4660900" y="3022580"/>
            <a:ext cx="3875772" cy="1815882"/>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Train a </a:t>
            </a:r>
            <a:r>
              <a:rPr lang="en-US" u="sng" dirty="0"/>
              <a:t>Recurrent Neural Network Language Model </a:t>
            </a:r>
            <a:r>
              <a:rPr lang="en-US" dirty="0"/>
              <a:t>by ”Artificial Intelligence: A Modern Approach”</a:t>
            </a:r>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sz="500" dirty="0"/>
          </a:p>
          <a:p>
            <a:pPr marL="285750" indent="-285750">
              <a:buClr>
                <a:srgbClr val="002776"/>
              </a:buClr>
              <a:buFont typeface="Arial" panose="020B0604020202020204" pitchFamily="34" charset="0"/>
              <a:buChar char="•"/>
            </a:pPr>
            <a:r>
              <a:rPr lang="en-US" dirty="0"/>
              <a:t>Get the answer to “meaning of life is …” with the model trained</a:t>
            </a:r>
          </a:p>
          <a:p>
            <a:pPr>
              <a:buClr>
                <a:srgbClr val="002776"/>
              </a:buClr>
            </a:pPr>
            <a:endParaRPr lang="en-US" sz="500" dirty="0"/>
          </a:p>
        </p:txBody>
      </p:sp>
      <p:sp>
        <p:nvSpPr>
          <p:cNvPr id="8" name="Rounded Rectangle 7">
            <a:extLst>
              <a:ext uri="{FF2B5EF4-FFF2-40B4-BE49-F238E27FC236}">
                <a16:creationId xmlns:a16="http://schemas.microsoft.com/office/drawing/2014/main" id="{FE24825C-8418-724D-A7CB-B20159393615}"/>
              </a:ext>
            </a:extLst>
          </p:cNvPr>
          <p:cNvSpPr/>
          <p:nvPr/>
        </p:nvSpPr>
        <p:spPr bwMode="gray">
          <a:xfrm>
            <a:off x="2951339" y="2306442"/>
            <a:ext cx="1215927" cy="1259062"/>
          </a:xfrm>
          <a:prstGeom prst="round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dirty="0">
                <a:solidFill>
                  <a:schemeClr val="tx1"/>
                </a:solidFill>
              </a:rPr>
              <a:t>Neural Network</a:t>
            </a:r>
          </a:p>
        </p:txBody>
      </p:sp>
      <p:cxnSp>
        <p:nvCxnSpPr>
          <p:cNvPr id="11" name="Straight Arrow Connector 10">
            <a:extLst>
              <a:ext uri="{FF2B5EF4-FFF2-40B4-BE49-F238E27FC236}">
                <a16:creationId xmlns:a16="http://schemas.microsoft.com/office/drawing/2014/main" id="{1379F974-F44B-7144-9BE0-2404182368D6}"/>
              </a:ext>
            </a:extLst>
          </p:cNvPr>
          <p:cNvCxnSpPr>
            <a:cxnSpLocks/>
            <a:stCxn id="1028" idx="3"/>
            <a:endCxn id="8" idx="1"/>
          </p:cNvCxnSpPr>
          <p:nvPr/>
        </p:nvCxnSpPr>
        <p:spPr>
          <a:xfrm flipV="1">
            <a:off x="1454613" y="2935973"/>
            <a:ext cx="1496726"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Artificial Intelligence: A Modern Approach | 4th edition | Pearson">
            <a:extLst>
              <a:ext uri="{FF2B5EF4-FFF2-40B4-BE49-F238E27FC236}">
                <a16:creationId xmlns:a16="http://schemas.microsoft.com/office/drawing/2014/main" id="{4A3F1A14-9894-4B47-877A-8F8171540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28" y="2306442"/>
            <a:ext cx="999685" cy="125906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8106FCE7-4797-A94E-944F-2EFC13A3E6CF}"/>
              </a:ext>
            </a:extLst>
          </p:cNvPr>
          <p:cNvSpPr txBox="1"/>
          <p:nvPr/>
        </p:nvSpPr>
        <p:spPr>
          <a:xfrm>
            <a:off x="1685203" y="2599407"/>
            <a:ext cx="999685" cy="276999"/>
          </a:xfrm>
          <a:prstGeom prst="rect">
            <a:avLst/>
          </a:prstGeom>
          <a:noFill/>
        </p:spPr>
        <p:txBody>
          <a:bodyPr wrap="square" lIns="0" tIns="0" rIns="0" bIns="0" rtlCol="0">
            <a:spAutoFit/>
          </a:bodyPr>
          <a:lstStyle/>
          <a:p>
            <a:pPr algn="ctr">
              <a:buClr>
                <a:srgbClr val="002776"/>
              </a:buClr>
            </a:pPr>
            <a:r>
              <a:rPr lang="en-US" dirty="0"/>
              <a:t>train</a:t>
            </a:r>
          </a:p>
        </p:txBody>
      </p:sp>
      <p:sp>
        <p:nvSpPr>
          <p:cNvPr id="27" name="Rounded Rectangle 26">
            <a:extLst>
              <a:ext uri="{FF2B5EF4-FFF2-40B4-BE49-F238E27FC236}">
                <a16:creationId xmlns:a16="http://schemas.microsoft.com/office/drawing/2014/main" id="{5776A005-BF4B-D446-A97D-37D586625309}"/>
              </a:ext>
            </a:extLst>
          </p:cNvPr>
          <p:cNvSpPr/>
          <p:nvPr/>
        </p:nvSpPr>
        <p:spPr bwMode="gray">
          <a:xfrm>
            <a:off x="2951339" y="4377112"/>
            <a:ext cx="1215927" cy="1259062"/>
          </a:xfrm>
          <a:prstGeom prst="round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dirty="0">
                <a:solidFill>
                  <a:schemeClr val="tx1"/>
                </a:solidFill>
              </a:rPr>
              <a:t>Neural Network</a:t>
            </a:r>
          </a:p>
        </p:txBody>
      </p:sp>
      <p:cxnSp>
        <p:nvCxnSpPr>
          <p:cNvPr id="28" name="Straight Arrow Connector 27">
            <a:extLst>
              <a:ext uri="{FF2B5EF4-FFF2-40B4-BE49-F238E27FC236}">
                <a16:creationId xmlns:a16="http://schemas.microsoft.com/office/drawing/2014/main" id="{2F949679-0907-1244-9FFF-847F11C371C9}"/>
              </a:ext>
            </a:extLst>
          </p:cNvPr>
          <p:cNvCxnSpPr>
            <a:cxnSpLocks/>
          </p:cNvCxnSpPr>
          <p:nvPr/>
        </p:nvCxnSpPr>
        <p:spPr>
          <a:xfrm>
            <a:off x="1411970" y="4862762"/>
            <a:ext cx="1537200" cy="4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4D483E4-6A95-634E-A979-29A2CC2F8970}"/>
              </a:ext>
            </a:extLst>
          </p:cNvPr>
          <p:cNvSpPr txBox="1"/>
          <p:nvPr/>
        </p:nvSpPr>
        <p:spPr>
          <a:xfrm>
            <a:off x="1390476" y="4248751"/>
            <a:ext cx="1476252" cy="553998"/>
          </a:xfrm>
          <a:prstGeom prst="rect">
            <a:avLst/>
          </a:prstGeom>
          <a:noFill/>
        </p:spPr>
        <p:txBody>
          <a:bodyPr wrap="square" lIns="0" tIns="0" rIns="0" bIns="0" rtlCol="0">
            <a:spAutoFit/>
          </a:bodyPr>
          <a:lstStyle/>
          <a:p>
            <a:pPr algn="ctr">
              <a:buClr>
                <a:srgbClr val="002776"/>
              </a:buClr>
            </a:pPr>
            <a:r>
              <a:rPr lang="en-US" dirty="0"/>
              <a:t>the meaning of life is …</a:t>
            </a:r>
          </a:p>
        </p:txBody>
      </p:sp>
      <p:pic>
        <p:nvPicPr>
          <p:cNvPr id="24" name="Graphic 23" descr="Man">
            <a:extLst>
              <a:ext uri="{FF2B5EF4-FFF2-40B4-BE49-F238E27FC236}">
                <a16:creationId xmlns:a16="http://schemas.microsoft.com/office/drawing/2014/main" id="{496D2320-0B55-B14B-ABC2-27B28ACDCB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570" y="4548996"/>
            <a:ext cx="914400" cy="914400"/>
          </a:xfrm>
          <a:prstGeom prst="rect">
            <a:avLst/>
          </a:prstGeom>
        </p:spPr>
      </p:pic>
      <p:cxnSp>
        <p:nvCxnSpPr>
          <p:cNvPr id="34" name="Straight Arrow Connector 33">
            <a:extLst>
              <a:ext uri="{FF2B5EF4-FFF2-40B4-BE49-F238E27FC236}">
                <a16:creationId xmlns:a16="http://schemas.microsoft.com/office/drawing/2014/main" id="{E21538E3-241F-C54D-ABC1-932A9BA7231F}"/>
              </a:ext>
            </a:extLst>
          </p:cNvPr>
          <p:cNvCxnSpPr>
            <a:cxnSpLocks/>
          </p:cNvCxnSpPr>
          <p:nvPr/>
        </p:nvCxnSpPr>
        <p:spPr>
          <a:xfrm flipH="1">
            <a:off x="1411970" y="5149422"/>
            <a:ext cx="15372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D22B08-09C2-6E4B-9FA1-B8382E03D7FB}"/>
              </a:ext>
            </a:extLst>
          </p:cNvPr>
          <p:cNvSpPr txBox="1"/>
          <p:nvPr/>
        </p:nvSpPr>
        <p:spPr>
          <a:xfrm>
            <a:off x="1411970" y="5228263"/>
            <a:ext cx="1476252" cy="276999"/>
          </a:xfrm>
          <a:prstGeom prst="rect">
            <a:avLst/>
          </a:prstGeom>
          <a:noFill/>
        </p:spPr>
        <p:txBody>
          <a:bodyPr wrap="square" lIns="0" tIns="0" rIns="0" bIns="0" rtlCol="0">
            <a:spAutoFit/>
          </a:bodyPr>
          <a:lstStyle/>
          <a:p>
            <a:pPr algn="ctr">
              <a:buClr>
                <a:srgbClr val="002776"/>
              </a:buClr>
            </a:pPr>
            <a:r>
              <a:rPr lang="en-US" dirty="0"/>
              <a:t>(answer)</a:t>
            </a:r>
          </a:p>
        </p:txBody>
      </p:sp>
      <p:cxnSp>
        <p:nvCxnSpPr>
          <p:cNvPr id="15" name="Straight Arrow Connector 14">
            <a:extLst>
              <a:ext uri="{FF2B5EF4-FFF2-40B4-BE49-F238E27FC236}">
                <a16:creationId xmlns:a16="http://schemas.microsoft.com/office/drawing/2014/main" id="{3C6BDB24-8CB1-824F-8B24-35269805F327}"/>
              </a:ext>
            </a:extLst>
          </p:cNvPr>
          <p:cNvCxnSpPr>
            <a:cxnSpLocks/>
          </p:cNvCxnSpPr>
          <p:nvPr/>
        </p:nvCxnSpPr>
        <p:spPr>
          <a:xfrm>
            <a:off x="2118365" y="3759200"/>
            <a:ext cx="0" cy="34968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836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a:extLst>
              <a:ext uri="{FF2B5EF4-FFF2-40B4-BE49-F238E27FC236}">
                <a16:creationId xmlns:a16="http://schemas.microsoft.com/office/drawing/2014/main" id="{C64229EA-D882-B148-9335-C12D81B3C972}"/>
              </a:ext>
            </a:extLst>
          </p:cNvPr>
          <p:cNvSpPr/>
          <p:nvPr/>
        </p:nvSpPr>
        <p:spPr bwMode="gray">
          <a:xfrm>
            <a:off x="2593299" y="1999478"/>
            <a:ext cx="3372786" cy="4382271"/>
          </a:xfrm>
          <a:prstGeom prst="rect">
            <a:avLst/>
          </a:prstGeom>
          <a:noFill/>
          <a:ln w="28575"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p:cNvSpPr>
            <a:spLocks noGrp="1"/>
          </p:cNvSpPr>
          <p:nvPr>
            <p:ph type="title"/>
          </p:nvPr>
        </p:nvSpPr>
        <p:spPr bwMode="gray"/>
        <p:txBody>
          <a:bodyPr/>
          <a:lstStyle/>
          <a:p>
            <a:r>
              <a:rPr lang="en-US" dirty="0">
                <a:solidFill>
                  <a:srgbClr val="002776"/>
                </a:solidFill>
              </a:rPr>
              <a:t>The model takes an array of words and outputs a probability distribution of words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Design - RNNLM</a:t>
            </a:r>
          </a:p>
        </p:txBody>
      </p:sp>
      <p:grpSp>
        <p:nvGrpSpPr>
          <p:cNvPr id="1025" name="Group 1024">
            <a:extLst>
              <a:ext uri="{FF2B5EF4-FFF2-40B4-BE49-F238E27FC236}">
                <a16:creationId xmlns:a16="http://schemas.microsoft.com/office/drawing/2014/main" id="{984E1D14-3AD6-8E43-A430-C3E95C867C85}"/>
              </a:ext>
            </a:extLst>
          </p:cNvPr>
          <p:cNvGrpSpPr/>
          <p:nvPr/>
        </p:nvGrpSpPr>
        <p:grpSpPr>
          <a:xfrm>
            <a:off x="405210" y="2059708"/>
            <a:ext cx="5466044" cy="4380002"/>
            <a:chOff x="502195" y="1765298"/>
            <a:chExt cx="5466044" cy="4380002"/>
          </a:xfrm>
        </p:grpSpPr>
        <p:grpSp>
          <p:nvGrpSpPr>
            <p:cNvPr id="55" name="Group 54">
              <a:extLst>
                <a:ext uri="{FF2B5EF4-FFF2-40B4-BE49-F238E27FC236}">
                  <a16:creationId xmlns:a16="http://schemas.microsoft.com/office/drawing/2014/main" id="{6B95C267-E6B2-AD45-9A65-8166692BFA9B}"/>
                </a:ext>
              </a:extLst>
            </p:cNvPr>
            <p:cNvGrpSpPr/>
            <p:nvPr/>
          </p:nvGrpSpPr>
          <p:grpSpPr>
            <a:xfrm>
              <a:off x="502195" y="1765300"/>
              <a:ext cx="1722022" cy="4380000"/>
              <a:chOff x="3702594" y="1974850"/>
              <a:chExt cx="1738811" cy="4380000"/>
            </a:xfrm>
          </p:grpSpPr>
          <p:sp>
            <p:nvSpPr>
              <p:cNvPr id="5" name="Rectangle 4">
                <a:extLst>
                  <a:ext uri="{FF2B5EF4-FFF2-40B4-BE49-F238E27FC236}">
                    <a16:creationId xmlns:a16="http://schemas.microsoft.com/office/drawing/2014/main" id="{18987036-2E1B-2E43-B101-11C0213621E2}"/>
                  </a:ext>
                </a:extLst>
              </p:cNvPr>
              <p:cNvSpPr/>
              <p:nvPr/>
            </p:nvSpPr>
            <p:spPr bwMode="gray">
              <a:xfrm>
                <a:off x="3702594" y="2425609"/>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Softmax</a:t>
                </a:r>
              </a:p>
            </p:txBody>
          </p:sp>
          <p:sp>
            <p:nvSpPr>
              <p:cNvPr id="17" name="Rectangle 16">
                <a:extLst>
                  <a:ext uri="{FF2B5EF4-FFF2-40B4-BE49-F238E27FC236}">
                    <a16:creationId xmlns:a16="http://schemas.microsoft.com/office/drawing/2014/main" id="{D886CE90-D5F4-BC48-BEC4-F3191B661A87}"/>
                  </a:ext>
                </a:extLst>
              </p:cNvPr>
              <p:cNvSpPr/>
              <p:nvPr/>
            </p:nvSpPr>
            <p:spPr bwMode="gray">
              <a:xfrm>
                <a:off x="3702594" y="2876368"/>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Affine</a:t>
                </a:r>
              </a:p>
            </p:txBody>
          </p:sp>
          <p:sp>
            <p:nvSpPr>
              <p:cNvPr id="18" name="Rectangle 17">
                <a:extLst>
                  <a:ext uri="{FF2B5EF4-FFF2-40B4-BE49-F238E27FC236}">
                    <a16:creationId xmlns:a16="http://schemas.microsoft.com/office/drawing/2014/main" id="{21EA695A-1196-794A-9ACF-9F23D0D37B58}"/>
                  </a:ext>
                </a:extLst>
              </p:cNvPr>
              <p:cNvSpPr/>
              <p:nvPr/>
            </p:nvSpPr>
            <p:spPr bwMode="gray">
              <a:xfrm>
                <a:off x="3702594" y="3327127"/>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Dropout</a:t>
                </a:r>
              </a:p>
            </p:txBody>
          </p:sp>
          <p:sp>
            <p:nvSpPr>
              <p:cNvPr id="19" name="Rectangle 18">
                <a:extLst>
                  <a:ext uri="{FF2B5EF4-FFF2-40B4-BE49-F238E27FC236}">
                    <a16:creationId xmlns:a16="http://schemas.microsoft.com/office/drawing/2014/main" id="{AA169CBB-5591-4D47-A946-18BE32886863}"/>
                  </a:ext>
                </a:extLst>
              </p:cNvPr>
              <p:cNvSpPr/>
              <p:nvPr/>
            </p:nvSpPr>
            <p:spPr bwMode="gray">
              <a:xfrm>
                <a:off x="3702594" y="3777886"/>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LSTM</a:t>
                </a:r>
              </a:p>
            </p:txBody>
          </p:sp>
          <p:sp>
            <p:nvSpPr>
              <p:cNvPr id="20" name="Rectangle 19">
                <a:extLst>
                  <a:ext uri="{FF2B5EF4-FFF2-40B4-BE49-F238E27FC236}">
                    <a16:creationId xmlns:a16="http://schemas.microsoft.com/office/drawing/2014/main" id="{8C11F894-D999-BD4E-8C2A-D32C792BCB4C}"/>
                  </a:ext>
                </a:extLst>
              </p:cNvPr>
              <p:cNvSpPr/>
              <p:nvPr/>
            </p:nvSpPr>
            <p:spPr bwMode="gray">
              <a:xfrm>
                <a:off x="3702594" y="4228645"/>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Dropout</a:t>
                </a:r>
              </a:p>
            </p:txBody>
          </p:sp>
          <p:sp>
            <p:nvSpPr>
              <p:cNvPr id="21" name="Rectangle 20">
                <a:extLst>
                  <a:ext uri="{FF2B5EF4-FFF2-40B4-BE49-F238E27FC236}">
                    <a16:creationId xmlns:a16="http://schemas.microsoft.com/office/drawing/2014/main" id="{A997CFD0-5C37-8040-81D5-19D028BEE5ED}"/>
                  </a:ext>
                </a:extLst>
              </p:cNvPr>
              <p:cNvSpPr/>
              <p:nvPr/>
            </p:nvSpPr>
            <p:spPr bwMode="gray">
              <a:xfrm>
                <a:off x="3702594" y="4679404"/>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LSTM</a:t>
                </a:r>
              </a:p>
            </p:txBody>
          </p:sp>
          <p:sp>
            <p:nvSpPr>
              <p:cNvPr id="22" name="Rectangle 21">
                <a:extLst>
                  <a:ext uri="{FF2B5EF4-FFF2-40B4-BE49-F238E27FC236}">
                    <a16:creationId xmlns:a16="http://schemas.microsoft.com/office/drawing/2014/main" id="{0D47775B-D196-4E41-A45C-38AD7171C7A1}"/>
                  </a:ext>
                </a:extLst>
              </p:cNvPr>
              <p:cNvSpPr/>
              <p:nvPr/>
            </p:nvSpPr>
            <p:spPr bwMode="gray">
              <a:xfrm>
                <a:off x="3702594" y="5130163"/>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Dropout</a:t>
                </a:r>
              </a:p>
            </p:txBody>
          </p:sp>
          <p:sp>
            <p:nvSpPr>
              <p:cNvPr id="25" name="Rectangle 24">
                <a:extLst>
                  <a:ext uri="{FF2B5EF4-FFF2-40B4-BE49-F238E27FC236}">
                    <a16:creationId xmlns:a16="http://schemas.microsoft.com/office/drawing/2014/main" id="{C88FF899-F004-564D-A700-708514E631E7}"/>
                  </a:ext>
                </a:extLst>
              </p:cNvPr>
              <p:cNvSpPr/>
              <p:nvPr/>
            </p:nvSpPr>
            <p:spPr bwMode="gray">
              <a:xfrm>
                <a:off x="3702594" y="5580922"/>
                <a:ext cx="1738811"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Time Embedding</a:t>
                </a:r>
              </a:p>
            </p:txBody>
          </p:sp>
          <p:cxnSp>
            <p:nvCxnSpPr>
              <p:cNvPr id="10" name="Straight Arrow Connector 9">
                <a:extLst>
                  <a:ext uri="{FF2B5EF4-FFF2-40B4-BE49-F238E27FC236}">
                    <a16:creationId xmlns:a16="http://schemas.microsoft.com/office/drawing/2014/main" id="{D43A2B4F-7873-0548-9BC4-DBF4F2064EE1}"/>
                  </a:ext>
                </a:extLst>
              </p:cNvPr>
              <p:cNvCxnSpPr>
                <a:stCxn id="25" idx="0"/>
                <a:endCxn id="22" idx="2"/>
              </p:cNvCxnSpPr>
              <p:nvPr/>
            </p:nvCxnSpPr>
            <p:spPr>
              <a:xfrm flipV="1">
                <a:off x="4572000"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02CE1D-E2E7-734C-A456-34EA07DEDE61}"/>
                  </a:ext>
                </a:extLst>
              </p:cNvPr>
              <p:cNvCxnSpPr>
                <a:cxnSpLocks/>
                <a:stCxn id="22" idx="0"/>
                <a:endCxn id="21" idx="2"/>
              </p:cNvCxnSpPr>
              <p:nvPr/>
            </p:nvCxnSpPr>
            <p:spPr>
              <a:xfrm flipV="1">
                <a:off x="4572000"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2A04412-A92F-F74A-BD4A-2AE543AE18F8}"/>
                  </a:ext>
                </a:extLst>
              </p:cNvPr>
              <p:cNvCxnSpPr>
                <a:cxnSpLocks/>
                <a:stCxn id="21" idx="0"/>
                <a:endCxn id="20" idx="2"/>
              </p:cNvCxnSpPr>
              <p:nvPr/>
            </p:nvCxnSpPr>
            <p:spPr>
              <a:xfrm flipV="1">
                <a:off x="4572000" y="4551810"/>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2612E21-0C69-D74D-93F3-2E59A67DD36B}"/>
                  </a:ext>
                </a:extLst>
              </p:cNvPr>
              <p:cNvCxnSpPr>
                <a:cxnSpLocks/>
                <a:stCxn id="20" idx="0"/>
                <a:endCxn id="19" idx="2"/>
              </p:cNvCxnSpPr>
              <p:nvPr/>
            </p:nvCxnSpPr>
            <p:spPr>
              <a:xfrm flipV="1">
                <a:off x="4572000"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F78629-95E9-C040-8B95-9B67DD0CBDAB}"/>
                  </a:ext>
                </a:extLst>
              </p:cNvPr>
              <p:cNvCxnSpPr>
                <a:cxnSpLocks/>
                <a:stCxn id="19" idx="0"/>
                <a:endCxn id="18" idx="2"/>
              </p:cNvCxnSpPr>
              <p:nvPr/>
            </p:nvCxnSpPr>
            <p:spPr>
              <a:xfrm flipV="1">
                <a:off x="4572000" y="3650292"/>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ED560BB-F606-E746-8655-231036452162}"/>
                  </a:ext>
                </a:extLst>
              </p:cNvPr>
              <p:cNvCxnSpPr>
                <a:cxnSpLocks/>
                <a:stCxn id="18" idx="0"/>
                <a:endCxn id="17" idx="2"/>
              </p:cNvCxnSpPr>
              <p:nvPr/>
            </p:nvCxnSpPr>
            <p:spPr>
              <a:xfrm flipV="1">
                <a:off x="4572000"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7AA9791-E422-6D4D-BB5F-34B0ECFDBF30}"/>
                  </a:ext>
                </a:extLst>
              </p:cNvPr>
              <p:cNvCxnSpPr>
                <a:cxnSpLocks/>
                <a:stCxn id="17" idx="0"/>
                <a:endCxn id="5" idx="2"/>
              </p:cNvCxnSpPr>
              <p:nvPr/>
            </p:nvCxnSpPr>
            <p:spPr>
              <a:xfrm flipV="1">
                <a:off x="4572000"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ECD7973-DF4E-214B-94AB-6EC9025785FE}"/>
                  </a:ext>
                </a:extLst>
              </p:cNvPr>
              <p:cNvSpPr/>
              <p:nvPr/>
            </p:nvSpPr>
            <p:spPr bwMode="gray">
              <a:xfrm>
                <a:off x="3702594" y="6031685"/>
                <a:ext cx="1738811"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ws</a:t>
                </a:r>
                <a:endParaRPr lang="en-JP" sz="1600" baseline="-25000" dirty="0">
                  <a:solidFill>
                    <a:schemeClr val="tx1"/>
                  </a:solidFill>
                </a:endParaRPr>
              </a:p>
            </p:txBody>
          </p:sp>
          <p:sp>
            <p:nvSpPr>
              <p:cNvPr id="48" name="Rectangle 47">
                <a:extLst>
                  <a:ext uri="{FF2B5EF4-FFF2-40B4-BE49-F238E27FC236}">
                    <a16:creationId xmlns:a16="http://schemas.microsoft.com/office/drawing/2014/main" id="{FC705BCA-06A6-A647-AAC9-71D33BF0B169}"/>
                  </a:ext>
                </a:extLst>
              </p:cNvPr>
              <p:cNvSpPr/>
              <p:nvPr/>
            </p:nvSpPr>
            <p:spPr bwMode="gray">
              <a:xfrm>
                <a:off x="3702594" y="1974850"/>
                <a:ext cx="1738811"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ys</a:t>
                </a:r>
                <a:endParaRPr lang="en-JP" sz="1600" baseline="-25000" dirty="0">
                  <a:solidFill>
                    <a:schemeClr val="tx1"/>
                  </a:solidFill>
                </a:endParaRPr>
              </a:p>
            </p:txBody>
          </p:sp>
          <p:cxnSp>
            <p:nvCxnSpPr>
              <p:cNvPr id="49" name="Straight Arrow Connector 48">
                <a:extLst>
                  <a:ext uri="{FF2B5EF4-FFF2-40B4-BE49-F238E27FC236}">
                    <a16:creationId xmlns:a16="http://schemas.microsoft.com/office/drawing/2014/main" id="{12354664-4A64-DD44-B838-167D5360D89B}"/>
                  </a:ext>
                </a:extLst>
              </p:cNvPr>
              <p:cNvCxnSpPr>
                <a:cxnSpLocks/>
                <a:stCxn id="47" idx="0"/>
                <a:endCxn id="25" idx="2"/>
              </p:cNvCxnSpPr>
              <p:nvPr/>
            </p:nvCxnSpPr>
            <p:spPr>
              <a:xfrm flipV="1">
                <a:off x="4572000"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9E05DEB-93A2-994E-8AFD-A55E413D28E5}"/>
                  </a:ext>
                </a:extLst>
              </p:cNvPr>
              <p:cNvCxnSpPr>
                <a:cxnSpLocks/>
                <a:stCxn id="5" idx="0"/>
                <a:endCxn id="48" idx="2"/>
              </p:cNvCxnSpPr>
              <p:nvPr/>
            </p:nvCxnSpPr>
            <p:spPr>
              <a:xfrm flipV="1">
                <a:off x="4572000"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4" name="Group 1023">
              <a:extLst>
                <a:ext uri="{FF2B5EF4-FFF2-40B4-BE49-F238E27FC236}">
                  <a16:creationId xmlns:a16="http://schemas.microsoft.com/office/drawing/2014/main" id="{5BDCF38C-6C34-764E-A4AA-C97986C848C5}"/>
                </a:ext>
              </a:extLst>
            </p:cNvPr>
            <p:cNvGrpSpPr/>
            <p:nvPr/>
          </p:nvGrpSpPr>
          <p:grpSpPr>
            <a:xfrm>
              <a:off x="2818801" y="1765298"/>
              <a:ext cx="3149438" cy="4380002"/>
              <a:chOff x="2818801" y="1974848"/>
              <a:chExt cx="3149438" cy="4380002"/>
            </a:xfrm>
          </p:grpSpPr>
          <p:grpSp>
            <p:nvGrpSpPr>
              <p:cNvPr id="127" name="Group 126">
                <a:extLst>
                  <a:ext uri="{FF2B5EF4-FFF2-40B4-BE49-F238E27FC236}">
                    <a16:creationId xmlns:a16="http://schemas.microsoft.com/office/drawing/2014/main" id="{C517F639-5D54-8545-8CD9-4F8E1FE30412}"/>
                  </a:ext>
                </a:extLst>
              </p:cNvPr>
              <p:cNvGrpSpPr/>
              <p:nvPr/>
            </p:nvGrpSpPr>
            <p:grpSpPr>
              <a:xfrm>
                <a:off x="2818801" y="1974850"/>
                <a:ext cx="1408038" cy="4380000"/>
                <a:chOff x="2557537" y="1974850"/>
                <a:chExt cx="1408038" cy="4380000"/>
              </a:xfrm>
            </p:grpSpPr>
            <p:sp>
              <p:nvSpPr>
                <p:cNvPr id="58" name="Rectangle 57">
                  <a:extLst>
                    <a:ext uri="{FF2B5EF4-FFF2-40B4-BE49-F238E27FC236}">
                      <a16:creationId xmlns:a16="http://schemas.microsoft.com/office/drawing/2014/main" id="{8E4B91B3-05ED-9F4F-84AF-4F3F8F5EB4EE}"/>
                    </a:ext>
                  </a:extLst>
                </p:cNvPr>
                <p:cNvSpPr/>
                <p:nvPr/>
              </p:nvSpPr>
              <p:spPr bwMode="gray">
                <a:xfrm>
                  <a:off x="2557537" y="2425609"/>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Softmax</a:t>
                  </a:r>
                </a:p>
              </p:txBody>
            </p:sp>
            <p:sp>
              <p:nvSpPr>
                <p:cNvPr id="59" name="Rectangle 58">
                  <a:extLst>
                    <a:ext uri="{FF2B5EF4-FFF2-40B4-BE49-F238E27FC236}">
                      <a16:creationId xmlns:a16="http://schemas.microsoft.com/office/drawing/2014/main" id="{6BEE78AD-1424-A247-8EC9-D2E413E4F231}"/>
                    </a:ext>
                  </a:extLst>
                </p:cNvPr>
                <p:cNvSpPr/>
                <p:nvPr/>
              </p:nvSpPr>
              <p:spPr bwMode="gray">
                <a:xfrm>
                  <a:off x="2557537" y="2876368"/>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Affine</a:t>
                  </a:r>
                </a:p>
              </p:txBody>
            </p:sp>
            <p:sp>
              <p:nvSpPr>
                <p:cNvPr id="60" name="Rectangle 59">
                  <a:extLst>
                    <a:ext uri="{FF2B5EF4-FFF2-40B4-BE49-F238E27FC236}">
                      <a16:creationId xmlns:a16="http://schemas.microsoft.com/office/drawing/2014/main" id="{90981F80-1442-6C4D-8E46-B918C881FC03}"/>
                    </a:ext>
                  </a:extLst>
                </p:cNvPr>
                <p:cNvSpPr/>
                <p:nvPr/>
              </p:nvSpPr>
              <p:spPr bwMode="gray">
                <a:xfrm>
                  <a:off x="2557537" y="3327127"/>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61" name="Rectangle 60">
                  <a:extLst>
                    <a:ext uri="{FF2B5EF4-FFF2-40B4-BE49-F238E27FC236}">
                      <a16:creationId xmlns:a16="http://schemas.microsoft.com/office/drawing/2014/main" id="{A46B28FF-1613-1646-B8FB-4DF3D27BD47E}"/>
                    </a:ext>
                  </a:extLst>
                </p:cNvPr>
                <p:cNvSpPr/>
                <p:nvPr/>
              </p:nvSpPr>
              <p:spPr bwMode="gray">
                <a:xfrm>
                  <a:off x="2557537" y="3777886"/>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62" name="Rectangle 61">
                  <a:extLst>
                    <a:ext uri="{FF2B5EF4-FFF2-40B4-BE49-F238E27FC236}">
                      <a16:creationId xmlns:a16="http://schemas.microsoft.com/office/drawing/2014/main" id="{84AA4677-C6AD-724B-BB32-77C2A5D3D287}"/>
                    </a:ext>
                  </a:extLst>
                </p:cNvPr>
                <p:cNvSpPr/>
                <p:nvPr/>
              </p:nvSpPr>
              <p:spPr bwMode="gray">
                <a:xfrm>
                  <a:off x="2557537" y="4228645"/>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63" name="Rectangle 62">
                  <a:extLst>
                    <a:ext uri="{FF2B5EF4-FFF2-40B4-BE49-F238E27FC236}">
                      <a16:creationId xmlns:a16="http://schemas.microsoft.com/office/drawing/2014/main" id="{2026310A-F814-3A41-86BF-89C3281F8A82}"/>
                    </a:ext>
                  </a:extLst>
                </p:cNvPr>
                <p:cNvSpPr/>
                <p:nvPr/>
              </p:nvSpPr>
              <p:spPr bwMode="gray">
                <a:xfrm>
                  <a:off x="2557537" y="4679404"/>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64" name="Rectangle 63">
                  <a:extLst>
                    <a:ext uri="{FF2B5EF4-FFF2-40B4-BE49-F238E27FC236}">
                      <a16:creationId xmlns:a16="http://schemas.microsoft.com/office/drawing/2014/main" id="{FD46AFF5-F977-4146-84AB-94302DCEF12A}"/>
                    </a:ext>
                  </a:extLst>
                </p:cNvPr>
                <p:cNvSpPr/>
                <p:nvPr/>
              </p:nvSpPr>
              <p:spPr bwMode="gray">
                <a:xfrm>
                  <a:off x="2557537" y="5130163"/>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65" name="Rectangle 64">
                  <a:extLst>
                    <a:ext uri="{FF2B5EF4-FFF2-40B4-BE49-F238E27FC236}">
                      <a16:creationId xmlns:a16="http://schemas.microsoft.com/office/drawing/2014/main" id="{1F5DDA72-4E3E-504C-B72B-B93574096415}"/>
                    </a:ext>
                  </a:extLst>
                </p:cNvPr>
                <p:cNvSpPr/>
                <p:nvPr/>
              </p:nvSpPr>
              <p:spPr bwMode="gray">
                <a:xfrm>
                  <a:off x="2557537" y="5580922"/>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Embedding</a:t>
                  </a:r>
                </a:p>
              </p:txBody>
            </p:sp>
            <p:cxnSp>
              <p:nvCxnSpPr>
                <p:cNvPr id="66" name="Straight Arrow Connector 65">
                  <a:extLst>
                    <a:ext uri="{FF2B5EF4-FFF2-40B4-BE49-F238E27FC236}">
                      <a16:creationId xmlns:a16="http://schemas.microsoft.com/office/drawing/2014/main" id="{597058B0-892B-7646-8698-FB3AEEF5F4E9}"/>
                    </a:ext>
                  </a:extLst>
                </p:cNvPr>
                <p:cNvCxnSpPr>
                  <a:stCxn id="65" idx="0"/>
                  <a:endCxn id="64" idx="2"/>
                </p:cNvCxnSpPr>
                <p:nvPr/>
              </p:nvCxnSpPr>
              <p:spPr>
                <a:xfrm flipV="1">
                  <a:off x="3200245"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8E534AF-2B33-5D42-8617-4815EF6A0A7B}"/>
                    </a:ext>
                  </a:extLst>
                </p:cNvPr>
                <p:cNvCxnSpPr>
                  <a:cxnSpLocks/>
                  <a:stCxn id="64" idx="0"/>
                  <a:endCxn id="63" idx="2"/>
                </p:cNvCxnSpPr>
                <p:nvPr/>
              </p:nvCxnSpPr>
              <p:spPr>
                <a:xfrm flipV="1">
                  <a:off x="3200245"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405D290-066A-B149-9E22-55BCD3B871A5}"/>
                    </a:ext>
                  </a:extLst>
                </p:cNvPr>
                <p:cNvCxnSpPr>
                  <a:cxnSpLocks/>
                  <a:stCxn id="62" idx="0"/>
                  <a:endCxn id="61" idx="2"/>
                </p:cNvCxnSpPr>
                <p:nvPr/>
              </p:nvCxnSpPr>
              <p:spPr>
                <a:xfrm flipV="1">
                  <a:off x="3200245"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50BB0AF-2AA0-DF47-859B-35D51DCBD49F}"/>
                    </a:ext>
                  </a:extLst>
                </p:cNvPr>
                <p:cNvCxnSpPr>
                  <a:cxnSpLocks/>
                  <a:stCxn id="60" idx="0"/>
                  <a:endCxn id="59" idx="2"/>
                </p:cNvCxnSpPr>
                <p:nvPr/>
              </p:nvCxnSpPr>
              <p:spPr>
                <a:xfrm flipV="1">
                  <a:off x="3200245"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003934-390B-CC48-A5A1-4333EC2A7BCC}"/>
                    </a:ext>
                  </a:extLst>
                </p:cNvPr>
                <p:cNvCxnSpPr>
                  <a:cxnSpLocks/>
                  <a:stCxn id="59" idx="0"/>
                  <a:endCxn id="58" idx="2"/>
                </p:cNvCxnSpPr>
                <p:nvPr/>
              </p:nvCxnSpPr>
              <p:spPr>
                <a:xfrm flipV="1">
                  <a:off x="3200245"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FE1B6268-85BB-E64C-86D9-CD102F1533F3}"/>
                    </a:ext>
                  </a:extLst>
                </p:cNvPr>
                <p:cNvSpPr/>
                <p:nvPr/>
              </p:nvSpPr>
              <p:spPr bwMode="gray">
                <a:xfrm>
                  <a:off x="2557537" y="6031685"/>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0</a:t>
                  </a:r>
                </a:p>
              </p:txBody>
            </p:sp>
            <p:sp>
              <p:nvSpPr>
                <p:cNvPr id="74" name="Rectangle 73">
                  <a:extLst>
                    <a:ext uri="{FF2B5EF4-FFF2-40B4-BE49-F238E27FC236}">
                      <a16:creationId xmlns:a16="http://schemas.microsoft.com/office/drawing/2014/main" id="{27CE4A95-1F73-8F41-A6AD-5CF8A5F909ED}"/>
                    </a:ext>
                  </a:extLst>
                </p:cNvPr>
                <p:cNvSpPr/>
                <p:nvPr/>
              </p:nvSpPr>
              <p:spPr bwMode="gray">
                <a:xfrm>
                  <a:off x="2557537" y="1974850"/>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r>
                    <a:rPr lang="en-JP" sz="1600" baseline="-25000" dirty="0">
                      <a:solidFill>
                        <a:schemeClr val="tx1"/>
                      </a:solidFill>
                    </a:rPr>
                    <a:t>0</a:t>
                  </a:r>
                </a:p>
              </p:txBody>
            </p:sp>
            <p:cxnSp>
              <p:nvCxnSpPr>
                <p:cNvPr id="75" name="Straight Arrow Connector 74">
                  <a:extLst>
                    <a:ext uri="{FF2B5EF4-FFF2-40B4-BE49-F238E27FC236}">
                      <a16:creationId xmlns:a16="http://schemas.microsoft.com/office/drawing/2014/main" id="{35A9D109-7A85-8145-9D48-BF7D42CCDFAD}"/>
                    </a:ext>
                  </a:extLst>
                </p:cNvPr>
                <p:cNvCxnSpPr>
                  <a:cxnSpLocks/>
                  <a:stCxn id="73" idx="0"/>
                  <a:endCxn id="65" idx="2"/>
                </p:cNvCxnSpPr>
                <p:nvPr/>
              </p:nvCxnSpPr>
              <p:spPr>
                <a:xfrm flipV="1">
                  <a:off x="3200245"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E61075-AE3D-5D41-8609-C26F992D5B2A}"/>
                    </a:ext>
                  </a:extLst>
                </p:cNvPr>
                <p:cNvCxnSpPr>
                  <a:cxnSpLocks/>
                  <a:stCxn id="58" idx="0"/>
                  <a:endCxn id="74" idx="2"/>
                </p:cNvCxnSpPr>
                <p:nvPr/>
              </p:nvCxnSpPr>
              <p:spPr>
                <a:xfrm flipV="1">
                  <a:off x="3200245"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342DBA1-A06A-CE4C-9E93-C2E894963F3B}"/>
                    </a:ext>
                  </a:extLst>
                </p:cNvPr>
                <p:cNvSpPr/>
                <p:nvPr/>
              </p:nvSpPr>
              <p:spPr bwMode="gray">
                <a:xfrm>
                  <a:off x="3778250" y="4872734"/>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13" name="Rectangle 112">
                  <a:extLst>
                    <a:ext uri="{FF2B5EF4-FFF2-40B4-BE49-F238E27FC236}">
                      <a16:creationId xmlns:a16="http://schemas.microsoft.com/office/drawing/2014/main" id="{2A7A1589-E868-3E40-8B9F-F9A6EE2C88FC}"/>
                    </a:ext>
                  </a:extLst>
                </p:cNvPr>
                <p:cNvSpPr/>
                <p:nvPr/>
              </p:nvSpPr>
              <p:spPr bwMode="gray">
                <a:xfrm>
                  <a:off x="3778249" y="4728028"/>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14" name="Elbow Connector 113">
                  <a:extLst>
                    <a:ext uri="{FF2B5EF4-FFF2-40B4-BE49-F238E27FC236}">
                      <a16:creationId xmlns:a16="http://schemas.microsoft.com/office/drawing/2014/main" id="{76795F7F-AE78-7E40-A4E0-3E35C445D6CB}"/>
                    </a:ext>
                  </a:extLst>
                </p:cNvPr>
                <p:cNvCxnSpPr>
                  <a:stCxn id="112" idx="3"/>
                  <a:endCxn id="62" idx="2"/>
                </p:cNvCxnSpPr>
                <p:nvPr/>
              </p:nvCxnSpPr>
              <p:spPr>
                <a:xfrm flipH="1" flipV="1">
                  <a:off x="3200245" y="4551810"/>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A747023-E148-0E4A-9F62-92AB373E1983}"/>
                    </a:ext>
                  </a:extLst>
                </p:cNvPr>
                <p:cNvSpPr/>
                <p:nvPr/>
              </p:nvSpPr>
              <p:spPr bwMode="gray">
                <a:xfrm>
                  <a:off x="3777650" y="3966143"/>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20" name="Rectangle 119">
                  <a:extLst>
                    <a:ext uri="{FF2B5EF4-FFF2-40B4-BE49-F238E27FC236}">
                      <a16:creationId xmlns:a16="http://schemas.microsoft.com/office/drawing/2014/main" id="{8CB89723-F591-CA43-B417-A5F233E68A52}"/>
                    </a:ext>
                  </a:extLst>
                </p:cNvPr>
                <p:cNvSpPr/>
                <p:nvPr/>
              </p:nvSpPr>
              <p:spPr bwMode="gray">
                <a:xfrm>
                  <a:off x="3777649" y="3821437"/>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21" name="Elbow Connector 120">
                  <a:extLst>
                    <a:ext uri="{FF2B5EF4-FFF2-40B4-BE49-F238E27FC236}">
                      <a16:creationId xmlns:a16="http://schemas.microsoft.com/office/drawing/2014/main" id="{52F3906D-7444-F84B-AECD-323F961E8D17}"/>
                    </a:ext>
                  </a:extLst>
                </p:cNvPr>
                <p:cNvCxnSpPr>
                  <a:stCxn id="119" idx="3"/>
                </p:cNvCxnSpPr>
                <p:nvPr/>
              </p:nvCxnSpPr>
              <p:spPr>
                <a:xfrm flipH="1" flipV="1">
                  <a:off x="3199645" y="3645219"/>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D37686CF-20C6-1E4C-975E-A4F7E9F496AF}"/>
                    </a:ext>
                  </a:extLst>
                </p:cNvPr>
                <p:cNvCxnSpPr>
                  <a:stCxn id="120" idx="3"/>
                </p:cNvCxnSpPr>
                <p:nvPr/>
              </p:nvCxnSpPr>
              <p:spPr>
                <a:xfrm>
                  <a:off x="3843552" y="3865440"/>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110507C-D718-AA4E-8427-06E1C04A8321}"/>
                    </a:ext>
                  </a:extLst>
                </p:cNvPr>
                <p:cNvCxnSpPr/>
                <p:nvPr/>
              </p:nvCxnSpPr>
              <p:spPr>
                <a:xfrm>
                  <a:off x="3843552" y="4010145"/>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ED278B3-45E2-4E44-B33A-D6AA73BD2760}"/>
                    </a:ext>
                  </a:extLst>
                </p:cNvPr>
                <p:cNvCxnSpPr/>
                <p:nvPr/>
              </p:nvCxnSpPr>
              <p:spPr>
                <a:xfrm>
                  <a:off x="3843552" y="4770321"/>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A718076-59E3-CB41-B598-17733DB4777A}"/>
                    </a:ext>
                  </a:extLst>
                </p:cNvPr>
                <p:cNvCxnSpPr/>
                <p:nvPr/>
              </p:nvCxnSpPr>
              <p:spPr>
                <a:xfrm>
                  <a:off x="3843552" y="4915026"/>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241A8757-1FEA-8441-8A07-B027724CCCE6}"/>
                  </a:ext>
                </a:extLst>
              </p:cNvPr>
              <p:cNvGrpSpPr/>
              <p:nvPr/>
            </p:nvGrpSpPr>
            <p:grpSpPr>
              <a:xfrm>
                <a:off x="4555058" y="1974848"/>
                <a:ext cx="1413181" cy="4380000"/>
                <a:chOff x="2430972" y="1974850"/>
                <a:chExt cx="1413181" cy="4380000"/>
              </a:xfrm>
            </p:grpSpPr>
            <p:sp>
              <p:nvSpPr>
                <p:cNvPr id="130" name="Rectangle 129">
                  <a:extLst>
                    <a:ext uri="{FF2B5EF4-FFF2-40B4-BE49-F238E27FC236}">
                      <a16:creationId xmlns:a16="http://schemas.microsoft.com/office/drawing/2014/main" id="{7B3612C4-5B66-2240-9F3C-E9222BCCA7D6}"/>
                    </a:ext>
                  </a:extLst>
                </p:cNvPr>
                <p:cNvSpPr/>
                <p:nvPr/>
              </p:nvSpPr>
              <p:spPr bwMode="gray">
                <a:xfrm>
                  <a:off x="2557537" y="2425609"/>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Softmax</a:t>
                  </a:r>
                </a:p>
              </p:txBody>
            </p:sp>
            <p:sp>
              <p:nvSpPr>
                <p:cNvPr id="131" name="Rectangle 130">
                  <a:extLst>
                    <a:ext uri="{FF2B5EF4-FFF2-40B4-BE49-F238E27FC236}">
                      <a16:creationId xmlns:a16="http://schemas.microsoft.com/office/drawing/2014/main" id="{DCC3694F-E1E5-FD4E-89E2-F41007503CF8}"/>
                    </a:ext>
                  </a:extLst>
                </p:cNvPr>
                <p:cNvSpPr/>
                <p:nvPr/>
              </p:nvSpPr>
              <p:spPr bwMode="gray">
                <a:xfrm>
                  <a:off x="2557537" y="2876368"/>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Affine</a:t>
                  </a:r>
                </a:p>
              </p:txBody>
            </p:sp>
            <p:sp>
              <p:nvSpPr>
                <p:cNvPr id="132" name="Rectangle 131">
                  <a:extLst>
                    <a:ext uri="{FF2B5EF4-FFF2-40B4-BE49-F238E27FC236}">
                      <a16:creationId xmlns:a16="http://schemas.microsoft.com/office/drawing/2014/main" id="{338E7962-9491-5F47-A438-5B601388AA71}"/>
                    </a:ext>
                  </a:extLst>
                </p:cNvPr>
                <p:cNvSpPr/>
                <p:nvPr/>
              </p:nvSpPr>
              <p:spPr bwMode="gray">
                <a:xfrm>
                  <a:off x="2557537" y="3327127"/>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33" name="Rectangle 132">
                  <a:extLst>
                    <a:ext uri="{FF2B5EF4-FFF2-40B4-BE49-F238E27FC236}">
                      <a16:creationId xmlns:a16="http://schemas.microsoft.com/office/drawing/2014/main" id="{6A8AA187-0FDB-B048-B2CB-ACD96F80E5AB}"/>
                    </a:ext>
                  </a:extLst>
                </p:cNvPr>
                <p:cNvSpPr/>
                <p:nvPr/>
              </p:nvSpPr>
              <p:spPr bwMode="gray">
                <a:xfrm>
                  <a:off x="2557537" y="3777886"/>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34" name="Rectangle 133">
                  <a:extLst>
                    <a:ext uri="{FF2B5EF4-FFF2-40B4-BE49-F238E27FC236}">
                      <a16:creationId xmlns:a16="http://schemas.microsoft.com/office/drawing/2014/main" id="{310346C4-BD6B-E144-9A77-314DC2231098}"/>
                    </a:ext>
                  </a:extLst>
                </p:cNvPr>
                <p:cNvSpPr/>
                <p:nvPr/>
              </p:nvSpPr>
              <p:spPr bwMode="gray">
                <a:xfrm>
                  <a:off x="2557537" y="4228645"/>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35" name="Rectangle 134">
                  <a:extLst>
                    <a:ext uri="{FF2B5EF4-FFF2-40B4-BE49-F238E27FC236}">
                      <a16:creationId xmlns:a16="http://schemas.microsoft.com/office/drawing/2014/main" id="{FD07A954-E47B-4449-9906-443D2DECCD00}"/>
                    </a:ext>
                  </a:extLst>
                </p:cNvPr>
                <p:cNvSpPr/>
                <p:nvPr/>
              </p:nvSpPr>
              <p:spPr bwMode="gray">
                <a:xfrm>
                  <a:off x="2557537" y="4679404"/>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36" name="Rectangle 135">
                  <a:extLst>
                    <a:ext uri="{FF2B5EF4-FFF2-40B4-BE49-F238E27FC236}">
                      <a16:creationId xmlns:a16="http://schemas.microsoft.com/office/drawing/2014/main" id="{DB4644F5-3CBF-134B-AAB5-4926B7E551B2}"/>
                    </a:ext>
                  </a:extLst>
                </p:cNvPr>
                <p:cNvSpPr/>
                <p:nvPr/>
              </p:nvSpPr>
              <p:spPr bwMode="gray">
                <a:xfrm>
                  <a:off x="2557537" y="5130163"/>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37" name="Rectangle 136">
                  <a:extLst>
                    <a:ext uri="{FF2B5EF4-FFF2-40B4-BE49-F238E27FC236}">
                      <a16:creationId xmlns:a16="http://schemas.microsoft.com/office/drawing/2014/main" id="{21CEA74A-8B61-E246-ADC8-0D0800778B98}"/>
                    </a:ext>
                  </a:extLst>
                </p:cNvPr>
                <p:cNvSpPr/>
                <p:nvPr/>
              </p:nvSpPr>
              <p:spPr bwMode="gray">
                <a:xfrm>
                  <a:off x="2557537" y="5580922"/>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Embedding</a:t>
                  </a:r>
                </a:p>
              </p:txBody>
            </p:sp>
            <p:cxnSp>
              <p:nvCxnSpPr>
                <p:cNvPr id="138" name="Straight Arrow Connector 137">
                  <a:extLst>
                    <a:ext uri="{FF2B5EF4-FFF2-40B4-BE49-F238E27FC236}">
                      <a16:creationId xmlns:a16="http://schemas.microsoft.com/office/drawing/2014/main" id="{EBFCE60D-7D13-7C41-99AD-E1EE8A675D32}"/>
                    </a:ext>
                  </a:extLst>
                </p:cNvPr>
                <p:cNvCxnSpPr>
                  <a:stCxn id="137" idx="0"/>
                  <a:endCxn id="136" idx="2"/>
                </p:cNvCxnSpPr>
                <p:nvPr/>
              </p:nvCxnSpPr>
              <p:spPr>
                <a:xfrm flipV="1">
                  <a:off x="3200245"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968741C5-C8F7-404D-BC31-00E5F0D49CAB}"/>
                    </a:ext>
                  </a:extLst>
                </p:cNvPr>
                <p:cNvCxnSpPr>
                  <a:cxnSpLocks/>
                  <a:stCxn id="136" idx="0"/>
                  <a:endCxn id="135" idx="2"/>
                </p:cNvCxnSpPr>
                <p:nvPr/>
              </p:nvCxnSpPr>
              <p:spPr>
                <a:xfrm flipV="1">
                  <a:off x="3200245"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9005C66-4783-DB4E-8181-6DDE1F50AB7A}"/>
                    </a:ext>
                  </a:extLst>
                </p:cNvPr>
                <p:cNvCxnSpPr>
                  <a:cxnSpLocks/>
                  <a:stCxn id="134" idx="0"/>
                  <a:endCxn id="133" idx="2"/>
                </p:cNvCxnSpPr>
                <p:nvPr/>
              </p:nvCxnSpPr>
              <p:spPr>
                <a:xfrm flipV="1">
                  <a:off x="3200245"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99D2BD5-C9E0-7442-9B6C-D0156869FC0F}"/>
                    </a:ext>
                  </a:extLst>
                </p:cNvPr>
                <p:cNvCxnSpPr>
                  <a:cxnSpLocks/>
                  <a:stCxn id="132" idx="0"/>
                  <a:endCxn id="131" idx="2"/>
                </p:cNvCxnSpPr>
                <p:nvPr/>
              </p:nvCxnSpPr>
              <p:spPr>
                <a:xfrm flipV="1">
                  <a:off x="3200245"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24EEDDA-3934-5E47-921D-91D5789370A2}"/>
                    </a:ext>
                  </a:extLst>
                </p:cNvPr>
                <p:cNvCxnSpPr>
                  <a:cxnSpLocks/>
                  <a:stCxn id="131" idx="0"/>
                  <a:endCxn id="130" idx="2"/>
                </p:cNvCxnSpPr>
                <p:nvPr/>
              </p:nvCxnSpPr>
              <p:spPr>
                <a:xfrm flipV="1">
                  <a:off x="3200245"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1B5DDA16-64B8-374D-A046-923FFCCE337E}"/>
                    </a:ext>
                  </a:extLst>
                </p:cNvPr>
                <p:cNvSpPr/>
                <p:nvPr/>
              </p:nvSpPr>
              <p:spPr bwMode="gray">
                <a:xfrm>
                  <a:off x="2557537" y="6031685"/>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T-1</a:t>
                  </a:r>
                </a:p>
              </p:txBody>
            </p:sp>
            <p:sp>
              <p:nvSpPr>
                <p:cNvPr id="144" name="Rectangle 143">
                  <a:extLst>
                    <a:ext uri="{FF2B5EF4-FFF2-40B4-BE49-F238E27FC236}">
                      <a16:creationId xmlns:a16="http://schemas.microsoft.com/office/drawing/2014/main" id="{5410E379-7FD4-2A45-A0FA-83F522EC7F29}"/>
                    </a:ext>
                  </a:extLst>
                </p:cNvPr>
                <p:cNvSpPr/>
                <p:nvPr/>
              </p:nvSpPr>
              <p:spPr bwMode="gray">
                <a:xfrm>
                  <a:off x="2557537" y="1974850"/>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r>
                    <a:rPr lang="en-JP" sz="1600" baseline="-25000" dirty="0">
                      <a:solidFill>
                        <a:schemeClr val="tx1"/>
                      </a:solidFill>
                    </a:rPr>
                    <a:t>T-1</a:t>
                  </a:r>
                </a:p>
              </p:txBody>
            </p:sp>
            <p:cxnSp>
              <p:nvCxnSpPr>
                <p:cNvPr id="145" name="Straight Arrow Connector 144">
                  <a:extLst>
                    <a:ext uri="{FF2B5EF4-FFF2-40B4-BE49-F238E27FC236}">
                      <a16:creationId xmlns:a16="http://schemas.microsoft.com/office/drawing/2014/main" id="{37130E2C-4114-014B-81D4-051837122C44}"/>
                    </a:ext>
                  </a:extLst>
                </p:cNvPr>
                <p:cNvCxnSpPr>
                  <a:cxnSpLocks/>
                  <a:stCxn id="143" idx="0"/>
                  <a:endCxn id="137" idx="2"/>
                </p:cNvCxnSpPr>
                <p:nvPr/>
              </p:nvCxnSpPr>
              <p:spPr>
                <a:xfrm flipV="1">
                  <a:off x="3200245"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AC2B16A0-9AA6-AD45-9AC0-B6DB1740F317}"/>
                    </a:ext>
                  </a:extLst>
                </p:cNvPr>
                <p:cNvCxnSpPr>
                  <a:cxnSpLocks/>
                  <a:stCxn id="130" idx="0"/>
                  <a:endCxn id="144" idx="2"/>
                </p:cNvCxnSpPr>
                <p:nvPr/>
              </p:nvCxnSpPr>
              <p:spPr>
                <a:xfrm flipV="1">
                  <a:off x="3200245"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6DC43395-FBA9-4449-BAED-17E766D8135E}"/>
                    </a:ext>
                  </a:extLst>
                </p:cNvPr>
                <p:cNvSpPr/>
                <p:nvPr/>
              </p:nvSpPr>
              <p:spPr bwMode="gray">
                <a:xfrm>
                  <a:off x="3778250" y="4872734"/>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48" name="Rectangle 147">
                  <a:extLst>
                    <a:ext uri="{FF2B5EF4-FFF2-40B4-BE49-F238E27FC236}">
                      <a16:creationId xmlns:a16="http://schemas.microsoft.com/office/drawing/2014/main" id="{944AD6B2-FC1B-0342-9442-32644174D7EC}"/>
                    </a:ext>
                  </a:extLst>
                </p:cNvPr>
                <p:cNvSpPr/>
                <p:nvPr/>
              </p:nvSpPr>
              <p:spPr bwMode="gray">
                <a:xfrm>
                  <a:off x="3778249" y="4728028"/>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49" name="Elbow Connector 148">
                  <a:extLst>
                    <a:ext uri="{FF2B5EF4-FFF2-40B4-BE49-F238E27FC236}">
                      <a16:creationId xmlns:a16="http://schemas.microsoft.com/office/drawing/2014/main" id="{FDF6A0F7-C8BF-AF46-9547-313663F2D37C}"/>
                    </a:ext>
                  </a:extLst>
                </p:cNvPr>
                <p:cNvCxnSpPr>
                  <a:stCxn id="147" idx="3"/>
                  <a:endCxn id="134" idx="2"/>
                </p:cNvCxnSpPr>
                <p:nvPr/>
              </p:nvCxnSpPr>
              <p:spPr>
                <a:xfrm flipH="1" flipV="1">
                  <a:off x="3200245" y="4551810"/>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2A7B3C68-9ADB-584D-A68B-7CCFF538F910}"/>
                    </a:ext>
                  </a:extLst>
                </p:cNvPr>
                <p:cNvSpPr/>
                <p:nvPr/>
              </p:nvSpPr>
              <p:spPr bwMode="gray">
                <a:xfrm>
                  <a:off x="3777650" y="3966143"/>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51" name="Rectangle 150">
                  <a:extLst>
                    <a:ext uri="{FF2B5EF4-FFF2-40B4-BE49-F238E27FC236}">
                      <a16:creationId xmlns:a16="http://schemas.microsoft.com/office/drawing/2014/main" id="{1AF6188D-DB85-8246-A27B-548FC2568EB2}"/>
                    </a:ext>
                  </a:extLst>
                </p:cNvPr>
                <p:cNvSpPr/>
                <p:nvPr/>
              </p:nvSpPr>
              <p:spPr bwMode="gray">
                <a:xfrm>
                  <a:off x="3777649" y="3821437"/>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52" name="Elbow Connector 151">
                  <a:extLst>
                    <a:ext uri="{FF2B5EF4-FFF2-40B4-BE49-F238E27FC236}">
                      <a16:creationId xmlns:a16="http://schemas.microsoft.com/office/drawing/2014/main" id="{9CE2AEDD-6FB2-5C41-A598-5C0CA98CD196}"/>
                    </a:ext>
                  </a:extLst>
                </p:cNvPr>
                <p:cNvCxnSpPr>
                  <a:stCxn id="150" idx="3"/>
                </p:cNvCxnSpPr>
                <p:nvPr/>
              </p:nvCxnSpPr>
              <p:spPr>
                <a:xfrm flipH="1" flipV="1">
                  <a:off x="3199645" y="3645219"/>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21B7E1F6-CB2C-A844-BBE0-0E5CB7EA3A57}"/>
                    </a:ext>
                  </a:extLst>
                </p:cNvPr>
                <p:cNvCxnSpPr>
                  <a:cxnSpLocks/>
                </p:cNvCxnSpPr>
                <p:nvPr/>
              </p:nvCxnSpPr>
              <p:spPr>
                <a:xfrm>
                  <a:off x="2430972" y="3865440"/>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08B7D667-4BAF-8A4A-9593-34F3C2637F6C}"/>
                    </a:ext>
                  </a:extLst>
                </p:cNvPr>
                <p:cNvCxnSpPr/>
                <p:nvPr/>
              </p:nvCxnSpPr>
              <p:spPr>
                <a:xfrm>
                  <a:off x="2430972" y="4010145"/>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2FB2122D-604F-9740-98F1-888FDF4CA225}"/>
                    </a:ext>
                  </a:extLst>
                </p:cNvPr>
                <p:cNvCxnSpPr/>
                <p:nvPr/>
              </p:nvCxnSpPr>
              <p:spPr>
                <a:xfrm>
                  <a:off x="2430972" y="4770321"/>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49D996A-8866-784B-A83D-41CF08CD9354}"/>
                    </a:ext>
                  </a:extLst>
                </p:cNvPr>
                <p:cNvCxnSpPr/>
                <p:nvPr/>
              </p:nvCxnSpPr>
              <p:spPr>
                <a:xfrm>
                  <a:off x="2430972" y="4915026"/>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B7C9EB80-B05C-074D-AA59-9E29AE59442D}"/>
                      </a:ext>
                    </a:extLst>
                  </p:cNvPr>
                  <p:cNvSpPr txBox="1"/>
                  <p:nvPr/>
                </p:nvSpPr>
                <p:spPr>
                  <a:xfrm>
                    <a:off x="4111462" y="3838103"/>
                    <a:ext cx="524182" cy="55399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r>
                            <a:rPr lang="en-US" sz="3600" b="0" i="0" smtClean="0">
                              <a:solidFill>
                                <a:schemeClr val="tx2"/>
                              </a:solidFill>
                              <a:latin typeface="Cambria Math" panose="02040503050406030204" pitchFamily="18" charset="0"/>
                              <a:ea typeface="Cambria Math" panose="02040503050406030204" pitchFamily="18" charset="0"/>
                            </a:rPr>
                            <m:t>⋯</m:t>
                          </m:r>
                        </m:oMath>
                      </m:oMathPara>
                    </a14:m>
                    <a:endParaRPr lang="en-US" sz="3600" dirty="0">
                      <a:solidFill>
                        <a:schemeClr val="tx2"/>
                      </a:solidFill>
                      <a:latin typeface="Arial" panose="020B0604020202020204" pitchFamily="34" charset="0"/>
                      <a:cs typeface="Arial" panose="020B0604020202020204" pitchFamily="34" charset="0"/>
                    </a:endParaRPr>
                  </a:p>
                </p:txBody>
              </p:sp>
            </mc:Choice>
            <mc:Fallback xmlns="">
              <p:sp>
                <p:nvSpPr>
                  <p:cNvPr id="188" name="TextBox 187">
                    <a:extLst>
                      <a:ext uri="{FF2B5EF4-FFF2-40B4-BE49-F238E27FC236}">
                        <a16:creationId xmlns:a16="http://schemas.microsoft.com/office/drawing/2014/main" id="{B7C9EB80-B05C-074D-AA59-9E29AE59442D}"/>
                      </a:ext>
                    </a:extLst>
                  </p:cNvPr>
                  <p:cNvSpPr txBox="1">
                    <a:spLocks noRot="1" noChangeAspect="1" noMove="1" noResize="1" noEditPoints="1" noAdjustHandles="1" noChangeArrowheads="1" noChangeShapeType="1" noTextEdit="1"/>
                  </p:cNvSpPr>
                  <p:nvPr/>
                </p:nvSpPr>
                <p:spPr>
                  <a:xfrm>
                    <a:off x="4111462" y="3838103"/>
                    <a:ext cx="524182" cy="553998"/>
                  </a:xfrm>
                  <a:prstGeom prst="rect">
                    <a:avLst/>
                  </a:prstGeom>
                  <a:blipFill>
                    <a:blip r:embed="rId3"/>
                    <a:stretch>
                      <a:fillRect l="-4762" r="-4762"/>
                    </a:stretch>
                  </a:blipFill>
                </p:spPr>
                <p:txBody>
                  <a:bodyPr/>
                  <a:lstStyle/>
                  <a:p>
                    <a:r>
                      <a:rPr lang="en-JP">
                        <a:noFill/>
                      </a:rPr>
                      <a:t> </a:t>
                    </a:r>
                  </a:p>
                </p:txBody>
              </p:sp>
            </mc:Fallback>
          </mc:AlternateContent>
        </p:grp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F9FFDBBC-815E-F146-A2F9-F8C042979602}"/>
                    </a:ext>
                  </a:extLst>
                </p:cNvPr>
                <p:cNvSpPr txBox="1"/>
                <p:nvPr/>
              </p:nvSpPr>
              <p:spPr>
                <a:xfrm>
                  <a:off x="2270804" y="3656946"/>
                  <a:ext cx="472885" cy="55399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r>
                          <a:rPr lang="en-US" sz="3600" i="0" smtClean="0">
                            <a:solidFill>
                              <a:schemeClr val="tx2"/>
                            </a:solidFill>
                            <a:latin typeface="Cambria Math" panose="02040503050406030204" pitchFamily="18" charset="0"/>
                          </a:rPr>
                          <m:t>=</m:t>
                        </m:r>
                      </m:oMath>
                    </m:oMathPara>
                  </a14:m>
                  <a:endParaRPr lang="en-US" sz="3600" dirty="0">
                    <a:solidFill>
                      <a:schemeClr val="tx2"/>
                    </a:solidFill>
                    <a:latin typeface="Arial" panose="020B0604020202020204" pitchFamily="34" charset="0"/>
                    <a:cs typeface="Arial" panose="020B0604020202020204" pitchFamily="34" charset="0"/>
                  </a:endParaRPr>
                </a:p>
              </p:txBody>
            </p:sp>
          </mc:Choice>
          <mc:Fallback xmlns="">
            <p:sp>
              <p:nvSpPr>
                <p:cNvPr id="191" name="TextBox 190">
                  <a:extLst>
                    <a:ext uri="{FF2B5EF4-FFF2-40B4-BE49-F238E27FC236}">
                      <a16:creationId xmlns:a16="http://schemas.microsoft.com/office/drawing/2014/main" id="{F9FFDBBC-815E-F146-A2F9-F8C042979602}"/>
                    </a:ext>
                  </a:extLst>
                </p:cNvPr>
                <p:cNvSpPr txBox="1">
                  <a:spLocks noRot="1" noChangeAspect="1" noMove="1" noResize="1" noEditPoints="1" noAdjustHandles="1" noChangeArrowheads="1" noChangeShapeType="1" noTextEdit="1"/>
                </p:cNvSpPr>
                <p:nvPr/>
              </p:nvSpPr>
              <p:spPr>
                <a:xfrm>
                  <a:off x="2270804" y="3656946"/>
                  <a:ext cx="472885" cy="553998"/>
                </a:xfrm>
                <a:prstGeom prst="rect">
                  <a:avLst/>
                </a:prstGeom>
                <a:blipFill>
                  <a:blip r:embed="rId4"/>
                  <a:stretch>
                    <a:fillRect l="-7895" r="-5263"/>
                  </a:stretch>
                </a:blipFill>
              </p:spPr>
              <p:txBody>
                <a:bodyPr/>
                <a:lstStyle/>
                <a:p>
                  <a:r>
                    <a:rPr lang="en-JP">
                      <a:noFill/>
                    </a:rPr>
                    <a:t> </a:t>
                  </a:r>
                </a:p>
              </p:txBody>
            </p:sp>
          </mc:Fallback>
        </mc:AlternateContent>
      </p:grpSp>
      <p:sp>
        <p:nvSpPr>
          <p:cNvPr id="194" name="Rectangle 193">
            <a:extLst>
              <a:ext uri="{FF2B5EF4-FFF2-40B4-BE49-F238E27FC236}">
                <a16:creationId xmlns:a16="http://schemas.microsoft.com/office/drawing/2014/main" id="{07DDE38F-48C6-BF45-BF59-A388D9982F55}"/>
              </a:ext>
            </a:extLst>
          </p:cNvPr>
          <p:cNvSpPr/>
          <p:nvPr/>
        </p:nvSpPr>
        <p:spPr bwMode="gray">
          <a:xfrm>
            <a:off x="1644917" y="6338083"/>
            <a:ext cx="4725282"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JP" sz="1600" dirty="0">
                <a:solidFill>
                  <a:schemeClr val="tx1"/>
                </a:solidFill>
              </a:rPr>
              <a:t>[14, 4477, 86, 535, 42] (=the meaning of life is)</a:t>
            </a:r>
          </a:p>
        </p:txBody>
      </p:sp>
      <p:sp>
        <p:nvSpPr>
          <p:cNvPr id="198" name="Rectangle 197">
            <a:extLst>
              <a:ext uri="{FF2B5EF4-FFF2-40B4-BE49-F238E27FC236}">
                <a16:creationId xmlns:a16="http://schemas.microsoft.com/office/drawing/2014/main" id="{3633DD20-0F7A-D34E-AE84-A4EA68D6EC7F}"/>
              </a:ext>
            </a:extLst>
          </p:cNvPr>
          <p:cNvSpPr/>
          <p:nvPr/>
        </p:nvSpPr>
        <p:spPr bwMode="gray">
          <a:xfrm>
            <a:off x="1644917" y="1697391"/>
            <a:ext cx="7319528" cy="422108"/>
          </a:xfrm>
          <a:prstGeom prst="rect">
            <a:avLst/>
          </a:prstGeom>
          <a:solidFill>
            <a:schemeClr val="bg1"/>
          </a:solid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US" sz="1600" dirty="0">
                <a:solidFill>
                  <a:schemeClr val="tx1"/>
                </a:solidFill>
              </a:rPr>
              <a:t>[4.79e-07, 5.66e-03,…] (=the prob. the next word is “N” is 4.79e-07…)</a:t>
            </a:r>
            <a:endParaRPr lang="en-JP" sz="1600" dirty="0">
              <a:solidFill>
                <a:schemeClr val="tx1"/>
              </a:solidFill>
            </a:endParaRPr>
          </a:p>
        </p:txBody>
      </p:sp>
      <p:cxnSp>
        <p:nvCxnSpPr>
          <p:cNvPr id="1031" name="Straight Connector 1030">
            <a:extLst>
              <a:ext uri="{FF2B5EF4-FFF2-40B4-BE49-F238E27FC236}">
                <a16:creationId xmlns:a16="http://schemas.microsoft.com/office/drawing/2014/main" id="{2BBCAF55-247B-DB43-8056-A8D88F01699B}"/>
              </a:ext>
            </a:extLst>
          </p:cNvPr>
          <p:cNvCxnSpPr>
            <a:cxnSpLocks/>
            <a:stCxn id="198" idx="1"/>
            <a:endCxn id="48" idx="0"/>
          </p:cNvCxnSpPr>
          <p:nvPr/>
        </p:nvCxnSpPr>
        <p:spPr>
          <a:xfrm flipH="1">
            <a:off x="1266221" y="1908445"/>
            <a:ext cx="378696" cy="15126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6C1BA53-82F3-F14B-BE1D-CC1759D6F610}"/>
              </a:ext>
            </a:extLst>
          </p:cNvPr>
          <p:cNvCxnSpPr>
            <a:cxnSpLocks/>
            <a:stCxn id="194" idx="1"/>
            <a:endCxn id="47" idx="2"/>
          </p:cNvCxnSpPr>
          <p:nvPr/>
        </p:nvCxnSpPr>
        <p:spPr>
          <a:xfrm flipH="1" flipV="1">
            <a:off x="1266221" y="6439710"/>
            <a:ext cx="378696" cy="16484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0" name="Rectangle 209">
            <a:extLst>
              <a:ext uri="{FF2B5EF4-FFF2-40B4-BE49-F238E27FC236}">
                <a16:creationId xmlns:a16="http://schemas.microsoft.com/office/drawing/2014/main" id="{47AFBA8F-8007-FC4A-9D9F-32A78EF81790}"/>
              </a:ext>
            </a:extLst>
          </p:cNvPr>
          <p:cNvSpPr/>
          <p:nvPr/>
        </p:nvSpPr>
        <p:spPr bwMode="gray">
          <a:xfrm>
            <a:off x="1672269" y="6400762"/>
            <a:ext cx="4404440"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11" name="Rectangle 210">
            <a:extLst>
              <a:ext uri="{FF2B5EF4-FFF2-40B4-BE49-F238E27FC236}">
                <a16:creationId xmlns:a16="http://schemas.microsoft.com/office/drawing/2014/main" id="{A282A01D-D226-EF45-BF89-3CCAFF921447}"/>
              </a:ext>
            </a:extLst>
          </p:cNvPr>
          <p:cNvSpPr/>
          <p:nvPr/>
        </p:nvSpPr>
        <p:spPr bwMode="gray">
          <a:xfrm>
            <a:off x="1667443" y="1714940"/>
            <a:ext cx="6517188"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12" name="TextBox 211">
            <a:extLst>
              <a:ext uri="{FF2B5EF4-FFF2-40B4-BE49-F238E27FC236}">
                <a16:creationId xmlns:a16="http://schemas.microsoft.com/office/drawing/2014/main" id="{F9B03939-9432-4640-9286-AF60AF5CEE64}"/>
              </a:ext>
            </a:extLst>
          </p:cNvPr>
          <p:cNvSpPr txBox="1"/>
          <p:nvPr/>
        </p:nvSpPr>
        <p:spPr>
          <a:xfrm>
            <a:off x="6075804" y="3323753"/>
            <a:ext cx="2689215" cy="2923877"/>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Input a part of sentence (converted into word ids)</a:t>
            </a:r>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sz="500" dirty="0"/>
          </a:p>
          <a:p>
            <a:pPr marL="285750" indent="-285750">
              <a:buClr>
                <a:srgbClr val="002776"/>
              </a:buClr>
              <a:buFont typeface="Arial" panose="020B0604020202020204" pitchFamily="34" charset="0"/>
              <a:buChar char="•"/>
            </a:pPr>
            <a:r>
              <a:rPr lang="en-US" dirty="0"/>
              <a:t>Return a probability distribution of all words</a:t>
            </a:r>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r>
              <a:rPr lang="en-US" dirty="0"/>
              <a:t>Choose a word probabilistically from the distribution</a:t>
            </a:r>
          </a:p>
          <a:p>
            <a:pPr>
              <a:buClr>
                <a:srgbClr val="002776"/>
              </a:buClr>
            </a:pPr>
            <a:endParaRPr lang="en-US" sz="500" dirty="0"/>
          </a:p>
        </p:txBody>
      </p:sp>
      <p:sp>
        <p:nvSpPr>
          <p:cNvPr id="213" name="Oval 212">
            <a:extLst>
              <a:ext uri="{FF2B5EF4-FFF2-40B4-BE49-F238E27FC236}">
                <a16:creationId xmlns:a16="http://schemas.microsoft.com/office/drawing/2014/main" id="{30DC1F8D-76FF-B542-A45F-A1A56297474F}"/>
              </a:ext>
            </a:extLst>
          </p:cNvPr>
          <p:cNvSpPr/>
          <p:nvPr/>
        </p:nvSpPr>
        <p:spPr bwMode="gray">
          <a:xfrm>
            <a:off x="1566172" y="6161939"/>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214" name="Oval 213">
            <a:extLst>
              <a:ext uri="{FF2B5EF4-FFF2-40B4-BE49-F238E27FC236}">
                <a16:creationId xmlns:a16="http://schemas.microsoft.com/office/drawing/2014/main" id="{003E84E0-4F45-E44B-AB6E-12DA90597B2C}"/>
              </a:ext>
            </a:extLst>
          </p:cNvPr>
          <p:cNvSpPr/>
          <p:nvPr/>
        </p:nvSpPr>
        <p:spPr bwMode="gray">
          <a:xfrm>
            <a:off x="1607065" y="2089914"/>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215" name="Oval 214">
            <a:extLst>
              <a:ext uri="{FF2B5EF4-FFF2-40B4-BE49-F238E27FC236}">
                <a16:creationId xmlns:a16="http://schemas.microsoft.com/office/drawing/2014/main" id="{807A59A2-B30D-A94C-8540-C33976AB2491}"/>
              </a:ext>
            </a:extLst>
          </p:cNvPr>
          <p:cNvSpPr/>
          <p:nvPr/>
        </p:nvSpPr>
        <p:spPr bwMode="gray">
          <a:xfrm>
            <a:off x="6013956" y="3320551"/>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216" name="Oval 215">
            <a:extLst>
              <a:ext uri="{FF2B5EF4-FFF2-40B4-BE49-F238E27FC236}">
                <a16:creationId xmlns:a16="http://schemas.microsoft.com/office/drawing/2014/main" id="{54D03C40-FAD6-DB42-9EA0-E62916EFA509}"/>
              </a:ext>
            </a:extLst>
          </p:cNvPr>
          <p:cNvSpPr/>
          <p:nvPr/>
        </p:nvSpPr>
        <p:spPr bwMode="gray">
          <a:xfrm>
            <a:off x="6013956" y="4500968"/>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221" name="Oval 220">
            <a:extLst>
              <a:ext uri="{FF2B5EF4-FFF2-40B4-BE49-F238E27FC236}">
                <a16:creationId xmlns:a16="http://schemas.microsoft.com/office/drawing/2014/main" id="{4477EE28-E9D0-464B-ACFA-AF3DA6E03C3F}"/>
              </a:ext>
            </a:extLst>
          </p:cNvPr>
          <p:cNvSpPr/>
          <p:nvPr/>
        </p:nvSpPr>
        <p:spPr bwMode="gray">
          <a:xfrm>
            <a:off x="3456122" y="1604816"/>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3</a:t>
            </a:r>
          </a:p>
        </p:txBody>
      </p:sp>
      <p:sp>
        <p:nvSpPr>
          <p:cNvPr id="223" name="Oval 222">
            <a:extLst>
              <a:ext uri="{FF2B5EF4-FFF2-40B4-BE49-F238E27FC236}">
                <a16:creationId xmlns:a16="http://schemas.microsoft.com/office/drawing/2014/main" id="{85D02D1E-AF51-4049-89F0-CEAA75B3B2DA}"/>
              </a:ext>
            </a:extLst>
          </p:cNvPr>
          <p:cNvSpPr/>
          <p:nvPr/>
        </p:nvSpPr>
        <p:spPr bwMode="gray">
          <a:xfrm>
            <a:off x="6013956" y="5317161"/>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3</a:t>
            </a:r>
          </a:p>
        </p:txBody>
      </p:sp>
    </p:spTree>
    <p:extLst>
      <p:ext uri="{BB962C8B-B14F-4D97-AF65-F5344CB8AC3E}">
        <p14:creationId xmlns:p14="http://schemas.microsoft.com/office/powerpoint/2010/main" val="37715057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Embedding layer takes out information from a huge matrix of weights called Distributed Representation</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Design - Embedding</a:t>
            </a:r>
          </a:p>
        </p:txBody>
      </p:sp>
      <p:grpSp>
        <p:nvGrpSpPr>
          <p:cNvPr id="90" name="Group 89">
            <a:extLst>
              <a:ext uri="{FF2B5EF4-FFF2-40B4-BE49-F238E27FC236}">
                <a16:creationId xmlns:a16="http://schemas.microsoft.com/office/drawing/2014/main" id="{5AEB7F97-BAB6-4945-87C6-E005FB05678C}"/>
              </a:ext>
            </a:extLst>
          </p:cNvPr>
          <p:cNvGrpSpPr/>
          <p:nvPr/>
        </p:nvGrpSpPr>
        <p:grpSpPr>
          <a:xfrm>
            <a:off x="435777" y="2059710"/>
            <a:ext cx="1408038" cy="4380000"/>
            <a:chOff x="2557537" y="1974850"/>
            <a:chExt cx="1408038" cy="4380000"/>
          </a:xfrm>
        </p:grpSpPr>
        <p:sp>
          <p:nvSpPr>
            <p:cNvPr id="120" name="Rectangle 119">
              <a:extLst>
                <a:ext uri="{FF2B5EF4-FFF2-40B4-BE49-F238E27FC236}">
                  <a16:creationId xmlns:a16="http://schemas.microsoft.com/office/drawing/2014/main" id="{743F1597-3006-1A43-94F5-41532B1B6569}"/>
                </a:ext>
              </a:extLst>
            </p:cNvPr>
            <p:cNvSpPr/>
            <p:nvPr/>
          </p:nvSpPr>
          <p:spPr bwMode="gray">
            <a:xfrm>
              <a:off x="2557537" y="2425609"/>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Softmax</a:t>
              </a:r>
            </a:p>
          </p:txBody>
        </p:sp>
        <p:sp>
          <p:nvSpPr>
            <p:cNvPr id="121" name="Rectangle 120">
              <a:extLst>
                <a:ext uri="{FF2B5EF4-FFF2-40B4-BE49-F238E27FC236}">
                  <a16:creationId xmlns:a16="http://schemas.microsoft.com/office/drawing/2014/main" id="{F710C066-456F-CC48-A90F-1F3BE4F00975}"/>
                </a:ext>
              </a:extLst>
            </p:cNvPr>
            <p:cNvSpPr/>
            <p:nvPr/>
          </p:nvSpPr>
          <p:spPr bwMode="gray">
            <a:xfrm>
              <a:off x="2557537" y="2876368"/>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Affine</a:t>
              </a:r>
            </a:p>
          </p:txBody>
        </p:sp>
        <p:sp>
          <p:nvSpPr>
            <p:cNvPr id="122" name="Rectangle 121">
              <a:extLst>
                <a:ext uri="{FF2B5EF4-FFF2-40B4-BE49-F238E27FC236}">
                  <a16:creationId xmlns:a16="http://schemas.microsoft.com/office/drawing/2014/main" id="{592DA9BC-916B-4644-BA5C-D3F9F08E0DFE}"/>
                </a:ext>
              </a:extLst>
            </p:cNvPr>
            <p:cNvSpPr/>
            <p:nvPr/>
          </p:nvSpPr>
          <p:spPr bwMode="gray">
            <a:xfrm>
              <a:off x="2557537" y="3327127"/>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3" name="Rectangle 122">
              <a:extLst>
                <a:ext uri="{FF2B5EF4-FFF2-40B4-BE49-F238E27FC236}">
                  <a16:creationId xmlns:a16="http://schemas.microsoft.com/office/drawing/2014/main" id="{A533CFFB-65DC-9740-B0B4-D5CF2C4D293F}"/>
                </a:ext>
              </a:extLst>
            </p:cNvPr>
            <p:cNvSpPr/>
            <p:nvPr/>
          </p:nvSpPr>
          <p:spPr bwMode="gray">
            <a:xfrm>
              <a:off x="2557537" y="3777886"/>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4" name="Rectangle 123">
              <a:extLst>
                <a:ext uri="{FF2B5EF4-FFF2-40B4-BE49-F238E27FC236}">
                  <a16:creationId xmlns:a16="http://schemas.microsoft.com/office/drawing/2014/main" id="{FE3399CB-5C04-5C43-9259-6BDFA6B5FAB8}"/>
                </a:ext>
              </a:extLst>
            </p:cNvPr>
            <p:cNvSpPr/>
            <p:nvPr/>
          </p:nvSpPr>
          <p:spPr bwMode="gray">
            <a:xfrm>
              <a:off x="2557537" y="4228645"/>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5" name="Rectangle 124">
              <a:extLst>
                <a:ext uri="{FF2B5EF4-FFF2-40B4-BE49-F238E27FC236}">
                  <a16:creationId xmlns:a16="http://schemas.microsoft.com/office/drawing/2014/main" id="{7638F074-A50F-7A4B-B5A6-59CBF33F4DD8}"/>
                </a:ext>
              </a:extLst>
            </p:cNvPr>
            <p:cNvSpPr/>
            <p:nvPr/>
          </p:nvSpPr>
          <p:spPr bwMode="gray">
            <a:xfrm>
              <a:off x="2557537" y="4679404"/>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6" name="Rectangle 125">
              <a:extLst>
                <a:ext uri="{FF2B5EF4-FFF2-40B4-BE49-F238E27FC236}">
                  <a16:creationId xmlns:a16="http://schemas.microsoft.com/office/drawing/2014/main" id="{DF0D2E66-24D5-C846-9C03-A8E347A63B6F}"/>
                </a:ext>
              </a:extLst>
            </p:cNvPr>
            <p:cNvSpPr/>
            <p:nvPr/>
          </p:nvSpPr>
          <p:spPr bwMode="gray">
            <a:xfrm>
              <a:off x="2557537" y="5130163"/>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7" name="Rectangle 126">
              <a:extLst>
                <a:ext uri="{FF2B5EF4-FFF2-40B4-BE49-F238E27FC236}">
                  <a16:creationId xmlns:a16="http://schemas.microsoft.com/office/drawing/2014/main" id="{604982C4-D28D-A74C-89B8-CF79C8EACDCE}"/>
                </a:ext>
              </a:extLst>
            </p:cNvPr>
            <p:cNvSpPr/>
            <p:nvPr/>
          </p:nvSpPr>
          <p:spPr bwMode="gray">
            <a:xfrm>
              <a:off x="2557537" y="5580922"/>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Embedding</a:t>
              </a:r>
            </a:p>
          </p:txBody>
        </p:sp>
        <p:cxnSp>
          <p:nvCxnSpPr>
            <p:cNvPr id="128" name="Straight Arrow Connector 127">
              <a:extLst>
                <a:ext uri="{FF2B5EF4-FFF2-40B4-BE49-F238E27FC236}">
                  <a16:creationId xmlns:a16="http://schemas.microsoft.com/office/drawing/2014/main" id="{58EE1BBA-FD04-AD42-A25D-9334BE1CF355}"/>
                </a:ext>
              </a:extLst>
            </p:cNvPr>
            <p:cNvCxnSpPr>
              <a:stCxn id="127" idx="0"/>
              <a:endCxn id="126" idx="2"/>
            </p:cNvCxnSpPr>
            <p:nvPr/>
          </p:nvCxnSpPr>
          <p:spPr>
            <a:xfrm flipV="1">
              <a:off x="3200245"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F9F6801-B7B1-B74F-ADD9-1D52F4720D0E}"/>
                </a:ext>
              </a:extLst>
            </p:cNvPr>
            <p:cNvCxnSpPr>
              <a:cxnSpLocks/>
              <a:stCxn id="126" idx="0"/>
              <a:endCxn id="125" idx="2"/>
            </p:cNvCxnSpPr>
            <p:nvPr/>
          </p:nvCxnSpPr>
          <p:spPr>
            <a:xfrm flipV="1">
              <a:off x="3200245"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DC54F09-20AE-F44D-9479-6F15FC223332}"/>
                </a:ext>
              </a:extLst>
            </p:cNvPr>
            <p:cNvCxnSpPr>
              <a:cxnSpLocks/>
              <a:stCxn id="124" idx="0"/>
              <a:endCxn id="123" idx="2"/>
            </p:cNvCxnSpPr>
            <p:nvPr/>
          </p:nvCxnSpPr>
          <p:spPr>
            <a:xfrm flipV="1">
              <a:off x="3200245"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77EC746-328A-CD4F-B9D9-89C8517C3C52}"/>
                </a:ext>
              </a:extLst>
            </p:cNvPr>
            <p:cNvCxnSpPr>
              <a:cxnSpLocks/>
              <a:stCxn id="122" idx="0"/>
              <a:endCxn id="121" idx="2"/>
            </p:cNvCxnSpPr>
            <p:nvPr/>
          </p:nvCxnSpPr>
          <p:spPr>
            <a:xfrm flipV="1">
              <a:off x="3200245"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69FE9F-C8AC-264F-AAE4-AC3F34C8BAC7}"/>
                </a:ext>
              </a:extLst>
            </p:cNvPr>
            <p:cNvCxnSpPr>
              <a:cxnSpLocks/>
              <a:stCxn id="121" idx="0"/>
              <a:endCxn id="120" idx="2"/>
            </p:cNvCxnSpPr>
            <p:nvPr/>
          </p:nvCxnSpPr>
          <p:spPr>
            <a:xfrm flipV="1">
              <a:off x="3200245"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77C6277D-8D82-3C45-91B6-084F87F0621B}"/>
                </a:ext>
              </a:extLst>
            </p:cNvPr>
            <p:cNvSpPr/>
            <p:nvPr/>
          </p:nvSpPr>
          <p:spPr bwMode="gray">
            <a:xfrm>
              <a:off x="2557537" y="6031685"/>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0</a:t>
              </a:r>
            </a:p>
          </p:txBody>
        </p:sp>
        <p:sp>
          <p:nvSpPr>
            <p:cNvPr id="134" name="Rectangle 133">
              <a:extLst>
                <a:ext uri="{FF2B5EF4-FFF2-40B4-BE49-F238E27FC236}">
                  <a16:creationId xmlns:a16="http://schemas.microsoft.com/office/drawing/2014/main" id="{4C708631-8242-AF46-9590-587D270A6460}"/>
                </a:ext>
              </a:extLst>
            </p:cNvPr>
            <p:cNvSpPr/>
            <p:nvPr/>
          </p:nvSpPr>
          <p:spPr bwMode="gray">
            <a:xfrm>
              <a:off x="2557537" y="1974850"/>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r>
                <a:rPr lang="en-JP" sz="1600" baseline="-25000" dirty="0">
                  <a:solidFill>
                    <a:schemeClr val="tx1"/>
                  </a:solidFill>
                </a:rPr>
                <a:t>0</a:t>
              </a:r>
            </a:p>
          </p:txBody>
        </p:sp>
        <p:cxnSp>
          <p:nvCxnSpPr>
            <p:cNvPr id="135" name="Straight Arrow Connector 134">
              <a:extLst>
                <a:ext uri="{FF2B5EF4-FFF2-40B4-BE49-F238E27FC236}">
                  <a16:creationId xmlns:a16="http://schemas.microsoft.com/office/drawing/2014/main" id="{A83F7FD6-93AB-D54E-835E-A1DD95C14527}"/>
                </a:ext>
              </a:extLst>
            </p:cNvPr>
            <p:cNvCxnSpPr>
              <a:cxnSpLocks/>
              <a:stCxn id="133" idx="0"/>
              <a:endCxn id="127" idx="2"/>
            </p:cNvCxnSpPr>
            <p:nvPr/>
          </p:nvCxnSpPr>
          <p:spPr>
            <a:xfrm flipV="1">
              <a:off x="3200245"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ADF293-7EAA-9940-BBFE-9A3A556CEF6B}"/>
                </a:ext>
              </a:extLst>
            </p:cNvPr>
            <p:cNvCxnSpPr>
              <a:cxnSpLocks/>
              <a:stCxn id="120" idx="0"/>
              <a:endCxn id="134" idx="2"/>
            </p:cNvCxnSpPr>
            <p:nvPr/>
          </p:nvCxnSpPr>
          <p:spPr>
            <a:xfrm flipV="1">
              <a:off x="3200245"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BEFCB067-96D3-A047-A509-74C8CB3AB3D9}"/>
                </a:ext>
              </a:extLst>
            </p:cNvPr>
            <p:cNvSpPr/>
            <p:nvPr/>
          </p:nvSpPr>
          <p:spPr bwMode="gray">
            <a:xfrm>
              <a:off x="3778250" y="4872734"/>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38" name="Rectangle 137">
              <a:extLst>
                <a:ext uri="{FF2B5EF4-FFF2-40B4-BE49-F238E27FC236}">
                  <a16:creationId xmlns:a16="http://schemas.microsoft.com/office/drawing/2014/main" id="{D9985D3F-27C8-114B-A98F-E5DDE7F789D9}"/>
                </a:ext>
              </a:extLst>
            </p:cNvPr>
            <p:cNvSpPr/>
            <p:nvPr/>
          </p:nvSpPr>
          <p:spPr bwMode="gray">
            <a:xfrm>
              <a:off x="3778249" y="4728028"/>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39" name="Elbow Connector 138">
              <a:extLst>
                <a:ext uri="{FF2B5EF4-FFF2-40B4-BE49-F238E27FC236}">
                  <a16:creationId xmlns:a16="http://schemas.microsoft.com/office/drawing/2014/main" id="{F7149F4C-08AC-6F44-82F7-7C05DDB5FD00}"/>
                </a:ext>
              </a:extLst>
            </p:cNvPr>
            <p:cNvCxnSpPr>
              <a:stCxn id="137" idx="3"/>
              <a:endCxn id="124" idx="2"/>
            </p:cNvCxnSpPr>
            <p:nvPr/>
          </p:nvCxnSpPr>
          <p:spPr>
            <a:xfrm flipH="1" flipV="1">
              <a:off x="3200245" y="4551810"/>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47BC9FFE-3D25-4748-9425-D8130813F3AA}"/>
                </a:ext>
              </a:extLst>
            </p:cNvPr>
            <p:cNvSpPr/>
            <p:nvPr/>
          </p:nvSpPr>
          <p:spPr bwMode="gray">
            <a:xfrm>
              <a:off x="3777650" y="3966143"/>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41" name="Rectangle 140">
              <a:extLst>
                <a:ext uri="{FF2B5EF4-FFF2-40B4-BE49-F238E27FC236}">
                  <a16:creationId xmlns:a16="http://schemas.microsoft.com/office/drawing/2014/main" id="{FFD6516D-C9FF-5249-ABD9-8F4C2433100C}"/>
                </a:ext>
              </a:extLst>
            </p:cNvPr>
            <p:cNvSpPr/>
            <p:nvPr/>
          </p:nvSpPr>
          <p:spPr bwMode="gray">
            <a:xfrm>
              <a:off x="3777649" y="3821437"/>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42" name="Elbow Connector 141">
              <a:extLst>
                <a:ext uri="{FF2B5EF4-FFF2-40B4-BE49-F238E27FC236}">
                  <a16:creationId xmlns:a16="http://schemas.microsoft.com/office/drawing/2014/main" id="{29F340CF-772C-3749-80E9-AA93E10FF651}"/>
                </a:ext>
              </a:extLst>
            </p:cNvPr>
            <p:cNvCxnSpPr>
              <a:stCxn id="140" idx="3"/>
            </p:cNvCxnSpPr>
            <p:nvPr/>
          </p:nvCxnSpPr>
          <p:spPr>
            <a:xfrm flipH="1" flipV="1">
              <a:off x="3199645" y="3645219"/>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3C3D06F-B3BF-DE40-BF4A-0C65326091C9}"/>
                </a:ext>
              </a:extLst>
            </p:cNvPr>
            <p:cNvCxnSpPr>
              <a:stCxn id="141" idx="3"/>
            </p:cNvCxnSpPr>
            <p:nvPr/>
          </p:nvCxnSpPr>
          <p:spPr>
            <a:xfrm>
              <a:off x="3843552" y="3865440"/>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79EB6B0-135E-FE4C-B021-B634943AD773}"/>
                </a:ext>
              </a:extLst>
            </p:cNvPr>
            <p:cNvCxnSpPr/>
            <p:nvPr/>
          </p:nvCxnSpPr>
          <p:spPr>
            <a:xfrm>
              <a:off x="3843552" y="4010145"/>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4CEE94B-66B7-AE41-A9AB-BE0B7D385D9C}"/>
                </a:ext>
              </a:extLst>
            </p:cNvPr>
            <p:cNvCxnSpPr/>
            <p:nvPr/>
          </p:nvCxnSpPr>
          <p:spPr>
            <a:xfrm>
              <a:off x="3843552" y="4770321"/>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7348F23-715D-4148-9753-91E7C9166056}"/>
                </a:ext>
              </a:extLst>
            </p:cNvPr>
            <p:cNvCxnSpPr/>
            <p:nvPr/>
          </p:nvCxnSpPr>
          <p:spPr>
            <a:xfrm>
              <a:off x="3843552" y="4915026"/>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86ABAD52-33DE-B44C-B532-932B33A3BEC9}"/>
                  </a:ext>
                </a:extLst>
              </p:cNvPr>
              <p:cNvSpPr txBox="1"/>
              <p:nvPr/>
            </p:nvSpPr>
            <p:spPr>
              <a:xfrm>
                <a:off x="1728438" y="3922963"/>
                <a:ext cx="524182" cy="55399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r>
                        <a:rPr lang="en-US" sz="3600" b="0" i="0" smtClean="0">
                          <a:solidFill>
                            <a:schemeClr val="tx2"/>
                          </a:solidFill>
                          <a:latin typeface="Cambria Math" panose="02040503050406030204" pitchFamily="18" charset="0"/>
                          <a:ea typeface="Cambria Math" panose="02040503050406030204" pitchFamily="18" charset="0"/>
                        </a:rPr>
                        <m:t>⋯</m:t>
                      </m:r>
                    </m:oMath>
                  </m:oMathPara>
                </a14:m>
                <a:endParaRPr lang="en-US" sz="3600" dirty="0">
                  <a:solidFill>
                    <a:schemeClr val="tx2"/>
                  </a:solidFill>
                  <a:latin typeface="Arial" panose="020B0604020202020204" pitchFamily="34" charset="0"/>
                  <a:cs typeface="Arial" panose="020B0604020202020204" pitchFamily="34" charset="0"/>
                </a:endParaRPr>
              </a:p>
            </p:txBody>
          </p:sp>
        </mc:Choice>
        <mc:Fallback xmlns="">
          <p:sp>
            <p:nvSpPr>
              <p:cNvPr id="92" name="TextBox 91">
                <a:extLst>
                  <a:ext uri="{FF2B5EF4-FFF2-40B4-BE49-F238E27FC236}">
                    <a16:creationId xmlns:a16="http://schemas.microsoft.com/office/drawing/2014/main" id="{86ABAD52-33DE-B44C-B532-932B33A3BEC9}"/>
                  </a:ext>
                </a:extLst>
              </p:cNvPr>
              <p:cNvSpPr txBox="1">
                <a:spLocks noRot="1" noChangeAspect="1" noMove="1" noResize="1" noEditPoints="1" noAdjustHandles="1" noChangeArrowheads="1" noChangeShapeType="1" noTextEdit="1"/>
              </p:cNvSpPr>
              <p:nvPr/>
            </p:nvSpPr>
            <p:spPr>
              <a:xfrm>
                <a:off x="1728438" y="3922963"/>
                <a:ext cx="524182" cy="553998"/>
              </a:xfrm>
              <a:prstGeom prst="rect">
                <a:avLst/>
              </a:prstGeom>
              <a:blipFill>
                <a:blip r:embed="rId3"/>
                <a:stretch>
                  <a:fillRect l="-4762" r="-4762"/>
                </a:stretch>
              </a:blipFill>
            </p:spPr>
            <p:txBody>
              <a:bodyPr/>
              <a:lstStyle/>
              <a:p>
                <a:r>
                  <a:rPr lang="en-JP">
                    <a:noFill/>
                  </a:rPr>
                  <a:t> </a:t>
                </a:r>
              </a:p>
            </p:txBody>
          </p:sp>
        </mc:Fallback>
      </mc:AlternateContent>
      <p:sp>
        <p:nvSpPr>
          <p:cNvPr id="166" name="Rectangle 165">
            <a:extLst>
              <a:ext uri="{FF2B5EF4-FFF2-40B4-BE49-F238E27FC236}">
                <a16:creationId xmlns:a16="http://schemas.microsoft.com/office/drawing/2014/main" id="{2A2A6E13-5B45-2148-833D-202DE1027517}"/>
              </a:ext>
            </a:extLst>
          </p:cNvPr>
          <p:cNvSpPr/>
          <p:nvPr/>
        </p:nvSpPr>
        <p:spPr bwMode="gray">
          <a:xfrm>
            <a:off x="388753" y="5620467"/>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67" name="Rectangle 166">
            <a:extLst>
              <a:ext uri="{FF2B5EF4-FFF2-40B4-BE49-F238E27FC236}">
                <a16:creationId xmlns:a16="http://schemas.microsoft.com/office/drawing/2014/main" id="{F54ADE42-0130-B14A-A900-F34C2CB2F9EF}"/>
              </a:ext>
            </a:extLst>
          </p:cNvPr>
          <p:cNvSpPr/>
          <p:nvPr/>
        </p:nvSpPr>
        <p:spPr bwMode="gray">
          <a:xfrm>
            <a:off x="2917058" y="3554209"/>
            <a:ext cx="161336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JP" sz="1600" dirty="0">
                <a:solidFill>
                  <a:schemeClr val="tx1"/>
                </a:solidFill>
              </a:rPr>
              <a:t>[0, ⋯, 1, ⋯, 0]</a:t>
            </a:r>
          </a:p>
        </p:txBody>
      </p:sp>
      <p:grpSp>
        <p:nvGrpSpPr>
          <p:cNvPr id="206" name="Group 205">
            <a:extLst>
              <a:ext uri="{FF2B5EF4-FFF2-40B4-BE49-F238E27FC236}">
                <a16:creationId xmlns:a16="http://schemas.microsoft.com/office/drawing/2014/main" id="{9659CAFD-3828-0243-B962-ABCECB8D57DE}"/>
              </a:ext>
            </a:extLst>
          </p:cNvPr>
          <p:cNvGrpSpPr/>
          <p:nvPr/>
        </p:nvGrpSpPr>
        <p:grpSpPr>
          <a:xfrm>
            <a:off x="4372103" y="2856400"/>
            <a:ext cx="2049687" cy="2010752"/>
            <a:chOff x="5805055" y="2292048"/>
            <a:chExt cx="2049687" cy="2010752"/>
          </a:xfrm>
        </p:grpSpPr>
        <p:grpSp>
          <p:nvGrpSpPr>
            <p:cNvPr id="202" name="Group 201">
              <a:extLst>
                <a:ext uri="{FF2B5EF4-FFF2-40B4-BE49-F238E27FC236}">
                  <a16:creationId xmlns:a16="http://schemas.microsoft.com/office/drawing/2014/main" id="{AA027142-9311-1946-86AC-97CAFD641A64}"/>
                </a:ext>
              </a:extLst>
            </p:cNvPr>
            <p:cNvGrpSpPr/>
            <p:nvPr/>
          </p:nvGrpSpPr>
          <p:grpSpPr>
            <a:xfrm>
              <a:off x="6129200" y="2292048"/>
              <a:ext cx="1539946" cy="2010752"/>
              <a:chOff x="6085139" y="2333613"/>
              <a:chExt cx="1539946" cy="2010752"/>
            </a:xfrm>
          </p:grpSpPr>
          <p:sp>
            <p:nvSpPr>
              <p:cNvPr id="178" name="Oval 177">
                <a:extLst>
                  <a:ext uri="{FF2B5EF4-FFF2-40B4-BE49-F238E27FC236}">
                    <a16:creationId xmlns:a16="http://schemas.microsoft.com/office/drawing/2014/main" id="{0D070B21-A24F-6B45-9B69-704B366D2E46}"/>
                  </a:ext>
                </a:extLst>
              </p:cNvPr>
              <p:cNvSpPr/>
              <p:nvPr/>
            </p:nvSpPr>
            <p:spPr bwMode="gray">
              <a:xfrm>
                <a:off x="6491805" y="2519786"/>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9" name="Oval 178">
                <a:extLst>
                  <a:ext uri="{FF2B5EF4-FFF2-40B4-BE49-F238E27FC236}">
                    <a16:creationId xmlns:a16="http://schemas.microsoft.com/office/drawing/2014/main" id="{60C135E5-5C16-9A41-8830-EEAEBC16E7FD}"/>
                  </a:ext>
                </a:extLst>
              </p:cNvPr>
              <p:cNvSpPr/>
              <p:nvPr/>
            </p:nvSpPr>
            <p:spPr bwMode="gray">
              <a:xfrm>
                <a:off x="6491805" y="2884090"/>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0" name="Oval 179">
                <a:extLst>
                  <a:ext uri="{FF2B5EF4-FFF2-40B4-BE49-F238E27FC236}">
                    <a16:creationId xmlns:a16="http://schemas.microsoft.com/office/drawing/2014/main" id="{B7989483-2F4D-9E4A-85D2-0B1380645CD0}"/>
                  </a:ext>
                </a:extLst>
              </p:cNvPr>
              <p:cNvSpPr/>
              <p:nvPr/>
            </p:nvSpPr>
            <p:spPr bwMode="gray">
              <a:xfrm>
                <a:off x="6491805" y="3589769"/>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1" name="TextBox 180">
                <a:extLst>
                  <a:ext uri="{FF2B5EF4-FFF2-40B4-BE49-F238E27FC236}">
                    <a16:creationId xmlns:a16="http://schemas.microsoft.com/office/drawing/2014/main" id="{6C57BCD5-80B7-D14D-AABB-18C698BB9BCC}"/>
                  </a:ext>
                </a:extLst>
              </p:cNvPr>
              <p:cNvSpPr txBox="1"/>
              <p:nvPr/>
            </p:nvSpPr>
            <p:spPr>
              <a:xfrm rot="5400000">
                <a:off x="6541014" y="3175085"/>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82" name="Oval 181">
                <a:extLst>
                  <a:ext uri="{FF2B5EF4-FFF2-40B4-BE49-F238E27FC236}">
                    <a16:creationId xmlns:a16="http://schemas.microsoft.com/office/drawing/2014/main" id="{77FBA25A-4A47-054E-9403-8CB4C0504BE0}"/>
                  </a:ext>
                </a:extLst>
              </p:cNvPr>
              <p:cNvSpPr/>
              <p:nvPr/>
            </p:nvSpPr>
            <p:spPr bwMode="gray">
              <a:xfrm>
                <a:off x="6491805" y="4036196"/>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3" name="Oval 182">
                <a:extLst>
                  <a:ext uri="{FF2B5EF4-FFF2-40B4-BE49-F238E27FC236}">
                    <a16:creationId xmlns:a16="http://schemas.microsoft.com/office/drawing/2014/main" id="{21AA2206-0975-C94E-A0D6-9EAEF378A078}"/>
                  </a:ext>
                </a:extLst>
              </p:cNvPr>
              <p:cNvSpPr/>
              <p:nvPr/>
            </p:nvSpPr>
            <p:spPr bwMode="gray">
              <a:xfrm>
                <a:off x="7321961" y="2519786"/>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4" name="Oval 183">
                <a:extLst>
                  <a:ext uri="{FF2B5EF4-FFF2-40B4-BE49-F238E27FC236}">
                    <a16:creationId xmlns:a16="http://schemas.microsoft.com/office/drawing/2014/main" id="{F7FA0534-E5D7-F043-9280-AA07D4F59D08}"/>
                  </a:ext>
                </a:extLst>
              </p:cNvPr>
              <p:cNvSpPr/>
              <p:nvPr/>
            </p:nvSpPr>
            <p:spPr bwMode="gray">
              <a:xfrm>
                <a:off x="7321961" y="2884090"/>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5" name="Oval 184">
                <a:extLst>
                  <a:ext uri="{FF2B5EF4-FFF2-40B4-BE49-F238E27FC236}">
                    <a16:creationId xmlns:a16="http://schemas.microsoft.com/office/drawing/2014/main" id="{6AA88676-A38B-DE48-AF5A-B91CB2F4546A}"/>
                  </a:ext>
                </a:extLst>
              </p:cNvPr>
              <p:cNvSpPr/>
              <p:nvPr/>
            </p:nvSpPr>
            <p:spPr bwMode="gray">
              <a:xfrm>
                <a:off x="7321961" y="3589769"/>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6" name="TextBox 185">
                <a:extLst>
                  <a:ext uri="{FF2B5EF4-FFF2-40B4-BE49-F238E27FC236}">
                    <a16:creationId xmlns:a16="http://schemas.microsoft.com/office/drawing/2014/main" id="{B27A7F6D-3E3D-C440-8BBB-EB62B3589284}"/>
                  </a:ext>
                </a:extLst>
              </p:cNvPr>
              <p:cNvSpPr txBox="1"/>
              <p:nvPr/>
            </p:nvSpPr>
            <p:spPr>
              <a:xfrm rot="5400000">
                <a:off x="7371170" y="3175085"/>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87" name="Oval 186">
                <a:extLst>
                  <a:ext uri="{FF2B5EF4-FFF2-40B4-BE49-F238E27FC236}">
                    <a16:creationId xmlns:a16="http://schemas.microsoft.com/office/drawing/2014/main" id="{49F8A3BC-901F-C143-82CB-C2EAF621A4CF}"/>
                  </a:ext>
                </a:extLst>
              </p:cNvPr>
              <p:cNvSpPr/>
              <p:nvPr/>
            </p:nvSpPr>
            <p:spPr bwMode="gray">
              <a:xfrm>
                <a:off x="7321961" y="4036196"/>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2" name="Oval 191">
                <a:extLst>
                  <a:ext uri="{FF2B5EF4-FFF2-40B4-BE49-F238E27FC236}">
                    <a16:creationId xmlns:a16="http://schemas.microsoft.com/office/drawing/2014/main" id="{FC86AF86-3745-0940-B3C3-F9E509A7D214}"/>
                  </a:ext>
                </a:extLst>
              </p:cNvPr>
              <p:cNvSpPr/>
              <p:nvPr/>
            </p:nvSpPr>
            <p:spPr bwMode="gray">
              <a:xfrm>
                <a:off x="6085139" y="2519786"/>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3" name="Oval 192">
                <a:extLst>
                  <a:ext uri="{FF2B5EF4-FFF2-40B4-BE49-F238E27FC236}">
                    <a16:creationId xmlns:a16="http://schemas.microsoft.com/office/drawing/2014/main" id="{BD50334F-C88D-374B-85DF-1C14264F4C6E}"/>
                  </a:ext>
                </a:extLst>
              </p:cNvPr>
              <p:cNvSpPr/>
              <p:nvPr/>
            </p:nvSpPr>
            <p:spPr bwMode="gray">
              <a:xfrm>
                <a:off x="6085139" y="2884090"/>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4" name="Oval 193">
                <a:extLst>
                  <a:ext uri="{FF2B5EF4-FFF2-40B4-BE49-F238E27FC236}">
                    <a16:creationId xmlns:a16="http://schemas.microsoft.com/office/drawing/2014/main" id="{BE62B7BA-08B0-834B-971A-C7A50E6C307C}"/>
                  </a:ext>
                </a:extLst>
              </p:cNvPr>
              <p:cNvSpPr/>
              <p:nvPr/>
            </p:nvSpPr>
            <p:spPr bwMode="gray">
              <a:xfrm>
                <a:off x="6085139" y="3589769"/>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5" name="TextBox 194">
                <a:extLst>
                  <a:ext uri="{FF2B5EF4-FFF2-40B4-BE49-F238E27FC236}">
                    <a16:creationId xmlns:a16="http://schemas.microsoft.com/office/drawing/2014/main" id="{7BD5E9C3-29CC-A349-8654-15A3C5B25538}"/>
                  </a:ext>
                </a:extLst>
              </p:cNvPr>
              <p:cNvSpPr txBox="1"/>
              <p:nvPr/>
            </p:nvSpPr>
            <p:spPr>
              <a:xfrm rot="5400000">
                <a:off x="6134348" y="3175085"/>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96" name="Oval 195">
                <a:extLst>
                  <a:ext uri="{FF2B5EF4-FFF2-40B4-BE49-F238E27FC236}">
                    <a16:creationId xmlns:a16="http://schemas.microsoft.com/office/drawing/2014/main" id="{F91479E9-4EB7-A04C-9AFB-65208CA4254A}"/>
                  </a:ext>
                </a:extLst>
              </p:cNvPr>
              <p:cNvSpPr/>
              <p:nvPr/>
            </p:nvSpPr>
            <p:spPr bwMode="gray">
              <a:xfrm>
                <a:off x="6085139" y="4036196"/>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98" name="Picture 197">
                <a:extLst>
                  <a:ext uri="{FF2B5EF4-FFF2-40B4-BE49-F238E27FC236}">
                    <a16:creationId xmlns:a16="http://schemas.microsoft.com/office/drawing/2014/main" id="{D64F640D-6D1C-144A-9530-065786F0881B}"/>
                  </a:ext>
                </a:extLst>
              </p:cNvPr>
              <p:cNvPicPr>
                <a:picLocks noChangeAspect="1"/>
              </p:cNvPicPr>
              <p:nvPr/>
            </p:nvPicPr>
            <p:blipFill>
              <a:blip r:embed="rId4"/>
              <a:stretch>
                <a:fillRect/>
              </a:stretch>
            </p:blipFill>
            <p:spPr>
              <a:xfrm>
                <a:off x="6727845" y="2679680"/>
                <a:ext cx="520700" cy="495300"/>
              </a:xfrm>
              <a:prstGeom prst="rect">
                <a:avLst/>
              </a:prstGeom>
            </p:spPr>
          </p:pic>
          <p:pic>
            <p:nvPicPr>
              <p:cNvPr id="199" name="Picture 198">
                <a:extLst>
                  <a:ext uri="{FF2B5EF4-FFF2-40B4-BE49-F238E27FC236}">
                    <a16:creationId xmlns:a16="http://schemas.microsoft.com/office/drawing/2014/main" id="{4F71E565-E97D-7E4E-82AC-E90CC9A6A6E4}"/>
                  </a:ext>
                </a:extLst>
              </p:cNvPr>
              <p:cNvPicPr>
                <a:picLocks noChangeAspect="1"/>
              </p:cNvPicPr>
              <p:nvPr/>
            </p:nvPicPr>
            <p:blipFill>
              <a:blip r:embed="rId5"/>
              <a:stretch>
                <a:fillRect/>
              </a:stretch>
            </p:blipFill>
            <p:spPr>
              <a:xfrm>
                <a:off x="6727845" y="3396302"/>
                <a:ext cx="520700" cy="495300"/>
              </a:xfrm>
              <a:prstGeom prst="rect">
                <a:avLst/>
              </a:prstGeom>
            </p:spPr>
          </p:pic>
          <p:pic>
            <p:nvPicPr>
              <p:cNvPr id="200" name="Picture 199">
                <a:extLst>
                  <a:ext uri="{FF2B5EF4-FFF2-40B4-BE49-F238E27FC236}">
                    <a16:creationId xmlns:a16="http://schemas.microsoft.com/office/drawing/2014/main" id="{710CD8B4-B40D-F14B-B140-288581EB15B9}"/>
                  </a:ext>
                </a:extLst>
              </p:cNvPr>
              <p:cNvPicPr>
                <a:picLocks noChangeAspect="1"/>
              </p:cNvPicPr>
              <p:nvPr/>
            </p:nvPicPr>
            <p:blipFill>
              <a:blip r:embed="rId6"/>
              <a:stretch>
                <a:fillRect/>
              </a:stretch>
            </p:blipFill>
            <p:spPr>
              <a:xfrm>
                <a:off x="6727845" y="3849065"/>
                <a:ext cx="520700" cy="495300"/>
              </a:xfrm>
              <a:prstGeom prst="rect">
                <a:avLst/>
              </a:prstGeom>
            </p:spPr>
          </p:pic>
          <p:pic>
            <p:nvPicPr>
              <p:cNvPr id="201" name="Picture 200">
                <a:extLst>
                  <a:ext uri="{FF2B5EF4-FFF2-40B4-BE49-F238E27FC236}">
                    <a16:creationId xmlns:a16="http://schemas.microsoft.com/office/drawing/2014/main" id="{677EC144-BA6F-B84D-954A-34064D589FBF}"/>
                  </a:ext>
                </a:extLst>
              </p:cNvPr>
              <p:cNvPicPr>
                <a:picLocks noChangeAspect="1"/>
              </p:cNvPicPr>
              <p:nvPr/>
            </p:nvPicPr>
            <p:blipFill>
              <a:blip r:embed="rId7"/>
              <a:stretch>
                <a:fillRect/>
              </a:stretch>
            </p:blipFill>
            <p:spPr>
              <a:xfrm>
                <a:off x="6727845" y="2333613"/>
                <a:ext cx="520700" cy="495300"/>
              </a:xfrm>
              <a:prstGeom prst="rect">
                <a:avLst/>
              </a:prstGeom>
            </p:spPr>
          </p:pic>
        </p:grpSp>
        <p:sp>
          <p:nvSpPr>
            <p:cNvPr id="204" name="Left Bracket 203">
              <a:extLst>
                <a:ext uri="{FF2B5EF4-FFF2-40B4-BE49-F238E27FC236}">
                  <a16:creationId xmlns:a16="http://schemas.microsoft.com/office/drawing/2014/main" id="{6F290131-1D20-8C49-9591-8E2045B41847}"/>
                </a:ext>
              </a:extLst>
            </p:cNvPr>
            <p:cNvSpPr/>
            <p:nvPr/>
          </p:nvSpPr>
          <p:spPr>
            <a:xfrm>
              <a:off x="5805055" y="2382875"/>
              <a:ext cx="180109" cy="1866833"/>
            </a:xfrm>
            <a:prstGeom prst="leftBracket">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05" name="Left Bracket 204">
              <a:extLst>
                <a:ext uri="{FF2B5EF4-FFF2-40B4-BE49-F238E27FC236}">
                  <a16:creationId xmlns:a16="http://schemas.microsoft.com/office/drawing/2014/main" id="{8C3E0601-55E2-DC48-8CD0-5B0B79EFD121}"/>
                </a:ext>
              </a:extLst>
            </p:cNvPr>
            <p:cNvSpPr/>
            <p:nvPr/>
          </p:nvSpPr>
          <p:spPr>
            <a:xfrm rot="10800000">
              <a:off x="7674633" y="2358244"/>
              <a:ext cx="180109" cy="1866833"/>
            </a:xfrm>
            <a:prstGeom prst="leftBracket">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grpSp>
      <p:sp>
        <p:nvSpPr>
          <p:cNvPr id="208" name="Rectangle 207">
            <a:extLst>
              <a:ext uri="{FF2B5EF4-FFF2-40B4-BE49-F238E27FC236}">
                <a16:creationId xmlns:a16="http://schemas.microsoft.com/office/drawing/2014/main" id="{6594F651-AE9D-984E-BDC7-0B79DD8A546A}"/>
              </a:ext>
            </a:extLst>
          </p:cNvPr>
          <p:cNvSpPr/>
          <p:nvPr/>
        </p:nvSpPr>
        <p:spPr bwMode="gray">
          <a:xfrm>
            <a:off x="2299519" y="1999478"/>
            <a:ext cx="6479356" cy="4382271"/>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209" name="Group 208">
            <a:extLst>
              <a:ext uri="{FF2B5EF4-FFF2-40B4-BE49-F238E27FC236}">
                <a16:creationId xmlns:a16="http://schemas.microsoft.com/office/drawing/2014/main" id="{DBFF4BBD-41BB-D04D-9D7C-23B8FCEF9D54}"/>
              </a:ext>
            </a:extLst>
          </p:cNvPr>
          <p:cNvGrpSpPr/>
          <p:nvPr/>
        </p:nvGrpSpPr>
        <p:grpSpPr>
          <a:xfrm>
            <a:off x="6668185" y="3578846"/>
            <a:ext cx="2049687" cy="495300"/>
            <a:chOff x="5805055" y="2291748"/>
            <a:chExt cx="2049687" cy="495300"/>
          </a:xfrm>
        </p:grpSpPr>
        <p:grpSp>
          <p:nvGrpSpPr>
            <p:cNvPr id="210" name="Group 209">
              <a:extLst>
                <a:ext uri="{FF2B5EF4-FFF2-40B4-BE49-F238E27FC236}">
                  <a16:creationId xmlns:a16="http://schemas.microsoft.com/office/drawing/2014/main" id="{035983DD-0FB7-C24B-B659-471D5120C3DB}"/>
                </a:ext>
              </a:extLst>
            </p:cNvPr>
            <p:cNvGrpSpPr/>
            <p:nvPr/>
          </p:nvGrpSpPr>
          <p:grpSpPr>
            <a:xfrm>
              <a:off x="6129200" y="2291748"/>
              <a:ext cx="1408458" cy="495300"/>
              <a:chOff x="6085139" y="2333313"/>
              <a:chExt cx="1408458" cy="495300"/>
            </a:xfrm>
          </p:grpSpPr>
          <p:sp>
            <p:nvSpPr>
              <p:cNvPr id="214" name="Oval 213">
                <a:extLst>
                  <a:ext uri="{FF2B5EF4-FFF2-40B4-BE49-F238E27FC236}">
                    <a16:creationId xmlns:a16="http://schemas.microsoft.com/office/drawing/2014/main" id="{7D941E13-CA8E-5D4B-97CD-95B9C3EC8B8C}"/>
                  </a:ext>
                </a:extLst>
              </p:cNvPr>
              <p:cNvSpPr/>
              <p:nvPr/>
            </p:nvSpPr>
            <p:spPr bwMode="gray">
              <a:xfrm>
                <a:off x="6491805" y="2537723"/>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9" name="Oval 218">
                <a:extLst>
                  <a:ext uri="{FF2B5EF4-FFF2-40B4-BE49-F238E27FC236}">
                    <a16:creationId xmlns:a16="http://schemas.microsoft.com/office/drawing/2014/main" id="{CE353F01-8650-4F4B-9C44-CFC04B89D61C}"/>
                  </a:ext>
                </a:extLst>
              </p:cNvPr>
              <p:cNvSpPr/>
              <p:nvPr/>
            </p:nvSpPr>
            <p:spPr bwMode="gray">
              <a:xfrm>
                <a:off x="7321961" y="2537723"/>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24" name="Oval 223">
                <a:extLst>
                  <a:ext uri="{FF2B5EF4-FFF2-40B4-BE49-F238E27FC236}">
                    <a16:creationId xmlns:a16="http://schemas.microsoft.com/office/drawing/2014/main" id="{DD5450FB-BEF8-544B-BBB0-588FD1585DDE}"/>
                  </a:ext>
                </a:extLst>
              </p:cNvPr>
              <p:cNvSpPr/>
              <p:nvPr/>
            </p:nvSpPr>
            <p:spPr bwMode="gray">
              <a:xfrm>
                <a:off x="6085139" y="2537723"/>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228" name="Picture 227">
                <a:extLst>
                  <a:ext uri="{FF2B5EF4-FFF2-40B4-BE49-F238E27FC236}">
                    <a16:creationId xmlns:a16="http://schemas.microsoft.com/office/drawing/2014/main" id="{20C2420B-B630-F34A-BE64-F4A35E581552}"/>
                  </a:ext>
                </a:extLst>
              </p:cNvPr>
              <p:cNvPicPr>
                <a:picLocks noChangeAspect="1"/>
              </p:cNvPicPr>
              <p:nvPr/>
            </p:nvPicPr>
            <p:blipFill>
              <a:blip r:embed="rId8"/>
              <a:stretch>
                <a:fillRect/>
              </a:stretch>
            </p:blipFill>
            <p:spPr>
              <a:xfrm>
                <a:off x="6727845" y="2333313"/>
                <a:ext cx="520700" cy="495300"/>
              </a:xfrm>
              <a:prstGeom prst="rect">
                <a:avLst/>
              </a:prstGeom>
            </p:spPr>
          </p:pic>
        </p:grpSp>
        <p:sp>
          <p:nvSpPr>
            <p:cNvPr id="211" name="Left Bracket 210">
              <a:extLst>
                <a:ext uri="{FF2B5EF4-FFF2-40B4-BE49-F238E27FC236}">
                  <a16:creationId xmlns:a16="http://schemas.microsoft.com/office/drawing/2014/main" id="{6B69BBFA-A77B-5749-A1D7-DD93E1CF032A}"/>
                </a:ext>
              </a:extLst>
            </p:cNvPr>
            <p:cNvSpPr/>
            <p:nvPr/>
          </p:nvSpPr>
          <p:spPr>
            <a:xfrm>
              <a:off x="5805055" y="2410585"/>
              <a:ext cx="180109" cy="360000"/>
            </a:xfrm>
            <a:prstGeom prst="leftBracket">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12" name="Left Bracket 211">
              <a:extLst>
                <a:ext uri="{FF2B5EF4-FFF2-40B4-BE49-F238E27FC236}">
                  <a16:creationId xmlns:a16="http://schemas.microsoft.com/office/drawing/2014/main" id="{65D22AAC-1291-154A-A2B8-FB3EB6D74108}"/>
                </a:ext>
              </a:extLst>
            </p:cNvPr>
            <p:cNvSpPr/>
            <p:nvPr/>
          </p:nvSpPr>
          <p:spPr>
            <a:xfrm rot="10800000">
              <a:off x="7674633" y="2410585"/>
              <a:ext cx="180109" cy="360000"/>
            </a:xfrm>
            <a:prstGeom prst="leftBracket">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grpSp>
      <p:cxnSp>
        <p:nvCxnSpPr>
          <p:cNvPr id="232" name="Straight Connector 231">
            <a:extLst>
              <a:ext uri="{FF2B5EF4-FFF2-40B4-BE49-F238E27FC236}">
                <a16:creationId xmlns:a16="http://schemas.microsoft.com/office/drawing/2014/main" id="{60EA6A4D-53F8-DE4E-92D2-1D52BEB72F60}"/>
              </a:ext>
            </a:extLst>
          </p:cNvPr>
          <p:cNvCxnSpPr>
            <a:cxnSpLocks/>
          </p:cNvCxnSpPr>
          <p:nvPr/>
        </p:nvCxnSpPr>
        <p:spPr>
          <a:xfrm flipH="1">
            <a:off x="1728438" y="1999478"/>
            <a:ext cx="565153" cy="362098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9333897-8706-124A-821C-64EE56DB4EA4}"/>
              </a:ext>
            </a:extLst>
          </p:cNvPr>
          <p:cNvCxnSpPr>
            <a:cxnSpLocks/>
          </p:cNvCxnSpPr>
          <p:nvPr/>
        </p:nvCxnSpPr>
        <p:spPr>
          <a:xfrm flipH="1" flipV="1">
            <a:off x="1721192" y="6020420"/>
            <a:ext cx="572398" cy="36132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EAB7FE7-5FE5-344F-83E6-5E3A144F9608}"/>
              </a:ext>
            </a:extLst>
          </p:cNvPr>
          <p:cNvSpPr/>
          <p:nvPr/>
        </p:nvSpPr>
        <p:spPr bwMode="gray">
          <a:xfrm>
            <a:off x="2299518" y="5495336"/>
            <a:ext cx="83160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JP" sz="1600" dirty="0">
                <a:solidFill>
                  <a:schemeClr val="tx1"/>
                </a:solidFill>
              </a:rPr>
              <a:t>Shape</a:t>
            </a:r>
          </a:p>
        </p:txBody>
      </p:sp>
      <p:sp>
        <p:nvSpPr>
          <p:cNvPr id="239" name="Rectangle 238">
            <a:extLst>
              <a:ext uri="{FF2B5EF4-FFF2-40B4-BE49-F238E27FC236}">
                <a16:creationId xmlns:a16="http://schemas.microsoft.com/office/drawing/2014/main" id="{2B7831F7-7C8B-1B48-94A0-257D46918C02}"/>
              </a:ext>
            </a:extLst>
          </p:cNvPr>
          <p:cNvSpPr/>
          <p:nvPr/>
        </p:nvSpPr>
        <p:spPr bwMode="gray">
          <a:xfrm>
            <a:off x="2933808" y="5496108"/>
            <a:ext cx="1355164"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30223)</a:t>
            </a:r>
          </a:p>
        </p:txBody>
      </p:sp>
      <p:sp>
        <p:nvSpPr>
          <p:cNvPr id="240" name="Rectangle 239">
            <a:extLst>
              <a:ext uri="{FF2B5EF4-FFF2-40B4-BE49-F238E27FC236}">
                <a16:creationId xmlns:a16="http://schemas.microsoft.com/office/drawing/2014/main" id="{6651D305-4EDD-DB45-A323-733F6600A3EC}"/>
              </a:ext>
            </a:extLst>
          </p:cNvPr>
          <p:cNvSpPr/>
          <p:nvPr/>
        </p:nvSpPr>
        <p:spPr bwMode="gray">
          <a:xfrm>
            <a:off x="4567802" y="5514017"/>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(30223 x 650)</a:t>
            </a:r>
          </a:p>
        </p:txBody>
      </p:sp>
      <p:sp>
        <p:nvSpPr>
          <p:cNvPr id="241" name="Rectangle 240">
            <a:extLst>
              <a:ext uri="{FF2B5EF4-FFF2-40B4-BE49-F238E27FC236}">
                <a16:creationId xmlns:a16="http://schemas.microsoft.com/office/drawing/2014/main" id="{40FBF863-5160-1E48-B94C-9BA3EF3B02E0}"/>
              </a:ext>
            </a:extLst>
          </p:cNvPr>
          <p:cNvSpPr/>
          <p:nvPr/>
        </p:nvSpPr>
        <p:spPr bwMode="gray">
          <a:xfrm>
            <a:off x="6863884" y="5496108"/>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650)</a:t>
            </a:r>
          </a:p>
        </p:txBody>
      </p:sp>
      <p:sp>
        <p:nvSpPr>
          <p:cNvPr id="242" name="Rectangle 241">
            <a:extLst>
              <a:ext uri="{FF2B5EF4-FFF2-40B4-BE49-F238E27FC236}">
                <a16:creationId xmlns:a16="http://schemas.microsoft.com/office/drawing/2014/main" id="{35701052-78A3-AA4B-BE73-AFC5520DDFDD}"/>
              </a:ext>
            </a:extLst>
          </p:cNvPr>
          <p:cNvSpPr/>
          <p:nvPr/>
        </p:nvSpPr>
        <p:spPr bwMode="gray">
          <a:xfrm>
            <a:off x="6328398" y="5522000"/>
            <a:ext cx="612988"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t>
            </a:r>
          </a:p>
        </p:txBody>
      </p:sp>
      <p:sp>
        <p:nvSpPr>
          <p:cNvPr id="243" name="Rectangle 242">
            <a:extLst>
              <a:ext uri="{FF2B5EF4-FFF2-40B4-BE49-F238E27FC236}">
                <a16:creationId xmlns:a16="http://schemas.microsoft.com/office/drawing/2014/main" id="{C13E4C79-0BD7-D641-A310-07C73CFC5DEC}"/>
              </a:ext>
            </a:extLst>
          </p:cNvPr>
          <p:cNvSpPr/>
          <p:nvPr/>
        </p:nvSpPr>
        <p:spPr bwMode="gray">
          <a:xfrm>
            <a:off x="4464051" y="3328601"/>
            <a:ext cx="1864348" cy="332004"/>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44" name="Elbow Connector 243">
            <a:extLst>
              <a:ext uri="{FF2B5EF4-FFF2-40B4-BE49-F238E27FC236}">
                <a16:creationId xmlns:a16="http://schemas.microsoft.com/office/drawing/2014/main" id="{60AD3E4C-8313-F248-9389-480D561A6B25}"/>
              </a:ext>
            </a:extLst>
          </p:cNvPr>
          <p:cNvCxnSpPr>
            <a:cxnSpLocks/>
            <a:stCxn id="243" idx="3"/>
            <a:endCxn id="211" idx="1"/>
          </p:cNvCxnSpPr>
          <p:nvPr/>
        </p:nvCxnSpPr>
        <p:spPr>
          <a:xfrm>
            <a:off x="6328399" y="3494603"/>
            <a:ext cx="339786" cy="38308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7" name="Rectangle 246">
            <a:extLst>
              <a:ext uri="{FF2B5EF4-FFF2-40B4-BE49-F238E27FC236}">
                <a16:creationId xmlns:a16="http://schemas.microsoft.com/office/drawing/2014/main" id="{82FBAFD4-A056-A246-931A-94FFCEEEEBB0}"/>
              </a:ext>
            </a:extLst>
          </p:cNvPr>
          <p:cNvSpPr/>
          <p:nvPr/>
        </p:nvSpPr>
        <p:spPr bwMode="gray">
          <a:xfrm>
            <a:off x="2987015" y="5331472"/>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0</a:t>
            </a:r>
          </a:p>
        </p:txBody>
      </p:sp>
      <p:sp>
        <p:nvSpPr>
          <p:cNvPr id="248" name="Rectangle 247">
            <a:extLst>
              <a:ext uri="{FF2B5EF4-FFF2-40B4-BE49-F238E27FC236}">
                <a16:creationId xmlns:a16="http://schemas.microsoft.com/office/drawing/2014/main" id="{9FEF1954-7ECC-6245-85D5-94EB7BDEAEF7}"/>
              </a:ext>
            </a:extLst>
          </p:cNvPr>
          <p:cNvSpPr/>
          <p:nvPr/>
        </p:nvSpPr>
        <p:spPr bwMode="gray">
          <a:xfrm>
            <a:off x="4824458" y="5331472"/>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in</a:t>
            </a:r>
          </a:p>
        </p:txBody>
      </p:sp>
      <p:sp>
        <p:nvSpPr>
          <p:cNvPr id="249" name="Rectangle 248">
            <a:extLst>
              <a:ext uri="{FF2B5EF4-FFF2-40B4-BE49-F238E27FC236}">
                <a16:creationId xmlns:a16="http://schemas.microsoft.com/office/drawing/2014/main" id="{0CF9F40E-6B9A-AC4D-98BA-7034960B2036}"/>
              </a:ext>
            </a:extLst>
          </p:cNvPr>
          <p:cNvSpPr/>
          <p:nvPr/>
        </p:nvSpPr>
        <p:spPr bwMode="gray">
          <a:xfrm>
            <a:off x="7090367" y="5331472"/>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h</a:t>
            </a:r>
            <a:endParaRPr lang="en-JP" sz="1600" baseline="-25000" dirty="0">
              <a:solidFill>
                <a:schemeClr val="tx1"/>
              </a:solidFill>
            </a:endParaRPr>
          </a:p>
        </p:txBody>
      </p:sp>
      <p:sp>
        <p:nvSpPr>
          <p:cNvPr id="250" name="Rectangle 249">
            <a:extLst>
              <a:ext uri="{FF2B5EF4-FFF2-40B4-BE49-F238E27FC236}">
                <a16:creationId xmlns:a16="http://schemas.microsoft.com/office/drawing/2014/main" id="{E538910F-9CAB-0949-95E2-5E4052EFC709}"/>
              </a:ext>
            </a:extLst>
          </p:cNvPr>
          <p:cNvSpPr/>
          <p:nvPr/>
        </p:nvSpPr>
        <p:spPr bwMode="gray">
          <a:xfrm>
            <a:off x="4464052" y="2145881"/>
            <a:ext cx="4082360"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600" dirty="0">
                <a:solidFill>
                  <a:schemeClr val="tx1"/>
                </a:solidFill>
              </a:rPr>
              <a:t>weights c</a:t>
            </a:r>
            <a:r>
              <a:rPr lang="en-JP" sz="1600" dirty="0">
                <a:solidFill>
                  <a:schemeClr val="tx1"/>
                </a:solidFill>
              </a:rPr>
              <a:t>alled Distributed Representation</a:t>
            </a:r>
          </a:p>
        </p:txBody>
      </p:sp>
      <p:cxnSp>
        <p:nvCxnSpPr>
          <p:cNvPr id="251" name="Straight Connector 250">
            <a:extLst>
              <a:ext uri="{FF2B5EF4-FFF2-40B4-BE49-F238E27FC236}">
                <a16:creationId xmlns:a16="http://schemas.microsoft.com/office/drawing/2014/main" id="{C4252B91-41E5-AB4F-9891-F1A4AB96C37B}"/>
              </a:ext>
            </a:extLst>
          </p:cNvPr>
          <p:cNvCxnSpPr>
            <a:cxnSpLocks/>
          </p:cNvCxnSpPr>
          <p:nvPr/>
        </p:nvCxnSpPr>
        <p:spPr>
          <a:xfrm flipH="1">
            <a:off x="4824458" y="2583990"/>
            <a:ext cx="43426" cy="2496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4" name="Rectangle 253">
            <a:extLst>
              <a:ext uri="{FF2B5EF4-FFF2-40B4-BE49-F238E27FC236}">
                <a16:creationId xmlns:a16="http://schemas.microsoft.com/office/drawing/2014/main" id="{78118A05-C95B-0141-AD74-BAD741EA87C3}"/>
              </a:ext>
            </a:extLst>
          </p:cNvPr>
          <p:cNvSpPr/>
          <p:nvPr/>
        </p:nvSpPr>
        <p:spPr bwMode="gray">
          <a:xfrm>
            <a:off x="4413276" y="3294001"/>
            <a:ext cx="1979527"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55" name="Rectangle 254">
            <a:extLst>
              <a:ext uri="{FF2B5EF4-FFF2-40B4-BE49-F238E27FC236}">
                <a16:creationId xmlns:a16="http://schemas.microsoft.com/office/drawing/2014/main" id="{F74CE518-0B58-364E-952A-5D6B85D11D10}"/>
              </a:ext>
            </a:extLst>
          </p:cNvPr>
          <p:cNvSpPr/>
          <p:nvPr/>
        </p:nvSpPr>
        <p:spPr bwMode="gray">
          <a:xfrm>
            <a:off x="6580868" y="3523011"/>
            <a:ext cx="2239180" cy="662900"/>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57" name="Rectangle 256">
            <a:extLst>
              <a:ext uri="{FF2B5EF4-FFF2-40B4-BE49-F238E27FC236}">
                <a16:creationId xmlns:a16="http://schemas.microsoft.com/office/drawing/2014/main" id="{6B3D192F-ECDA-314E-B73B-9C881E42B5D2}"/>
              </a:ext>
            </a:extLst>
          </p:cNvPr>
          <p:cNvSpPr/>
          <p:nvPr/>
        </p:nvSpPr>
        <p:spPr bwMode="gray">
          <a:xfrm>
            <a:off x="2454626" y="2667796"/>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input</a:t>
            </a:r>
          </a:p>
        </p:txBody>
      </p:sp>
      <p:cxnSp>
        <p:nvCxnSpPr>
          <p:cNvPr id="258" name="Straight Connector 257">
            <a:extLst>
              <a:ext uri="{FF2B5EF4-FFF2-40B4-BE49-F238E27FC236}">
                <a16:creationId xmlns:a16="http://schemas.microsoft.com/office/drawing/2014/main" id="{E7B86F2B-36FD-B44A-B3E5-90E08EFD9CDA}"/>
              </a:ext>
            </a:extLst>
          </p:cNvPr>
          <p:cNvCxnSpPr>
            <a:cxnSpLocks/>
            <a:stCxn id="257" idx="2"/>
            <a:endCxn id="167" idx="0"/>
          </p:cNvCxnSpPr>
          <p:nvPr/>
        </p:nvCxnSpPr>
        <p:spPr>
          <a:xfrm>
            <a:off x="2930595" y="3042573"/>
            <a:ext cx="793148" cy="5116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260">
            <a:extLst>
              <a:ext uri="{FF2B5EF4-FFF2-40B4-BE49-F238E27FC236}">
                <a16:creationId xmlns:a16="http://schemas.microsoft.com/office/drawing/2014/main" id="{1568C8DC-B4CF-DB45-BAAA-40146A2A32D6}"/>
              </a:ext>
            </a:extLst>
          </p:cNvPr>
          <p:cNvSpPr/>
          <p:nvPr/>
        </p:nvSpPr>
        <p:spPr bwMode="gray">
          <a:xfrm>
            <a:off x="7859361" y="2687714"/>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output</a:t>
            </a:r>
          </a:p>
        </p:txBody>
      </p:sp>
      <p:cxnSp>
        <p:nvCxnSpPr>
          <p:cNvPr id="262" name="Straight Connector 261">
            <a:extLst>
              <a:ext uri="{FF2B5EF4-FFF2-40B4-BE49-F238E27FC236}">
                <a16:creationId xmlns:a16="http://schemas.microsoft.com/office/drawing/2014/main" id="{4213CAA1-A155-FA40-AE75-025846749577}"/>
              </a:ext>
            </a:extLst>
          </p:cNvPr>
          <p:cNvCxnSpPr>
            <a:cxnSpLocks/>
            <a:stCxn id="261" idx="2"/>
            <a:endCxn id="255" idx="0"/>
          </p:cNvCxnSpPr>
          <p:nvPr/>
        </p:nvCxnSpPr>
        <p:spPr>
          <a:xfrm flipH="1">
            <a:off x="7700458" y="3062491"/>
            <a:ext cx="634872" cy="4605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2160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Dropout layer filters out part of information from the previous layer </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Design - Dropout</a:t>
            </a:r>
          </a:p>
        </p:txBody>
      </p:sp>
      <p:grpSp>
        <p:nvGrpSpPr>
          <p:cNvPr id="90" name="Group 89">
            <a:extLst>
              <a:ext uri="{FF2B5EF4-FFF2-40B4-BE49-F238E27FC236}">
                <a16:creationId xmlns:a16="http://schemas.microsoft.com/office/drawing/2014/main" id="{5AEB7F97-BAB6-4945-87C6-E005FB05678C}"/>
              </a:ext>
            </a:extLst>
          </p:cNvPr>
          <p:cNvGrpSpPr/>
          <p:nvPr/>
        </p:nvGrpSpPr>
        <p:grpSpPr>
          <a:xfrm>
            <a:off x="435777" y="2059710"/>
            <a:ext cx="1408038" cy="4380000"/>
            <a:chOff x="2557537" y="1974850"/>
            <a:chExt cx="1408038" cy="4380000"/>
          </a:xfrm>
        </p:grpSpPr>
        <p:sp>
          <p:nvSpPr>
            <p:cNvPr id="120" name="Rectangle 119">
              <a:extLst>
                <a:ext uri="{FF2B5EF4-FFF2-40B4-BE49-F238E27FC236}">
                  <a16:creationId xmlns:a16="http://schemas.microsoft.com/office/drawing/2014/main" id="{743F1597-3006-1A43-94F5-41532B1B6569}"/>
                </a:ext>
              </a:extLst>
            </p:cNvPr>
            <p:cNvSpPr/>
            <p:nvPr/>
          </p:nvSpPr>
          <p:spPr bwMode="gray">
            <a:xfrm>
              <a:off x="2557537" y="2425609"/>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Softmax</a:t>
              </a:r>
            </a:p>
          </p:txBody>
        </p:sp>
        <p:sp>
          <p:nvSpPr>
            <p:cNvPr id="121" name="Rectangle 120">
              <a:extLst>
                <a:ext uri="{FF2B5EF4-FFF2-40B4-BE49-F238E27FC236}">
                  <a16:creationId xmlns:a16="http://schemas.microsoft.com/office/drawing/2014/main" id="{F710C066-456F-CC48-A90F-1F3BE4F00975}"/>
                </a:ext>
              </a:extLst>
            </p:cNvPr>
            <p:cNvSpPr/>
            <p:nvPr/>
          </p:nvSpPr>
          <p:spPr bwMode="gray">
            <a:xfrm>
              <a:off x="2557537" y="2876368"/>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Affine</a:t>
              </a:r>
            </a:p>
          </p:txBody>
        </p:sp>
        <p:sp>
          <p:nvSpPr>
            <p:cNvPr id="122" name="Rectangle 121">
              <a:extLst>
                <a:ext uri="{FF2B5EF4-FFF2-40B4-BE49-F238E27FC236}">
                  <a16:creationId xmlns:a16="http://schemas.microsoft.com/office/drawing/2014/main" id="{592DA9BC-916B-4644-BA5C-D3F9F08E0DFE}"/>
                </a:ext>
              </a:extLst>
            </p:cNvPr>
            <p:cNvSpPr/>
            <p:nvPr/>
          </p:nvSpPr>
          <p:spPr bwMode="gray">
            <a:xfrm>
              <a:off x="2557537" y="3327127"/>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3" name="Rectangle 122">
              <a:extLst>
                <a:ext uri="{FF2B5EF4-FFF2-40B4-BE49-F238E27FC236}">
                  <a16:creationId xmlns:a16="http://schemas.microsoft.com/office/drawing/2014/main" id="{A533CFFB-65DC-9740-B0B4-D5CF2C4D293F}"/>
                </a:ext>
              </a:extLst>
            </p:cNvPr>
            <p:cNvSpPr/>
            <p:nvPr/>
          </p:nvSpPr>
          <p:spPr bwMode="gray">
            <a:xfrm>
              <a:off x="2557537" y="3777886"/>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4" name="Rectangle 123">
              <a:extLst>
                <a:ext uri="{FF2B5EF4-FFF2-40B4-BE49-F238E27FC236}">
                  <a16:creationId xmlns:a16="http://schemas.microsoft.com/office/drawing/2014/main" id="{FE3399CB-5C04-5C43-9259-6BDFA6B5FAB8}"/>
                </a:ext>
              </a:extLst>
            </p:cNvPr>
            <p:cNvSpPr/>
            <p:nvPr/>
          </p:nvSpPr>
          <p:spPr bwMode="gray">
            <a:xfrm>
              <a:off x="2557537" y="4228645"/>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5" name="Rectangle 124">
              <a:extLst>
                <a:ext uri="{FF2B5EF4-FFF2-40B4-BE49-F238E27FC236}">
                  <a16:creationId xmlns:a16="http://schemas.microsoft.com/office/drawing/2014/main" id="{7638F074-A50F-7A4B-B5A6-59CBF33F4DD8}"/>
                </a:ext>
              </a:extLst>
            </p:cNvPr>
            <p:cNvSpPr/>
            <p:nvPr/>
          </p:nvSpPr>
          <p:spPr bwMode="gray">
            <a:xfrm>
              <a:off x="2557537" y="4679404"/>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6" name="Rectangle 125">
              <a:extLst>
                <a:ext uri="{FF2B5EF4-FFF2-40B4-BE49-F238E27FC236}">
                  <a16:creationId xmlns:a16="http://schemas.microsoft.com/office/drawing/2014/main" id="{DF0D2E66-24D5-C846-9C03-A8E347A63B6F}"/>
                </a:ext>
              </a:extLst>
            </p:cNvPr>
            <p:cNvSpPr/>
            <p:nvPr/>
          </p:nvSpPr>
          <p:spPr bwMode="gray">
            <a:xfrm>
              <a:off x="2557537" y="5130163"/>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7" name="Rectangle 126">
              <a:extLst>
                <a:ext uri="{FF2B5EF4-FFF2-40B4-BE49-F238E27FC236}">
                  <a16:creationId xmlns:a16="http://schemas.microsoft.com/office/drawing/2014/main" id="{604982C4-D28D-A74C-89B8-CF79C8EACDCE}"/>
                </a:ext>
              </a:extLst>
            </p:cNvPr>
            <p:cNvSpPr/>
            <p:nvPr/>
          </p:nvSpPr>
          <p:spPr bwMode="gray">
            <a:xfrm>
              <a:off x="2557537" y="5580922"/>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Embedding</a:t>
              </a:r>
            </a:p>
          </p:txBody>
        </p:sp>
        <p:cxnSp>
          <p:nvCxnSpPr>
            <p:cNvPr id="128" name="Straight Arrow Connector 127">
              <a:extLst>
                <a:ext uri="{FF2B5EF4-FFF2-40B4-BE49-F238E27FC236}">
                  <a16:creationId xmlns:a16="http://schemas.microsoft.com/office/drawing/2014/main" id="{58EE1BBA-FD04-AD42-A25D-9334BE1CF355}"/>
                </a:ext>
              </a:extLst>
            </p:cNvPr>
            <p:cNvCxnSpPr>
              <a:stCxn id="127" idx="0"/>
              <a:endCxn id="126" idx="2"/>
            </p:cNvCxnSpPr>
            <p:nvPr/>
          </p:nvCxnSpPr>
          <p:spPr>
            <a:xfrm flipV="1">
              <a:off x="3200245"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F9F6801-B7B1-B74F-ADD9-1D52F4720D0E}"/>
                </a:ext>
              </a:extLst>
            </p:cNvPr>
            <p:cNvCxnSpPr>
              <a:cxnSpLocks/>
              <a:stCxn id="126" idx="0"/>
              <a:endCxn id="125" idx="2"/>
            </p:cNvCxnSpPr>
            <p:nvPr/>
          </p:nvCxnSpPr>
          <p:spPr>
            <a:xfrm flipV="1">
              <a:off x="3200245"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DC54F09-20AE-F44D-9479-6F15FC223332}"/>
                </a:ext>
              </a:extLst>
            </p:cNvPr>
            <p:cNvCxnSpPr>
              <a:cxnSpLocks/>
              <a:stCxn id="124" idx="0"/>
              <a:endCxn id="123" idx="2"/>
            </p:cNvCxnSpPr>
            <p:nvPr/>
          </p:nvCxnSpPr>
          <p:spPr>
            <a:xfrm flipV="1">
              <a:off x="3200245"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77EC746-328A-CD4F-B9D9-89C8517C3C52}"/>
                </a:ext>
              </a:extLst>
            </p:cNvPr>
            <p:cNvCxnSpPr>
              <a:cxnSpLocks/>
              <a:stCxn id="122" idx="0"/>
              <a:endCxn id="121" idx="2"/>
            </p:cNvCxnSpPr>
            <p:nvPr/>
          </p:nvCxnSpPr>
          <p:spPr>
            <a:xfrm flipV="1">
              <a:off x="3200245"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69FE9F-C8AC-264F-AAE4-AC3F34C8BAC7}"/>
                </a:ext>
              </a:extLst>
            </p:cNvPr>
            <p:cNvCxnSpPr>
              <a:cxnSpLocks/>
              <a:stCxn id="121" idx="0"/>
              <a:endCxn id="120" idx="2"/>
            </p:cNvCxnSpPr>
            <p:nvPr/>
          </p:nvCxnSpPr>
          <p:spPr>
            <a:xfrm flipV="1">
              <a:off x="3200245"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77C6277D-8D82-3C45-91B6-084F87F0621B}"/>
                </a:ext>
              </a:extLst>
            </p:cNvPr>
            <p:cNvSpPr/>
            <p:nvPr/>
          </p:nvSpPr>
          <p:spPr bwMode="gray">
            <a:xfrm>
              <a:off x="2557537" y="6031685"/>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0</a:t>
              </a:r>
            </a:p>
          </p:txBody>
        </p:sp>
        <p:sp>
          <p:nvSpPr>
            <p:cNvPr id="134" name="Rectangle 133">
              <a:extLst>
                <a:ext uri="{FF2B5EF4-FFF2-40B4-BE49-F238E27FC236}">
                  <a16:creationId xmlns:a16="http://schemas.microsoft.com/office/drawing/2014/main" id="{4C708631-8242-AF46-9590-587D270A6460}"/>
                </a:ext>
              </a:extLst>
            </p:cNvPr>
            <p:cNvSpPr/>
            <p:nvPr/>
          </p:nvSpPr>
          <p:spPr bwMode="gray">
            <a:xfrm>
              <a:off x="2557537" y="1974850"/>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r>
                <a:rPr lang="en-JP" sz="1600" baseline="-25000" dirty="0">
                  <a:solidFill>
                    <a:schemeClr val="tx1"/>
                  </a:solidFill>
                </a:rPr>
                <a:t>0</a:t>
              </a:r>
            </a:p>
          </p:txBody>
        </p:sp>
        <p:cxnSp>
          <p:nvCxnSpPr>
            <p:cNvPr id="135" name="Straight Arrow Connector 134">
              <a:extLst>
                <a:ext uri="{FF2B5EF4-FFF2-40B4-BE49-F238E27FC236}">
                  <a16:creationId xmlns:a16="http://schemas.microsoft.com/office/drawing/2014/main" id="{A83F7FD6-93AB-D54E-835E-A1DD95C14527}"/>
                </a:ext>
              </a:extLst>
            </p:cNvPr>
            <p:cNvCxnSpPr>
              <a:cxnSpLocks/>
              <a:stCxn id="133" idx="0"/>
              <a:endCxn id="127" idx="2"/>
            </p:cNvCxnSpPr>
            <p:nvPr/>
          </p:nvCxnSpPr>
          <p:spPr>
            <a:xfrm flipV="1">
              <a:off x="3200245"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ADF293-7EAA-9940-BBFE-9A3A556CEF6B}"/>
                </a:ext>
              </a:extLst>
            </p:cNvPr>
            <p:cNvCxnSpPr>
              <a:cxnSpLocks/>
              <a:stCxn id="120" idx="0"/>
              <a:endCxn id="134" idx="2"/>
            </p:cNvCxnSpPr>
            <p:nvPr/>
          </p:nvCxnSpPr>
          <p:spPr>
            <a:xfrm flipV="1">
              <a:off x="3200245"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BEFCB067-96D3-A047-A509-74C8CB3AB3D9}"/>
                </a:ext>
              </a:extLst>
            </p:cNvPr>
            <p:cNvSpPr/>
            <p:nvPr/>
          </p:nvSpPr>
          <p:spPr bwMode="gray">
            <a:xfrm>
              <a:off x="3778250" y="4872734"/>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38" name="Rectangle 137">
              <a:extLst>
                <a:ext uri="{FF2B5EF4-FFF2-40B4-BE49-F238E27FC236}">
                  <a16:creationId xmlns:a16="http://schemas.microsoft.com/office/drawing/2014/main" id="{D9985D3F-27C8-114B-A98F-E5DDE7F789D9}"/>
                </a:ext>
              </a:extLst>
            </p:cNvPr>
            <p:cNvSpPr/>
            <p:nvPr/>
          </p:nvSpPr>
          <p:spPr bwMode="gray">
            <a:xfrm>
              <a:off x="3778249" y="4728028"/>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39" name="Elbow Connector 138">
              <a:extLst>
                <a:ext uri="{FF2B5EF4-FFF2-40B4-BE49-F238E27FC236}">
                  <a16:creationId xmlns:a16="http://schemas.microsoft.com/office/drawing/2014/main" id="{F7149F4C-08AC-6F44-82F7-7C05DDB5FD00}"/>
                </a:ext>
              </a:extLst>
            </p:cNvPr>
            <p:cNvCxnSpPr>
              <a:stCxn id="137" idx="3"/>
              <a:endCxn id="124" idx="2"/>
            </p:cNvCxnSpPr>
            <p:nvPr/>
          </p:nvCxnSpPr>
          <p:spPr>
            <a:xfrm flipH="1" flipV="1">
              <a:off x="3200245" y="4551810"/>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47BC9FFE-3D25-4748-9425-D8130813F3AA}"/>
                </a:ext>
              </a:extLst>
            </p:cNvPr>
            <p:cNvSpPr/>
            <p:nvPr/>
          </p:nvSpPr>
          <p:spPr bwMode="gray">
            <a:xfrm>
              <a:off x="3777650" y="3966143"/>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41" name="Rectangle 140">
              <a:extLst>
                <a:ext uri="{FF2B5EF4-FFF2-40B4-BE49-F238E27FC236}">
                  <a16:creationId xmlns:a16="http://schemas.microsoft.com/office/drawing/2014/main" id="{FFD6516D-C9FF-5249-ABD9-8F4C2433100C}"/>
                </a:ext>
              </a:extLst>
            </p:cNvPr>
            <p:cNvSpPr/>
            <p:nvPr/>
          </p:nvSpPr>
          <p:spPr bwMode="gray">
            <a:xfrm>
              <a:off x="3777649" y="3821437"/>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42" name="Elbow Connector 141">
              <a:extLst>
                <a:ext uri="{FF2B5EF4-FFF2-40B4-BE49-F238E27FC236}">
                  <a16:creationId xmlns:a16="http://schemas.microsoft.com/office/drawing/2014/main" id="{29F340CF-772C-3749-80E9-AA93E10FF651}"/>
                </a:ext>
              </a:extLst>
            </p:cNvPr>
            <p:cNvCxnSpPr>
              <a:stCxn id="140" idx="3"/>
            </p:cNvCxnSpPr>
            <p:nvPr/>
          </p:nvCxnSpPr>
          <p:spPr>
            <a:xfrm flipH="1" flipV="1">
              <a:off x="3199645" y="3645219"/>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3C3D06F-B3BF-DE40-BF4A-0C65326091C9}"/>
                </a:ext>
              </a:extLst>
            </p:cNvPr>
            <p:cNvCxnSpPr>
              <a:stCxn id="141" idx="3"/>
            </p:cNvCxnSpPr>
            <p:nvPr/>
          </p:nvCxnSpPr>
          <p:spPr>
            <a:xfrm>
              <a:off x="3843552" y="3865440"/>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79EB6B0-135E-FE4C-B021-B634943AD773}"/>
                </a:ext>
              </a:extLst>
            </p:cNvPr>
            <p:cNvCxnSpPr/>
            <p:nvPr/>
          </p:nvCxnSpPr>
          <p:spPr>
            <a:xfrm>
              <a:off x="3843552" y="4010145"/>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4CEE94B-66B7-AE41-A9AB-BE0B7D385D9C}"/>
                </a:ext>
              </a:extLst>
            </p:cNvPr>
            <p:cNvCxnSpPr/>
            <p:nvPr/>
          </p:nvCxnSpPr>
          <p:spPr>
            <a:xfrm>
              <a:off x="3843552" y="4770321"/>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7348F23-715D-4148-9753-91E7C9166056}"/>
                </a:ext>
              </a:extLst>
            </p:cNvPr>
            <p:cNvCxnSpPr/>
            <p:nvPr/>
          </p:nvCxnSpPr>
          <p:spPr>
            <a:xfrm>
              <a:off x="3843552" y="4915026"/>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86ABAD52-33DE-B44C-B532-932B33A3BEC9}"/>
                  </a:ext>
                </a:extLst>
              </p:cNvPr>
              <p:cNvSpPr txBox="1"/>
              <p:nvPr/>
            </p:nvSpPr>
            <p:spPr>
              <a:xfrm>
                <a:off x="1728438" y="3922963"/>
                <a:ext cx="524182" cy="55399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r>
                        <a:rPr lang="en-US" sz="3600" b="0" i="0" smtClean="0">
                          <a:solidFill>
                            <a:schemeClr val="tx2"/>
                          </a:solidFill>
                          <a:latin typeface="Cambria Math" panose="02040503050406030204" pitchFamily="18" charset="0"/>
                          <a:ea typeface="Cambria Math" panose="02040503050406030204" pitchFamily="18" charset="0"/>
                        </a:rPr>
                        <m:t>⋯</m:t>
                      </m:r>
                    </m:oMath>
                  </m:oMathPara>
                </a14:m>
                <a:endParaRPr lang="en-US" sz="3600" dirty="0">
                  <a:solidFill>
                    <a:schemeClr val="tx2"/>
                  </a:solidFill>
                  <a:latin typeface="Arial" panose="020B0604020202020204" pitchFamily="34" charset="0"/>
                  <a:cs typeface="Arial" panose="020B0604020202020204" pitchFamily="34" charset="0"/>
                </a:endParaRPr>
              </a:p>
            </p:txBody>
          </p:sp>
        </mc:Choice>
        <mc:Fallback xmlns="">
          <p:sp>
            <p:nvSpPr>
              <p:cNvPr id="92" name="TextBox 91">
                <a:extLst>
                  <a:ext uri="{FF2B5EF4-FFF2-40B4-BE49-F238E27FC236}">
                    <a16:creationId xmlns:a16="http://schemas.microsoft.com/office/drawing/2014/main" id="{86ABAD52-33DE-B44C-B532-932B33A3BEC9}"/>
                  </a:ext>
                </a:extLst>
              </p:cNvPr>
              <p:cNvSpPr txBox="1">
                <a:spLocks noRot="1" noChangeAspect="1" noMove="1" noResize="1" noEditPoints="1" noAdjustHandles="1" noChangeArrowheads="1" noChangeShapeType="1" noTextEdit="1"/>
              </p:cNvSpPr>
              <p:nvPr/>
            </p:nvSpPr>
            <p:spPr>
              <a:xfrm>
                <a:off x="1728438" y="3922963"/>
                <a:ext cx="524182" cy="553998"/>
              </a:xfrm>
              <a:prstGeom prst="rect">
                <a:avLst/>
              </a:prstGeom>
              <a:blipFill>
                <a:blip r:embed="rId3"/>
                <a:stretch>
                  <a:fillRect l="-4762" r="-4762"/>
                </a:stretch>
              </a:blipFill>
            </p:spPr>
            <p:txBody>
              <a:bodyPr/>
              <a:lstStyle/>
              <a:p>
                <a:r>
                  <a:rPr lang="en-JP">
                    <a:noFill/>
                  </a:rPr>
                  <a:t> </a:t>
                </a:r>
              </a:p>
            </p:txBody>
          </p:sp>
        </mc:Fallback>
      </mc:AlternateContent>
      <p:sp>
        <p:nvSpPr>
          <p:cNvPr id="166" name="Rectangle 165">
            <a:extLst>
              <a:ext uri="{FF2B5EF4-FFF2-40B4-BE49-F238E27FC236}">
                <a16:creationId xmlns:a16="http://schemas.microsoft.com/office/drawing/2014/main" id="{2A2A6E13-5B45-2148-833D-202DE1027517}"/>
              </a:ext>
            </a:extLst>
          </p:cNvPr>
          <p:cNvSpPr/>
          <p:nvPr/>
        </p:nvSpPr>
        <p:spPr bwMode="gray">
          <a:xfrm>
            <a:off x="388753" y="3372457"/>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08" name="Rectangle 207">
            <a:extLst>
              <a:ext uri="{FF2B5EF4-FFF2-40B4-BE49-F238E27FC236}">
                <a16:creationId xmlns:a16="http://schemas.microsoft.com/office/drawing/2014/main" id="{6594F651-AE9D-984E-BDC7-0B79DD8A546A}"/>
              </a:ext>
            </a:extLst>
          </p:cNvPr>
          <p:cNvSpPr/>
          <p:nvPr/>
        </p:nvSpPr>
        <p:spPr bwMode="gray">
          <a:xfrm>
            <a:off x="2299519" y="1999478"/>
            <a:ext cx="6479356" cy="4382271"/>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32" name="Straight Connector 231">
            <a:extLst>
              <a:ext uri="{FF2B5EF4-FFF2-40B4-BE49-F238E27FC236}">
                <a16:creationId xmlns:a16="http://schemas.microsoft.com/office/drawing/2014/main" id="{60EA6A4D-53F8-DE4E-92D2-1D52BEB72F60}"/>
              </a:ext>
            </a:extLst>
          </p:cNvPr>
          <p:cNvCxnSpPr>
            <a:cxnSpLocks/>
          </p:cNvCxnSpPr>
          <p:nvPr/>
        </p:nvCxnSpPr>
        <p:spPr>
          <a:xfrm flipH="1">
            <a:off x="1736097" y="1999478"/>
            <a:ext cx="557495" cy="225694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9333897-8706-124A-821C-64EE56DB4EA4}"/>
              </a:ext>
            </a:extLst>
          </p:cNvPr>
          <p:cNvCxnSpPr>
            <a:cxnSpLocks/>
          </p:cNvCxnSpPr>
          <p:nvPr/>
        </p:nvCxnSpPr>
        <p:spPr>
          <a:xfrm flipH="1" flipV="1">
            <a:off x="1721192" y="4636670"/>
            <a:ext cx="572398" cy="17450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85E2E57-7BE8-024A-9F8C-60C7B3A86D1D}"/>
              </a:ext>
            </a:extLst>
          </p:cNvPr>
          <p:cNvGrpSpPr/>
          <p:nvPr/>
        </p:nvGrpSpPr>
        <p:grpSpPr>
          <a:xfrm>
            <a:off x="2944677" y="1755396"/>
            <a:ext cx="5340039" cy="4845623"/>
            <a:chOff x="2944677" y="1755396"/>
            <a:chExt cx="5340039" cy="4845623"/>
          </a:xfrm>
        </p:grpSpPr>
        <p:sp>
          <p:nvSpPr>
            <p:cNvPr id="48" name="Oval 47">
              <a:extLst>
                <a:ext uri="{FF2B5EF4-FFF2-40B4-BE49-F238E27FC236}">
                  <a16:creationId xmlns:a16="http://schemas.microsoft.com/office/drawing/2014/main" id="{27103537-8A5E-DF44-B70A-43C9C7836768}"/>
                </a:ext>
              </a:extLst>
            </p:cNvPr>
            <p:cNvSpPr/>
            <p:nvPr/>
          </p:nvSpPr>
          <p:spPr bwMode="gray">
            <a:xfrm>
              <a:off x="2944677" y="506081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49" name="Straight Arrow Connector 48">
              <a:extLst>
                <a:ext uri="{FF2B5EF4-FFF2-40B4-BE49-F238E27FC236}">
                  <a16:creationId xmlns:a16="http://schemas.microsoft.com/office/drawing/2014/main" id="{89DD45DE-86EA-F141-8375-C24A4143AC28}"/>
                </a:ext>
              </a:extLst>
            </p:cNvPr>
            <p:cNvCxnSpPr>
              <a:cxnSpLocks/>
            </p:cNvCxnSpPr>
            <p:nvPr/>
          </p:nvCxnSpPr>
          <p:spPr>
            <a:xfrm flipH="1" flipV="1">
              <a:off x="3161109" y="2193799"/>
              <a:ext cx="5543"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ACAEC67-BEED-AA46-BF56-779F2678DB15}"/>
                </a:ext>
              </a:extLst>
            </p:cNvPr>
            <p:cNvSpPr/>
            <p:nvPr/>
          </p:nvSpPr>
          <p:spPr bwMode="gray">
            <a:xfrm>
              <a:off x="2944677" y="285720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0" name="Oval 59">
              <a:extLst>
                <a:ext uri="{FF2B5EF4-FFF2-40B4-BE49-F238E27FC236}">
                  <a16:creationId xmlns:a16="http://schemas.microsoft.com/office/drawing/2014/main" id="{7AE48A28-7ACE-4947-8D38-D460629BC354}"/>
                </a:ext>
              </a:extLst>
            </p:cNvPr>
            <p:cNvSpPr/>
            <p:nvPr/>
          </p:nvSpPr>
          <p:spPr bwMode="gray">
            <a:xfrm>
              <a:off x="2944677" y="3959006"/>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6" name="Oval 65">
              <a:extLst>
                <a:ext uri="{FF2B5EF4-FFF2-40B4-BE49-F238E27FC236}">
                  <a16:creationId xmlns:a16="http://schemas.microsoft.com/office/drawing/2014/main" id="{4911289F-2D46-8B47-8621-90687A9909A1}"/>
                </a:ext>
              </a:extLst>
            </p:cNvPr>
            <p:cNvSpPr/>
            <p:nvPr/>
          </p:nvSpPr>
          <p:spPr bwMode="gray">
            <a:xfrm>
              <a:off x="2944677" y="175539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1" name="Oval 70">
              <a:extLst>
                <a:ext uri="{FF2B5EF4-FFF2-40B4-BE49-F238E27FC236}">
                  <a16:creationId xmlns:a16="http://schemas.microsoft.com/office/drawing/2014/main" id="{3549D472-9947-264B-ABBD-617A5188EEA5}"/>
                </a:ext>
              </a:extLst>
            </p:cNvPr>
            <p:cNvSpPr/>
            <p:nvPr/>
          </p:nvSpPr>
          <p:spPr bwMode="gray">
            <a:xfrm>
              <a:off x="2944677" y="616261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79" name="Straight Arrow Connector 78">
              <a:extLst>
                <a:ext uri="{FF2B5EF4-FFF2-40B4-BE49-F238E27FC236}">
                  <a16:creationId xmlns:a16="http://schemas.microsoft.com/office/drawing/2014/main" id="{06AF7D29-16E4-9C42-9DBA-A96238B42FC2}"/>
                </a:ext>
              </a:extLst>
            </p:cNvPr>
            <p:cNvCxnSpPr>
              <a:cxnSpLocks/>
            </p:cNvCxnSpPr>
            <p:nvPr/>
          </p:nvCxnSpPr>
          <p:spPr>
            <a:xfrm flipV="1">
              <a:off x="3163879" y="329560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4DFA826-5969-4247-B3E4-E88F02A949E7}"/>
                </a:ext>
              </a:extLst>
            </p:cNvPr>
            <p:cNvCxnSpPr>
              <a:cxnSpLocks/>
            </p:cNvCxnSpPr>
            <p:nvPr/>
          </p:nvCxnSpPr>
          <p:spPr>
            <a:xfrm flipV="1">
              <a:off x="3163878" y="4397409"/>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881AD45-21D6-7B41-9A09-B156D960DB16}"/>
                </a:ext>
              </a:extLst>
            </p:cNvPr>
            <p:cNvCxnSpPr>
              <a:cxnSpLocks/>
            </p:cNvCxnSpPr>
            <p:nvPr/>
          </p:nvCxnSpPr>
          <p:spPr>
            <a:xfrm flipV="1">
              <a:off x="3163878" y="549921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D3FE472C-F14F-1445-A126-2E989BF971F0}"/>
                </a:ext>
              </a:extLst>
            </p:cNvPr>
            <p:cNvSpPr/>
            <p:nvPr/>
          </p:nvSpPr>
          <p:spPr bwMode="gray">
            <a:xfrm>
              <a:off x="3761616" y="506081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06" name="Straight Arrow Connector 105">
              <a:extLst>
                <a:ext uri="{FF2B5EF4-FFF2-40B4-BE49-F238E27FC236}">
                  <a16:creationId xmlns:a16="http://schemas.microsoft.com/office/drawing/2014/main" id="{94F7AAFB-9F92-5B42-A413-0B2C5AB3FAA0}"/>
                </a:ext>
              </a:extLst>
            </p:cNvPr>
            <p:cNvCxnSpPr>
              <a:cxnSpLocks/>
            </p:cNvCxnSpPr>
            <p:nvPr/>
          </p:nvCxnSpPr>
          <p:spPr>
            <a:xfrm flipH="1" flipV="1">
              <a:off x="3978048" y="2193799"/>
              <a:ext cx="5543"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343FFA0-EDDD-CC4E-AE8A-A3EF7D46AE35}"/>
                </a:ext>
              </a:extLst>
            </p:cNvPr>
            <p:cNvSpPr/>
            <p:nvPr/>
          </p:nvSpPr>
          <p:spPr bwMode="gray">
            <a:xfrm>
              <a:off x="3761616" y="285720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8" name="Oval 107">
              <a:extLst>
                <a:ext uri="{FF2B5EF4-FFF2-40B4-BE49-F238E27FC236}">
                  <a16:creationId xmlns:a16="http://schemas.microsoft.com/office/drawing/2014/main" id="{620AE9FD-A135-A24C-84ED-D6F2E2345C0C}"/>
                </a:ext>
              </a:extLst>
            </p:cNvPr>
            <p:cNvSpPr/>
            <p:nvPr/>
          </p:nvSpPr>
          <p:spPr bwMode="gray">
            <a:xfrm>
              <a:off x="3761616" y="3959006"/>
              <a:ext cx="438403" cy="438403"/>
            </a:xfrm>
            <a:prstGeom prst="ellipse">
              <a:avLst/>
            </a:prstGeom>
            <a:solidFill>
              <a:schemeClr val="bg1">
                <a:lumMod val="6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9" name="Oval 108">
              <a:extLst>
                <a:ext uri="{FF2B5EF4-FFF2-40B4-BE49-F238E27FC236}">
                  <a16:creationId xmlns:a16="http://schemas.microsoft.com/office/drawing/2014/main" id="{E9D24DB8-839C-6D42-8DD0-B97B49FD9489}"/>
                </a:ext>
              </a:extLst>
            </p:cNvPr>
            <p:cNvSpPr/>
            <p:nvPr/>
          </p:nvSpPr>
          <p:spPr bwMode="gray">
            <a:xfrm>
              <a:off x="3761616" y="175539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0" name="Oval 109">
              <a:extLst>
                <a:ext uri="{FF2B5EF4-FFF2-40B4-BE49-F238E27FC236}">
                  <a16:creationId xmlns:a16="http://schemas.microsoft.com/office/drawing/2014/main" id="{82E8EEFE-9230-1C40-A5AA-E6FD509E5E01}"/>
                </a:ext>
              </a:extLst>
            </p:cNvPr>
            <p:cNvSpPr/>
            <p:nvPr/>
          </p:nvSpPr>
          <p:spPr bwMode="gray">
            <a:xfrm>
              <a:off x="3761616" y="616261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11" name="Straight Arrow Connector 110">
              <a:extLst>
                <a:ext uri="{FF2B5EF4-FFF2-40B4-BE49-F238E27FC236}">
                  <a16:creationId xmlns:a16="http://schemas.microsoft.com/office/drawing/2014/main" id="{34995C31-B189-8144-BB5B-FC16BAD48AB8}"/>
                </a:ext>
              </a:extLst>
            </p:cNvPr>
            <p:cNvCxnSpPr>
              <a:cxnSpLocks/>
            </p:cNvCxnSpPr>
            <p:nvPr/>
          </p:nvCxnSpPr>
          <p:spPr>
            <a:xfrm flipV="1">
              <a:off x="3980818" y="329560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035CCC6-CD9B-FD41-AB77-47055B2619D0}"/>
                </a:ext>
              </a:extLst>
            </p:cNvPr>
            <p:cNvCxnSpPr>
              <a:cxnSpLocks/>
            </p:cNvCxnSpPr>
            <p:nvPr/>
          </p:nvCxnSpPr>
          <p:spPr>
            <a:xfrm flipV="1">
              <a:off x="3980817" y="4397409"/>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79A9EE2-C049-B44C-B9CC-5EC9C7FE3A0D}"/>
                </a:ext>
              </a:extLst>
            </p:cNvPr>
            <p:cNvCxnSpPr>
              <a:cxnSpLocks/>
            </p:cNvCxnSpPr>
            <p:nvPr/>
          </p:nvCxnSpPr>
          <p:spPr>
            <a:xfrm flipV="1">
              <a:off x="3980817" y="549921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A57ED2B3-AE26-C246-96C8-4CC2F0E533EE}"/>
                </a:ext>
              </a:extLst>
            </p:cNvPr>
            <p:cNvSpPr/>
            <p:nvPr/>
          </p:nvSpPr>
          <p:spPr bwMode="gray">
            <a:xfrm>
              <a:off x="4578555" y="506081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16" name="Straight Arrow Connector 115">
              <a:extLst>
                <a:ext uri="{FF2B5EF4-FFF2-40B4-BE49-F238E27FC236}">
                  <a16:creationId xmlns:a16="http://schemas.microsoft.com/office/drawing/2014/main" id="{EE59F00A-CD5A-C44E-8A57-E264FDED0213}"/>
                </a:ext>
              </a:extLst>
            </p:cNvPr>
            <p:cNvCxnSpPr>
              <a:cxnSpLocks/>
            </p:cNvCxnSpPr>
            <p:nvPr/>
          </p:nvCxnSpPr>
          <p:spPr>
            <a:xfrm flipH="1" flipV="1">
              <a:off x="4794987" y="2193799"/>
              <a:ext cx="5543"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866A5034-54BD-D448-ADF5-E8F486E710F7}"/>
                </a:ext>
              </a:extLst>
            </p:cNvPr>
            <p:cNvSpPr/>
            <p:nvPr/>
          </p:nvSpPr>
          <p:spPr bwMode="gray">
            <a:xfrm>
              <a:off x="4578555" y="285720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8" name="Oval 117">
              <a:extLst>
                <a:ext uri="{FF2B5EF4-FFF2-40B4-BE49-F238E27FC236}">
                  <a16:creationId xmlns:a16="http://schemas.microsoft.com/office/drawing/2014/main" id="{2C7F0300-E23F-3940-8CC9-0FCF81B8FF83}"/>
                </a:ext>
              </a:extLst>
            </p:cNvPr>
            <p:cNvSpPr/>
            <p:nvPr/>
          </p:nvSpPr>
          <p:spPr bwMode="gray">
            <a:xfrm>
              <a:off x="4578555" y="3959006"/>
              <a:ext cx="438403" cy="438403"/>
            </a:xfrm>
            <a:prstGeom prst="ellipse">
              <a:avLst/>
            </a:prstGeom>
            <a:solidFill>
              <a:schemeClr val="bg1">
                <a:lumMod val="6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9" name="Oval 118">
              <a:extLst>
                <a:ext uri="{FF2B5EF4-FFF2-40B4-BE49-F238E27FC236}">
                  <a16:creationId xmlns:a16="http://schemas.microsoft.com/office/drawing/2014/main" id="{A7039287-89FF-564D-847B-DDFED3F8B0B4}"/>
                </a:ext>
              </a:extLst>
            </p:cNvPr>
            <p:cNvSpPr/>
            <p:nvPr/>
          </p:nvSpPr>
          <p:spPr bwMode="gray">
            <a:xfrm>
              <a:off x="4578555" y="175539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48" name="Oval 147">
              <a:extLst>
                <a:ext uri="{FF2B5EF4-FFF2-40B4-BE49-F238E27FC236}">
                  <a16:creationId xmlns:a16="http://schemas.microsoft.com/office/drawing/2014/main" id="{63D7C7E8-F1AE-8E47-8D6F-63A882ECB1B4}"/>
                </a:ext>
              </a:extLst>
            </p:cNvPr>
            <p:cNvSpPr/>
            <p:nvPr/>
          </p:nvSpPr>
          <p:spPr bwMode="gray">
            <a:xfrm>
              <a:off x="4578555" y="616261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49" name="Straight Arrow Connector 148">
              <a:extLst>
                <a:ext uri="{FF2B5EF4-FFF2-40B4-BE49-F238E27FC236}">
                  <a16:creationId xmlns:a16="http://schemas.microsoft.com/office/drawing/2014/main" id="{17882DC3-1148-D641-A989-A843D1C1FFCB}"/>
                </a:ext>
              </a:extLst>
            </p:cNvPr>
            <p:cNvCxnSpPr>
              <a:cxnSpLocks/>
            </p:cNvCxnSpPr>
            <p:nvPr/>
          </p:nvCxnSpPr>
          <p:spPr>
            <a:xfrm flipV="1">
              <a:off x="4797757" y="329560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6906463B-3244-2541-AEC4-F70315C00217}"/>
                </a:ext>
              </a:extLst>
            </p:cNvPr>
            <p:cNvCxnSpPr>
              <a:cxnSpLocks/>
            </p:cNvCxnSpPr>
            <p:nvPr/>
          </p:nvCxnSpPr>
          <p:spPr>
            <a:xfrm flipV="1">
              <a:off x="4797756" y="4397409"/>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2F17A09-014A-9D4A-BFA4-9A81B93A2EBF}"/>
                </a:ext>
              </a:extLst>
            </p:cNvPr>
            <p:cNvCxnSpPr>
              <a:cxnSpLocks/>
            </p:cNvCxnSpPr>
            <p:nvPr/>
          </p:nvCxnSpPr>
          <p:spPr>
            <a:xfrm flipV="1">
              <a:off x="4797756" y="549921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3" name="Oval 152">
              <a:extLst>
                <a:ext uri="{FF2B5EF4-FFF2-40B4-BE49-F238E27FC236}">
                  <a16:creationId xmlns:a16="http://schemas.microsoft.com/office/drawing/2014/main" id="{C0825E2A-5CCF-D144-931B-39B68645A7F8}"/>
                </a:ext>
              </a:extLst>
            </p:cNvPr>
            <p:cNvSpPr/>
            <p:nvPr/>
          </p:nvSpPr>
          <p:spPr bwMode="gray">
            <a:xfrm>
              <a:off x="5395494" y="506081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54" name="Straight Arrow Connector 153">
              <a:extLst>
                <a:ext uri="{FF2B5EF4-FFF2-40B4-BE49-F238E27FC236}">
                  <a16:creationId xmlns:a16="http://schemas.microsoft.com/office/drawing/2014/main" id="{394C146C-907A-294B-B22B-904F7DEECE27}"/>
                </a:ext>
              </a:extLst>
            </p:cNvPr>
            <p:cNvCxnSpPr>
              <a:cxnSpLocks/>
            </p:cNvCxnSpPr>
            <p:nvPr/>
          </p:nvCxnSpPr>
          <p:spPr>
            <a:xfrm flipH="1" flipV="1">
              <a:off x="5611926" y="2193799"/>
              <a:ext cx="5543"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3CCB31C7-FF34-154D-A284-0401C22FD515}"/>
                </a:ext>
              </a:extLst>
            </p:cNvPr>
            <p:cNvSpPr/>
            <p:nvPr/>
          </p:nvSpPr>
          <p:spPr bwMode="gray">
            <a:xfrm>
              <a:off x="5395494" y="285720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6" name="Oval 155">
              <a:extLst>
                <a:ext uri="{FF2B5EF4-FFF2-40B4-BE49-F238E27FC236}">
                  <a16:creationId xmlns:a16="http://schemas.microsoft.com/office/drawing/2014/main" id="{CDAF409F-59AC-6C43-BAB0-7AFA81F8DCD2}"/>
                </a:ext>
              </a:extLst>
            </p:cNvPr>
            <p:cNvSpPr/>
            <p:nvPr/>
          </p:nvSpPr>
          <p:spPr bwMode="gray">
            <a:xfrm>
              <a:off x="5395494" y="3959006"/>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7" name="Oval 156">
              <a:extLst>
                <a:ext uri="{FF2B5EF4-FFF2-40B4-BE49-F238E27FC236}">
                  <a16:creationId xmlns:a16="http://schemas.microsoft.com/office/drawing/2014/main" id="{68A0E0FE-CF47-2E44-A231-139C2545F66D}"/>
                </a:ext>
              </a:extLst>
            </p:cNvPr>
            <p:cNvSpPr/>
            <p:nvPr/>
          </p:nvSpPr>
          <p:spPr bwMode="gray">
            <a:xfrm>
              <a:off x="5395494" y="175539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8" name="Oval 157">
              <a:extLst>
                <a:ext uri="{FF2B5EF4-FFF2-40B4-BE49-F238E27FC236}">
                  <a16:creationId xmlns:a16="http://schemas.microsoft.com/office/drawing/2014/main" id="{D5206118-7DBD-FB4E-8637-2592808EABFB}"/>
                </a:ext>
              </a:extLst>
            </p:cNvPr>
            <p:cNvSpPr/>
            <p:nvPr/>
          </p:nvSpPr>
          <p:spPr bwMode="gray">
            <a:xfrm>
              <a:off x="5395494" y="616261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59" name="Straight Arrow Connector 158">
              <a:extLst>
                <a:ext uri="{FF2B5EF4-FFF2-40B4-BE49-F238E27FC236}">
                  <a16:creationId xmlns:a16="http://schemas.microsoft.com/office/drawing/2014/main" id="{754E2D3D-A794-D14D-BC9F-8D54B07AAFF3}"/>
                </a:ext>
              </a:extLst>
            </p:cNvPr>
            <p:cNvCxnSpPr>
              <a:cxnSpLocks/>
            </p:cNvCxnSpPr>
            <p:nvPr/>
          </p:nvCxnSpPr>
          <p:spPr>
            <a:xfrm flipV="1">
              <a:off x="5614696" y="329560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556345C-0004-2843-A713-CEBB0FABFEA6}"/>
                </a:ext>
              </a:extLst>
            </p:cNvPr>
            <p:cNvCxnSpPr>
              <a:cxnSpLocks/>
            </p:cNvCxnSpPr>
            <p:nvPr/>
          </p:nvCxnSpPr>
          <p:spPr>
            <a:xfrm flipV="1">
              <a:off x="5614695" y="4397409"/>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18312FC5-D943-9A4E-B1EB-3A621260CD61}"/>
                </a:ext>
              </a:extLst>
            </p:cNvPr>
            <p:cNvCxnSpPr>
              <a:cxnSpLocks/>
            </p:cNvCxnSpPr>
            <p:nvPr/>
          </p:nvCxnSpPr>
          <p:spPr>
            <a:xfrm flipV="1">
              <a:off x="5614695" y="549921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0D465E1B-1C9A-BD40-95B6-65FE0FC7C2C7}"/>
                </a:ext>
              </a:extLst>
            </p:cNvPr>
            <p:cNvSpPr/>
            <p:nvPr/>
          </p:nvSpPr>
          <p:spPr bwMode="gray">
            <a:xfrm>
              <a:off x="6212433" y="506081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64" name="Straight Arrow Connector 163">
              <a:extLst>
                <a:ext uri="{FF2B5EF4-FFF2-40B4-BE49-F238E27FC236}">
                  <a16:creationId xmlns:a16="http://schemas.microsoft.com/office/drawing/2014/main" id="{45AD6E12-9851-F740-9381-E69B7C1257CA}"/>
                </a:ext>
              </a:extLst>
            </p:cNvPr>
            <p:cNvCxnSpPr>
              <a:cxnSpLocks/>
            </p:cNvCxnSpPr>
            <p:nvPr/>
          </p:nvCxnSpPr>
          <p:spPr>
            <a:xfrm flipH="1" flipV="1">
              <a:off x="6428865" y="2193799"/>
              <a:ext cx="5543"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5" name="Oval 164">
              <a:extLst>
                <a:ext uri="{FF2B5EF4-FFF2-40B4-BE49-F238E27FC236}">
                  <a16:creationId xmlns:a16="http://schemas.microsoft.com/office/drawing/2014/main" id="{4F806CF9-5719-314F-AAE1-CCF45B4E8744}"/>
                </a:ext>
              </a:extLst>
            </p:cNvPr>
            <p:cNvSpPr/>
            <p:nvPr/>
          </p:nvSpPr>
          <p:spPr bwMode="gray">
            <a:xfrm>
              <a:off x="6212433" y="285720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67" name="Oval 166">
              <a:extLst>
                <a:ext uri="{FF2B5EF4-FFF2-40B4-BE49-F238E27FC236}">
                  <a16:creationId xmlns:a16="http://schemas.microsoft.com/office/drawing/2014/main" id="{1CA4B0AA-4CEC-A94E-AB8D-01B70F4BD461}"/>
                </a:ext>
              </a:extLst>
            </p:cNvPr>
            <p:cNvSpPr/>
            <p:nvPr/>
          </p:nvSpPr>
          <p:spPr bwMode="gray">
            <a:xfrm>
              <a:off x="6212433" y="3959006"/>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68" name="Oval 167">
              <a:extLst>
                <a:ext uri="{FF2B5EF4-FFF2-40B4-BE49-F238E27FC236}">
                  <a16:creationId xmlns:a16="http://schemas.microsoft.com/office/drawing/2014/main" id="{896ED076-2ECB-5746-B8C3-B7345A287D50}"/>
                </a:ext>
              </a:extLst>
            </p:cNvPr>
            <p:cNvSpPr/>
            <p:nvPr/>
          </p:nvSpPr>
          <p:spPr bwMode="gray">
            <a:xfrm>
              <a:off x="6212433" y="175539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69" name="Oval 168">
              <a:extLst>
                <a:ext uri="{FF2B5EF4-FFF2-40B4-BE49-F238E27FC236}">
                  <a16:creationId xmlns:a16="http://schemas.microsoft.com/office/drawing/2014/main" id="{F125FD2F-930D-DF48-9545-BB16AD8548CE}"/>
                </a:ext>
              </a:extLst>
            </p:cNvPr>
            <p:cNvSpPr/>
            <p:nvPr/>
          </p:nvSpPr>
          <p:spPr bwMode="gray">
            <a:xfrm>
              <a:off x="6212433" y="616261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70" name="Straight Arrow Connector 169">
              <a:extLst>
                <a:ext uri="{FF2B5EF4-FFF2-40B4-BE49-F238E27FC236}">
                  <a16:creationId xmlns:a16="http://schemas.microsoft.com/office/drawing/2014/main" id="{9112591D-09EA-C94B-9799-685AC9B724A3}"/>
                </a:ext>
              </a:extLst>
            </p:cNvPr>
            <p:cNvCxnSpPr>
              <a:cxnSpLocks/>
            </p:cNvCxnSpPr>
            <p:nvPr/>
          </p:nvCxnSpPr>
          <p:spPr>
            <a:xfrm flipV="1">
              <a:off x="6431635" y="329560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0E466AB-64DF-0441-BB29-1359032A13A3}"/>
                </a:ext>
              </a:extLst>
            </p:cNvPr>
            <p:cNvCxnSpPr>
              <a:cxnSpLocks/>
            </p:cNvCxnSpPr>
            <p:nvPr/>
          </p:nvCxnSpPr>
          <p:spPr>
            <a:xfrm flipV="1">
              <a:off x="6431634" y="4397409"/>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F87AFB80-9288-854C-93E9-D689D8D00840}"/>
                </a:ext>
              </a:extLst>
            </p:cNvPr>
            <p:cNvCxnSpPr>
              <a:cxnSpLocks/>
            </p:cNvCxnSpPr>
            <p:nvPr/>
          </p:nvCxnSpPr>
          <p:spPr>
            <a:xfrm flipV="1">
              <a:off x="6431634" y="549921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4" name="Oval 173">
              <a:extLst>
                <a:ext uri="{FF2B5EF4-FFF2-40B4-BE49-F238E27FC236}">
                  <a16:creationId xmlns:a16="http://schemas.microsoft.com/office/drawing/2014/main" id="{33BFDD1E-59BD-BB48-8286-533877198621}"/>
                </a:ext>
              </a:extLst>
            </p:cNvPr>
            <p:cNvSpPr/>
            <p:nvPr/>
          </p:nvSpPr>
          <p:spPr bwMode="gray">
            <a:xfrm>
              <a:off x="7029372" y="506081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75" name="Straight Arrow Connector 174">
              <a:extLst>
                <a:ext uri="{FF2B5EF4-FFF2-40B4-BE49-F238E27FC236}">
                  <a16:creationId xmlns:a16="http://schemas.microsoft.com/office/drawing/2014/main" id="{8D874F80-76C6-6741-A50F-4E1A4B6C81E0}"/>
                </a:ext>
              </a:extLst>
            </p:cNvPr>
            <p:cNvCxnSpPr>
              <a:cxnSpLocks/>
            </p:cNvCxnSpPr>
            <p:nvPr/>
          </p:nvCxnSpPr>
          <p:spPr>
            <a:xfrm flipH="1" flipV="1">
              <a:off x="7245804" y="2193799"/>
              <a:ext cx="5543"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55488AED-E471-4842-80C3-43E201405B65}"/>
                </a:ext>
              </a:extLst>
            </p:cNvPr>
            <p:cNvSpPr/>
            <p:nvPr/>
          </p:nvSpPr>
          <p:spPr bwMode="gray">
            <a:xfrm>
              <a:off x="7029372" y="285720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7" name="Oval 176">
              <a:extLst>
                <a:ext uri="{FF2B5EF4-FFF2-40B4-BE49-F238E27FC236}">
                  <a16:creationId xmlns:a16="http://schemas.microsoft.com/office/drawing/2014/main" id="{1E92F8E5-2CCA-1E4A-8E64-FD26ACCFF03F}"/>
                </a:ext>
              </a:extLst>
            </p:cNvPr>
            <p:cNvSpPr/>
            <p:nvPr/>
          </p:nvSpPr>
          <p:spPr bwMode="gray">
            <a:xfrm>
              <a:off x="7029372" y="3959006"/>
              <a:ext cx="438403" cy="438403"/>
            </a:xfrm>
            <a:prstGeom prst="ellipse">
              <a:avLst/>
            </a:prstGeom>
            <a:solidFill>
              <a:schemeClr val="bg1">
                <a:lumMod val="6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8" name="Oval 177">
              <a:extLst>
                <a:ext uri="{FF2B5EF4-FFF2-40B4-BE49-F238E27FC236}">
                  <a16:creationId xmlns:a16="http://schemas.microsoft.com/office/drawing/2014/main" id="{FB94DA65-D63D-EC45-A11C-9BE130E6AF5D}"/>
                </a:ext>
              </a:extLst>
            </p:cNvPr>
            <p:cNvSpPr/>
            <p:nvPr/>
          </p:nvSpPr>
          <p:spPr bwMode="gray">
            <a:xfrm>
              <a:off x="7029372" y="175539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9" name="Oval 178">
              <a:extLst>
                <a:ext uri="{FF2B5EF4-FFF2-40B4-BE49-F238E27FC236}">
                  <a16:creationId xmlns:a16="http://schemas.microsoft.com/office/drawing/2014/main" id="{EB9860CE-79B4-B149-8A51-ED41FE3BC69C}"/>
                </a:ext>
              </a:extLst>
            </p:cNvPr>
            <p:cNvSpPr/>
            <p:nvPr/>
          </p:nvSpPr>
          <p:spPr bwMode="gray">
            <a:xfrm>
              <a:off x="7029372" y="616261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80" name="Straight Arrow Connector 179">
              <a:extLst>
                <a:ext uri="{FF2B5EF4-FFF2-40B4-BE49-F238E27FC236}">
                  <a16:creationId xmlns:a16="http://schemas.microsoft.com/office/drawing/2014/main" id="{7F6B36DF-86D7-1A4F-B123-3EDC7986827A}"/>
                </a:ext>
              </a:extLst>
            </p:cNvPr>
            <p:cNvCxnSpPr>
              <a:cxnSpLocks/>
            </p:cNvCxnSpPr>
            <p:nvPr/>
          </p:nvCxnSpPr>
          <p:spPr>
            <a:xfrm flipV="1">
              <a:off x="7248574" y="329560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011BF64-3C3B-464A-8619-F54F8AA6263A}"/>
                </a:ext>
              </a:extLst>
            </p:cNvPr>
            <p:cNvCxnSpPr>
              <a:cxnSpLocks/>
            </p:cNvCxnSpPr>
            <p:nvPr/>
          </p:nvCxnSpPr>
          <p:spPr>
            <a:xfrm flipV="1">
              <a:off x="7248573" y="4397409"/>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9D5CE974-F6D0-F844-A4AC-F92C5F292A09}"/>
                </a:ext>
              </a:extLst>
            </p:cNvPr>
            <p:cNvCxnSpPr>
              <a:cxnSpLocks/>
            </p:cNvCxnSpPr>
            <p:nvPr/>
          </p:nvCxnSpPr>
          <p:spPr>
            <a:xfrm flipV="1">
              <a:off x="7248573" y="549921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9D929C5E-DC91-FA4D-A5B7-4757AD90F6BA}"/>
                </a:ext>
              </a:extLst>
            </p:cNvPr>
            <p:cNvSpPr/>
            <p:nvPr/>
          </p:nvSpPr>
          <p:spPr bwMode="gray">
            <a:xfrm>
              <a:off x="7846313" y="506081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85" name="Straight Arrow Connector 184">
              <a:extLst>
                <a:ext uri="{FF2B5EF4-FFF2-40B4-BE49-F238E27FC236}">
                  <a16:creationId xmlns:a16="http://schemas.microsoft.com/office/drawing/2014/main" id="{CDC80E02-CB84-1F44-86F7-5A4EDD8075DD}"/>
                </a:ext>
              </a:extLst>
            </p:cNvPr>
            <p:cNvCxnSpPr>
              <a:cxnSpLocks/>
            </p:cNvCxnSpPr>
            <p:nvPr/>
          </p:nvCxnSpPr>
          <p:spPr>
            <a:xfrm flipH="1" flipV="1">
              <a:off x="8062745" y="2193799"/>
              <a:ext cx="5543"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6" name="Oval 185">
              <a:extLst>
                <a:ext uri="{FF2B5EF4-FFF2-40B4-BE49-F238E27FC236}">
                  <a16:creationId xmlns:a16="http://schemas.microsoft.com/office/drawing/2014/main" id="{30E0F967-6026-734E-AD08-6C2623C73FF1}"/>
                </a:ext>
              </a:extLst>
            </p:cNvPr>
            <p:cNvSpPr/>
            <p:nvPr/>
          </p:nvSpPr>
          <p:spPr bwMode="gray">
            <a:xfrm>
              <a:off x="7846313" y="2857201"/>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7" name="Oval 186">
              <a:extLst>
                <a:ext uri="{FF2B5EF4-FFF2-40B4-BE49-F238E27FC236}">
                  <a16:creationId xmlns:a16="http://schemas.microsoft.com/office/drawing/2014/main" id="{2F14F388-DC1F-A142-AE8D-7A8323826AE1}"/>
                </a:ext>
              </a:extLst>
            </p:cNvPr>
            <p:cNvSpPr/>
            <p:nvPr/>
          </p:nvSpPr>
          <p:spPr bwMode="gray">
            <a:xfrm>
              <a:off x="7846313" y="3959006"/>
              <a:ext cx="438403" cy="43840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8" name="Oval 187">
              <a:extLst>
                <a:ext uri="{FF2B5EF4-FFF2-40B4-BE49-F238E27FC236}">
                  <a16:creationId xmlns:a16="http://schemas.microsoft.com/office/drawing/2014/main" id="{F3163E70-50E4-BE48-ACA8-C63CB95793B2}"/>
                </a:ext>
              </a:extLst>
            </p:cNvPr>
            <p:cNvSpPr/>
            <p:nvPr/>
          </p:nvSpPr>
          <p:spPr bwMode="gray">
            <a:xfrm>
              <a:off x="7846313" y="175539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9" name="Oval 188">
              <a:extLst>
                <a:ext uri="{FF2B5EF4-FFF2-40B4-BE49-F238E27FC236}">
                  <a16:creationId xmlns:a16="http://schemas.microsoft.com/office/drawing/2014/main" id="{FEE2E92E-D7A3-014D-89F8-E1E5BC139987}"/>
                </a:ext>
              </a:extLst>
            </p:cNvPr>
            <p:cNvSpPr/>
            <p:nvPr/>
          </p:nvSpPr>
          <p:spPr bwMode="gray">
            <a:xfrm>
              <a:off x="7846313" y="6162616"/>
              <a:ext cx="438403" cy="438403"/>
            </a:xfrm>
            <a:prstGeom prst="ellipse">
              <a:avLst/>
            </a:prstGeom>
            <a:noFill/>
            <a:ln>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90" name="Straight Arrow Connector 189">
              <a:extLst>
                <a:ext uri="{FF2B5EF4-FFF2-40B4-BE49-F238E27FC236}">
                  <a16:creationId xmlns:a16="http://schemas.microsoft.com/office/drawing/2014/main" id="{83E3F2DF-A858-6E4A-85D6-8C10A939D776}"/>
                </a:ext>
              </a:extLst>
            </p:cNvPr>
            <p:cNvCxnSpPr>
              <a:cxnSpLocks/>
            </p:cNvCxnSpPr>
            <p:nvPr/>
          </p:nvCxnSpPr>
          <p:spPr>
            <a:xfrm flipV="1">
              <a:off x="8065515" y="329560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89FF5728-E41E-BA4E-8CBD-46D3BD76B5B8}"/>
                </a:ext>
              </a:extLst>
            </p:cNvPr>
            <p:cNvCxnSpPr>
              <a:cxnSpLocks/>
            </p:cNvCxnSpPr>
            <p:nvPr/>
          </p:nvCxnSpPr>
          <p:spPr>
            <a:xfrm flipV="1">
              <a:off x="8065514" y="4397409"/>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FA3E2C-7F13-9D4A-BD1B-61E77221F15F}"/>
                </a:ext>
              </a:extLst>
            </p:cNvPr>
            <p:cNvCxnSpPr>
              <a:cxnSpLocks/>
            </p:cNvCxnSpPr>
            <p:nvPr/>
          </p:nvCxnSpPr>
          <p:spPr>
            <a:xfrm flipV="1">
              <a:off x="8065514" y="5499214"/>
              <a:ext cx="0" cy="66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95" name="Rectangle 194">
            <a:extLst>
              <a:ext uri="{FF2B5EF4-FFF2-40B4-BE49-F238E27FC236}">
                <a16:creationId xmlns:a16="http://schemas.microsoft.com/office/drawing/2014/main" id="{D64A3384-F1F7-1342-95C4-CE34A5EFBAAA}"/>
              </a:ext>
            </a:extLst>
          </p:cNvPr>
          <p:cNvSpPr/>
          <p:nvPr/>
        </p:nvSpPr>
        <p:spPr bwMode="gray">
          <a:xfrm>
            <a:off x="388753" y="4273237"/>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96" name="Rectangle 195">
            <a:extLst>
              <a:ext uri="{FF2B5EF4-FFF2-40B4-BE49-F238E27FC236}">
                <a16:creationId xmlns:a16="http://schemas.microsoft.com/office/drawing/2014/main" id="{64D18CC3-34FD-B24E-A220-9F9BE087C060}"/>
              </a:ext>
            </a:extLst>
          </p:cNvPr>
          <p:cNvSpPr/>
          <p:nvPr/>
        </p:nvSpPr>
        <p:spPr bwMode="gray">
          <a:xfrm>
            <a:off x="2259265" y="5740358"/>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input</a:t>
            </a:r>
          </a:p>
        </p:txBody>
      </p:sp>
      <p:sp>
        <p:nvSpPr>
          <p:cNvPr id="197" name="Rectangle 196">
            <a:extLst>
              <a:ext uri="{FF2B5EF4-FFF2-40B4-BE49-F238E27FC236}">
                <a16:creationId xmlns:a16="http://schemas.microsoft.com/office/drawing/2014/main" id="{85DCCACC-272A-3F4A-B35C-A8A87FC5835A}"/>
              </a:ext>
            </a:extLst>
          </p:cNvPr>
          <p:cNvSpPr/>
          <p:nvPr/>
        </p:nvSpPr>
        <p:spPr bwMode="gray">
          <a:xfrm>
            <a:off x="2259265" y="2155570"/>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output</a:t>
            </a:r>
          </a:p>
        </p:txBody>
      </p:sp>
      <p:sp>
        <p:nvSpPr>
          <p:cNvPr id="198" name="Rectangle 197">
            <a:extLst>
              <a:ext uri="{FF2B5EF4-FFF2-40B4-BE49-F238E27FC236}">
                <a16:creationId xmlns:a16="http://schemas.microsoft.com/office/drawing/2014/main" id="{94E92D09-DB82-A94F-88DE-50158C6DA975}"/>
              </a:ext>
            </a:extLst>
          </p:cNvPr>
          <p:cNvSpPr/>
          <p:nvPr/>
        </p:nvSpPr>
        <p:spPr bwMode="gray">
          <a:xfrm>
            <a:off x="1918276" y="5914031"/>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650)</a:t>
            </a:r>
          </a:p>
        </p:txBody>
      </p:sp>
      <p:sp>
        <p:nvSpPr>
          <p:cNvPr id="199" name="Rectangle 198">
            <a:extLst>
              <a:ext uri="{FF2B5EF4-FFF2-40B4-BE49-F238E27FC236}">
                <a16:creationId xmlns:a16="http://schemas.microsoft.com/office/drawing/2014/main" id="{4E93D374-9ADE-4649-859B-5F5231004A1B}"/>
              </a:ext>
            </a:extLst>
          </p:cNvPr>
          <p:cNvSpPr/>
          <p:nvPr/>
        </p:nvSpPr>
        <p:spPr bwMode="gray">
          <a:xfrm>
            <a:off x="1903849" y="2367472"/>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650)</a:t>
            </a:r>
          </a:p>
        </p:txBody>
      </p:sp>
      <p:sp>
        <p:nvSpPr>
          <p:cNvPr id="114" name="Rectangle 113">
            <a:extLst>
              <a:ext uri="{FF2B5EF4-FFF2-40B4-BE49-F238E27FC236}">
                <a16:creationId xmlns:a16="http://schemas.microsoft.com/office/drawing/2014/main" id="{AA6B0BB9-90C1-C048-965B-273779F2B8E7}"/>
              </a:ext>
            </a:extLst>
          </p:cNvPr>
          <p:cNvSpPr/>
          <p:nvPr/>
        </p:nvSpPr>
        <p:spPr bwMode="gray">
          <a:xfrm>
            <a:off x="407832" y="5172488"/>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Tree>
    <p:extLst>
      <p:ext uri="{BB962C8B-B14F-4D97-AF65-F5344CB8AC3E}">
        <p14:creationId xmlns:p14="http://schemas.microsoft.com/office/powerpoint/2010/main" val="3855975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051E932D-F4BD-2244-9CF7-E7211CDFC69F}"/>
              </a:ext>
            </a:extLst>
          </p:cNvPr>
          <p:cNvSpPr/>
          <p:nvPr/>
        </p:nvSpPr>
        <p:spPr bwMode="gray">
          <a:xfrm>
            <a:off x="7023714" y="2085730"/>
            <a:ext cx="663151"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h</a:t>
            </a:r>
            <a:r>
              <a:rPr lang="en-JP" sz="1600" baseline="-25000" dirty="0">
                <a:solidFill>
                  <a:schemeClr val="tx1"/>
                </a:solidFill>
              </a:rPr>
              <a:t>t</a:t>
            </a:r>
          </a:p>
        </p:txBody>
      </p:sp>
      <p:sp>
        <p:nvSpPr>
          <p:cNvPr id="2" name="Title 1"/>
          <p:cNvSpPr>
            <a:spLocks noGrp="1"/>
          </p:cNvSpPr>
          <p:nvPr>
            <p:ph type="title"/>
          </p:nvPr>
        </p:nvSpPr>
        <p:spPr bwMode="gray"/>
        <p:txBody>
          <a:bodyPr/>
          <a:lstStyle/>
          <a:p>
            <a:r>
              <a:rPr lang="en-US" dirty="0">
                <a:solidFill>
                  <a:srgbClr val="002776"/>
                </a:solidFill>
              </a:rPr>
              <a:t>LSTM layer has memory cells and functions that manipulate memory cells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Design - Long Short-Time Memory(LSTM)</a:t>
            </a:r>
          </a:p>
        </p:txBody>
      </p:sp>
      <p:grpSp>
        <p:nvGrpSpPr>
          <p:cNvPr id="90" name="Group 89">
            <a:extLst>
              <a:ext uri="{FF2B5EF4-FFF2-40B4-BE49-F238E27FC236}">
                <a16:creationId xmlns:a16="http://schemas.microsoft.com/office/drawing/2014/main" id="{5AEB7F97-BAB6-4945-87C6-E005FB05678C}"/>
              </a:ext>
            </a:extLst>
          </p:cNvPr>
          <p:cNvGrpSpPr/>
          <p:nvPr/>
        </p:nvGrpSpPr>
        <p:grpSpPr>
          <a:xfrm>
            <a:off x="435777" y="2059710"/>
            <a:ext cx="1408038" cy="4380000"/>
            <a:chOff x="2557537" y="1974850"/>
            <a:chExt cx="1408038" cy="4380000"/>
          </a:xfrm>
        </p:grpSpPr>
        <p:sp>
          <p:nvSpPr>
            <p:cNvPr id="120" name="Rectangle 119">
              <a:extLst>
                <a:ext uri="{FF2B5EF4-FFF2-40B4-BE49-F238E27FC236}">
                  <a16:creationId xmlns:a16="http://schemas.microsoft.com/office/drawing/2014/main" id="{743F1597-3006-1A43-94F5-41532B1B6569}"/>
                </a:ext>
              </a:extLst>
            </p:cNvPr>
            <p:cNvSpPr/>
            <p:nvPr/>
          </p:nvSpPr>
          <p:spPr bwMode="gray">
            <a:xfrm>
              <a:off x="2557537" y="2425609"/>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Softmax</a:t>
              </a:r>
            </a:p>
          </p:txBody>
        </p:sp>
        <p:sp>
          <p:nvSpPr>
            <p:cNvPr id="121" name="Rectangle 120">
              <a:extLst>
                <a:ext uri="{FF2B5EF4-FFF2-40B4-BE49-F238E27FC236}">
                  <a16:creationId xmlns:a16="http://schemas.microsoft.com/office/drawing/2014/main" id="{F710C066-456F-CC48-A90F-1F3BE4F00975}"/>
                </a:ext>
              </a:extLst>
            </p:cNvPr>
            <p:cNvSpPr/>
            <p:nvPr/>
          </p:nvSpPr>
          <p:spPr bwMode="gray">
            <a:xfrm>
              <a:off x="2557537" y="2876368"/>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Affine</a:t>
              </a:r>
            </a:p>
          </p:txBody>
        </p:sp>
        <p:sp>
          <p:nvSpPr>
            <p:cNvPr id="122" name="Rectangle 121">
              <a:extLst>
                <a:ext uri="{FF2B5EF4-FFF2-40B4-BE49-F238E27FC236}">
                  <a16:creationId xmlns:a16="http://schemas.microsoft.com/office/drawing/2014/main" id="{592DA9BC-916B-4644-BA5C-D3F9F08E0DFE}"/>
                </a:ext>
              </a:extLst>
            </p:cNvPr>
            <p:cNvSpPr/>
            <p:nvPr/>
          </p:nvSpPr>
          <p:spPr bwMode="gray">
            <a:xfrm>
              <a:off x="2557537" y="3327127"/>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3" name="Rectangle 122">
              <a:extLst>
                <a:ext uri="{FF2B5EF4-FFF2-40B4-BE49-F238E27FC236}">
                  <a16:creationId xmlns:a16="http://schemas.microsoft.com/office/drawing/2014/main" id="{A533CFFB-65DC-9740-B0B4-D5CF2C4D293F}"/>
                </a:ext>
              </a:extLst>
            </p:cNvPr>
            <p:cNvSpPr/>
            <p:nvPr/>
          </p:nvSpPr>
          <p:spPr bwMode="gray">
            <a:xfrm>
              <a:off x="2557537" y="3777886"/>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4" name="Rectangle 123">
              <a:extLst>
                <a:ext uri="{FF2B5EF4-FFF2-40B4-BE49-F238E27FC236}">
                  <a16:creationId xmlns:a16="http://schemas.microsoft.com/office/drawing/2014/main" id="{FE3399CB-5C04-5C43-9259-6BDFA6B5FAB8}"/>
                </a:ext>
              </a:extLst>
            </p:cNvPr>
            <p:cNvSpPr/>
            <p:nvPr/>
          </p:nvSpPr>
          <p:spPr bwMode="gray">
            <a:xfrm>
              <a:off x="2557537" y="4228645"/>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5" name="Rectangle 124">
              <a:extLst>
                <a:ext uri="{FF2B5EF4-FFF2-40B4-BE49-F238E27FC236}">
                  <a16:creationId xmlns:a16="http://schemas.microsoft.com/office/drawing/2014/main" id="{7638F074-A50F-7A4B-B5A6-59CBF33F4DD8}"/>
                </a:ext>
              </a:extLst>
            </p:cNvPr>
            <p:cNvSpPr/>
            <p:nvPr/>
          </p:nvSpPr>
          <p:spPr bwMode="gray">
            <a:xfrm>
              <a:off x="2557537" y="4679404"/>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6" name="Rectangle 125">
              <a:extLst>
                <a:ext uri="{FF2B5EF4-FFF2-40B4-BE49-F238E27FC236}">
                  <a16:creationId xmlns:a16="http://schemas.microsoft.com/office/drawing/2014/main" id="{DF0D2E66-24D5-C846-9C03-A8E347A63B6F}"/>
                </a:ext>
              </a:extLst>
            </p:cNvPr>
            <p:cNvSpPr/>
            <p:nvPr/>
          </p:nvSpPr>
          <p:spPr bwMode="gray">
            <a:xfrm>
              <a:off x="2557537" y="5130163"/>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7" name="Rectangle 126">
              <a:extLst>
                <a:ext uri="{FF2B5EF4-FFF2-40B4-BE49-F238E27FC236}">
                  <a16:creationId xmlns:a16="http://schemas.microsoft.com/office/drawing/2014/main" id="{604982C4-D28D-A74C-89B8-CF79C8EACDCE}"/>
                </a:ext>
              </a:extLst>
            </p:cNvPr>
            <p:cNvSpPr/>
            <p:nvPr/>
          </p:nvSpPr>
          <p:spPr bwMode="gray">
            <a:xfrm>
              <a:off x="2557537" y="5580922"/>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Embedding</a:t>
              </a:r>
            </a:p>
          </p:txBody>
        </p:sp>
        <p:cxnSp>
          <p:nvCxnSpPr>
            <p:cNvPr id="128" name="Straight Arrow Connector 127">
              <a:extLst>
                <a:ext uri="{FF2B5EF4-FFF2-40B4-BE49-F238E27FC236}">
                  <a16:creationId xmlns:a16="http://schemas.microsoft.com/office/drawing/2014/main" id="{58EE1BBA-FD04-AD42-A25D-9334BE1CF355}"/>
                </a:ext>
              </a:extLst>
            </p:cNvPr>
            <p:cNvCxnSpPr>
              <a:stCxn id="127" idx="0"/>
              <a:endCxn id="126" idx="2"/>
            </p:cNvCxnSpPr>
            <p:nvPr/>
          </p:nvCxnSpPr>
          <p:spPr>
            <a:xfrm flipV="1">
              <a:off x="3200245"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F9F6801-B7B1-B74F-ADD9-1D52F4720D0E}"/>
                </a:ext>
              </a:extLst>
            </p:cNvPr>
            <p:cNvCxnSpPr>
              <a:cxnSpLocks/>
              <a:stCxn id="126" idx="0"/>
              <a:endCxn id="125" idx="2"/>
            </p:cNvCxnSpPr>
            <p:nvPr/>
          </p:nvCxnSpPr>
          <p:spPr>
            <a:xfrm flipV="1">
              <a:off x="3200245"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DC54F09-20AE-F44D-9479-6F15FC223332}"/>
                </a:ext>
              </a:extLst>
            </p:cNvPr>
            <p:cNvCxnSpPr>
              <a:cxnSpLocks/>
              <a:stCxn id="124" idx="0"/>
              <a:endCxn id="123" idx="2"/>
            </p:cNvCxnSpPr>
            <p:nvPr/>
          </p:nvCxnSpPr>
          <p:spPr>
            <a:xfrm flipV="1">
              <a:off x="3200245"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77EC746-328A-CD4F-B9D9-89C8517C3C52}"/>
                </a:ext>
              </a:extLst>
            </p:cNvPr>
            <p:cNvCxnSpPr>
              <a:cxnSpLocks/>
              <a:stCxn id="122" idx="0"/>
              <a:endCxn id="121" idx="2"/>
            </p:cNvCxnSpPr>
            <p:nvPr/>
          </p:nvCxnSpPr>
          <p:spPr>
            <a:xfrm flipV="1">
              <a:off x="3200245"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69FE9F-C8AC-264F-AAE4-AC3F34C8BAC7}"/>
                </a:ext>
              </a:extLst>
            </p:cNvPr>
            <p:cNvCxnSpPr>
              <a:cxnSpLocks/>
              <a:stCxn id="121" idx="0"/>
              <a:endCxn id="120" idx="2"/>
            </p:cNvCxnSpPr>
            <p:nvPr/>
          </p:nvCxnSpPr>
          <p:spPr>
            <a:xfrm flipV="1">
              <a:off x="3200245"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77C6277D-8D82-3C45-91B6-084F87F0621B}"/>
                </a:ext>
              </a:extLst>
            </p:cNvPr>
            <p:cNvSpPr/>
            <p:nvPr/>
          </p:nvSpPr>
          <p:spPr bwMode="gray">
            <a:xfrm>
              <a:off x="2557537" y="6031685"/>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0</a:t>
              </a:r>
            </a:p>
          </p:txBody>
        </p:sp>
        <p:sp>
          <p:nvSpPr>
            <p:cNvPr id="134" name="Rectangle 133">
              <a:extLst>
                <a:ext uri="{FF2B5EF4-FFF2-40B4-BE49-F238E27FC236}">
                  <a16:creationId xmlns:a16="http://schemas.microsoft.com/office/drawing/2014/main" id="{4C708631-8242-AF46-9590-587D270A6460}"/>
                </a:ext>
              </a:extLst>
            </p:cNvPr>
            <p:cNvSpPr/>
            <p:nvPr/>
          </p:nvSpPr>
          <p:spPr bwMode="gray">
            <a:xfrm>
              <a:off x="2557537" y="1974850"/>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r>
                <a:rPr lang="en-JP" sz="1600" baseline="-25000" dirty="0">
                  <a:solidFill>
                    <a:schemeClr val="tx1"/>
                  </a:solidFill>
                </a:rPr>
                <a:t>0</a:t>
              </a:r>
            </a:p>
          </p:txBody>
        </p:sp>
        <p:cxnSp>
          <p:nvCxnSpPr>
            <p:cNvPr id="135" name="Straight Arrow Connector 134">
              <a:extLst>
                <a:ext uri="{FF2B5EF4-FFF2-40B4-BE49-F238E27FC236}">
                  <a16:creationId xmlns:a16="http://schemas.microsoft.com/office/drawing/2014/main" id="{A83F7FD6-93AB-D54E-835E-A1DD95C14527}"/>
                </a:ext>
              </a:extLst>
            </p:cNvPr>
            <p:cNvCxnSpPr>
              <a:cxnSpLocks/>
              <a:stCxn id="133" idx="0"/>
              <a:endCxn id="127" idx="2"/>
            </p:cNvCxnSpPr>
            <p:nvPr/>
          </p:nvCxnSpPr>
          <p:spPr>
            <a:xfrm flipV="1">
              <a:off x="3200245"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ADF293-7EAA-9940-BBFE-9A3A556CEF6B}"/>
                </a:ext>
              </a:extLst>
            </p:cNvPr>
            <p:cNvCxnSpPr>
              <a:cxnSpLocks/>
              <a:stCxn id="120" idx="0"/>
              <a:endCxn id="134" idx="2"/>
            </p:cNvCxnSpPr>
            <p:nvPr/>
          </p:nvCxnSpPr>
          <p:spPr>
            <a:xfrm flipV="1">
              <a:off x="3200245"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BEFCB067-96D3-A047-A509-74C8CB3AB3D9}"/>
                </a:ext>
              </a:extLst>
            </p:cNvPr>
            <p:cNvSpPr/>
            <p:nvPr/>
          </p:nvSpPr>
          <p:spPr bwMode="gray">
            <a:xfrm>
              <a:off x="3778250" y="4872734"/>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38" name="Rectangle 137">
              <a:extLst>
                <a:ext uri="{FF2B5EF4-FFF2-40B4-BE49-F238E27FC236}">
                  <a16:creationId xmlns:a16="http://schemas.microsoft.com/office/drawing/2014/main" id="{D9985D3F-27C8-114B-A98F-E5DDE7F789D9}"/>
                </a:ext>
              </a:extLst>
            </p:cNvPr>
            <p:cNvSpPr/>
            <p:nvPr/>
          </p:nvSpPr>
          <p:spPr bwMode="gray">
            <a:xfrm>
              <a:off x="3778249" y="4728028"/>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39" name="Elbow Connector 138">
              <a:extLst>
                <a:ext uri="{FF2B5EF4-FFF2-40B4-BE49-F238E27FC236}">
                  <a16:creationId xmlns:a16="http://schemas.microsoft.com/office/drawing/2014/main" id="{F7149F4C-08AC-6F44-82F7-7C05DDB5FD00}"/>
                </a:ext>
              </a:extLst>
            </p:cNvPr>
            <p:cNvCxnSpPr>
              <a:stCxn id="137" idx="3"/>
              <a:endCxn id="124" idx="2"/>
            </p:cNvCxnSpPr>
            <p:nvPr/>
          </p:nvCxnSpPr>
          <p:spPr>
            <a:xfrm flipH="1" flipV="1">
              <a:off x="3200245" y="4551810"/>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47BC9FFE-3D25-4748-9425-D8130813F3AA}"/>
                </a:ext>
              </a:extLst>
            </p:cNvPr>
            <p:cNvSpPr/>
            <p:nvPr/>
          </p:nvSpPr>
          <p:spPr bwMode="gray">
            <a:xfrm>
              <a:off x="3777650" y="3966143"/>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41" name="Rectangle 140">
              <a:extLst>
                <a:ext uri="{FF2B5EF4-FFF2-40B4-BE49-F238E27FC236}">
                  <a16:creationId xmlns:a16="http://schemas.microsoft.com/office/drawing/2014/main" id="{FFD6516D-C9FF-5249-ABD9-8F4C2433100C}"/>
                </a:ext>
              </a:extLst>
            </p:cNvPr>
            <p:cNvSpPr/>
            <p:nvPr/>
          </p:nvSpPr>
          <p:spPr bwMode="gray">
            <a:xfrm>
              <a:off x="3777649" y="3821437"/>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42" name="Elbow Connector 141">
              <a:extLst>
                <a:ext uri="{FF2B5EF4-FFF2-40B4-BE49-F238E27FC236}">
                  <a16:creationId xmlns:a16="http://schemas.microsoft.com/office/drawing/2014/main" id="{29F340CF-772C-3749-80E9-AA93E10FF651}"/>
                </a:ext>
              </a:extLst>
            </p:cNvPr>
            <p:cNvCxnSpPr>
              <a:stCxn id="140" idx="3"/>
            </p:cNvCxnSpPr>
            <p:nvPr/>
          </p:nvCxnSpPr>
          <p:spPr>
            <a:xfrm flipH="1" flipV="1">
              <a:off x="3199645" y="3645219"/>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3C3D06F-B3BF-DE40-BF4A-0C65326091C9}"/>
                </a:ext>
              </a:extLst>
            </p:cNvPr>
            <p:cNvCxnSpPr>
              <a:stCxn id="141" idx="3"/>
            </p:cNvCxnSpPr>
            <p:nvPr/>
          </p:nvCxnSpPr>
          <p:spPr>
            <a:xfrm>
              <a:off x="3843552" y="3865440"/>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79EB6B0-135E-FE4C-B021-B634943AD773}"/>
                </a:ext>
              </a:extLst>
            </p:cNvPr>
            <p:cNvCxnSpPr/>
            <p:nvPr/>
          </p:nvCxnSpPr>
          <p:spPr>
            <a:xfrm>
              <a:off x="3843552" y="4010145"/>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4CEE94B-66B7-AE41-A9AB-BE0B7D385D9C}"/>
                </a:ext>
              </a:extLst>
            </p:cNvPr>
            <p:cNvCxnSpPr/>
            <p:nvPr/>
          </p:nvCxnSpPr>
          <p:spPr>
            <a:xfrm>
              <a:off x="3843552" y="4770321"/>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7348F23-715D-4148-9753-91E7C9166056}"/>
                </a:ext>
              </a:extLst>
            </p:cNvPr>
            <p:cNvCxnSpPr/>
            <p:nvPr/>
          </p:nvCxnSpPr>
          <p:spPr>
            <a:xfrm>
              <a:off x="3843552" y="4915026"/>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86ABAD52-33DE-B44C-B532-932B33A3BEC9}"/>
                  </a:ext>
                </a:extLst>
              </p:cNvPr>
              <p:cNvSpPr txBox="1"/>
              <p:nvPr/>
            </p:nvSpPr>
            <p:spPr>
              <a:xfrm>
                <a:off x="1728438" y="3922963"/>
                <a:ext cx="524182" cy="55399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r>
                        <a:rPr lang="en-US" sz="3600" b="0" i="0" smtClean="0">
                          <a:solidFill>
                            <a:schemeClr val="tx2"/>
                          </a:solidFill>
                          <a:latin typeface="Cambria Math" panose="02040503050406030204" pitchFamily="18" charset="0"/>
                          <a:ea typeface="Cambria Math" panose="02040503050406030204" pitchFamily="18" charset="0"/>
                        </a:rPr>
                        <m:t>⋯</m:t>
                      </m:r>
                    </m:oMath>
                  </m:oMathPara>
                </a14:m>
                <a:endParaRPr lang="en-US" sz="3600" dirty="0">
                  <a:solidFill>
                    <a:schemeClr val="tx2"/>
                  </a:solidFill>
                  <a:latin typeface="Arial" panose="020B0604020202020204" pitchFamily="34" charset="0"/>
                  <a:cs typeface="Arial" panose="020B0604020202020204" pitchFamily="34" charset="0"/>
                </a:endParaRPr>
              </a:p>
            </p:txBody>
          </p:sp>
        </mc:Choice>
        <mc:Fallback xmlns="">
          <p:sp>
            <p:nvSpPr>
              <p:cNvPr id="92" name="TextBox 91">
                <a:extLst>
                  <a:ext uri="{FF2B5EF4-FFF2-40B4-BE49-F238E27FC236}">
                    <a16:creationId xmlns:a16="http://schemas.microsoft.com/office/drawing/2014/main" id="{86ABAD52-33DE-B44C-B532-932B33A3BEC9}"/>
                  </a:ext>
                </a:extLst>
              </p:cNvPr>
              <p:cNvSpPr txBox="1">
                <a:spLocks noRot="1" noChangeAspect="1" noMove="1" noResize="1" noEditPoints="1" noAdjustHandles="1" noChangeArrowheads="1" noChangeShapeType="1" noTextEdit="1"/>
              </p:cNvSpPr>
              <p:nvPr/>
            </p:nvSpPr>
            <p:spPr>
              <a:xfrm>
                <a:off x="1728438" y="3922963"/>
                <a:ext cx="524182" cy="553998"/>
              </a:xfrm>
              <a:prstGeom prst="rect">
                <a:avLst/>
              </a:prstGeom>
              <a:blipFill>
                <a:blip r:embed="rId3"/>
                <a:stretch>
                  <a:fillRect l="-4762" r="-4762"/>
                </a:stretch>
              </a:blipFill>
            </p:spPr>
            <p:txBody>
              <a:bodyPr/>
              <a:lstStyle/>
              <a:p>
                <a:r>
                  <a:rPr lang="en-JP">
                    <a:noFill/>
                  </a:rPr>
                  <a:t> </a:t>
                </a:r>
              </a:p>
            </p:txBody>
          </p:sp>
        </mc:Fallback>
      </mc:AlternateContent>
      <p:sp>
        <p:nvSpPr>
          <p:cNvPr id="166" name="Rectangle 165">
            <a:extLst>
              <a:ext uri="{FF2B5EF4-FFF2-40B4-BE49-F238E27FC236}">
                <a16:creationId xmlns:a16="http://schemas.microsoft.com/office/drawing/2014/main" id="{2A2A6E13-5B45-2148-833D-202DE1027517}"/>
              </a:ext>
            </a:extLst>
          </p:cNvPr>
          <p:cNvSpPr/>
          <p:nvPr/>
        </p:nvSpPr>
        <p:spPr bwMode="gray">
          <a:xfrm>
            <a:off x="388753" y="4721564"/>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08" name="Rectangle 207">
            <a:extLst>
              <a:ext uri="{FF2B5EF4-FFF2-40B4-BE49-F238E27FC236}">
                <a16:creationId xmlns:a16="http://schemas.microsoft.com/office/drawing/2014/main" id="{6594F651-AE9D-984E-BDC7-0B79DD8A546A}"/>
              </a:ext>
            </a:extLst>
          </p:cNvPr>
          <p:cNvSpPr/>
          <p:nvPr/>
        </p:nvSpPr>
        <p:spPr bwMode="gray">
          <a:xfrm>
            <a:off x="2299519" y="1999478"/>
            <a:ext cx="6479356" cy="4382271"/>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32" name="Straight Connector 231">
            <a:extLst>
              <a:ext uri="{FF2B5EF4-FFF2-40B4-BE49-F238E27FC236}">
                <a16:creationId xmlns:a16="http://schemas.microsoft.com/office/drawing/2014/main" id="{60EA6A4D-53F8-DE4E-92D2-1D52BEB72F60}"/>
              </a:ext>
            </a:extLst>
          </p:cNvPr>
          <p:cNvCxnSpPr>
            <a:cxnSpLocks/>
          </p:cNvCxnSpPr>
          <p:nvPr/>
        </p:nvCxnSpPr>
        <p:spPr>
          <a:xfrm flipH="1">
            <a:off x="1748664" y="1999478"/>
            <a:ext cx="544928" cy="272208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9333897-8706-124A-821C-64EE56DB4EA4}"/>
              </a:ext>
            </a:extLst>
          </p:cNvPr>
          <p:cNvCxnSpPr>
            <a:cxnSpLocks/>
          </p:cNvCxnSpPr>
          <p:nvPr/>
        </p:nvCxnSpPr>
        <p:spPr>
          <a:xfrm flipH="1" flipV="1">
            <a:off x="1727780" y="5128797"/>
            <a:ext cx="565810" cy="12529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652D1D57-1C4E-F643-845B-B8799F253FB0}"/>
              </a:ext>
            </a:extLst>
          </p:cNvPr>
          <p:cNvSpPr/>
          <p:nvPr/>
        </p:nvSpPr>
        <p:spPr bwMode="gray">
          <a:xfrm>
            <a:off x="3292406" y="5900075"/>
            <a:ext cx="663151"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X</a:t>
            </a:r>
            <a:r>
              <a:rPr lang="en-JP" sz="1600" baseline="-25000" dirty="0">
                <a:solidFill>
                  <a:schemeClr val="tx1"/>
                </a:solidFill>
              </a:rPr>
              <a:t>t</a:t>
            </a:r>
          </a:p>
        </p:txBody>
      </p:sp>
      <p:sp>
        <p:nvSpPr>
          <p:cNvPr id="207" name="Rectangle 206">
            <a:extLst>
              <a:ext uri="{FF2B5EF4-FFF2-40B4-BE49-F238E27FC236}">
                <a16:creationId xmlns:a16="http://schemas.microsoft.com/office/drawing/2014/main" id="{5CC7E050-88E4-2649-8EDC-146E4F4C34AA}"/>
              </a:ext>
            </a:extLst>
          </p:cNvPr>
          <p:cNvSpPr/>
          <p:nvPr/>
        </p:nvSpPr>
        <p:spPr bwMode="gray">
          <a:xfrm>
            <a:off x="6672172" y="5857234"/>
            <a:ext cx="2196788" cy="599341"/>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JP" sz="1600" b="1" dirty="0">
                <a:solidFill>
                  <a:schemeClr val="tx1"/>
                </a:solidFill>
              </a:rPr>
              <a:t>Output Gate:</a:t>
            </a:r>
          </a:p>
          <a:p>
            <a:pPr>
              <a:lnSpc>
                <a:spcPct val="106000"/>
              </a:lnSpc>
              <a:buFont typeface="Wingdings 2" pitchFamily="18" charset="2"/>
              <a:buNone/>
            </a:pPr>
            <a:r>
              <a:rPr lang="en-JP" sz="1600" dirty="0">
                <a:solidFill>
                  <a:schemeClr val="tx1"/>
                </a:solidFill>
              </a:rPr>
              <a:t>Add to the next layer</a:t>
            </a:r>
          </a:p>
        </p:txBody>
      </p:sp>
      <p:sp>
        <p:nvSpPr>
          <p:cNvPr id="215" name="Rectangle 214">
            <a:extLst>
              <a:ext uri="{FF2B5EF4-FFF2-40B4-BE49-F238E27FC236}">
                <a16:creationId xmlns:a16="http://schemas.microsoft.com/office/drawing/2014/main" id="{0066F3BC-FA08-A147-BC9C-5DF16D778217}"/>
              </a:ext>
            </a:extLst>
          </p:cNvPr>
          <p:cNvSpPr/>
          <p:nvPr/>
        </p:nvSpPr>
        <p:spPr bwMode="gray">
          <a:xfrm>
            <a:off x="3127697" y="2301763"/>
            <a:ext cx="1582518"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JP" sz="1600" b="1" dirty="0">
                <a:solidFill>
                  <a:schemeClr val="tx1"/>
                </a:solidFill>
              </a:rPr>
              <a:t>Forget Gate:</a:t>
            </a:r>
          </a:p>
          <a:p>
            <a:pPr>
              <a:lnSpc>
                <a:spcPct val="106000"/>
              </a:lnSpc>
              <a:buFont typeface="Wingdings 2" pitchFamily="18" charset="2"/>
              <a:buNone/>
            </a:pPr>
            <a:r>
              <a:rPr lang="en-JP" sz="1600" dirty="0">
                <a:solidFill>
                  <a:schemeClr val="tx1"/>
                </a:solidFill>
              </a:rPr>
              <a:t>Forget memory</a:t>
            </a:r>
          </a:p>
        </p:txBody>
      </p:sp>
      <p:sp>
        <p:nvSpPr>
          <p:cNvPr id="216" name="Rectangle 215">
            <a:extLst>
              <a:ext uri="{FF2B5EF4-FFF2-40B4-BE49-F238E27FC236}">
                <a16:creationId xmlns:a16="http://schemas.microsoft.com/office/drawing/2014/main" id="{2CEBF41A-61A6-414D-9D5E-AE0AB0F949A5}"/>
              </a:ext>
            </a:extLst>
          </p:cNvPr>
          <p:cNvSpPr/>
          <p:nvPr/>
        </p:nvSpPr>
        <p:spPr bwMode="gray">
          <a:xfrm>
            <a:off x="4156072" y="5857234"/>
            <a:ext cx="2636906" cy="599341"/>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JP" sz="1600" b="1" dirty="0">
                <a:solidFill>
                  <a:schemeClr val="tx1"/>
                </a:solidFill>
              </a:rPr>
              <a:t>Input Gate:</a:t>
            </a:r>
          </a:p>
          <a:p>
            <a:pPr>
              <a:lnSpc>
                <a:spcPct val="106000"/>
              </a:lnSpc>
              <a:buFont typeface="Wingdings 2" pitchFamily="18" charset="2"/>
              <a:buNone/>
            </a:pPr>
            <a:r>
              <a:rPr lang="en-JP" sz="1600" dirty="0">
                <a:solidFill>
                  <a:schemeClr val="tx1"/>
                </a:solidFill>
              </a:rPr>
              <a:t>Decide what to remember</a:t>
            </a:r>
          </a:p>
        </p:txBody>
      </p:sp>
      <p:sp>
        <p:nvSpPr>
          <p:cNvPr id="217" name="Rectangle 216">
            <a:extLst>
              <a:ext uri="{FF2B5EF4-FFF2-40B4-BE49-F238E27FC236}">
                <a16:creationId xmlns:a16="http://schemas.microsoft.com/office/drawing/2014/main" id="{FFC51F33-4A58-B240-8711-F1B166D182F4}"/>
              </a:ext>
            </a:extLst>
          </p:cNvPr>
          <p:cNvSpPr/>
          <p:nvPr/>
        </p:nvSpPr>
        <p:spPr bwMode="gray">
          <a:xfrm>
            <a:off x="4641309" y="2301763"/>
            <a:ext cx="2581057"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JP" sz="1600" b="1" dirty="0">
                <a:solidFill>
                  <a:schemeClr val="tx1"/>
                </a:solidFill>
              </a:rPr>
              <a:t>Input Modulation Gate:</a:t>
            </a:r>
          </a:p>
          <a:p>
            <a:pPr>
              <a:lnSpc>
                <a:spcPct val="106000"/>
              </a:lnSpc>
              <a:buFont typeface="Wingdings 2" pitchFamily="18" charset="2"/>
              <a:buNone/>
            </a:pPr>
            <a:r>
              <a:rPr lang="en-JP" sz="1600" dirty="0">
                <a:solidFill>
                  <a:schemeClr val="tx1"/>
                </a:solidFill>
              </a:rPr>
              <a:t>Possible info to remember </a:t>
            </a:r>
          </a:p>
        </p:txBody>
      </p:sp>
      <p:sp>
        <p:nvSpPr>
          <p:cNvPr id="3" name="Rounded Rectangle 2">
            <a:extLst>
              <a:ext uri="{FF2B5EF4-FFF2-40B4-BE49-F238E27FC236}">
                <a16:creationId xmlns:a16="http://schemas.microsoft.com/office/drawing/2014/main" id="{CB37CB93-2CC2-9A44-9079-2CA80F5A7D62}"/>
              </a:ext>
            </a:extLst>
          </p:cNvPr>
          <p:cNvSpPr/>
          <p:nvPr/>
        </p:nvSpPr>
        <p:spPr bwMode="gray">
          <a:xfrm>
            <a:off x="2657625" y="2612309"/>
            <a:ext cx="5611751" cy="3243723"/>
          </a:xfrm>
          <a:prstGeom prst="roundRect">
            <a:avLst>
              <a:gd name="adj" fmla="val 4575"/>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mc:AlternateContent xmlns:mc="http://schemas.openxmlformats.org/markup-compatibility/2006" xmlns:a14="http://schemas.microsoft.com/office/drawing/2010/main">
        <mc:Choice Requires="a14">
          <p:sp>
            <p:nvSpPr>
              <p:cNvPr id="83" name="Oval 82">
                <a:extLst>
                  <a:ext uri="{FF2B5EF4-FFF2-40B4-BE49-F238E27FC236}">
                    <a16:creationId xmlns:a16="http://schemas.microsoft.com/office/drawing/2014/main" id="{ED401F5B-75FA-E44A-8C6B-998D0F26B3E6}"/>
                  </a:ext>
                </a:extLst>
              </p:cNvPr>
              <p:cNvSpPr/>
              <p:nvPr/>
            </p:nvSpPr>
            <p:spPr bwMode="gray">
              <a:xfrm>
                <a:off x="5706411" y="2736364"/>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rPr>
                      <m:t>  +</m:t>
                    </m:r>
                  </m:oMath>
                </a14:m>
                <a:r>
                  <a:rPr lang="en-US" sz="1600" b="1" dirty="0">
                    <a:solidFill>
                      <a:schemeClr val="tx1"/>
                    </a:solidFill>
                  </a:rPr>
                  <a:t> </a:t>
                </a:r>
              </a:p>
            </p:txBody>
          </p:sp>
        </mc:Choice>
        <mc:Fallback xmlns="">
          <p:sp>
            <p:nvSpPr>
              <p:cNvPr id="83" name="Oval 82">
                <a:extLst>
                  <a:ext uri="{FF2B5EF4-FFF2-40B4-BE49-F238E27FC236}">
                    <a16:creationId xmlns:a16="http://schemas.microsoft.com/office/drawing/2014/main" id="{ED401F5B-75FA-E44A-8C6B-998D0F26B3E6}"/>
                  </a:ext>
                </a:extLst>
              </p:cNvPr>
              <p:cNvSpPr>
                <a:spLocks noRot="1" noChangeAspect="1" noMove="1" noResize="1" noEditPoints="1" noAdjustHandles="1" noChangeArrowheads="1" noChangeShapeType="1" noTextEdit="1"/>
              </p:cNvSpPr>
              <p:nvPr/>
            </p:nvSpPr>
            <p:spPr bwMode="gray">
              <a:xfrm>
                <a:off x="5706411" y="2736364"/>
                <a:ext cx="349200" cy="345874"/>
              </a:xfrm>
              <a:prstGeom prst="ellipse">
                <a:avLst/>
              </a:prstGeom>
              <a:blipFill>
                <a:blip r:embed="rId4"/>
                <a:stretch>
                  <a:fillRect l="-16667" b="-10345"/>
                </a:stretch>
              </a:blipFill>
              <a:ln w="19050">
                <a:headEnd/>
                <a:tailEnd/>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4" name="Oval 83">
                <a:extLst>
                  <a:ext uri="{FF2B5EF4-FFF2-40B4-BE49-F238E27FC236}">
                    <a16:creationId xmlns:a16="http://schemas.microsoft.com/office/drawing/2014/main" id="{FAFE12DF-97FE-4348-9F2E-AE0E4B821F59}"/>
                  </a:ext>
                </a:extLst>
              </p:cNvPr>
              <p:cNvSpPr/>
              <p:nvPr/>
            </p:nvSpPr>
            <p:spPr bwMode="gray">
              <a:xfrm>
                <a:off x="4843973" y="2736364"/>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 </m:t>
                    </m:r>
                    <m:r>
                      <a:rPr lang="en-US" sz="1600" b="1" i="1">
                        <a:solidFill>
                          <a:schemeClr val="tx1"/>
                        </a:solidFill>
                        <a:latin typeface="Cambria Math" panose="02040503050406030204" pitchFamily="18" charset="0"/>
                        <a:ea typeface="Cambria Math" panose="02040503050406030204" pitchFamily="18" charset="0"/>
                      </a:rPr>
                      <m:t> </m:t>
                    </m:r>
                    <m:r>
                      <a:rPr lang="en-US" sz="1600" b="1" i="1" smtClean="0">
                        <a:solidFill>
                          <a:schemeClr val="tx1"/>
                        </a:solidFill>
                        <a:latin typeface="Cambria Math" panose="02040503050406030204" pitchFamily="18" charset="0"/>
                        <a:ea typeface="Cambria Math" panose="02040503050406030204" pitchFamily="18" charset="0"/>
                      </a:rPr>
                      <m:t>×</m:t>
                    </m:r>
                  </m:oMath>
                </a14:m>
                <a:r>
                  <a:rPr lang="en-US" sz="1600" b="1" dirty="0">
                    <a:solidFill>
                      <a:schemeClr val="tx1"/>
                    </a:solidFill>
                  </a:rPr>
                  <a:t> </a:t>
                </a:r>
              </a:p>
            </p:txBody>
          </p:sp>
        </mc:Choice>
        <mc:Fallback xmlns="">
          <p:sp>
            <p:nvSpPr>
              <p:cNvPr id="84" name="Oval 83">
                <a:extLst>
                  <a:ext uri="{FF2B5EF4-FFF2-40B4-BE49-F238E27FC236}">
                    <a16:creationId xmlns:a16="http://schemas.microsoft.com/office/drawing/2014/main" id="{FAFE12DF-97FE-4348-9F2E-AE0E4B821F59}"/>
                  </a:ext>
                </a:extLst>
              </p:cNvPr>
              <p:cNvSpPr>
                <a:spLocks noRot="1" noChangeAspect="1" noMove="1" noResize="1" noEditPoints="1" noAdjustHandles="1" noChangeArrowheads="1" noChangeShapeType="1" noTextEdit="1"/>
              </p:cNvSpPr>
              <p:nvPr/>
            </p:nvSpPr>
            <p:spPr bwMode="gray">
              <a:xfrm>
                <a:off x="4843973" y="2736364"/>
                <a:ext cx="349200" cy="345874"/>
              </a:xfrm>
              <a:prstGeom prst="ellipse">
                <a:avLst/>
              </a:prstGeom>
              <a:blipFill>
                <a:blip r:embed="rId5"/>
                <a:stretch>
                  <a:fillRect l="-20690" b="-10345"/>
                </a:stretch>
              </a:blipFill>
              <a:ln w="19050">
                <a:headEnd/>
                <a:tailEnd/>
              </a:ln>
            </p:spPr>
            <p:txBody>
              <a:bodyPr/>
              <a:lstStyle/>
              <a:p>
                <a:r>
                  <a:rPr lang="en-JP">
                    <a:noFill/>
                  </a:rPr>
                  <a:t> </a:t>
                </a:r>
              </a:p>
            </p:txBody>
          </p:sp>
        </mc:Fallback>
      </mc:AlternateContent>
      <p:cxnSp>
        <p:nvCxnSpPr>
          <p:cNvPr id="85" name="Straight Arrow Connector 84">
            <a:extLst>
              <a:ext uri="{FF2B5EF4-FFF2-40B4-BE49-F238E27FC236}">
                <a16:creationId xmlns:a16="http://schemas.microsoft.com/office/drawing/2014/main" id="{9485660C-5795-1A4F-AFEF-F97A1D144519}"/>
              </a:ext>
            </a:extLst>
          </p:cNvPr>
          <p:cNvCxnSpPr>
            <a:cxnSpLocks/>
            <a:stCxn id="84" idx="6"/>
            <a:endCxn id="83" idx="2"/>
          </p:cNvCxnSpPr>
          <p:nvPr/>
        </p:nvCxnSpPr>
        <p:spPr>
          <a:xfrm>
            <a:off x="5193173" y="2909301"/>
            <a:ext cx="51323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03447620-B526-9446-98F5-BD5D79447359}"/>
                  </a:ext>
                </a:extLst>
              </p:cNvPr>
              <p:cNvSpPr/>
              <p:nvPr/>
            </p:nvSpPr>
            <p:spPr bwMode="gray">
              <a:xfrm>
                <a:off x="7776183" y="3713155"/>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 </m:t>
                    </m:r>
                    <m:r>
                      <a:rPr lang="en-US" sz="1600" b="1" i="1">
                        <a:solidFill>
                          <a:schemeClr val="tx1"/>
                        </a:solidFill>
                        <a:latin typeface="Cambria Math" panose="02040503050406030204" pitchFamily="18" charset="0"/>
                        <a:ea typeface="Cambria Math" panose="02040503050406030204" pitchFamily="18" charset="0"/>
                      </a:rPr>
                      <m:t> </m:t>
                    </m:r>
                    <m:r>
                      <a:rPr lang="en-US" sz="1600" b="1" i="1" smtClean="0">
                        <a:solidFill>
                          <a:schemeClr val="tx1"/>
                        </a:solidFill>
                        <a:latin typeface="Cambria Math" panose="02040503050406030204" pitchFamily="18" charset="0"/>
                        <a:ea typeface="Cambria Math" panose="02040503050406030204" pitchFamily="18" charset="0"/>
                      </a:rPr>
                      <m:t>×</m:t>
                    </m:r>
                  </m:oMath>
                </a14:m>
                <a:r>
                  <a:rPr lang="en-US" sz="1600" b="1" dirty="0">
                    <a:solidFill>
                      <a:schemeClr val="tx1"/>
                    </a:solidFill>
                  </a:rPr>
                  <a:t> </a:t>
                </a:r>
              </a:p>
            </p:txBody>
          </p:sp>
        </mc:Choice>
        <mc:Fallback xmlns="">
          <p:sp>
            <p:nvSpPr>
              <p:cNvPr id="89" name="Oval 88">
                <a:extLst>
                  <a:ext uri="{FF2B5EF4-FFF2-40B4-BE49-F238E27FC236}">
                    <a16:creationId xmlns:a16="http://schemas.microsoft.com/office/drawing/2014/main" id="{03447620-B526-9446-98F5-BD5D79447359}"/>
                  </a:ext>
                </a:extLst>
              </p:cNvPr>
              <p:cNvSpPr>
                <a:spLocks noRot="1" noChangeAspect="1" noMove="1" noResize="1" noEditPoints="1" noAdjustHandles="1" noChangeArrowheads="1" noChangeShapeType="1" noTextEdit="1"/>
              </p:cNvSpPr>
              <p:nvPr/>
            </p:nvSpPr>
            <p:spPr bwMode="gray">
              <a:xfrm>
                <a:off x="7776183" y="3713155"/>
                <a:ext cx="349200" cy="345874"/>
              </a:xfrm>
              <a:prstGeom prst="ellipse">
                <a:avLst/>
              </a:prstGeom>
              <a:blipFill>
                <a:blip r:embed="rId6"/>
                <a:stretch>
                  <a:fillRect l="-20690" b="-10000"/>
                </a:stretch>
              </a:blipFill>
              <a:ln w="19050">
                <a:headEnd/>
                <a:tailEnd/>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1" name="Oval 90">
                <a:extLst>
                  <a:ext uri="{FF2B5EF4-FFF2-40B4-BE49-F238E27FC236}">
                    <a16:creationId xmlns:a16="http://schemas.microsoft.com/office/drawing/2014/main" id="{965DF92B-8945-AF41-9843-863AA41D1378}"/>
                  </a:ext>
                </a:extLst>
              </p:cNvPr>
              <p:cNvSpPr/>
              <p:nvPr/>
            </p:nvSpPr>
            <p:spPr bwMode="gray">
              <a:xfrm>
                <a:off x="7776183" y="3113251"/>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r>
                        <m:rPr>
                          <m:sty m:val="p"/>
                        </m:rPr>
                        <a:rPr lang="en-US" sz="1100" b="0" i="0" smtClean="0">
                          <a:solidFill>
                            <a:schemeClr val="tx1"/>
                          </a:solidFill>
                          <a:latin typeface="Cambria Math" panose="02040503050406030204" pitchFamily="18" charset="0"/>
                          <a:ea typeface="Cambria Math" panose="02040503050406030204" pitchFamily="18" charset="0"/>
                        </a:rPr>
                        <m:t>tanh</m:t>
                      </m:r>
                    </m:oMath>
                  </m:oMathPara>
                </a14:m>
                <a:endParaRPr lang="en-US" sz="1100" dirty="0">
                  <a:solidFill>
                    <a:schemeClr val="tx1"/>
                  </a:solidFill>
                </a:endParaRPr>
              </a:p>
            </p:txBody>
          </p:sp>
        </mc:Choice>
        <mc:Fallback xmlns="">
          <p:sp>
            <p:nvSpPr>
              <p:cNvPr id="91" name="Oval 90">
                <a:extLst>
                  <a:ext uri="{FF2B5EF4-FFF2-40B4-BE49-F238E27FC236}">
                    <a16:creationId xmlns:a16="http://schemas.microsoft.com/office/drawing/2014/main" id="{965DF92B-8945-AF41-9843-863AA41D1378}"/>
                  </a:ext>
                </a:extLst>
              </p:cNvPr>
              <p:cNvSpPr>
                <a:spLocks noRot="1" noChangeAspect="1" noMove="1" noResize="1" noEditPoints="1" noAdjustHandles="1" noChangeArrowheads="1" noChangeShapeType="1" noTextEdit="1"/>
              </p:cNvSpPr>
              <p:nvPr/>
            </p:nvSpPr>
            <p:spPr bwMode="gray">
              <a:xfrm>
                <a:off x="7776183" y="3113251"/>
                <a:ext cx="349200" cy="345874"/>
              </a:xfrm>
              <a:prstGeom prst="ellipse">
                <a:avLst/>
              </a:prstGeom>
              <a:blipFill>
                <a:blip r:embed="rId7"/>
                <a:stretch>
                  <a:fillRect l="-10345"/>
                </a:stretch>
              </a:blipFill>
              <a:ln w="19050">
                <a:headEnd/>
                <a:tailEnd/>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27B70E51-5CC8-2D40-BA90-9846B279B10A}"/>
                  </a:ext>
                </a:extLst>
              </p:cNvPr>
              <p:cNvSpPr/>
              <p:nvPr/>
            </p:nvSpPr>
            <p:spPr bwMode="gray">
              <a:xfrm>
                <a:off x="5706411" y="3416741"/>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 </m:t>
                    </m:r>
                    <m:r>
                      <a:rPr lang="en-US" sz="1600" b="1" i="1">
                        <a:solidFill>
                          <a:schemeClr val="tx1"/>
                        </a:solidFill>
                        <a:latin typeface="Cambria Math" panose="02040503050406030204" pitchFamily="18" charset="0"/>
                        <a:ea typeface="Cambria Math" panose="02040503050406030204" pitchFamily="18" charset="0"/>
                      </a:rPr>
                      <m:t> </m:t>
                    </m:r>
                    <m:r>
                      <a:rPr lang="en-US" sz="1600" b="1" i="1" smtClean="0">
                        <a:solidFill>
                          <a:schemeClr val="tx1"/>
                        </a:solidFill>
                        <a:latin typeface="Cambria Math" panose="02040503050406030204" pitchFamily="18" charset="0"/>
                        <a:ea typeface="Cambria Math" panose="02040503050406030204" pitchFamily="18" charset="0"/>
                      </a:rPr>
                      <m:t>×</m:t>
                    </m:r>
                  </m:oMath>
                </a14:m>
                <a:r>
                  <a:rPr lang="en-US" sz="1600" b="1" dirty="0">
                    <a:solidFill>
                      <a:schemeClr val="tx1"/>
                    </a:solidFill>
                  </a:rPr>
                  <a:t> </a:t>
                </a:r>
              </a:p>
            </p:txBody>
          </p:sp>
        </mc:Choice>
        <mc:Fallback xmlns="">
          <p:sp>
            <p:nvSpPr>
              <p:cNvPr id="97" name="Oval 96">
                <a:extLst>
                  <a:ext uri="{FF2B5EF4-FFF2-40B4-BE49-F238E27FC236}">
                    <a16:creationId xmlns:a16="http://schemas.microsoft.com/office/drawing/2014/main" id="{27B70E51-5CC8-2D40-BA90-9846B279B10A}"/>
                  </a:ext>
                </a:extLst>
              </p:cNvPr>
              <p:cNvSpPr>
                <a:spLocks noRot="1" noChangeAspect="1" noMove="1" noResize="1" noEditPoints="1" noAdjustHandles="1" noChangeArrowheads="1" noChangeShapeType="1" noTextEdit="1"/>
              </p:cNvSpPr>
              <p:nvPr/>
            </p:nvSpPr>
            <p:spPr bwMode="gray">
              <a:xfrm>
                <a:off x="5706411" y="3416741"/>
                <a:ext cx="349200" cy="345874"/>
              </a:xfrm>
              <a:prstGeom prst="ellipse">
                <a:avLst/>
              </a:prstGeom>
              <a:blipFill>
                <a:blip r:embed="rId8"/>
                <a:stretch>
                  <a:fillRect l="-16667" b="-6667"/>
                </a:stretch>
              </a:blipFill>
              <a:ln w="19050">
                <a:headEnd/>
                <a:tailEnd/>
              </a:ln>
            </p:spPr>
            <p:txBody>
              <a:bodyPr/>
              <a:lstStyle/>
              <a:p>
                <a:r>
                  <a:rPr lang="en-JP">
                    <a:noFill/>
                  </a:rPr>
                  <a:t> </a:t>
                </a:r>
              </a:p>
            </p:txBody>
          </p:sp>
        </mc:Fallback>
      </mc:AlternateContent>
      <p:sp>
        <p:nvSpPr>
          <p:cNvPr id="100" name="Rectangle 99">
            <a:extLst>
              <a:ext uri="{FF2B5EF4-FFF2-40B4-BE49-F238E27FC236}">
                <a16:creationId xmlns:a16="http://schemas.microsoft.com/office/drawing/2014/main" id="{4EFC217B-9895-0F4E-9A98-728A6D06D93C}"/>
              </a:ext>
            </a:extLst>
          </p:cNvPr>
          <p:cNvSpPr/>
          <p:nvPr/>
        </p:nvSpPr>
        <p:spPr bwMode="gray">
          <a:xfrm>
            <a:off x="2171822" y="2545830"/>
            <a:ext cx="663151"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C</a:t>
            </a:r>
            <a:r>
              <a:rPr lang="en-JP" sz="1600" baseline="-25000" dirty="0">
                <a:solidFill>
                  <a:schemeClr val="tx1"/>
                </a:solidFill>
              </a:rPr>
              <a:t>t-1</a:t>
            </a:r>
          </a:p>
        </p:txBody>
      </p:sp>
      <p:sp>
        <p:nvSpPr>
          <p:cNvPr id="101" name="Rectangle 100">
            <a:extLst>
              <a:ext uri="{FF2B5EF4-FFF2-40B4-BE49-F238E27FC236}">
                <a16:creationId xmlns:a16="http://schemas.microsoft.com/office/drawing/2014/main" id="{9F2F7E74-FDF6-964B-A068-75740C8A51A9}"/>
              </a:ext>
            </a:extLst>
          </p:cNvPr>
          <p:cNvSpPr/>
          <p:nvPr/>
        </p:nvSpPr>
        <p:spPr bwMode="gray">
          <a:xfrm>
            <a:off x="8248648" y="2545830"/>
            <a:ext cx="663151"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C</a:t>
            </a:r>
            <a:r>
              <a:rPr lang="en-JP" sz="1600" baseline="-25000" dirty="0">
                <a:solidFill>
                  <a:schemeClr val="tx1"/>
                </a:solidFill>
              </a:rPr>
              <a:t>t</a:t>
            </a:r>
          </a:p>
        </p:txBody>
      </p:sp>
      <p:sp>
        <p:nvSpPr>
          <p:cNvPr id="102" name="Rectangle 101">
            <a:extLst>
              <a:ext uri="{FF2B5EF4-FFF2-40B4-BE49-F238E27FC236}">
                <a16:creationId xmlns:a16="http://schemas.microsoft.com/office/drawing/2014/main" id="{B816806C-16F2-D848-86F0-5F7F7CC342EA}"/>
              </a:ext>
            </a:extLst>
          </p:cNvPr>
          <p:cNvSpPr/>
          <p:nvPr/>
        </p:nvSpPr>
        <p:spPr bwMode="gray">
          <a:xfrm>
            <a:off x="8290260" y="4550920"/>
            <a:ext cx="663151"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h</a:t>
            </a:r>
            <a:r>
              <a:rPr lang="en-JP" sz="1600" baseline="-25000" dirty="0">
                <a:solidFill>
                  <a:schemeClr val="tx1"/>
                </a:solidFill>
              </a:rPr>
              <a:t>t</a:t>
            </a:r>
          </a:p>
        </p:txBody>
      </p:sp>
      <p:sp>
        <p:nvSpPr>
          <p:cNvPr id="103" name="Rectangle 102">
            <a:extLst>
              <a:ext uri="{FF2B5EF4-FFF2-40B4-BE49-F238E27FC236}">
                <a16:creationId xmlns:a16="http://schemas.microsoft.com/office/drawing/2014/main" id="{0DE87144-6B77-4146-8222-2C0193E6BE4F}"/>
              </a:ext>
            </a:extLst>
          </p:cNvPr>
          <p:cNvSpPr/>
          <p:nvPr/>
        </p:nvSpPr>
        <p:spPr bwMode="gray">
          <a:xfrm>
            <a:off x="2181877" y="4550920"/>
            <a:ext cx="663151"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US" sz="1600" dirty="0">
                <a:solidFill>
                  <a:schemeClr val="tx1"/>
                </a:solidFill>
              </a:rPr>
              <a:t>h</a:t>
            </a:r>
            <a:r>
              <a:rPr lang="en-JP" sz="1600" baseline="-25000" dirty="0">
                <a:solidFill>
                  <a:schemeClr val="tx1"/>
                </a:solidFill>
              </a:rPr>
              <a:t>t-1</a:t>
            </a:r>
          </a:p>
        </p:txBody>
      </p:sp>
      <p:cxnSp>
        <p:nvCxnSpPr>
          <p:cNvPr id="104" name="Straight Arrow Connector 103">
            <a:extLst>
              <a:ext uri="{FF2B5EF4-FFF2-40B4-BE49-F238E27FC236}">
                <a16:creationId xmlns:a16="http://schemas.microsoft.com/office/drawing/2014/main" id="{64275A11-C46F-F340-97E6-EE25D0E3B4C4}"/>
              </a:ext>
            </a:extLst>
          </p:cNvPr>
          <p:cNvCxnSpPr>
            <a:cxnSpLocks/>
            <a:stCxn id="95" idx="0"/>
            <a:endCxn id="84" idx="4"/>
          </p:cNvCxnSpPr>
          <p:nvPr/>
        </p:nvCxnSpPr>
        <p:spPr>
          <a:xfrm flipV="1">
            <a:off x="5018573" y="3082238"/>
            <a:ext cx="0" cy="10594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A314F1C-F44F-384B-BC56-09B32605047E}"/>
              </a:ext>
            </a:extLst>
          </p:cNvPr>
          <p:cNvCxnSpPr>
            <a:cxnSpLocks/>
            <a:stCxn id="97" idx="0"/>
            <a:endCxn id="83" idx="4"/>
          </p:cNvCxnSpPr>
          <p:nvPr/>
        </p:nvCxnSpPr>
        <p:spPr>
          <a:xfrm flipV="1">
            <a:off x="5881011" y="3082238"/>
            <a:ext cx="0" cy="33450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5B712F6-4393-B34D-9534-36438FB5D747}"/>
              </a:ext>
            </a:extLst>
          </p:cNvPr>
          <p:cNvCxnSpPr>
            <a:cxnSpLocks/>
            <a:stCxn id="94" idx="0"/>
            <a:endCxn id="97" idx="4"/>
          </p:cNvCxnSpPr>
          <p:nvPr/>
        </p:nvCxnSpPr>
        <p:spPr>
          <a:xfrm flipV="1">
            <a:off x="5881011" y="3762615"/>
            <a:ext cx="0" cy="37910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0A723E0F-08E4-3443-AAD8-8F8B3E1B6702}"/>
              </a:ext>
            </a:extLst>
          </p:cNvPr>
          <p:cNvCxnSpPr>
            <a:cxnSpLocks/>
            <a:stCxn id="93" idx="0"/>
            <a:endCxn id="97" idx="6"/>
          </p:cNvCxnSpPr>
          <p:nvPr/>
        </p:nvCxnSpPr>
        <p:spPr>
          <a:xfrm rot="16200000" flipV="1">
            <a:off x="6123510" y="3521779"/>
            <a:ext cx="552040" cy="687838"/>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9BFD1AEB-E2E2-484A-B195-404957EDBA6C}"/>
              </a:ext>
            </a:extLst>
          </p:cNvPr>
          <p:cNvCxnSpPr>
            <a:cxnSpLocks/>
            <a:stCxn id="96" idx="0"/>
            <a:endCxn id="89" idx="2"/>
          </p:cNvCxnSpPr>
          <p:nvPr/>
        </p:nvCxnSpPr>
        <p:spPr>
          <a:xfrm rot="5400000" flipH="1" flipV="1">
            <a:off x="7514792" y="3873253"/>
            <a:ext cx="248552" cy="27423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30675837-42AD-C845-AEAB-21606C889B07}"/>
              </a:ext>
            </a:extLst>
          </p:cNvPr>
          <p:cNvCxnSpPr>
            <a:cxnSpLocks/>
            <a:stCxn id="83" idx="6"/>
            <a:endCxn id="91" idx="0"/>
          </p:cNvCxnSpPr>
          <p:nvPr/>
        </p:nvCxnSpPr>
        <p:spPr>
          <a:xfrm>
            <a:off x="6055611" y="2909301"/>
            <a:ext cx="1895172" cy="20395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8CE971CB-F194-6546-A55C-8D00558F9A22}"/>
              </a:ext>
            </a:extLst>
          </p:cNvPr>
          <p:cNvSpPr/>
          <p:nvPr/>
        </p:nvSpPr>
        <p:spPr bwMode="gray">
          <a:xfrm>
            <a:off x="2104057" y="2781817"/>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cxnSp>
        <p:nvCxnSpPr>
          <p:cNvPr id="148" name="Straight Arrow Connector 147">
            <a:extLst>
              <a:ext uri="{FF2B5EF4-FFF2-40B4-BE49-F238E27FC236}">
                <a16:creationId xmlns:a16="http://schemas.microsoft.com/office/drawing/2014/main" id="{45DCE3AD-4FFF-7547-8E94-F2BE8627394E}"/>
              </a:ext>
            </a:extLst>
          </p:cNvPr>
          <p:cNvCxnSpPr>
            <a:cxnSpLocks/>
            <a:stCxn id="91" idx="4"/>
            <a:endCxn id="89" idx="0"/>
          </p:cNvCxnSpPr>
          <p:nvPr/>
        </p:nvCxnSpPr>
        <p:spPr>
          <a:xfrm>
            <a:off x="7950783" y="3459125"/>
            <a:ext cx="0" cy="2540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D252C4C8-60A6-9542-852A-68B4FA501BFC}"/>
              </a:ext>
            </a:extLst>
          </p:cNvPr>
          <p:cNvCxnSpPr>
            <a:cxnSpLocks/>
            <a:stCxn id="147" idx="3"/>
            <a:endCxn id="84" idx="2"/>
          </p:cNvCxnSpPr>
          <p:nvPr/>
        </p:nvCxnSpPr>
        <p:spPr>
          <a:xfrm flipV="1">
            <a:off x="2418748" y="2909301"/>
            <a:ext cx="2425225"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0EA41E28-0E19-1240-BEB2-24FF1439CC91}"/>
              </a:ext>
            </a:extLst>
          </p:cNvPr>
          <p:cNvGrpSpPr/>
          <p:nvPr/>
        </p:nvGrpSpPr>
        <p:grpSpPr>
          <a:xfrm>
            <a:off x="5539692" y="4141718"/>
            <a:ext cx="682638" cy="362780"/>
            <a:chOff x="5539692" y="4911137"/>
            <a:chExt cx="682638" cy="362780"/>
          </a:xfrm>
        </p:grpSpPr>
        <mc:AlternateContent xmlns:mc="http://schemas.openxmlformats.org/markup-compatibility/2006" xmlns:a14="http://schemas.microsoft.com/office/drawing/2010/main">
          <mc:Choice Requires="a14">
            <p:sp>
              <p:nvSpPr>
                <p:cNvPr id="94" name="Rounded Rectangle 93">
                  <a:extLst>
                    <a:ext uri="{FF2B5EF4-FFF2-40B4-BE49-F238E27FC236}">
                      <a16:creationId xmlns:a16="http://schemas.microsoft.com/office/drawing/2014/main" id="{2D80BCE2-5536-3746-81B9-5E136274AE43}"/>
                    </a:ext>
                  </a:extLst>
                </p:cNvPr>
                <p:cNvSpPr/>
                <p:nvPr/>
              </p:nvSpPr>
              <p:spPr bwMode="gray">
                <a:xfrm>
                  <a:off x="5539692" y="4911137"/>
                  <a:ext cx="682638" cy="362780"/>
                </a:xfrm>
                <a:prstGeom prst="roundRect">
                  <a:avLst>
                    <a:gd name="adj" fmla="val 4575"/>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
                      </m:oMathParaPr>
                      <m:oMath xmlns:m="http://schemas.openxmlformats.org/officeDocument/2006/math">
                        <m:r>
                          <a:rPr lang="en-US" sz="1600" b="1" i="0" smtClean="0">
                            <a:solidFill>
                              <a:schemeClr val="bg1"/>
                            </a:solidFill>
                            <a:latin typeface="Cambria Math" panose="02040503050406030204" pitchFamily="18" charset="0"/>
                            <a:ea typeface="Cambria Math" panose="02040503050406030204" pitchFamily="18" charset="0"/>
                          </a:rPr>
                          <m:t>𝐭𝐚𝐧𝐡</m:t>
                        </m:r>
                      </m:oMath>
                    </m:oMathPara>
                  </a14:m>
                  <a:endParaRPr lang="en-JP" sz="1600" b="1" dirty="0">
                    <a:solidFill>
                      <a:schemeClr val="bg1"/>
                    </a:solidFill>
                  </a:endParaRPr>
                </a:p>
              </p:txBody>
            </p:sp>
          </mc:Choice>
          <mc:Fallback xmlns="">
            <p:sp>
              <p:nvSpPr>
                <p:cNvPr id="94" name="Rounded Rectangle 93">
                  <a:extLst>
                    <a:ext uri="{FF2B5EF4-FFF2-40B4-BE49-F238E27FC236}">
                      <a16:creationId xmlns:a16="http://schemas.microsoft.com/office/drawing/2014/main" id="{2D80BCE2-5536-3746-81B9-5E136274AE43}"/>
                    </a:ext>
                  </a:extLst>
                </p:cNvPr>
                <p:cNvSpPr>
                  <a:spLocks noRot="1" noChangeAspect="1" noMove="1" noResize="1" noEditPoints="1" noAdjustHandles="1" noChangeArrowheads="1" noChangeShapeType="1" noTextEdit="1"/>
                </p:cNvSpPr>
                <p:nvPr/>
              </p:nvSpPr>
              <p:spPr bwMode="gray">
                <a:xfrm>
                  <a:off x="5539692" y="4911137"/>
                  <a:ext cx="682638" cy="362780"/>
                </a:xfrm>
                <a:prstGeom prst="roundRect">
                  <a:avLst>
                    <a:gd name="adj" fmla="val 4575"/>
                  </a:avLst>
                </a:prstGeom>
                <a:blipFill>
                  <a:blip r:embed="rId9"/>
                  <a:stretch>
                    <a:fillRect/>
                  </a:stretch>
                </a:blipFill>
                <a:ln w="19050" algn="ctr">
                  <a:noFill/>
                  <a:miter lim="800000"/>
                  <a:headEnd/>
                  <a:tailEnd/>
                </a:ln>
              </p:spPr>
              <p:txBody>
                <a:bodyPr/>
                <a:lstStyle/>
                <a:p>
                  <a:r>
                    <a:rPr lang="en-JP">
                      <a:noFill/>
                    </a:rPr>
                    <a:t> </a:t>
                  </a:r>
                </a:p>
              </p:txBody>
            </p:sp>
          </mc:Fallback>
        </mc:AlternateContent>
        <p:sp>
          <p:nvSpPr>
            <p:cNvPr id="152" name="Rounded Rectangle 151">
              <a:extLst>
                <a:ext uri="{FF2B5EF4-FFF2-40B4-BE49-F238E27FC236}">
                  <a16:creationId xmlns:a16="http://schemas.microsoft.com/office/drawing/2014/main" id="{BFA455FF-42C9-944A-9E29-4C2EB4A2AB98}"/>
                </a:ext>
              </a:extLst>
            </p:cNvPr>
            <p:cNvSpPr/>
            <p:nvPr/>
          </p:nvSpPr>
          <p:spPr bwMode="gray">
            <a:xfrm>
              <a:off x="5724292"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53" name="Rounded Rectangle 152">
              <a:extLst>
                <a:ext uri="{FF2B5EF4-FFF2-40B4-BE49-F238E27FC236}">
                  <a16:creationId xmlns:a16="http://schemas.microsoft.com/office/drawing/2014/main" id="{FBAC4715-6487-8843-B30B-8CCFFD4C0AC1}"/>
                </a:ext>
              </a:extLst>
            </p:cNvPr>
            <p:cNvSpPr/>
            <p:nvPr/>
          </p:nvSpPr>
          <p:spPr bwMode="gray">
            <a:xfrm>
              <a:off x="5919622"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grpSp>
      <p:grpSp>
        <p:nvGrpSpPr>
          <p:cNvPr id="15" name="Group 14">
            <a:extLst>
              <a:ext uri="{FF2B5EF4-FFF2-40B4-BE49-F238E27FC236}">
                <a16:creationId xmlns:a16="http://schemas.microsoft.com/office/drawing/2014/main" id="{7C4D3A61-1D52-BE4D-8D18-C30D846F8440}"/>
              </a:ext>
            </a:extLst>
          </p:cNvPr>
          <p:cNvGrpSpPr/>
          <p:nvPr/>
        </p:nvGrpSpPr>
        <p:grpSpPr>
          <a:xfrm>
            <a:off x="6533496" y="4141718"/>
            <a:ext cx="419906" cy="362780"/>
            <a:chOff x="6533496" y="4911137"/>
            <a:chExt cx="419906" cy="362780"/>
          </a:xfrm>
        </p:grpSpPr>
        <mc:AlternateContent xmlns:mc="http://schemas.openxmlformats.org/markup-compatibility/2006" xmlns:a14="http://schemas.microsoft.com/office/drawing/2010/main">
          <mc:Choice Requires="a14">
            <p:sp>
              <p:nvSpPr>
                <p:cNvPr id="93" name="Rounded Rectangle 92">
                  <a:extLst>
                    <a:ext uri="{FF2B5EF4-FFF2-40B4-BE49-F238E27FC236}">
                      <a16:creationId xmlns:a16="http://schemas.microsoft.com/office/drawing/2014/main" id="{E5BC8E8D-8AC1-734E-BF45-8A3728F1ED28}"/>
                    </a:ext>
                  </a:extLst>
                </p:cNvPr>
                <p:cNvSpPr/>
                <p:nvPr/>
              </p:nvSpPr>
              <p:spPr bwMode="gray">
                <a:xfrm>
                  <a:off x="6533496" y="4911137"/>
                  <a:ext cx="419906" cy="362780"/>
                </a:xfrm>
                <a:prstGeom prst="roundRect">
                  <a:avLst>
                    <a:gd name="adj" fmla="val 4575"/>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
                      </m:oMathParaPr>
                      <m:oMath xmlns:m="http://schemas.openxmlformats.org/officeDocument/2006/math">
                        <m:r>
                          <a:rPr lang="en-JP" sz="1600" b="1" i="0" smtClean="0">
                            <a:solidFill>
                              <a:schemeClr val="bg1"/>
                            </a:solidFill>
                            <a:latin typeface="Cambria Math" panose="02040503050406030204" pitchFamily="18" charset="0"/>
                            <a:ea typeface="Cambria Math" panose="02040503050406030204" pitchFamily="18" charset="0"/>
                          </a:rPr>
                          <m:t>𝛔</m:t>
                        </m:r>
                      </m:oMath>
                    </m:oMathPara>
                  </a14:m>
                  <a:endParaRPr lang="en-JP" sz="1600" b="1" dirty="0">
                    <a:solidFill>
                      <a:schemeClr val="bg1"/>
                    </a:solidFill>
                  </a:endParaRPr>
                </a:p>
              </p:txBody>
            </p:sp>
          </mc:Choice>
          <mc:Fallback xmlns="">
            <p:sp>
              <p:nvSpPr>
                <p:cNvPr id="93" name="Rounded Rectangle 92">
                  <a:extLst>
                    <a:ext uri="{FF2B5EF4-FFF2-40B4-BE49-F238E27FC236}">
                      <a16:creationId xmlns:a16="http://schemas.microsoft.com/office/drawing/2014/main" id="{E5BC8E8D-8AC1-734E-BF45-8A3728F1ED28}"/>
                    </a:ext>
                  </a:extLst>
                </p:cNvPr>
                <p:cNvSpPr>
                  <a:spLocks noRot="1" noChangeAspect="1" noMove="1" noResize="1" noEditPoints="1" noAdjustHandles="1" noChangeArrowheads="1" noChangeShapeType="1" noTextEdit="1"/>
                </p:cNvSpPr>
                <p:nvPr/>
              </p:nvSpPr>
              <p:spPr bwMode="gray">
                <a:xfrm>
                  <a:off x="6533496" y="4911137"/>
                  <a:ext cx="419906" cy="362780"/>
                </a:xfrm>
                <a:prstGeom prst="roundRect">
                  <a:avLst>
                    <a:gd name="adj" fmla="val 4575"/>
                  </a:avLst>
                </a:prstGeom>
                <a:blipFill>
                  <a:blip r:embed="rId10"/>
                  <a:stretch>
                    <a:fillRect/>
                  </a:stretch>
                </a:blipFill>
                <a:ln w="19050" algn="ctr">
                  <a:noFill/>
                  <a:miter lim="800000"/>
                  <a:headEnd/>
                  <a:tailEnd/>
                </a:ln>
              </p:spPr>
              <p:txBody>
                <a:bodyPr/>
                <a:lstStyle/>
                <a:p>
                  <a:r>
                    <a:rPr lang="en-JP">
                      <a:noFill/>
                    </a:rPr>
                    <a:t> </a:t>
                  </a:r>
                </a:p>
              </p:txBody>
            </p:sp>
          </mc:Fallback>
        </mc:AlternateContent>
        <p:sp>
          <p:nvSpPr>
            <p:cNvPr id="154" name="Rounded Rectangle 153">
              <a:extLst>
                <a:ext uri="{FF2B5EF4-FFF2-40B4-BE49-F238E27FC236}">
                  <a16:creationId xmlns:a16="http://schemas.microsoft.com/office/drawing/2014/main" id="{65358F40-2857-B04B-BFB4-55929E5A47BC}"/>
                </a:ext>
              </a:extLst>
            </p:cNvPr>
            <p:cNvSpPr/>
            <p:nvPr/>
          </p:nvSpPr>
          <p:spPr bwMode="gray">
            <a:xfrm>
              <a:off x="6586537"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55" name="Rounded Rectangle 154">
              <a:extLst>
                <a:ext uri="{FF2B5EF4-FFF2-40B4-BE49-F238E27FC236}">
                  <a16:creationId xmlns:a16="http://schemas.microsoft.com/office/drawing/2014/main" id="{92D56FEF-FBE2-7447-A656-67B62400F8A3}"/>
                </a:ext>
              </a:extLst>
            </p:cNvPr>
            <p:cNvSpPr/>
            <p:nvPr/>
          </p:nvSpPr>
          <p:spPr bwMode="gray">
            <a:xfrm>
              <a:off x="6781867"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grpSp>
      <p:grpSp>
        <p:nvGrpSpPr>
          <p:cNvPr id="13" name="Group 12">
            <a:extLst>
              <a:ext uri="{FF2B5EF4-FFF2-40B4-BE49-F238E27FC236}">
                <a16:creationId xmlns:a16="http://schemas.microsoft.com/office/drawing/2014/main" id="{8E9D8263-FA88-8642-98CC-5803D1532FBB}"/>
              </a:ext>
            </a:extLst>
          </p:cNvPr>
          <p:cNvGrpSpPr/>
          <p:nvPr/>
        </p:nvGrpSpPr>
        <p:grpSpPr>
          <a:xfrm>
            <a:off x="7292000" y="4134644"/>
            <a:ext cx="419906" cy="362780"/>
            <a:chOff x="7292000" y="4904063"/>
            <a:chExt cx="419906" cy="362780"/>
          </a:xfrm>
        </p:grpSpPr>
        <mc:AlternateContent xmlns:mc="http://schemas.openxmlformats.org/markup-compatibility/2006" xmlns:a14="http://schemas.microsoft.com/office/drawing/2010/main">
          <mc:Choice Requires="a14">
            <p:sp>
              <p:nvSpPr>
                <p:cNvPr id="96" name="Rounded Rectangle 95">
                  <a:extLst>
                    <a:ext uri="{FF2B5EF4-FFF2-40B4-BE49-F238E27FC236}">
                      <a16:creationId xmlns:a16="http://schemas.microsoft.com/office/drawing/2014/main" id="{8791DF45-2089-BC43-B1ED-CE9A6930C8F3}"/>
                    </a:ext>
                  </a:extLst>
                </p:cNvPr>
                <p:cNvSpPr/>
                <p:nvPr/>
              </p:nvSpPr>
              <p:spPr bwMode="gray">
                <a:xfrm>
                  <a:off x="7292000" y="4904063"/>
                  <a:ext cx="419906" cy="362780"/>
                </a:xfrm>
                <a:prstGeom prst="roundRect">
                  <a:avLst>
                    <a:gd name="adj" fmla="val 4575"/>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
                      </m:oMathParaPr>
                      <m:oMath xmlns:m="http://schemas.openxmlformats.org/officeDocument/2006/math">
                        <m:r>
                          <a:rPr lang="en-JP" sz="1600" b="1" i="0" smtClean="0">
                            <a:solidFill>
                              <a:schemeClr val="bg1"/>
                            </a:solidFill>
                            <a:latin typeface="Cambria Math" panose="02040503050406030204" pitchFamily="18" charset="0"/>
                            <a:ea typeface="Cambria Math" panose="02040503050406030204" pitchFamily="18" charset="0"/>
                          </a:rPr>
                          <m:t>𝛔</m:t>
                        </m:r>
                      </m:oMath>
                    </m:oMathPara>
                  </a14:m>
                  <a:endParaRPr lang="en-JP" sz="1600" b="1" dirty="0">
                    <a:solidFill>
                      <a:schemeClr val="bg1"/>
                    </a:solidFill>
                  </a:endParaRPr>
                </a:p>
              </p:txBody>
            </p:sp>
          </mc:Choice>
          <mc:Fallback xmlns="">
            <p:sp>
              <p:nvSpPr>
                <p:cNvPr id="96" name="Rounded Rectangle 95">
                  <a:extLst>
                    <a:ext uri="{FF2B5EF4-FFF2-40B4-BE49-F238E27FC236}">
                      <a16:creationId xmlns:a16="http://schemas.microsoft.com/office/drawing/2014/main" id="{8791DF45-2089-BC43-B1ED-CE9A6930C8F3}"/>
                    </a:ext>
                  </a:extLst>
                </p:cNvPr>
                <p:cNvSpPr>
                  <a:spLocks noRot="1" noChangeAspect="1" noMove="1" noResize="1" noEditPoints="1" noAdjustHandles="1" noChangeArrowheads="1" noChangeShapeType="1" noTextEdit="1"/>
                </p:cNvSpPr>
                <p:nvPr/>
              </p:nvSpPr>
              <p:spPr bwMode="gray">
                <a:xfrm>
                  <a:off x="7292000" y="4904063"/>
                  <a:ext cx="419906" cy="362780"/>
                </a:xfrm>
                <a:prstGeom prst="roundRect">
                  <a:avLst>
                    <a:gd name="adj" fmla="val 4575"/>
                  </a:avLst>
                </a:prstGeom>
                <a:blipFill>
                  <a:blip r:embed="rId11"/>
                  <a:stretch>
                    <a:fillRect/>
                  </a:stretch>
                </a:blipFill>
                <a:ln w="19050" algn="ctr">
                  <a:noFill/>
                  <a:miter lim="800000"/>
                  <a:headEnd/>
                  <a:tailEnd/>
                </a:ln>
              </p:spPr>
              <p:txBody>
                <a:bodyPr/>
                <a:lstStyle/>
                <a:p>
                  <a:r>
                    <a:rPr lang="en-JP">
                      <a:noFill/>
                    </a:rPr>
                    <a:t> </a:t>
                  </a:r>
                </a:p>
              </p:txBody>
            </p:sp>
          </mc:Fallback>
        </mc:AlternateContent>
        <p:sp>
          <p:nvSpPr>
            <p:cNvPr id="156" name="Rounded Rectangle 155">
              <a:extLst>
                <a:ext uri="{FF2B5EF4-FFF2-40B4-BE49-F238E27FC236}">
                  <a16:creationId xmlns:a16="http://schemas.microsoft.com/office/drawing/2014/main" id="{7F02E706-8742-9044-A53C-E2FF3DC345F5}"/>
                </a:ext>
              </a:extLst>
            </p:cNvPr>
            <p:cNvSpPr/>
            <p:nvPr/>
          </p:nvSpPr>
          <p:spPr bwMode="gray">
            <a:xfrm>
              <a:off x="7341262"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57" name="Rounded Rectangle 156">
              <a:extLst>
                <a:ext uri="{FF2B5EF4-FFF2-40B4-BE49-F238E27FC236}">
                  <a16:creationId xmlns:a16="http://schemas.microsoft.com/office/drawing/2014/main" id="{F7E9A9CB-BFA0-2542-816B-0D71109B58FF}"/>
                </a:ext>
              </a:extLst>
            </p:cNvPr>
            <p:cNvSpPr/>
            <p:nvPr/>
          </p:nvSpPr>
          <p:spPr bwMode="gray">
            <a:xfrm>
              <a:off x="7536592"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grpSp>
      <p:grpSp>
        <p:nvGrpSpPr>
          <p:cNvPr id="21" name="Group 20">
            <a:extLst>
              <a:ext uri="{FF2B5EF4-FFF2-40B4-BE49-F238E27FC236}">
                <a16:creationId xmlns:a16="http://schemas.microsoft.com/office/drawing/2014/main" id="{CB982C1A-F0DF-3145-BDE4-5770E9F57068}"/>
              </a:ext>
            </a:extLst>
          </p:cNvPr>
          <p:cNvGrpSpPr/>
          <p:nvPr/>
        </p:nvGrpSpPr>
        <p:grpSpPr>
          <a:xfrm>
            <a:off x="4808620" y="4141718"/>
            <a:ext cx="419906" cy="362780"/>
            <a:chOff x="4808620" y="4911137"/>
            <a:chExt cx="419906" cy="362780"/>
          </a:xfrm>
        </p:grpSpPr>
        <mc:AlternateContent xmlns:mc="http://schemas.openxmlformats.org/markup-compatibility/2006" xmlns:a14="http://schemas.microsoft.com/office/drawing/2010/main">
          <mc:Choice Requires="a14">
            <p:sp>
              <p:nvSpPr>
                <p:cNvPr id="95" name="Rounded Rectangle 94">
                  <a:extLst>
                    <a:ext uri="{FF2B5EF4-FFF2-40B4-BE49-F238E27FC236}">
                      <a16:creationId xmlns:a16="http://schemas.microsoft.com/office/drawing/2014/main" id="{154DBDAA-11B8-EE47-85C1-F3A9CD20EDBC}"/>
                    </a:ext>
                  </a:extLst>
                </p:cNvPr>
                <p:cNvSpPr/>
                <p:nvPr/>
              </p:nvSpPr>
              <p:spPr bwMode="gray">
                <a:xfrm>
                  <a:off x="4808620" y="4911137"/>
                  <a:ext cx="419906" cy="362780"/>
                </a:xfrm>
                <a:prstGeom prst="roundRect">
                  <a:avLst>
                    <a:gd name="adj" fmla="val 4575"/>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
                      </m:oMathParaPr>
                      <m:oMath xmlns:m="http://schemas.openxmlformats.org/officeDocument/2006/math">
                        <m:r>
                          <a:rPr lang="en-JP" sz="1600" b="1" i="0" smtClean="0">
                            <a:solidFill>
                              <a:schemeClr val="bg1"/>
                            </a:solidFill>
                            <a:latin typeface="Cambria Math" panose="02040503050406030204" pitchFamily="18" charset="0"/>
                            <a:ea typeface="Cambria Math" panose="02040503050406030204" pitchFamily="18" charset="0"/>
                          </a:rPr>
                          <m:t>𝛔</m:t>
                        </m:r>
                      </m:oMath>
                    </m:oMathPara>
                  </a14:m>
                  <a:endParaRPr lang="en-JP" sz="1600" b="1" dirty="0">
                    <a:solidFill>
                      <a:schemeClr val="bg1"/>
                    </a:solidFill>
                  </a:endParaRPr>
                </a:p>
              </p:txBody>
            </p:sp>
          </mc:Choice>
          <mc:Fallback xmlns="">
            <p:sp>
              <p:nvSpPr>
                <p:cNvPr id="95" name="Rounded Rectangle 94">
                  <a:extLst>
                    <a:ext uri="{FF2B5EF4-FFF2-40B4-BE49-F238E27FC236}">
                      <a16:creationId xmlns:a16="http://schemas.microsoft.com/office/drawing/2014/main" id="{154DBDAA-11B8-EE47-85C1-F3A9CD20EDBC}"/>
                    </a:ext>
                  </a:extLst>
                </p:cNvPr>
                <p:cNvSpPr>
                  <a:spLocks noRot="1" noChangeAspect="1" noMove="1" noResize="1" noEditPoints="1" noAdjustHandles="1" noChangeArrowheads="1" noChangeShapeType="1" noTextEdit="1"/>
                </p:cNvSpPr>
                <p:nvPr/>
              </p:nvSpPr>
              <p:spPr bwMode="gray">
                <a:xfrm>
                  <a:off x="4808620" y="4911137"/>
                  <a:ext cx="419906" cy="362780"/>
                </a:xfrm>
                <a:prstGeom prst="roundRect">
                  <a:avLst>
                    <a:gd name="adj" fmla="val 4575"/>
                  </a:avLst>
                </a:prstGeom>
                <a:blipFill>
                  <a:blip r:embed="rId12"/>
                  <a:stretch>
                    <a:fillRect/>
                  </a:stretch>
                </a:blipFill>
                <a:ln w="19050" algn="ctr">
                  <a:noFill/>
                  <a:miter lim="800000"/>
                  <a:headEnd/>
                  <a:tailEnd/>
                </a:ln>
              </p:spPr>
              <p:txBody>
                <a:bodyPr/>
                <a:lstStyle/>
                <a:p>
                  <a:r>
                    <a:rPr lang="en-JP">
                      <a:noFill/>
                    </a:rPr>
                    <a:t> </a:t>
                  </a:r>
                </a:p>
              </p:txBody>
            </p:sp>
          </mc:Fallback>
        </mc:AlternateContent>
        <p:sp>
          <p:nvSpPr>
            <p:cNvPr id="150" name="Rounded Rectangle 149">
              <a:extLst>
                <a:ext uri="{FF2B5EF4-FFF2-40B4-BE49-F238E27FC236}">
                  <a16:creationId xmlns:a16="http://schemas.microsoft.com/office/drawing/2014/main" id="{95B63199-BB61-1649-81C1-1EF1D25CEBAC}"/>
                </a:ext>
              </a:extLst>
            </p:cNvPr>
            <p:cNvSpPr/>
            <p:nvPr/>
          </p:nvSpPr>
          <p:spPr bwMode="gray">
            <a:xfrm>
              <a:off x="4859090"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51" name="Rounded Rectangle 150">
              <a:extLst>
                <a:ext uri="{FF2B5EF4-FFF2-40B4-BE49-F238E27FC236}">
                  <a16:creationId xmlns:a16="http://schemas.microsoft.com/office/drawing/2014/main" id="{52B17F03-E13F-D644-96FC-122E696CB506}"/>
                </a:ext>
              </a:extLst>
            </p:cNvPr>
            <p:cNvSpPr/>
            <p:nvPr/>
          </p:nvSpPr>
          <p:spPr bwMode="gray">
            <a:xfrm>
              <a:off x="5054420" y="5153530"/>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grpSp>
      <p:cxnSp>
        <p:nvCxnSpPr>
          <p:cNvPr id="158" name="Elbow Connector 157">
            <a:extLst>
              <a:ext uri="{FF2B5EF4-FFF2-40B4-BE49-F238E27FC236}">
                <a16:creationId xmlns:a16="http://schemas.microsoft.com/office/drawing/2014/main" id="{422EA0DB-F323-524D-A0D4-3EB0A1DBB339}"/>
              </a:ext>
            </a:extLst>
          </p:cNvPr>
          <p:cNvCxnSpPr>
            <a:cxnSpLocks/>
            <a:stCxn id="179" idx="0"/>
            <a:endCxn id="95" idx="2"/>
          </p:cNvCxnSpPr>
          <p:nvPr/>
        </p:nvCxnSpPr>
        <p:spPr>
          <a:xfrm rot="16200000" flipV="1">
            <a:off x="5576495" y="3946577"/>
            <a:ext cx="233613" cy="1349456"/>
          </a:xfrm>
          <a:prstGeom prst="bentConnector3">
            <a:avLst>
              <a:gd name="adj1" fmla="val 2319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BE109C1B-17D2-B848-94F8-4BD1542FD3D6}"/>
              </a:ext>
            </a:extLst>
          </p:cNvPr>
          <p:cNvCxnSpPr>
            <a:cxnSpLocks/>
            <a:stCxn id="179" idx="0"/>
            <a:endCxn id="94" idx="2"/>
          </p:cNvCxnSpPr>
          <p:nvPr/>
        </p:nvCxnSpPr>
        <p:spPr>
          <a:xfrm rot="16200000" flipV="1">
            <a:off x="6007714" y="4377796"/>
            <a:ext cx="233613" cy="487018"/>
          </a:xfrm>
          <a:prstGeom prst="bentConnector3">
            <a:avLst>
              <a:gd name="adj1" fmla="val 2319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FE11E6AB-85E8-FA4D-968C-66F6BB8C61E1}"/>
              </a:ext>
            </a:extLst>
          </p:cNvPr>
          <p:cNvCxnSpPr>
            <a:cxnSpLocks/>
            <a:stCxn id="179" idx="0"/>
            <a:endCxn id="93" idx="2"/>
          </p:cNvCxnSpPr>
          <p:nvPr/>
        </p:nvCxnSpPr>
        <p:spPr>
          <a:xfrm rot="5400000" flipH="1" flipV="1">
            <a:off x="6438933" y="4433595"/>
            <a:ext cx="233613" cy="375420"/>
          </a:xfrm>
          <a:prstGeom prst="bentConnector3">
            <a:avLst>
              <a:gd name="adj1" fmla="val 2318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a:extLst>
              <a:ext uri="{FF2B5EF4-FFF2-40B4-BE49-F238E27FC236}">
                <a16:creationId xmlns:a16="http://schemas.microsoft.com/office/drawing/2014/main" id="{DA2ED467-9C78-A345-B531-BDF67140D8DF}"/>
              </a:ext>
            </a:extLst>
          </p:cNvPr>
          <p:cNvSpPr/>
          <p:nvPr/>
        </p:nvSpPr>
        <p:spPr bwMode="gray">
          <a:xfrm>
            <a:off x="2104057" y="4740941"/>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cxnSp>
        <p:nvCxnSpPr>
          <p:cNvPr id="168" name="Elbow Connector 167">
            <a:extLst>
              <a:ext uri="{FF2B5EF4-FFF2-40B4-BE49-F238E27FC236}">
                <a16:creationId xmlns:a16="http://schemas.microsoft.com/office/drawing/2014/main" id="{B848C307-B447-4643-AF64-A02D4E67F770}"/>
              </a:ext>
            </a:extLst>
          </p:cNvPr>
          <p:cNvCxnSpPr>
            <a:cxnSpLocks/>
            <a:stCxn id="179" idx="0"/>
            <a:endCxn id="96" idx="2"/>
          </p:cNvCxnSpPr>
          <p:nvPr/>
        </p:nvCxnSpPr>
        <p:spPr>
          <a:xfrm rot="5400000" flipH="1" flipV="1">
            <a:off x="6814648" y="4050806"/>
            <a:ext cx="240687" cy="1133924"/>
          </a:xfrm>
          <a:prstGeom prst="bentConnector3">
            <a:avLst>
              <a:gd name="adj1" fmla="val 22106"/>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9" name="Rounded Rectangle 168">
            <a:extLst>
              <a:ext uri="{FF2B5EF4-FFF2-40B4-BE49-F238E27FC236}">
                <a16:creationId xmlns:a16="http://schemas.microsoft.com/office/drawing/2014/main" id="{35691D5E-15F8-1348-B72F-AC55AA4D0945}"/>
              </a:ext>
            </a:extLst>
          </p:cNvPr>
          <p:cNvSpPr/>
          <p:nvPr/>
        </p:nvSpPr>
        <p:spPr bwMode="gray">
          <a:xfrm>
            <a:off x="8681038" y="2781817"/>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cxnSp>
        <p:nvCxnSpPr>
          <p:cNvPr id="170" name="Straight Arrow Connector 169">
            <a:extLst>
              <a:ext uri="{FF2B5EF4-FFF2-40B4-BE49-F238E27FC236}">
                <a16:creationId xmlns:a16="http://schemas.microsoft.com/office/drawing/2014/main" id="{60932DEB-96BA-964A-A285-374DA7139A13}"/>
              </a:ext>
            </a:extLst>
          </p:cNvPr>
          <p:cNvCxnSpPr>
            <a:cxnSpLocks/>
            <a:stCxn id="83" idx="6"/>
            <a:endCxn id="169" idx="1"/>
          </p:cNvCxnSpPr>
          <p:nvPr/>
        </p:nvCxnSpPr>
        <p:spPr>
          <a:xfrm>
            <a:off x="6055611" y="2909301"/>
            <a:ext cx="2625427"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CE67C949-16EF-CA48-925D-35B69AD8FB03}"/>
              </a:ext>
            </a:extLst>
          </p:cNvPr>
          <p:cNvSpPr/>
          <p:nvPr/>
        </p:nvSpPr>
        <p:spPr bwMode="gray">
          <a:xfrm>
            <a:off x="8681038" y="4740941"/>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cxnSp>
        <p:nvCxnSpPr>
          <p:cNvPr id="172" name="Elbow Connector 171">
            <a:extLst>
              <a:ext uri="{FF2B5EF4-FFF2-40B4-BE49-F238E27FC236}">
                <a16:creationId xmlns:a16="http://schemas.microsoft.com/office/drawing/2014/main" id="{F6ADAB5E-A4DE-C942-9040-96EF815B0B9E}"/>
              </a:ext>
            </a:extLst>
          </p:cNvPr>
          <p:cNvCxnSpPr>
            <a:cxnSpLocks/>
            <a:stCxn id="89" idx="4"/>
            <a:endCxn id="171" idx="1"/>
          </p:cNvCxnSpPr>
          <p:nvPr/>
        </p:nvCxnSpPr>
        <p:spPr>
          <a:xfrm rot="16200000" flipH="1">
            <a:off x="7911212" y="4098599"/>
            <a:ext cx="809397" cy="73025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Elbow Connector 172">
            <a:extLst>
              <a:ext uri="{FF2B5EF4-FFF2-40B4-BE49-F238E27FC236}">
                <a16:creationId xmlns:a16="http://schemas.microsoft.com/office/drawing/2014/main" id="{951013AA-7ECC-AD42-A4EB-E3BDC4286FC9}"/>
              </a:ext>
            </a:extLst>
          </p:cNvPr>
          <p:cNvCxnSpPr>
            <a:cxnSpLocks/>
            <a:stCxn id="188" idx="0"/>
            <a:endCxn id="99" idx="2"/>
          </p:cNvCxnSpPr>
          <p:nvPr/>
        </p:nvCxnSpPr>
        <p:spPr>
          <a:xfrm rot="16200000" flipV="1">
            <a:off x="6658373" y="3105813"/>
            <a:ext cx="2458711" cy="1064876"/>
          </a:xfrm>
          <a:prstGeom prst="bentConnector3">
            <a:avLst>
              <a:gd name="adj1" fmla="val 9449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8" name="Rounded Rectangle 187">
            <a:extLst>
              <a:ext uri="{FF2B5EF4-FFF2-40B4-BE49-F238E27FC236}">
                <a16:creationId xmlns:a16="http://schemas.microsoft.com/office/drawing/2014/main" id="{349B9718-5126-1941-B924-AC2A816C2D3D}"/>
              </a:ext>
            </a:extLst>
          </p:cNvPr>
          <p:cNvSpPr/>
          <p:nvPr/>
        </p:nvSpPr>
        <p:spPr bwMode="gray">
          <a:xfrm>
            <a:off x="8356469" y="4867606"/>
            <a:ext cx="127394" cy="112922"/>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89" name="Rectangle 188">
            <a:extLst>
              <a:ext uri="{FF2B5EF4-FFF2-40B4-BE49-F238E27FC236}">
                <a16:creationId xmlns:a16="http://schemas.microsoft.com/office/drawing/2014/main" id="{50E927B8-B79E-DB4A-8F56-9DDCF8496157}"/>
              </a:ext>
            </a:extLst>
          </p:cNvPr>
          <p:cNvSpPr/>
          <p:nvPr/>
        </p:nvSpPr>
        <p:spPr bwMode="gray">
          <a:xfrm>
            <a:off x="7193786" y="3589677"/>
            <a:ext cx="1040524" cy="1015021"/>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90" name="Rectangle 189">
            <a:extLst>
              <a:ext uri="{FF2B5EF4-FFF2-40B4-BE49-F238E27FC236}">
                <a16:creationId xmlns:a16="http://schemas.microsoft.com/office/drawing/2014/main" id="{D5E8EDC7-DAEA-3A48-8D86-CFC02A8202E4}"/>
              </a:ext>
            </a:extLst>
          </p:cNvPr>
          <p:cNvSpPr/>
          <p:nvPr/>
        </p:nvSpPr>
        <p:spPr bwMode="gray">
          <a:xfrm>
            <a:off x="4715876" y="3497954"/>
            <a:ext cx="359520"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f</a:t>
            </a:r>
          </a:p>
        </p:txBody>
      </p:sp>
      <p:sp>
        <p:nvSpPr>
          <p:cNvPr id="191" name="Rectangle 190">
            <a:extLst>
              <a:ext uri="{FF2B5EF4-FFF2-40B4-BE49-F238E27FC236}">
                <a16:creationId xmlns:a16="http://schemas.microsoft.com/office/drawing/2014/main" id="{E745AA95-6B32-1545-BFB8-806F29866E74}"/>
              </a:ext>
            </a:extLst>
          </p:cNvPr>
          <p:cNvSpPr/>
          <p:nvPr/>
        </p:nvSpPr>
        <p:spPr bwMode="gray">
          <a:xfrm>
            <a:off x="5589599" y="3815226"/>
            <a:ext cx="359520"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g</a:t>
            </a:r>
          </a:p>
        </p:txBody>
      </p:sp>
      <p:sp>
        <p:nvSpPr>
          <p:cNvPr id="197" name="Rectangle 196">
            <a:extLst>
              <a:ext uri="{FF2B5EF4-FFF2-40B4-BE49-F238E27FC236}">
                <a16:creationId xmlns:a16="http://schemas.microsoft.com/office/drawing/2014/main" id="{6DCFAD40-492A-8442-A6CA-2E4426A514C2}"/>
              </a:ext>
            </a:extLst>
          </p:cNvPr>
          <p:cNvSpPr/>
          <p:nvPr/>
        </p:nvSpPr>
        <p:spPr bwMode="gray">
          <a:xfrm>
            <a:off x="6453671" y="3815226"/>
            <a:ext cx="359520"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i</a:t>
            </a:r>
          </a:p>
        </p:txBody>
      </p:sp>
      <p:sp>
        <p:nvSpPr>
          <p:cNvPr id="203" name="Rectangle 202">
            <a:extLst>
              <a:ext uri="{FF2B5EF4-FFF2-40B4-BE49-F238E27FC236}">
                <a16:creationId xmlns:a16="http://schemas.microsoft.com/office/drawing/2014/main" id="{2CA39CB8-A30F-F448-94FB-8FC6F35158D8}"/>
              </a:ext>
            </a:extLst>
          </p:cNvPr>
          <p:cNvSpPr/>
          <p:nvPr/>
        </p:nvSpPr>
        <p:spPr bwMode="gray">
          <a:xfrm>
            <a:off x="7416609" y="3609464"/>
            <a:ext cx="359520"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o</a:t>
            </a:r>
          </a:p>
        </p:txBody>
      </p:sp>
      <p:sp>
        <p:nvSpPr>
          <p:cNvPr id="213" name="Rectangle 212">
            <a:extLst>
              <a:ext uri="{FF2B5EF4-FFF2-40B4-BE49-F238E27FC236}">
                <a16:creationId xmlns:a16="http://schemas.microsoft.com/office/drawing/2014/main" id="{EE78DE4A-E4F3-C947-9301-3674E5770FE5}"/>
              </a:ext>
            </a:extLst>
          </p:cNvPr>
          <p:cNvSpPr/>
          <p:nvPr/>
        </p:nvSpPr>
        <p:spPr bwMode="gray">
          <a:xfrm>
            <a:off x="4739123" y="2682077"/>
            <a:ext cx="560554" cy="1925308"/>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18" name="Rectangle 217">
            <a:extLst>
              <a:ext uri="{FF2B5EF4-FFF2-40B4-BE49-F238E27FC236}">
                <a16:creationId xmlns:a16="http://schemas.microsoft.com/office/drawing/2014/main" id="{9BBF8C4C-06D9-164E-929E-403F44A4136C}"/>
              </a:ext>
            </a:extLst>
          </p:cNvPr>
          <p:cNvSpPr/>
          <p:nvPr/>
        </p:nvSpPr>
        <p:spPr bwMode="gray">
          <a:xfrm>
            <a:off x="5503179" y="3829095"/>
            <a:ext cx="750446" cy="775605"/>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20" name="Rectangle 219">
            <a:extLst>
              <a:ext uri="{FF2B5EF4-FFF2-40B4-BE49-F238E27FC236}">
                <a16:creationId xmlns:a16="http://schemas.microsoft.com/office/drawing/2014/main" id="{94844E6D-63A6-5C42-BA73-F3EBD1675925}"/>
              </a:ext>
            </a:extLst>
          </p:cNvPr>
          <p:cNvSpPr/>
          <p:nvPr/>
        </p:nvSpPr>
        <p:spPr bwMode="gray">
          <a:xfrm>
            <a:off x="6459042" y="3829095"/>
            <a:ext cx="560554" cy="775605"/>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cxnSp>
        <p:nvCxnSpPr>
          <p:cNvPr id="221" name="Straight Connector 220">
            <a:extLst>
              <a:ext uri="{FF2B5EF4-FFF2-40B4-BE49-F238E27FC236}">
                <a16:creationId xmlns:a16="http://schemas.microsoft.com/office/drawing/2014/main" id="{126E360D-EE7D-6942-AD1A-7F1E0B822027}"/>
              </a:ext>
            </a:extLst>
          </p:cNvPr>
          <p:cNvCxnSpPr>
            <a:cxnSpLocks/>
          </p:cNvCxnSpPr>
          <p:nvPr/>
        </p:nvCxnSpPr>
        <p:spPr>
          <a:xfrm>
            <a:off x="3851239" y="2523032"/>
            <a:ext cx="867000" cy="2587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5607F54-56F7-3645-8C72-488679D3BE20}"/>
              </a:ext>
            </a:extLst>
          </p:cNvPr>
          <p:cNvCxnSpPr>
            <a:cxnSpLocks/>
          </p:cNvCxnSpPr>
          <p:nvPr/>
        </p:nvCxnSpPr>
        <p:spPr>
          <a:xfrm>
            <a:off x="5445540" y="2537483"/>
            <a:ext cx="79841" cy="128933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46B474B-F2C2-2943-BBCC-144660597AE9}"/>
              </a:ext>
            </a:extLst>
          </p:cNvPr>
          <p:cNvCxnSpPr>
            <a:cxnSpLocks/>
          </p:cNvCxnSpPr>
          <p:nvPr/>
        </p:nvCxnSpPr>
        <p:spPr>
          <a:xfrm flipH="1">
            <a:off x="5346290" y="4618569"/>
            <a:ext cx="1658031" cy="1260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FA6D7D9-7D86-6C4F-957F-FF23267CF0AD}"/>
              </a:ext>
            </a:extLst>
          </p:cNvPr>
          <p:cNvCxnSpPr>
            <a:cxnSpLocks/>
            <a:endCxn id="189" idx="2"/>
          </p:cNvCxnSpPr>
          <p:nvPr/>
        </p:nvCxnSpPr>
        <p:spPr>
          <a:xfrm flipH="1" flipV="1">
            <a:off x="7714048" y="4604698"/>
            <a:ext cx="227803" cy="1260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1D44FF8F-5CA3-E743-93A5-EF3D92C1C338}"/>
                  </a:ext>
                </a:extLst>
              </p:cNvPr>
              <p:cNvSpPr/>
              <p:nvPr/>
            </p:nvSpPr>
            <p:spPr bwMode="gray">
              <a:xfrm>
                <a:off x="3447457" y="4701912"/>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r>
                        <m:rPr>
                          <m:sty m:val="p"/>
                        </m:rPr>
                        <a:rPr lang="en-US" sz="1100" b="0" i="0" smtClean="0">
                          <a:solidFill>
                            <a:schemeClr val="tx1"/>
                          </a:solidFill>
                          <a:latin typeface="Cambria Math" panose="02040503050406030204" pitchFamily="18" charset="0"/>
                          <a:ea typeface="Cambria Math" panose="02040503050406030204" pitchFamily="18" charset="0"/>
                        </a:rPr>
                        <m:t>Mat</m:t>
                      </m:r>
                    </m:oMath>
                  </m:oMathPara>
                </a14:m>
                <a:endParaRPr lang="en-US" sz="1100" b="0" i="0" dirty="0">
                  <a:solidFill>
                    <a:schemeClr val="tx1"/>
                  </a:solidFill>
                  <a:latin typeface="Cambria Math" panose="02040503050406030204" pitchFamily="18" charset="0"/>
                  <a:ea typeface="Cambria Math" panose="02040503050406030204" pitchFamily="18" charset="0"/>
                </a:endParaRPr>
              </a:p>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r>
                        <m:rPr>
                          <m:sty m:val="p"/>
                        </m:rPr>
                        <a:rPr lang="en-US" sz="1100" b="0" i="0" smtClean="0">
                          <a:solidFill>
                            <a:schemeClr val="tx1"/>
                          </a:solidFill>
                          <a:latin typeface="Cambria Math" panose="02040503050406030204" pitchFamily="18" charset="0"/>
                          <a:ea typeface="Cambria Math" panose="02040503050406030204" pitchFamily="18" charset="0"/>
                        </a:rPr>
                        <m:t>Mul</m:t>
                      </m:r>
                    </m:oMath>
                  </m:oMathPara>
                </a14:m>
                <a:endParaRPr lang="en-US" sz="1100" dirty="0">
                  <a:solidFill>
                    <a:schemeClr val="tx1"/>
                  </a:solidFill>
                </a:endParaRPr>
              </a:p>
            </p:txBody>
          </p:sp>
        </mc:Choice>
        <mc:Fallback xmlns="">
          <p:sp>
            <p:nvSpPr>
              <p:cNvPr id="175" name="Oval 174">
                <a:extLst>
                  <a:ext uri="{FF2B5EF4-FFF2-40B4-BE49-F238E27FC236}">
                    <a16:creationId xmlns:a16="http://schemas.microsoft.com/office/drawing/2014/main" id="{1D44FF8F-5CA3-E743-93A5-EF3D92C1C338}"/>
                  </a:ext>
                </a:extLst>
              </p:cNvPr>
              <p:cNvSpPr>
                <a:spLocks noRot="1" noChangeAspect="1" noMove="1" noResize="1" noEditPoints="1" noAdjustHandles="1" noChangeArrowheads="1" noChangeShapeType="1" noTextEdit="1"/>
              </p:cNvSpPr>
              <p:nvPr/>
            </p:nvSpPr>
            <p:spPr bwMode="gray">
              <a:xfrm>
                <a:off x="3447457" y="4701912"/>
                <a:ext cx="349200" cy="345874"/>
              </a:xfrm>
              <a:prstGeom prst="ellipse">
                <a:avLst/>
              </a:prstGeom>
              <a:blipFill>
                <a:blip r:embed="rId13"/>
                <a:stretch>
                  <a:fillRect l="-3448"/>
                </a:stretch>
              </a:blipFill>
              <a:ln w="19050">
                <a:headEnd/>
                <a:tailEnd/>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81E4E54-E066-F54D-B7BE-60731CA03243}"/>
                  </a:ext>
                </a:extLst>
              </p:cNvPr>
              <p:cNvSpPr/>
              <p:nvPr/>
            </p:nvSpPr>
            <p:spPr bwMode="gray">
              <a:xfrm>
                <a:off x="4312483" y="4701912"/>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rPr>
                      <m:t>  +</m:t>
                    </m:r>
                  </m:oMath>
                </a14:m>
                <a:r>
                  <a:rPr lang="en-US" sz="1600" b="1" dirty="0">
                    <a:solidFill>
                      <a:schemeClr val="tx1"/>
                    </a:solidFill>
                  </a:rPr>
                  <a:t> </a:t>
                </a:r>
              </a:p>
            </p:txBody>
          </p:sp>
        </mc:Choice>
        <mc:Fallback xmlns="">
          <p:sp>
            <p:nvSpPr>
              <p:cNvPr id="176" name="Oval 175">
                <a:extLst>
                  <a:ext uri="{FF2B5EF4-FFF2-40B4-BE49-F238E27FC236}">
                    <a16:creationId xmlns:a16="http://schemas.microsoft.com/office/drawing/2014/main" id="{F81E4E54-E066-F54D-B7BE-60731CA03243}"/>
                  </a:ext>
                </a:extLst>
              </p:cNvPr>
              <p:cNvSpPr>
                <a:spLocks noRot="1" noChangeAspect="1" noMove="1" noResize="1" noEditPoints="1" noAdjustHandles="1" noChangeArrowheads="1" noChangeShapeType="1" noTextEdit="1"/>
              </p:cNvSpPr>
              <p:nvPr/>
            </p:nvSpPr>
            <p:spPr bwMode="gray">
              <a:xfrm>
                <a:off x="4312483" y="4701912"/>
                <a:ext cx="349200" cy="345874"/>
              </a:xfrm>
              <a:prstGeom prst="ellipse">
                <a:avLst/>
              </a:prstGeom>
              <a:blipFill>
                <a:blip r:embed="rId14"/>
                <a:stretch>
                  <a:fillRect l="-16129" b="-10000"/>
                </a:stretch>
              </a:blipFill>
              <a:ln w="19050">
                <a:headEnd/>
                <a:tailEnd/>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77" name="Oval 176">
                <a:extLst>
                  <a:ext uri="{FF2B5EF4-FFF2-40B4-BE49-F238E27FC236}">
                    <a16:creationId xmlns:a16="http://schemas.microsoft.com/office/drawing/2014/main" id="{FCBBC508-5C89-C54A-8EBE-C4E9975FE089}"/>
                  </a:ext>
                </a:extLst>
              </p:cNvPr>
              <p:cNvSpPr/>
              <p:nvPr/>
            </p:nvSpPr>
            <p:spPr bwMode="gray">
              <a:xfrm>
                <a:off x="5177509" y="4697811"/>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rPr>
                      <m:t>  +</m:t>
                    </m:r>
                  </m:oMath>
                </a14:m>
                <a:r>
                  <a:rPr lang="en-US" sz="1600" b="1" dirty="0">
                    <a:solidFill>
                      <a:schemeClr val="tx1"/>
                    </a:solidFill>
                  </a:rPr>
                  <a:t> </a:t>
                </a:r>
              </a:p>
            </p:txBody>
          </p:sp>
        </mc:Choice>
        <mc:Fallback xmlns="">
          <p:sp>
            <p:nvSpPr>
              <p:cNvPr id="177" name="Oval 176">
                <a:extLst>
                  <a:ext uri="{FF2B5EF4-FFF2-40B4-BE49-F238E27FC236}">
                    <a16:creationId xmlns:a16="http://schemas.microsoft.com/office/drawing/2014/main" id="{FCBBC508-5C89-C54A-8EBE-C4E9975FE089}"/>
                  </a:ext>
                </a:extLst>
              </p:cNvPr>
              <p:cNvSpPr>
                <a:spLocks noRot="1" noChangeAspect="1" noMove="1" noResize="1" noEditPoints="1" noAdjustHandles="1" noChangeArrowheads="1" noChangeShapeType="1" noTextEdit="1"/>
              </p:cNvSpPr>
              <p:nvPr/>
            </p:nvSpPr>
            <p:spPr bwMode="gray">
              <a:xfrm>
                <a:off x="5177509" y="4697811"/>
                <a:ext cx="349200" cy="345874"/>
              </a:xfrm>
              <a:prstGeom prst="ellipse">
                <a:avLst/>
              </a:prstGeom>
              <a:blipFill>
                <a:blip r:embed="rId15"/>
                <a:stretch>
                  <a:fillRect l="-20000" b="-10345"/>
                </a:stretch>
              </a:blipFill>
              <a:ln w="19050">
                <a:headEnd/>
                <a:tailEnd/>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78" name="Oval 177">
                <a:extLst>
                  <a:ext uri="{FF2B5EF4-FFF2-40B4-BE49-F238E27FC236}">
                    <a16:creationId xmlns:a16="http://schemas.microsoft.com/office/drawing/2014/main" id="{97B311C4-7206-8B4E-BA08-391D30266FB3}"/>
                  </a:ext>
                </a:extLst>
              </p:cNvPr>
              <p:cNvSpPr/>
              <p:nvPr/>
            </p:nvSpPr>
            <p:spPr bwMode="gray">
              <a:xfrm>
                <a:off x="3447457" y="5151822"/>
                <a:ext cx="349200" cy="345874"/>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r>
                        <m:rPr>
                          <m:sty m:val="p"/>
                        </m:rPr>
                        <a:rPr lang="en-US" sz="1100" b="0" i="0" smtClean="0">
                          <a:solidFill>
                            <a:schemeClr val="tx1"/>
                          </a:solidFill>
                          <a:latin typeface="Cambria Math" panose="02040503050406030204" pitchFamily="18" charset="0"/>
                          <a:ea typeface="Cambria Math" panose="02040503050406030204" pitchFamily="18" charset="0"/>
                        </a:rPr>
                        <m:t>Mat</m:t>
                      </m:r>
                    </m:oMath>
                  </m:oMathPara>
                </a14:m>
                <a:endParaRPr lang="en-US" sz="1100" b="0" i="0" dirty="0">
                  <a:solidFill>
                    <a:schemeClr val="tx1"/>
                  </a:solidFill>
                  <a:latin typeface="Cambria Math" panose="02040503050406030204" pitchFamily="18" charset="0"/>
                  <a:ea typeface="Cambria Math" panose="02040503050406030204" pitchFamily="18" charset="0"/>
                </a:endParaRPr>
              </a:p>
              <a:p>
                <a:pPr algn="ctr">
                  <a:lnSpc>
                    <a:spcPct val="106000"/>
                  </a:lnSpc>
                  <a:buFont typeface="Wingdings 2" pitchFamily="18" charset="2"/>
                  <a:buNone/>
                </a:pPr>
                <a14:m>
                  <m:oMathPara xmlns:m="http://schemas.openxmlformats.org/officeDocument/2006/math">
                    <m:oMathParaPr>
                      <m:jc m:val="centerGroup"/>
                    </m:oMathParaPr>
                    <m:oMath xmlns:m="http://schemas.openxmlformats.org/officeDocument/2006/math">
                      <m:r>
                        <m:rPr>
                          <m:sty m:val="p"/>
                        </m:rPr>
                        <a:rPr lang="en-US" sz="1100" b="0" i="0" smtClean="0">
                          <a:solidFill>
                            <a:schemeClr val="tx1"/>
                          </a:solidFill>
                          <a:latin typeface="Cambria Math" panose="02040503050406030204" pitchFamily="18" charset="0"/>
                          <a:ea typeface="Cambria Math" panose="02040503050406030204" pitchFamily="18" charset="0"/>
                        </a:rPr>
                        <m:t>Mul</m:t>
                      </m:r>
                    </m:oMath>
                  </m:oMathPara>
                </a14:m>
                <a:endParaRPr lang="en-US" sz="1100" dirty="0">
                  <a:solidFill>
                    <a:schemeClr val="tx1"/>
                  </a:solidFill>
                </a:endParaRPr>
              </a:p>
            </p:txBody>
          </p:sp>
        </mc:Choice>
        <mc:Fallback xmlns="">
          <p:sp>
            <p:nvSpPr>
              <p:cNvPr id="178" name="Oval 177">
                <a:extLst>
                  <a:ext uri="{FF2B5EF4-FFF2-40B4-BE49-F238E27FC236}">
                    <a16:creationId xmlns:a16="http://schemas.microsoft.com/office/drawing/2014/main" id="{97B311C4-7206-8B4E-BA08-391D30266FB3}"/>
                  </a:ext>
                </a:extLst>
              </p:cNvPr>
              <p:cNvSpPr>
                <a:spLocks noRot="1" noChangeAspect="1" noMove="1" noResize="1" noEditPoints="1" noAdjustHandles="1" noChangeArrowheads="1" noChangeShapeType="1" noTextEdit="1"/>
              </p:cNvSpPr>
              <p:nvPr/>
            </p:nvSpPr>
            <p:spPr bwMode="gray">
              <a:xfrm>
                <a:off x="3447457" y="5151822"/>
                <a:ext cx="349200" cy="345874"/>
              </a:xfrm>
              <a:prstGeom prst="ellipse">
                <a:avLst/>
              </a:prstGeom>
              <a:blipFill>
                <a:blip r:embed="rId16"/>
                <a:stretch>
                  <a:fillRect l="-3448"/>
                </a:stretch>
              </a:blipFill>
              <a:ln w="19050">
                <a:headEnd/>
                <a:tailEnd/>
              </a:ln>
            </p:spPr>
            <p:txBody>
              <a:bodyPr/>
              <a:lstStyle/>
              <a:p>
                <a:r>
                  <a:rPr lang="en-JP">
                    <a:noFill/>
                  </a:rPr>
                  <a:t> </a:t>
                </a:r>
              </a:p>
            </p:txBody>
          </p:sp>
        </mc:Fallback>
      </mc:AlternateContent>
      <p:sp>
        <p:nvSpPr>
          <p:cNvPr id="179" name="Rectangle 178">
            <a:extLst>
              <a:ext uri="{FF2B5EF4-FFF2-40B4-BE49-F238E27FC236}">
                <a16:creationId xmlns:a16="http://schemas.microsoft.com/office/drawing/2014/main" id="{BFCA6D47-AE67-704B-A6B7-4F86C530D077}"/>
              </a:ext>
            </a:extLst>
          </p:cNvPr>
          <p:cNvSpPr/>
          <p:nvPr/>
        </p:nvSpPr>
        <p:spPr bwMode="gray">
          <a:xfrm>
            <a:off x="6042535" y="4738111"/>
            <a:ext cx="650988" cy="243305"/>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slice</a:t>
            </a:r>
          </a:p>
        </p:txBody>
      </p:sp>
      <p:sp>
        <p:nvSpPr>
          <p:cNvPr id="180" name="Rectangle 179">
            <a:extLst>
              <a:ext uri="{FF2B5EF4-FFF2-40B4-BE49-F238E27FC236}">
                <a16:creationId xmlns:a16="http://schemas.microsoft.com/office/drawing/2014/main" id="{1F83BC8A-5CF9-5348-A2BA-9608F078911F}"/>
              </a:ext>
            </a:extLst>
          </p:cNvPr>
          <p:cNvSpPr/>
          <p:nvPr/>
        </p:nvSpPr>
        <p:spPr bwMode="gray">
          <a:xfrm>
            <a:off x="2701449" y="4010261"/>
            <a:ext cx="1021408"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US" sz="1600" dirty="0">
                <a:solidFill>
                  <a:schemeClr val="tx1"/>
                </a:solidFill>
              </a:rPr>
              <a:t>W</a:t>
            </a:r>
            <a:r>
              <a:rPr lang="en-JP" sz="1600" baseline="-25000" dirty="0">
                <a:solidFill>
                  <a:schemeClr val="tx1"/>
                </a:solidFill>
              </a:rPr>
              <a:t>h</a:t>
            </a:r>
            <a:r>
              <a:rPr lang="en-JP" sz="1600" baseline="30000" dirty="0">
                <a:solidFill>
                  <a:schemeClr val="tx1"/>
                </a:solidFill>
              </a:rPr>
              <a:t>(f)(g)(i)(o)</a:t>
            </a:r>
            <a:endParaRPr lang="en-JP" sz="1600" baseline="-25000" dirty="0">
              <a:solidFill>
                <a:schemeClr val="tx1"/>
              </a:solidFill>
            </a:endParaRPr>
          </a:p>
        </p:txBody>
      </p:sp>
      <p:sp>
        <p:nvSpPr>
          <p:cNvPr id="181" name="Rectangle 180">
            <a:extLst>
              <a:ext uri="{FF2B5EF4-FFF2-40B4-BE49-F238E27FC236}">
                <a16:creationId xmlns:a16="http://schemas.microsoft.com/office/drawing/2014/main" id="{A74E0E95-8331-A84F-805F-63CCF05FD78C}"/>
              </a:ext>
            </a:extLst>
          </p:cNvPr>
          <p:cNvSpPr/>
          <p:nvPr/>
        </p:nvSpPr>
        <p:spPr bwMode="gray">
          <a:xfrm>
            <a:off x="2715322" y="5542196"/>
            <a:ext cx="1021408"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US" sz="1600" dirty="0">
                <a:solidFill>
                  <a:schemeClr val="tx1"/>
                </a:solidFill>
              </a:rPr>
              <a:t>W</a:t>
            </a:r>
            <a:r>
              <a:rPr lang="en-JP" sz="1600" baseline="-25000" dirty="0">
                <a:solidFill>
                  <a:schemeClr val="tx1"/>
                </a:solidFill>
              </a:rPr>
              <a:t>x</a:t>
            </a:r>
            <a:r>
              <a:rPr lang="en-JP" sz="1600" baseline="30000" dirty="0">
                <a:solidFill>
                  <a:schemeClr val="tx1"/>
                </a:solidFill>
              </a:rPr>
              <a:t>(f)(g)(i)(o)</a:t>
            </a:r>
            <a:endParaRPr lang="en-JP" sz="1600" baseline="-25000" dirty="0">
              <a:solidFill>
                <a:schemeClr val="tx1"/>
              </a:solidFill>
            </a:endParaRPr>
          </a:p>
        </p:txBody>
      </p:sp>
      <p:cxnSp>
        <p:nvCxnSpPr>
          <p:cNvPr id="182" name="Straight Arrow Connector 181">
            <a:extLst>
              <a:ext uri="{FF2B5EF4-FFF2-40B4-BE49-F238E27FC236}">
                <a16:creationId xmlns:a16="http://schemas.microsoft.com/office/drawing/2014/main" id="{90AA1EBF-91CB-2544-A35D-C1C628B4CC10}"/>
              </a:ext>
            </a:extLst>
          </p:cNvPr>
          <p:cNvCxnSpPr>
            <a:cxnSpLocks/>
            <a:stCxn id="98" idx="0"/>
            <a:endCxn id="178" idx="4"/>
          </p:cNvCxnSpPr>
          <p:nvPr/>
        </p:nvCxnSpPr>
        <p:spPr>
          <a:xfrm flipH="1" flipV="1">
            <a:off x="3622057" y="5497696"/>
            <a:ext cx="1925" cy="4023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B8E16343-E03A-B442-A066-554CFEFA3991}"/>
              </a:ext>
            </a:extLst>
          </p:cNvPr>
          <p:cNvCxnSpPr>
            <a:cxnSpLocks/>
            <a:endCxn id="178" idx="2"/>
          </p:cNvCxnSpPr>
          <p:nvPr/>
        </p:nvCxnSpPr>
        <p:spPr>
          <a:xfrm flipV="1">
            <a:off x="2941575" y="5324759"/>
            <a:ext cx="505882" cy="1916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326D8C0-71BF-DF47-99B7-6A2E468443DA}"/>
              </a:ext>
            </a:extLst>
          </p:cNvPr>
          <p:cNvCxnSpPr>
            <a:cxnSpLocks/>
            <a:endCxn id="175" idx="1"/>
          </p:cNvCxnSpPr>
          <p:nvPr/>
        </p:nvCxnSpPr>
        <p:spPr>
          <a:xfrm>
            <a:off x="2918826" y="4531091"/>
            <a:ext cx="579770" cy="2214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4A62F06E-6623-1449-BD66-992D590B8030}"/>
              </a:ext>
            </a:extLst>
          </p:cNvPr>
          <p:cNvCxnSpPr>
            <a:cxnSpLocks/>
            <a:stCxn id="162" idx="3"/>
            <a:endCxn id="175" idx="2"/>
          </p:cNvCxnSpPr>
          <p:nvPr/>
        </p:nvCxnSpPr>
        <p:spPr>
          <a:xfrm>
            <a:off x="2418748" y="4868426"/>
            <a:ext cx="1028709" cy="642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CCB4687F-70DA-CB4E-859B-4ED8D013FFD4}"/>
              </a:ext>
            </a:extLst>
          </p:cNvPr>
          <p:cNvCxnSpPr>
            <a:cxnSpLocks/>
            <a:stCxn id="175" idx="6"/>
            <a:endCxn id="176" idx="2"/>
          </p:cNvCxnSpPr>
          <p:nvPr/>
        </p:nvCxnSpPr>
        <p:spPr>
          <a:xfrm>
            <a:off x="3796657" y="4874849"/>
            <a:ext cx="51582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FF6D5A05-4757-4F48-B61B-B4C9B030E0CD}"/>
              </a:ext>
            </a:extLst>
          </p:cNvPr>
          <p:cNvCxnSpPr>
            <a:cxnSpLocks/>
            <a:stCxn id="178" idx="6"/>
            <a:endCxn id="176" idx="3"/>
          </p:cNvCxnSpPr>
          <p:nvPr/>
        </p:nvCxnSpPr>
        <p:spPr>
          <a:xfrm flipV="1">
            <a:off x="3796657" y="4997134"/>
            <a:ext cx="566965" cy="327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AAA9A1E-02E5-C24A-8D52-F02704D289CB}"/>
              </a:ext>
            </a:extLst>
          </p:cNvPr>
          <p:cNvCxnSpPr>
            <a:cxnSpLocks/>
            <a:stCxn id="176" idx="6"/>
            <a:endCxn id="177" idx="2"/>
          </p:cNvCxnSpPr>
          <p:nvPr/>
        </p:nvCxnSpPr>
        <p:spPr>
          <a:xfrm flipV="1">
            <a:off x="4661683" y="4870748"/>
            <a:ext cx="515826" cy="410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40FBD693-9BDE-7442-B63E-8F8E40031BF5}"/>
              </a:ext>
            </a:extLst>
          </p:cNvPr>
          <p:cNvCxnSpPr>
            <a:cxnSpLocks/>
            <a:stCxn id="177" idx="6"/>
            <a:endCxn id="179" idx="1"/>
          </p:cNvCxnSpPr>
          <p:nvPr/>
        </p:nvCxnSpPr>
        <p:spPr>
          <a:xfrm flipV="1">
            <a:off x="5526709" y="4859764"/>
            <a:ext cx="515826" cy="109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75550CD1-E8D8-364B-9E1B-80FD9D76DC69}"/>
              </a:ext>
            </a:extLst>
          </p:cNvPr>
          <p:cNvSpPr/>
          <p:nvPr/>
        </p:nvSpPr>
        <p:spPr bwMode="gray">
          <a:xfrm>
            <a:off x="4539591" y="5358332"/>
            <a:ext cx="281259"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US" sz="1600" dirty="0">
                <a:solidFill>
                  <a:schemeClr val="tx1"/>
                </a:solidFill>
              </a:rPr>
              <a:t>b</a:t>
            </a:r>
            <a:endParaRPr lang="en-JP" sz="1600" baseline="-25000" dirty="0">
              <a:solidFill>
                <a:schemeClr val="tx1"/>
              </a:solidFill>
            </a:endParaRPr>
          </a:p>
        </p:txBody>
      </p:sp>
      <p:cxnSp>
        <p:nvCxnSpPr>
          <p:cNvPr id="196" name="Straight Arrow Connector 195">
            <a:extLst>
              <a:ext uri="{FF2B5EF4-FFF2-40B4-BE49-F238E27FC236}">
                <a16:creationId xmlns:a16="http://schemas.microsoft.com/office/drawing/2014/main" id="{5D6E1455-C497-7D48-B5A2-B75537A703D3}"/>
              </a:ext>
            </a:extLst>
          </p:cNvPr>
          <p:cNvCxnSpPr>
            <a:cxnSpLocks/>
            <a:stCxn id="195" idx="0"/>
            <a:endCxn id="177" idx="3"/>
          </p:cNvCxnSpPr>
          <p:nvPr/>
        </p:nvCxnSpPr>
        <p:spPr>
          <a:xfrm flipV="1">
            <a:off x="4680221" y="4993033"/>
            <a:ext cx="548427" cy="3652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0" name="Rectangle 209">
            <a:extLst>
              <a:ext uri="{FF2B5EF4-FFF2-40B4-BE49-F238E27FC236}">
                <a16:creationId xmlns:a16="http://schemas.microsoft.com/office/drawing/2014/main" id="{C4D72BCD-A83D-AE41-89E5-89D561470802}"/>
              </a:ext>
            </a:extLst>
          </p:cNvPr>
          <p:cNvSpPr/>
          <p:nvPr/>
        </p:nvSpPr>
        <p:spPr bwMode="gray">
          <a:xfrm>
            <a:off x="394447" y="3827719"/>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11" name="Rectangle 210">
            <a:extLst>
              <a:ext uri="{FF2B5EF4-FFF2-40B4-BE49-F238E27FC236}">
                <a16:creationId xmlns:a16="http://schemas.microsoft.com/office/drawing/2014/main" id="{44487F69-5A1C-1E4F-9513-74AF82569207}"/>
              </a:ext>
            </a:extLst>
          </p:cNvPr>
          <p:cNvSpPr/>
          <p:nvPr/>
        </p:nvSpPr>
        <p:spPr bwMode="gray">
          <a:xfrm>
            <a:off x="2337225" y="6016987"/>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input</a:t>
            </a:r>
          </a:p>
        </p:txBody>
      </p:sp>
      <p:cxnSp>
        <p:nvCxnSpPr>
          <p:cNvPr id="212" name="Straight Connector 211">
            <a:extLst>
              <a:ext uri="{FF2B5EF4-FFF2-40B4-BE49-F238E27FC236}">
                <a16:creationId xmlns:a16="http://schemas.microsoft.com/office/drawing/2014/main" id="{253AC04C-6EF7-F34F-9994-19CE75C162A2}"/>
              </a:ext>
            </a:extLst>
          </p:cNvPr>
          <p:cNvCxnSpPr>
            <a:cxnSpLocks/>
          </p:cNvCxnSpPr>
          <p:nvPr/>
        </p:nvCxnSpPr>
        <p:spPr>
          <a:xfrm flipV="1">
            <a:off x="3067965" y="6059446"/>
            <a:ext cx="344472" cy="10713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5C24F6A2-B27D-FA43-92A3-EEAA2EE22DB3}"/>
              </a:ext>
            </a:extLst>
          </p:cNvPr>
          <p:cNvSpPr/>
          <p:nvPr/>
        </p:nvSpPr>
        <p:spPr bwMode="gray">
          <a:xfrm>
            <a:off x="7950783" y="1927780"/>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output</a:t>
            </a:r>
          </a:p>
        </p:txBody>
      </p:sp>
      <p:cxnSp>
        <p:nvCxnSpPr>
          <p:cNvPr id="224" name="Straight Connector 223">
            <a:extLst>
              <a:ext uri="{FF2B5EF4-FFF2-40B4-BE49-F238E27FC236}">
                <a16:creationId xmlns:a16="http://schemas.microsoft.com/office/drawing/2014/main" id="{3648FEA6-B323-1347-B9A5-EE6DCED71DCF}"/>
              </a:ext>
            </a:extLst>
          </p:cNvPr>
          <p:cNvCxnSpPr>
            <a:cxnSpLocks/>
          </p:cNvCxnSpPr>
          <p:nvPr/>
        </p:nvCxnSpPr>
        <p:spPr>
          <a:xfrm flipV="1">
            <a:off x="7501953" y="2130220"/>
            <a:ext cx="510968" cy="6323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1910DD99-98FC-134D-B150-AC9E1F4AF104}"/>
              </a:ext>
            </a:extLst>
          </p:cNvPr>
          <p:cNvSpPr/>
          <p:nvPr/>
        </p:nvSpPr>
        <p:spPr bwMode="gray">
          <a:xfrm>
            <a:off x="2765441" y="5968461"/>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650)</a:t>
            </a:r>
          </a:p>
        </p:txBody>
      </p:sp>
      <p:sp>
        <p:nvSpPr>
          <p:cNvPr id="227" name="Rectangle 226">
            <a:extLst>
              <a:ext uri="{FF2B5EF4-FFF2-40B4-BE49-F238E27FC236}">
                <a16:creationId xmlns:a16="http://schemas.microsoft.com/office/drawing/2014/main" id="{F06FE0E7-098F-F349-8176-8763E59C598C}"/>
              </a:ext>
            </a:extLst>
          </p:cNvPr>
          <p:cNvSpPr/>
          <p:nvPr/>
        </p:nvSpPr>
        <p:spPr bwMode="gray">
          <a:xfrm>
            <a:off x="7084592" y="2062867"/>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650)</a:t>
            </a:r>
          </a:p>
        </p:txBody>
      </p:sp>
      <p:sp>
        <p:nvSpPr>
          <p:cNvPr id="228" name="Rectangle 227">
            <a:extLst>
              <a:ext uri="{FF2B5EF4-FFF2-40B4-BE49-F238E27FC236}">
                <a16:creationId xmlns:a16="http://schemas.microsoft.com/office/drawing/2014/main" id="{691F0132-3443-6E40-9AA7-CE8EC83EE6BC}"/>
              </a:ext>
            </a:extLst>
          </p:cNvPr>
          <p:cNvSpPr/>
          <p:nvPr/>
        </p:nvSpPr>
        <p:spPr bwMode="gray">
          <a:xfrm>
            <a:off x="2349610" y="2406981"/>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650)</a:t>
            </a:r>
          </a:p>
        </p:txBody>
      </p:sp>
      <p:sp>
        <p:nvSpPr>
          <p:cNvPr id="229" name="Rectangle 228">
            <a:extLst>
              <a:ext uri="{FF2B5EF4-FFF2-40B4-BE49-F238E27FC236}">
                <a16:creationId xmlns:a16="http://schemas.microsoft.com/office/drawing/2014/main" id="{C574D877-F514-C748-A77B-C927285BDD16}"/>
              </a:ext>
            </a:extLst>
          </p:cNvPr>
          <p:cNvSpPr/>
          <p:nvPr/>
        </p:nvSpPr>
        <p:spPr bwMode="gray">
          <a:xfrm>
            <a:off x="2126316" y="5594992"/>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(650 x 2600)</a:t>
            </a:r>
          </a:p>
        </p:txBody>
      </p:sp>
      <p:sp>
        <p:nvSpPr>
          <p:cNvPr id="230" name="Rectangle 229">
            <a:extLst>
              <a:ext uri="{FF2B5EF4-FFF2-40B4-BE49-F238E27FC236}">
                <a16:creationId xmlns:a16="http://schemas.microsoft.com/office/drawing/2014/main" id="{2377EAB5-DFA7-EE49-99D8-1C37A4ABA32C}"/>
              </a:ext>
            </a:extLst>
          </p:cNvPr>
          <p:cNvSpPr/>
          <p:nvPr/>
        </p:nvSpPr>
        <p:spPr bwMode="gray">
          <a:xfrm>
            <a:off x="2294152" y="4101140"/>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(650 x 2600)</a:t>
            </a:r>
          </a:p>
        </p:txBody>
      </p:sp>
      <p:sp>
        <p:nvSpPr>
          <p:cNvPr id="161" name="Rectangle 160">
            <a:extLst>
              <a:ext uri="{FF2B5EF4-FFF2-40B4-BE49-F238E27FC236}">
                <a16:creationId xmlns:a16="http://schemas.microsoft.com/office/drawing/2014/main" id="{96795FD7-0D68-A542-8FAF-7A1A12810A2A}"/>
              </a:ext>
            </a:extLst>
          </p:cNvPr>
          <p:cNvSpPr/>
          <p:nvPr/>
        </p:nvSpPr>
        <p:spPr bwMode="gray">
          <a:xfrm>
            <a:off x="2316383" y="2544199"/>
            <a:ext cx="1296677" cy="288776"/>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63" name="Rectangle 162">
            <a:extLst>
              <a:ext uri="{FF2B5EF4-FFF2-40B4-BE49-F238E27FC236}">
                <a16:creationId xmlns:a16="http://schemas.microsoft.com/office/drawing/2014/main" id="{C78E6ED5-4A2E-D342-BE46-C7BBC2564ADE}"/>
              </a:ext>
            </a:extLst>
          </p:cNvPr>
          <p:cNvSpPr/>
          <p:nvPr/>
        </p:nvSpPr>
        <p:spPr bwMode="gray">
          <a:xfrm>
            <a:off x="2758874" y="3550075"/>
            <a:ext cx="1997123" cy="32316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nSpc>
                <a:spcPct val="106000"/>
              </a:lnSpc>
              <a:buFont typeface="Wingdings 2" pitchFamily="18" charset="2"/>
              <a:buNone/>
            </a:pPr>
            <a:r>
              <a:rPr lang="en-JP" sz="1600" b="1" dirty="0">
                <a:solidFill>
                  <a:schemeClr val="tx1"/>
                </a:solidFill>
              </a:rPr>
              <a:t>Memory:</a:t>
            </a:r>
          </a:p>
          <a:p>
            <a:pPr>
              <a:lnSpc>
                <a:spcPct val="106000"/>
              </a:lnSpc>
              <a:buFont typeface="Wingdings 2" pitchFamily="18" charset="2"/>
              <a:buNone/>
            </a:pPr>
            <a:r>
              <a:rPr lang="en-JP" sz="1600" dirty="0">
                <a:solidFill>
                  <a:schemeClr val="tx1"/>
                </a:solidFill>
              </a:rPr>
              <a:t>Passing through only within LSTM </a:t>
            </a:r>
          </a:p>
        </p:txBody>
      </p:sp>
      <p:cxnSp>
        <p:nvCxnSpPr>
          <p:cNvPr id="164" name="Straight Connector 163">
            <a:extLst>
              <a:ext uri="{FF2B5EF4-FFF2-40B4-BE49-F238E27FC236}">
                <a16:creationId xmlns:a16="http://schemas.microsoft.com/office/drawing/2014/main" id="{EA6FE403-CDD6-C04A-A892-FDA28B77EBC5}"/>
              </a:ext>
            </a:extLst>
          </p:cNvPr>
          <p:cNvCxnSpPr>
            <a:cxnSpLocks/>
          </p:cNvCxnSpPr>
          <p:nvPr/>
        </p:nvCxnSpPr>
        <p:spPr>
          <a:xfrm>
            <a:off x="3095844" y="2845807"/>
            <a:ext cx="130182" cy="1905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560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Affine layer generates the probability distribution of words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Design - Affine</a:t>
            </a:r>
          </a:p>
        </p:txBody>
      </p:sp>
      <p:grpSp>
        <p:nvGrpSpPr>
          <p:cNvPr id="90" name="Group 89">
            <a:extLst>
              <a:ext uri="{FF2B5EF4-FFF2-40B4-BE49-F238E27FC236}">
                <a16:creationId xmlns:a16="http://schemas.microsoft.com/office/drawing/2014/main" id="{5AEB7F97-BAB6-4945-87C6-E005FB05678C}"/>
              </a:ext>
            </a:extLst>
          </p:cNvPr>
          <p:cNvGrpSpPr/>
          <p:nvPr/>
        </p:nvGrpSpPr>
        <p:grpSpPr>
          <a:xfrm>
            <a:off x="435777" y="2059710"/>
            <a:ext cx="1408038" cy="4380000"/>
            <a:chOff x="2557537" y="1974850"/>
            <a:chExt cx="1408038" cy="4380000"/>
          </a:xfrm>
        </p:grpSpPr>
        <p:sp>
          <p:nvSpPr>
            <p:cNvPr id="120" name="Rectangle 119">
              <a:extLst>
                <a:ext uri="{FF2B5EF4-FFF2-40B4-BE49-F238E27FC236}">
                  <a16:creationId xmlns:a16="http://schemas.microsoft.com/office/drawing/2014/main" id="{743F1597-3006-1A43-94F5-41532B1B6569}"/>
                </a:ext>
              </a:extLst>
            </p:cNvPr>
            <p:cNvSpPr/>
            <p:nvPr/>
          </p:nvSpPr>
          <p:spPr bwMode="gray">
            <a:xfrm>
              <a:off x="2557537" y="2425609"/>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Softmax</a:t>
              </a:r>
            </a:p>
          </p:txBody>
        </p:sp>
        <p:sp>
          <p:nvSpPr>
            <p:cNvPr id="121" name="Rectangle 120">
              <a:extLst>
                <a:ext uri="{FF2B5EF4-FFF2-40B4-BE49-F238E27FC236}">
                  <a16:creationId xmlns:a16="http://schemas.microsoft.com/office/drawing/2014/main" id="{F710C066-456F-CC48-A90F-1F3BE4F00975}"/>
                </a:ext>
              </a:extLst>
            </p:cNvPr>
            <p:cNvSpPr/>
            <p:nvPr/>
          </p:nvSpPr>
          <p:spPr bwMode="gray">
            <a:xfrm>
              <a:off x="2557537" y="2876368"/>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Affine</a:t>
              </a:r>
            </a:p>
          </p:txBody>
        </p:sp>
        <p:sp>
          <p:nvSpPr>
            <p:cNvPr id="122" name="Rectangle 121">
              <a:extLst>
                <a:ext uri="{FF2B5EF4-FFF2-40B4-BE49-F238E27FC236}">
                  <a16:creationId xmlns:a16="http://schemas.microsoft.com/office/drawing/2014/main" id="{592DA9BC-916B-4644-BA5C-D3F9F08E0DFE}"/>
                </a:ext>
              </a:extLst>
            </p:cNvPr>
            <p:cNvSpPr/>
            <p:nvPr/>
          </p:nvSpPr>
          <p:spPr bwMode="gray">
            <a:xfrm>
              <a:off x="2557537" y="3327127"/>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3" name="Rectangle 122">
              <a:extLst>
                <a:ext uri="{FF2B5EF4-FFF2-40B4-BE49-F238E27FC236}">
                  <a16:creationId xmlns:a16="http://schemas.microsoft.com/office/drawing/2014/main" id="{A533CFFB-65DC-9740-B0B4-D5CF2C4D293F}"/>
                </a:ext>
              </a:extLst>
            </p:cNvPr>
            <p:cNvSpPr/>
            <p:nvPr/>
          </p:nvSpPr>
          <p:spPr bwMode="gray">
            <a:xfrm>
              <a:off x="2557537" y="3777886"/>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4" name="Rectangle 123">
              <a:extLst>
                <a:ext uri="{FF2B5EF4-FFF2-40B4-BE49-F238E27FC236}">
                  <a16:creationId xmlns:a16="http://schemas.microsoft.com/office/drawing/2014/main" id="{FE3399CB-5C04-5C43-9259-6BDFA6B5FAB8}"/>
                </a:ext>
              </a:extLst>
            </p:cNvPr>
            <p:cNvSpPr/>
            <p:nvPr/>
          </p:nvSpPr>
          <p:spPr bwMode="gray">
            <a:xfrm>
              <a:off x="2557537" y="4228645"/>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5" name="Rectangle 124">
              <a:extLst>
                <a:ext uri="{FF2B5EF4-FFF2-40B4-BE49-F238E27FC236}">
                  <a16:creationId xmlns:a16="http://schemas.microsoft.com/office/drawing/2014/main" id="{7638F074-A50F-7A4B-B5A6-59CBF33F4DD8}"/>
                </a:ext>
              </a:extLst>
            </p:cNvPr>
            <p:cNvSpPr/>
            <p:nvPr/>
          </p:nvSpPr>
          <p:spPr bwMode="gray">
            <a:xfrm>
              <a:off x="2557537" y="4679404"/>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6" name="Rectangle 125">
              <a:extLst>
                <a:ext uri="{FF2B5EF4-FFF2-40B4-BE49-F238E27FC236}">
                  <a16:creationId xmlns:a16="http://schemas.microsoft.com/office/drawing/2014/main" id="{DF0D2E66-24D5-C846-9C03-A8E347A63B6F}"/>
                </a:ext>
              </a:extLst>
            </p:cNvPr>
            <p:cNvSpPr/>
            <p:nvPr/>
          </p:nvSpPr>
          <p:spPr bwMode="gray">
            <a:xfrm>
              <a:off x="2557537" y="5130163"/>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7" name="Rectangle 126">
              <a:extLst>
                <a:ext uri="{FF2B5EF4-FFF2-40B4-BE49-F238E27FC236}">
                  <a16:creationId xmlns:a16="http://schemas.microsoft.com/office/drawing/2014/main" id="{604982C4-D28D-A74C-89B8-CF79C8EACDCE}"/>
                </a:ext>
              </a:extLst>
            </p:cNvPr>
            <p:cNvSpPr/>
            <p:nvPr/>
          </p:nvSpPr>
          <p:spPr bwMode="gray">
            <a:xfrm>
              <a:off x="2557537" y="5580922"/>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Embedding</a:t>
              </a:r>
            </a:p>
          </p:txBody>
        </p:sp>
        <p:cxnSp>
          <p:nvCxnSpPr>
            <p:cNvPr id="128" name="Straight Arrow Connector 127">
              <a:extLst>
                <a:ext uri="{FF2B5EF4-FFF2-40B4-BE49-F238E27FC236}">
                  <a16:creationId xmlns:a16="http://schemas.microsoft.com/office/drawing/2014/main" id="{58EE1BBA-FD04-AD42-A25D-9334BE1CF355}"/>
                </a:ext>
              </a:extLst>
            </p:cNvPr>
            <p:cNvCxnSpPr>
              <a:stCxn id="127" idx="0"/>
              <a:endCxn id="126" idx="2"/>
            </p:cNvCxnSpPr>
            <p:nvPr/>
          </p:nvCxnSpPr>
          <p:spPr>
            <a:xfrm flipV="1">
              <a:off x="3200245"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F9F6801-B7B1-B74F-ADD9-1D52F4720D0E}"/>
                </a:ext>
              </a:extLst>
            </p:cNvPr>
            <p:cNvCxnSpPr>
              <a:cxnSpLocks/>
              <a:stCxn id="126" idx="0"/>
              <a:endCxn id="125" idx="2"/>
            </p:cNvCxnSpPr>
            <p:nvPr/>
          </p:nvCxnSpPr>
          <p:spPr>
            <a:xfrm flipV="1">
              <a:off x="3200245"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DC54F09-20AE-F44D-9479-6F15FC223332}"/>
                </a:ext>
              </a:extLst>
            </p:cNvPr>
            <p:cNvCxnSpPr>
              <a:cxnSpLocks/>
              <a:stCxn id="124" idx="0"/>
              <a:endCxn id="123" idx="2"/>
            </p:cNvCxnSpPr>
            <p:nvPr/>
          </p:nvCxnSpPr>
          <p:spPr>
            <a:xfrm flipV="1">
              <a:off x="3200245"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77EC746-328A-CD4F-B9D9-89C8517C3C52}"/>
                </a:ext>
              </a:extLst>
            </p:cNvPr>
            <p:cNvCxnSpPr>
              <a:cxnSpLocks/>
              <a:stCxn id="122" idx="0"/>
              <a:endCxn id="121" idx="2"/>
            </p:cNvCxnSpPr>
            <p:nvPr/>
          </p:nvCxnSpPr>
          <p:spPr>
            <a:xfrm flipV="1">
              <a:off x="3200245"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69FE9F-C8AC-264F-AAE4-AC3F34C8BAC7}"/>
                </a:ext>
              </a:extLst>
            </p:cNvPr>
            <p:cNvCxnSpPr>
              <a:cxnSpLocks/>
              <a:stCxn id="121" idx="0"/>
              <a:endCxn id="120" idx="2"/>
            </p:cNvCxnSpPr>
            <p:nvPr/>
          </p:nvCxnSpPr>
          <p:spPr>
            <a:xfrm flipV="1">
              <a:off x="3200245"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77C6277D-8D82-3C45-91B6-084F87F0621B}"/>
                </a:ext>
              </a:extLst>
            </p:cNvPr>
            <p:cNvSpPr/>
            <p:nvPr/>
          </p:nvSpPr>
          <p:spPr bwMode="gray">
            <a:xfrm>
              <a:off x="2557537" y="6031685"/>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0</a:t>
              </a:r>
            </a:p>
          </p:txBody>
        </p:sp>
        <p:sp>
          <p:nvSpPr>
            <p:cNvPr id="134" name="Rectangle 133">
              <a:extLst>
                <a:ext uri="{FF2B5EF4-FFF2-40B4-BE49-F238E27FC236}">
                  <a16:creationId xmlns:a16="http://schemas.microsoft.com/office/drawing/2014/main" id="{4C708631-8242-AF46-9590-587D270A6460}"/>
                </a:ext>
              </a:extLst>
            </p:cNvPr>
            <p:cNvSpPr/>
            <p:nvPr/>
          </p:nvSpPr>
          <p:spPr bwMode="gray">
            <a:xfrm>
              <a:off x="2557537" y="1974850"/>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r>
                <a:rPr lang="en-JP" sz="1600" baseline="-25000" dirty="0">
                  <a:solidFill>
                    <a:schemeClr val="tx1"/>
                  </a:solidFill>
                </a:rPr>
                <a:t>0</a:t>
              </a:r>
            </a:p>
          </p:txBody>
        </p:sp>
        <p:cxnSp>
          <p:nvCxnSpPr>
            <p:cNvPr id="135" name="Straight Arrow Connector 134">
              <a:extLst>
                <a:ext uri="{FF2B5EF4-FFF2-40B4-BE49-F238E27FC236}">
                  <a16:creationId xmlns:a16="http://schemas.microsoft.com/office/drawing/2014/main" id="{A83F7FD6-93AB-D54E-835E-A1DD95C14527}"/>
                </a:ext>
              </a:extLst>
            </p:cNvPr>
            <p:cNvCxnSpPr>
              <a:cxnSpLocks/>
              <a:stCxn id="133" idx="0"/>
              <a:endCxn id="127" idx="2"/>
            </p:cNvCxnSpPr>
            <p:nvPr/>
          </p:nvCxnSpPr>
          <p:spPr>
            <a:xfrm flipV="1">
              <a:off x="3200245"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ADF293-7EAA-9940-BBFE-9A3A556CEF6B}"/>
                </a:ext>
              </a:extLst>
            </p:cNvPr>
            <p:cNvCxnSpPr>
              <a:cxnSpLocks/>
              <a:stCxn id="120" idx="0"/>
              <a:endCxn id="134" idx="2"/>
            </p:cNvCxnSpPr>
            <p:nvPr/>
          </p:nvCxnSpPr>
          <p:spPr>
            <a:xfrm flipV="1">
              <a:off x="3200245"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BEFCB067-96D3-A047-A509-74C8CB3AB3D9}"/>
                </a:ext>
              </a:extLst>
            </p:cNvPr>
            <p:cNvSpPr/>
            <p:nvPr/>
          </p:nvSpPr>
          <p:spPr bwMode="gray">
            <a:xfrm>
              <a:off x="3778250" y="4872734"/>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38" name="Rectangle 137">
              <a:extLst>
                <a:ext uri="{FF2B5EF4-FFF2-40B4-BE49-F238E27FC236}">
                  <a16:creationId xmlns:a16="http://schemas.microsoft.com/office/drawing/2014/main" id="{D9985D3F-27C8-114B-A98F-E5DDE7F789D9}"/>
                </a:ext>
              </a:extLst>
            </p:cNvPr>
            <p:cNvSpPr/>
            <p:nvPr/>
          </p:nvSpPr>
          <p:spPr bwMode="gray">
            <a:xfrm>
              <a:off x="3778249" y="4728028"/>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39" name="Elbow Connector 138">
              <a:extLst>
                <a:ext uri="{FF2B5EF4-FFF2-40B4-BE49-F238E27FC236}">
                  <a16:creationId xmlns:a16="http://schemas.microsoft.com/office/drawing/2014/main" id="{F7149F4C-08AC-6F44-82F7-7C05DDB5FD00}"/>
                </a:ext>
              </a:extLst>
            </p:cNvPr>
            <p:cNvCxnSpPr>
              <a:stCxn id="137" idx="3"/>
              <a:endCxn id="124" idx="2"/>
            </p:cNvCxnSpPr>
            <p:nvPr/>
          </p:nvCxnSpPr>
          <p:spPr>
            <a:xfrm flipH="1" flipV="1">
              <a:off x="3200245" y="4551810"/>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47BC9FFE-3D25-4748-9425-D8130813F3AA}"/>
                </a:ext>
              </a:extLst>
            </p:cNvPr>
            <p:cNvSpPr/>
            <p:nvPr/>
          </p:nvSpPr>
          <p:spPr bwMode="gray">
            <a:xfrm>
              <a:off x="3777650" y="3966143"/>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41" name="Rectangle 140">
              <a:extLst>
                <a:ext uri="{FF2B5EF4-FFF2-40B4-BE49-F238E27FC236}">
                  <a16:creationId xmlns:a16="http://schemas.microsoft.com/office/drawing/2014/main" id="{FFD6516D-C9FF-5249-ABD9-8F4C2433100C}"/>
                </a:ext>
              </a:extLst>
            </p:cNvPr>
            <p:cNvSpPr/>
            <p:nvPr/>
          </p:nvSpPr>
          <p:spPr bwMode="gray">
            <a:xfrm>
              <a:off x="3777649" y="3821437"/>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42" name="Elbow Connector 141">
              <a:extLst>
                <a:ext uri="{FF2B5EF4-FFF2-40B4-BE49-F238E27FC236}">
                  <a16:creationId xmlns:a16="http://schemas.microsoft.com/office/drawing/2014/main" id="{29F340CF-772C-3749-80E9-AA93E10FF651}"/>
                </a:ext>
              </a:extLst>
            </p:cNvPr>
            <p:cNvCxnSpPr>
              <a:stCxn id="140" idx="3"/>
            </p:cNvCxnSpPr>
            <p:nvPr/>
          </p:nvCxnSpPr>
          <p:spPr>
            <a:xfrm flipH="1" flipV="1">
              <a:off x="3199645" y="3645219"/>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3C3D06F-B3BF-DE40-BF4A-0C65326091C9}"/>
                </a:ext>
              </a:extLst>
            </p:cNvPr>
            <p:cNvCxnSpPr>
              <a:stCxn id="141" idx="3"/>
            </p:cNvCxnSpPr>
            <p:nvPr/>
          </p:nvCxnSpPr>
          <p:spPr>
            <a:xfrm>
              <a:off x="3843552" y="3865440"/>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79EB6B0-135E-FE4C-B021-B634943AD773}"/>
                </a:ext>
              </a:extLst>
            </p:cNvPr>
            <p:cNvCxnSpPr/>
            <p:nvPr/>
          </p:nvCxnSpPr>
          <p:spPr>
            <a:xfrm>
              <a:off x="3843552" y="4010145"/>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4CEE94B-66B7-AE41-A9AB-BE0B7D385D9C}"/>
                </a:ext>
              </a:extLst>
            </p:cNvPr>
            <p:cNvCxnSpPr/>
            <p:nvPr/>
          </p:nvCxnSpPr>
          <p:spPr>
            <a:xfrm>
              <a:off x="3843552" y="4770321"/>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7348F23-715D-4148-9753-91E7C9166056}"/>
                </a:ext>
              </a:extLst>
            </p:cNvPr>
            <p:cNvCxnSpPr/>
            <p:nvPr/>
          </p:nvCxnSpPr>
          <p:spPr>
            <a:xfrm>
              <a:off x="3843552" y="4915026"/>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86ABAD52-33DE-B44C-B532-932B33A3BEC9}"/>
                  </a:ext>
                </a:extLst>
              </p:cNvPr>
              <p:cNvSpPr txBox="1"/>
              <p:nvPr/>
            </p:nvSpPr>
            <p:spPr>
              <a:xfrm>
                <a:off x="1728438" y="3922963"/>
                <a:ext cx="524182" cy="55399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r>
                        <a:rPr lang="en-US" sz="3600" b="0" i="0" smtClean="0">
                          <a:solidFill>
                            <a:schemeClr val="tx2"/>
                          </a:solidFill>
                          <a:latin typeface="Cambria Math" panose="02040503050406030204" pitchFamily="18" charset="0"/>
                          <a:ea typeface="Cambria Math" panose="02040503050406030204" pitchFamily="18" charset="0"/>
                        </a:rPr>
                        <m:t>⋯</m:t>
                      </m:r>
                    </m:oMath>
                  </m:oMathPara>
                </a14:m>
                <a:endParaRPr lang="en-US" sz="3600" dirty="0">
                  <a:solidFill>
                    <a:schemeClr val="tx2"/>
                  </a:solidFill>
                  <a:latin typeface="Arial" panose="020B0604020202020204" pitchFamily="34" charset="0"/>
                  <a:cs typeface="Arial" panose="020B0604020202020204" pitchFamily="34" charset="0"/>
                </a:endParaRPr>
              </a:p>
            </p:txBody>
          </p:sp>
        </mc:Choice>
        <mc:Fallback xmlns="">
          <p:sp>
            <p:nvSpPr>
              <p:cNvPr id="92" name="TextBox 91">
                <a:extLst>
                  <a:ext uri="{FF2B5EF4-FFF2-40B4-BE49-F238E27FC236}">
                    <a16:creationId xmlns:a16="http://schemas.microsoft.com/office/drawing/2014/main" id="{86ABAD52-33DE-B44C-B532-932B33A3BEC9}"/>
                  </a:ext>
                </a:extLst>
              </p:cNvPr>
              <p:cNvSpPr txBox="1">
                <a:spLocks noRot="1" noChangeAspect="1" noMove="1" noResize="1" noEditPoints="1" noAdjustHandles="1" noChangeArrowheads="1" noChangeShapeType="1" noTextEdit="1"/>
              </p:cNvSpPr>
              <p:nvPr/>
            </p:nvSpPr>
            <p:spPr>
              <a:xfrm>
                <a:off x="1728438" y="3922963"/>
                <a:ext cx="524182" cy="553998"/>
              </a:xfrm>
              <a:prstGeom prst="rect">
                <a:avLst/>
              </a:prstGeom>
              <a:blipFill>
                <a:blip r:embed="rId3"/>
                <a:stretch>
                  <a:fillRect l="-4762" r="-4762"/>
                </a:stretch>
              </a:blipFill>
            </p:spPr>
            <p:txBody>
              <a:bodyPr/>
              <a:lstStyle/>
              <a:p>
                <a:r>
                  <a:rPr lang="en-JP">
                    <a:noFill/>
                  </a:rPr>
                  <a:t> </a:t>
                </a:r>
              </a:p>
            </p:txBody>
          </p:sp>
        </mc:Fallback>
      </mc:AlternateContent>
      <p:sp>
        <p:nvSpPr>
          <p:cNvPr id="166" name="Rectangle 165">
            <a:extLst>
              <a:ext uri="{FF2B5EF4-FFF2-40B4-BE49-F238E27FC236}">
                <a16:creationId xmlns:a16="http://schemas.microsoft.com/office/drawing/2014/main" id="{2A2A6E13-5B45-2148-833D-202DE1027517}"/>
              </a:ext>
            </a:extLst>
          </p:cNvPr>
          <p:cNvSpPr/>
          <p:nvPr/>
        </p:nvSpPr>
        <p:spPr bwMode="gray">
          <a:xfrm>
            <a:off x="388753" y="2922748"/>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08" name="Rectangle 207">
            <a:extLst>
              <a:ext uri="{FF2B5EF4-FFF2-40B4-BE49-F238E27FC236}">
                <a16:creationId xmlns:a16="http://schemas.microsoft.com/office/drawing/2014/main" id="{6594F651-AE9D-984E-BDC7-0B79DD8A546A}"/>
              </a:ext>
            </a:extLst>
          </p:cNvPr>
          <p:cNvSpPr/>
          <p:nvPr/>
        </p:nvSpPr>
        <p:spPr bwMode="gray">
          <a:xfrm>
            <a:off x="2299519" y="1999478"/>
            <a:ext cx="6479356" cy="4382271"/>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32" name="Straight Connector 231">
            <a:extLst>
              <a:ext uri="{FF2B5EF4-FFF2-40B4-BE49-F238E27FC236}">
                <a16:creationId xmlns:a16="http://schemas.microsoft.com/office/drawing/2014/main" id="{60EA6A4D-53F8-DE4E-92D2-1D52BEB72F60}"/>
              </a:ext>
            </a:extLst>
          </p:cNvPr>
          <p:cNvCxnSpPr>
            <a:cxnSpLocks/>
          </p:cNvCxnSpPr>
          <p:nvPr/>
        </p:nvCxnSpPr>
        <p:spPr>
          <a:xfrm flipH="1">
            <a:off x="1727780" y="1999478"/>
            <a:ext cx="565812" cy="92311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9333897-8706-124A-821C-64EE56DB4EA4}"/>
              </a:ext>
            </a:extLst>
          </p:cNvPr>
          <p:cNvCxnSpPr>
            <a:cxnSpLocks/>
          </p:cNvCxnSpPr>
          <p:nvPr/>
        </p:nvCxnSpPr>
        <p:spPr>
          <a:xfrm flipH="1" flipV="1">
            <a:off x="1721192" y="3322701"/>
            <a:ext cx="572398" cy="30590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8CE971CB-F194-6546-A55C-8D00558F9A22}"/>
              </a:ext>
            </a:extLst>
          </p:cNvPr>
          <p:cNvSpPr/>
          <p:nvPr/>
        </p:nvSpPr>
        <p:spPr bwMode="gray">
          <a:xfrm>
            <a:off x="2204641" y="3149803"/>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62" name="Rounded Rectangle 161">
            <a:extLst>
              <a:ext uri="{FF2B5EF4-FFF2-40B4-BE49-F238E27FC236}">
                <a16:creationId xmlns:a16="http://schemas.microsoft.com/office/drawing/2014/main" id="{DA2ED467-9C78-A345-B531-BDF67140D8DF}"/>
              </a:ext>
            </a:extLst>
          </p:cNvPr>
          <p:cNvSpPr/>
          <p:nvPr/>
        </p:nvSpPr>
        <p:spPr bwMode="gray">
          <a:xfrm>
            <a:off x="2204641" y="5309642"/>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05" name="Rectangle 104">
            <a:extLst>
              <a:ext uri="{FF2B5EF4-FFF2-40B4-BE49-F238E27FC236}">
                <a16:creationId xmlns:a16="http://schemas.microsoft.com/office/drawing/2014/main" id="{7D167D50-C862-164A-89B5-E21DB81F5019}"/>
              </a:ext>
            </a:extLst>
          </p:cNvPr>
          <p:cNvSpPr/>
          <p:nvPr/>
        </p:nvSpPr>
        <p:spPr bwMode="gray">
          <a:xfrm>
            <a:off x="2639253" y="3554209"/>
            <a:ext cx="1682610"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[0.11, 0.040, ⋯]</a:t>
            </a:r>
          </a:p>
        </p:txBody>
      </p:sp>
      <p:grpSp>
        <p:nvGrpSpPr>
          <p:cNvPr id="107" name="Group 106">
            <a:extLst>
              <a:ext uri="{FF2B5EF4-FFF2-40B4-BE49-F238E27FC236}">
                <a16:creationId xmlns:a16="http://schemas.microsoft.com/office/drawing/2014/main" id="{C1365F8F-0567-BA48-B1EE-7CC9ED082AFE}"/>
              </a:ext>
            </a:extLst>
          </p:cNvPr>
          <p:cNvGrpSpPr/>
          <p:nvPr/>
        </p:nvGrpSpPr>
        <p:grpSpPr>
          <a:xfrm>
            <a:off x="4252183" y="2856400"/>
            <a:ext cx="2049687" cy="2010752"/>
            <a:chOff x="5805055" y="2292048"/>
            <a:chExt cx="2049687" cy="2010752"/>
          </a:xfrm>
        </p:grpSpPr>
        <p:grpSp>
          <p:nvGrpSpPr>
            <p:cNvPr id="108" name="Group 107">
              <a:extLst>
                <a:ext uri="{FF2B5EF4-FFF2-40B4-BE49-F238E27FC236}">
                  <a16:creationId xmlns:a16="http://schemas.microsoft.com/office/drawing/2014/main" id="{D8647219-CCA1-C144-99C6-AFDB3B30A7CB}"/>
                </a:ext>
              </a:extLst>
            </p:cNvPr>
            <p:cNvGrpSpPr/>
            <p:nvPr/>
          </p:nvGrpSpPr>
          <p:grpSpPr>
            <a:xfrm>
              <a:off x="6129200" y="2292048"/>
              <a:ext cx="1539946" cy="2010752"/>
              <a:chOff x="6085139" y="2333613"/>
              <a:chExt cx="1539946" cy="2010752"/>
            </a:xfrm>
          </p:grpSpPr>
          <p:sp>
            <p:nvSpPr>
              <p:cNvPr id="112" name="Oval 111">
                <a:extLst>
                  <a:ext uri="{FF2B5EF4-FFF2-40B4-BE49-F238E27FC236}">
                    <a16:creationId xmlns:a16="http://schemas.microsoft.com/office/drawing/2014/main" id="{652B13C8-0B73-AE4E-886D-78F303269BA0}"/>
                  </a:ext>
                </a:extLst>
              </p:cNvPr>
              <p:cNvSpPr/>
              <p:nvPr/>
            </p:nvSpPr>
            <p:spPr bwMode="gray">
              <a:xfrm>
                <a:off x="6491805" y="2519786"/>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3" name="Oval 112">
                <a:extLst>
                  <a:ext uri="{FF2B5EF4-FFF2-40B4-BE49-F238E27FC236}">
                    <a16:creationId xmlns:a16="http://schemas.microsoft.com/office/drawing/2014/main" id="{541AA76D-08A8-0F4B-92D9-254310DB1EB3}"/>
                  </a:ext>
                </a:extLst>
              </p:cNvPr>
              <p:cNvSpPr/>
              <p:nvPr/>
            </p:nvSpPr>
            <p:spPr bwMode="gray">
              <a:xfrm>
                <a:off x="6491805" y="2884090"/>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5" name="Oval 114">
                <a:extLst>
                  <a:ext uri="{FF2B5EF4-FFF2-40B4-BE49-F238E27FC236}">
                    <a16:creationId xmlns:a16="http://schemas.microsoft.com/office/drawing/2014/main" id="{EF829D0B-42EC-814C-BBE4-46D2EE7C8177}"/>
                  </a:ext>
                </a:extLst>
              </p:cNvPr>
              <p:cNvSpPr/>
              <p:nvPr/>
            </p:nvSpPr>
            <p:spPr bwMode="gray">
              <a:xfrm>
                <a:off x="6491805" y="3589769"/>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6" name="TextBox 115">
                <a:extLst>
                  <a:ext uri="{FF2B5EF4-FFF2-40B4-BE49-F238E27FC236}">
                    <a16:creationId xmlns:a16="http://schemas.microsoft.com/office/drawing/2014/main" id="{160C7CF3-49F8-6C4A-A468-87A8BA81DF10}"/>
                  </a:ext>
                </a:extLst>
              </p:cNvPr>
              <p:cNvSpPr txBox="1"/>
              <p:nvPr/>
            </p:nvSpPr>
            <p:spPr>
              <a:xfrm rot="5400000">
                <a:off x="6541014" y="3175085"/>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18" name="Oval 117">
                <a:extLst>
                  <a:ext uri="{FF2B5EF4-FFF2-40B4-BE49-F238E27FC236}">
                    <a16:creationId xmlns:a16="http://schemas.microsoft.com/office/drawing/2014/main" id="{8A95DEE0-9847-D147-801B-FA80A8D2890D}"/>
                  </a:ext>
                </a:extLst>
              </p:cNvPr>
              <p:cNvSpPr/>
              <p:nvPr/>
            </p:nvSpPr>
            <p:spPr bwMode="gray">
              <a:xfrm>
                <a:off x="6491805" y="4036196"/>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9" name="Oval 118">
                <a:extLst>
                  <a:ext uri="{FF2B5EF4-FFF2-40B4-BE49-F238E27FC236}">
                    <a16:creationId xmlns:a16="http://schemas.microsoft.com/office/drawing/2014/main" id="{CD915770-19BA-494B-9E36-07B5F35B223A}"/>
                  </a:ext>
                </a:extLst>
              </p:cNvPr>
              <p:cNvSpPr/>
              <p:nvPr/>
            </p:nvSpPr>
            <p:spPr bwMode="gray">
              <a:xfrm>
                <a:off x="7321961" y="2519786"/>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67" name="Oval 166">
                <a:extLst>
                  <a:ext uri="{FF2B5EF4-FFF2-40B4-BE49-F238E27FC236}">
                    <a16:creationId xmlns:a16="http://schemas.microsoft.com/office/drawing/2014/main" id="{0FCF2E76-EDE8-5C4E-922A-AA259BCE2B27}"/>
                  </a:ext>
                </a:extLst>
              </p:cNvPr>
              <p:cNvSpPr/>
              <p:nvPr/>
            </p:nvSpPr>
            <p:spPr bwMode="gray">
              <a:xfrm>
                <a:off x="7321961" y="2884090"/>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4" name="Oval 173">
                <a:extLst>
                  <a:ext uri="{FF2B5EF4-FFF2-40B4-BE49-F238E27FC236}">
                    <a16:creationId xmlns:a16="http://schemas.microsoft.com/office/drawing/2014/main" id="{7B49847F-E31E-A141-97E7-DC158E3DE9F3}"/>
                  </a:ext>
                </a:extLst>
              </p:cNvPr>
              <p:cNvSpPr/>
              <p:nvPr/>
            </p:nvSpPr>
            <p:spPr bwMode="gray">
              <a:xfrm>
                <a:off x="7321961" y="3589769"/>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5" name="TextBox 174">
                <a:extLst>
                  <a:ext uri="{FF2B5EF4-FFF2-40B4-BE49-F238E27FC236}">
                    <a16:creationId xmlns:a16="http://schemas.microsoft.com/office/drawing/2014/main" id="{DF382DD8-16B2-F94C-A6AD-DD3F185E1153}"/>
                  </a:ext>
                </a:extLst>
              </p:cNvPr>
              <p:cNvSpPr txBox="1"/>
              <p:nvPr/>
            </p:nvSpPr>
            <p:spPr>
              <a:xfrm rot="5400000">
                <a:off x="7371170" y="3175085"/>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76" name="Oval 175">
                <a:extLst>
                  <a:ext uri="{FF2B5EF4-FFF2-40B4-BE49-F238E27FC236}">
                    <a16:creationId xmlns:a16="http://schemas.microsoft.com/office/drawing/2014/main" id="{38C679CF-1374-9544-BAD4-07F458E78A29}"/>
                  </a:ext>
                </a:extLst>
              </p:cNvPr>
              <p:cNvSpPr/>
              <p:nvPr/>
            </p:nvSpPr>
            <p:spPr bwMode="gray">
              <a:xfrm>
                <a:off x="7321961" y="4036196"/>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7" name="Oval 176">
                <a:extLst>
                  <a:ext uri="{FF2B5EF4-FFF2-40B4-BE49-F238E27FC236}">
                    <a16:creationId xmlns:a16="http://schemas.microsoft.com/office/drawing/2014/main" id="{4F66E4FF-B064-7B46-8D06-FC3C48336C5C}"/>
                  </a:ext>
                </a:extLst>
              </p:cNvPr>
              <p:cNvSpPr/>
              <p:nvPr/>
            </p:nvSpPr>
            <p:spPr bwMode="gray">
              <a:xfrm>
                <a:off x="6085139" y="2519786"/>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8" name="Oval 177">
                <a:extLst>
                  <a:ext uri="{FF2B5EF4-FFF2-40B4-BE49-F238E27FC236}">
                    <a16:creationId xmlns:a16="http://schemas.microsoft.com/office/drawing/2014/main" id="{7F8738A1-36DD-AC4C-BB31-6618A6176F48}"/>
                  </a:ext>
                </a:extLst>
              </p:cNvPr>
              <p:cNvSpPr/>
              <p:nvPr/>
            </p:nvSpPr>
            <p:spPr bwMode="gray">
              <a:xfrm>
                <a:off x="6085139" y="2884090"/>
                <a:ext cx="171636" cy="171636"/>
              </a:xfrm>
              <a:prstGeom prst="ellipse">
                <a:avLst/>
              </a:prstGeom>
              <a:solidFill>
                <a:schemeClr val="bg1">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9" name="Oval 178">
                <a:extLst>
                  <a:ext uri="{FF2B5EF4-FFF2-40B4-BE49-F238E27FC236}">
                    <a16:creationId xmlns:a16="http://schemas.microsoft.com/office/drawing/2014/main" id="{1DA6EC4F-B8F3-694F-81C9-04FAE8E5C7AD}"/>
                  </a:ext>
                </a:extLst>
              </p:cNvPr>
              <p:cNvSpPr/>
              <p:nvPr/>
            </p:nvSpPr>
            <p:spPr bwMode="gray">
              <a:xfrm>
                <a:off x="6085139" y="3589769"/>
                <a:ext cx="171636" cy="171636"/>
              </a:xfrm>
              <a:prstGeom prst="ellipse">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0" name="TextBox 179">
                <a:extLst>
                  <a:ext uri="{FF2B5EF4-FFF2-40B4-BE49-F238E27FC236}">
                    <a16:creationId xmlns:a16="http://schemas.microsoft.com/office/drawing/2014/main" id="{FFE074A2-F034-C44E-97D5-251E5ABD203C}"/>
                  </a:ext>
                </a:extLst>
              </p:cNvPr>
              <p:cNvSpPr txBox="1"/>
              <p:nvPr/>
            </p:nvSpPr>
            <p:spPr>
              <a:xfrm rot="5400000">
                <a:off x="6134348" y="3175085"/>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81" name="Oval 180">
                <a:extLst>
                  <a:ext uri="{FF2B5EF4-FFF2-40B4-BE49-F238E27FC236}">
                    <a16:creationId xmlns:a16="http://schemas.microsoft.com/office/drawing/2014/main" id="{F5780B13-7E73-514E-A5C2-4DFC4D7FB96C}"/>
                  </a:ext>
                </a:extLst>
              </p:cNvPr>
              <p:cNvSpPr/>
              <p:nvPr/>
            </p:nvSpPr>
            <p:spPr bwMode="gray">
              <a:xfrm>
                <a:off x="6085139" y="4036196"/>
                <a:ext cx="171636" cy="171636"/>
              </a:xfrm>
              <a:prstGeom prst="ellipse">
                <a:avLst/>
              </a:prstGeom>
              <a:solidFill>
                <a:schemeClr val="bg1">
                  <a:lumMod val="50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82" name="Picture 181">
                <a:extLst>
                  <a:ext uri="{FF2B5EF4-FFF2-40B4-BE49-F238E27FC236}">
                    <a16:creationId xmlns:a16="http://schemas.microsoft.com/office/drawing/2014/main" id="{979E983B-77E3-B04D-9C64-D290ACC20479}"/>
                  </a:ext>
                </a:extLst>
              </p:cNvPr>
              <p:cNvPicPr>
                <a:picLocks noChangeAspect="1"/>
              </p:cNvPicPr>
              <p:nvPr/>
            </p:nvPicPr>
            <p:blipFill>
              <a:blip r:embed="rId4"/>
              <a:stretch>
                <a:fillRect/>
              </a:stretch>
            </p:blipFill>
            <p:spPr>
              <a:xfrm>
                <a:off x="6727845" y="2679680"/>
                <a:ext cx="520700" cy="495300"/>
              </a:xfrm>
              <a:prstGeom prst="rect">
                <a:avLst/>
              </a:prstGeom>
            </p:spPr>
          </p:pic>
          <p:pic>
            <p:nvPicPr>
              <p:cNvPr id="183" name="Picture 182">
                <a:extLst>
                  <a:ext uri="{FF2B5EF4-FFF2-40B4-BE49-F238E27FC236}">
                    <a16:creationId xmlns:a16="http://schemas.microsoft.com/office/drawing/2014/main" id="{9C7E87D6-56C7-574F-AED1-F413902279B4}"/>
                  </a:ext>
                </a:extLst>
              </p:cNvPr>
              <p:cNvPicPr>
                <a:picLocks noChangeAspect="1"/>
              </p:cNvPicPr>
              <p:nvPr/>
            </p:nvPicPr>
            <p:blipFill>
              <a:blip r:embed="rId5"/>
              <a:stretch>
                <a:fillRect/>
              </a:stretch>
            </p:blipFill>
            <p:spPr>
              <a:xfrm>
                <a:off x="6727845" y="3396302"/>
                <a:ext cx="520700" cy="495300"/>
              </a:xfrm>
              <a:prstGeom prst="rect">
                <a:avLst/>
              </a:prstGeom>
            </p:spPr>
          </p:pic>
          <p:pic>
            <p:nvPicPr>
              <p:cNvPr id="184" name="Picture 183">
                <a:extLst>
                  <a:ext uri="{FF2B5EF4-FFF2-40B4-BE49-F238E27FC236}">
                    <a16:creationId xmlns:a16="http://schemas.microsoft.com/office/drawing/2014/main" id="{6E257100-ED53-5F45-B107-F7C843FFF4AD}"/>
                  </a:ext>
                </a:extLst>
              </p:cNvPr>
              <p:cNvPicPr>
                <a:picLocks noChangeAspect="1"/>
              </p:cNvPicPr>
              <p:nvPr/>
            </p:nvPicPr>
            <p:blipFill>
              <a:blip r:embed="rId6"/>
              <a:stretch>
                <a:fillRect/>
              </a:stretch>
            </p:blipFill>
            <p:spPr>
              <a:xfrm>
                <a:off x="6727845" y="3849065"/>
                <a:ext cx="520700" cy="495300"/>
              </a:xfrm>
              <a:prstGeom prst="rect">
                <a:avLst/>
              </a:prstGeom>
            </p:spPr>
          </p:pic>
          <p:pic>
            <p:nvPicPr>
              <p:cNvPr id="185" name="Picture 184">
                <a:extLst>
                  <a:ext uri="{FF2B5EF4-FFF2-40B4-BE49-F238E27FC236}">
                    <a16:creationId xmlns:a16="http://schemas.microsoft.com/office/drawing/2014/main" id="{8C4F7D93-301A-EC48-98A1-0BF8092056A4}"/>
                  </a:ext>
                </a:extLst>
              </p:cNvPr>
              <p:cNvPicPr>
                <a:picLocks noChangeAspect="1"/>
              </p:cNvPicPr>
              <p:nvPr/>
            </p:nvPicPr>
            <p:blipFill>
              <a:blip r:embed="rId7"/>
              <a:stretch>
                <a:fillRect/>
              </a:stretch>
            </p:blipFill>
            <p:spPr>
              <a:xfrm>
                <a:off x="6727845" y="2333613"/>
                <a:ext cx="520700" cy="495300"/>
              </a:xfrm>
              <a:prstGeom prst="rect">
                <a:avLst/>
              </a:prstGeom>
            </p:spPr>
          </p:pic>
        </p:grpSp>
        <p:sp>
          <p:nvSpPr>
            <p:cNvPr id="110" name="Left Bracket 109">
              <a:extLst>
                <a:ext uri="{FF2B5EF4-FFF2-40B4-BE49-F238E27FC236}">
                  <a16:creationId xmlns:a16="http://schemas.microsoft.com/office/drawing/2014/main" id="{F8AEBA28-DF92-D444-97BE-92E72E774B12}"/>
                </a:ext>
              </a:extLst>
            </p:cNvPr>
            <p:cNvSpPr/>
            <p:nvPr/>
          </p:nvSpPr>
          <p:spPr>
            <a:xfrm>
              <a:off x="5805055" y="2382875"/>
              <a:ext cx="180109" cy="1866833"/>
            </a:xfrm>
            <a:prstGeom prst="leftBracket">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11" name="Left Bracket 110">
              <a:extLst>
                <a:ext uri="{FF2B5EF4-FFF2-40B4-BE49-F238E27FC236}">
                  <a16:creationId xmlns:a16="http://schemas.microsoft.com/office/drawing/2014/main" id="{D09E7EC2-C607-F847-91E5-4AC55CB6A129}"/>
                </a:ext>
              </a:extLst>
            </p:cNvPr>
            <p:cNvSpPr/>
            <p:nvPr/>
          </p:nvSpPr>
          <p:spPr>
            <a:xfrm rot="10800000">
              <a:off x="7674633" y="2358244"/>
              <a:ext cx="180109" cy="1866833"/>
            </a:xfrm>
            <a:prstGeom prst="leftBracket">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grpSp>
      <p:sp>
        <p:nvSpPr>
          <p:cNvPr id="199" name="Rectangle 198">
            <a:extLst>
              <a:ext uri="{FF2B5EF4-FFF2-40B4-BE49-F238E27FC236}">
                <a16:creationId xmlns:a16="http://schemas.microsoft.com/office/drawing/2014/main" id="{2F1A7A39-F75D-F745-9A7F-32D83E5046EC}"/>
              </a:ext>
            </a:extLst>
          </p:cNvPr>
          <p:cNvSpPr/>
          <p:nvPr/>
        </p:nvSpPr>
        <p:spPr bwMode="gray">
          <a:xfrm>
            <a:off x="2299518" y="5495336"/>
            <a:ext cx="83160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JP" sz="1600" dirty="0">
                <a:solidFill>
                  <a:schemeClr val="tx1"/>
                </a:solidFill>
              </a:rPr>
              <a:t>Shape</a:t>
            </a:r>
          </a:p>
        </p:txBody>
      </p:sp>
      <p:sp>
        <p:nvSpPr>
          <p:cNvPr id="200" name="Rectangle 199">
            <a:extLst>
              <a:ext uri="{FF2B5EF4-FFF2-40B4-BE49-F238E27FC236}">
                <a16:creationId xmlns:a16="http://schemas.microsoft.com/office/drawing/2014/main" id="{485047F1-E170-C046-9039-E73AF4364E9C}"/>
              </a:ext>
            </a:extLst>
          </p:cNvPr>
          <p:cNvSpPr/>
          <p:nvPr/>
        </p:nvSpPr>
        <p:spPr bwMode="gray">
          <a:xfrm>
            <a:off x="2933808" y="5496108"/>
            <a:ext cx="1355164"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650)</a:t>
            </a:r>
          </a:p>
        </p:txBody>
      </p:sp>
      <p:sp>
        <p:nvSpPr>
          <p:cNvPr id="201" name="Rectangle 200">
            <a:extLst>
              <a:ext uri="{FF2B5EF4-FFF2-40B4-BE49-F238E27FC236}">
                <a16:creationId xmlns:a16="http://schemas.microsoft.com/office/drawing/2014/main" id="{B6A0E699-1E8C-8D42-8A13-DD22F2D1B190}"/>
              </a:ext>
            </a:extLst>
          </p:cNvPr>
          <p:cNvSpPr/>
          <p:nvPr/>
        </p:nvSpPr>
        <p:spPr bwMode="gray">
          <a:xfrm>
            <a:off x="4447882" y="5514017"/>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(650 x 30223)</a:t>
            </a:r>
          </a:p>
        </p:txBody>
      </p:sp>
      <p:sp>
        <p:nvSpPr>
          <p:cNvPr id="202" name="Rectangle 201">
            <a:extLst>
              <a:ext uri="{FF2B5EF4-FFF2-40B4-BE49-F238E27FC236}">
                <a16:creationId xmlns:a16="http://schemas.microsoft.com/office/drawing/2014/main" id="{C9A0AEAC-0DCA-554E-BB54-C997D7346153}"/>
              </a:ext>
            </a:extLst>
          </p:cNvPr>
          <p:cNvSpPr/>
          <p:nvPr/>
        </p:nvSpPr>
        <p:spPr bwMode="gray">
          <a:xfrm>
            <a:off x="6880357" y="5496108"/>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30223)</a:t>
            </a:r>
          </a:p>
        </p:txBody>
      </p:sp>
      <p:sp>
        <p:nvSpPr>
          <p:cNvPr id="204" name="Rectangle 203">
            <a:extLst>
              <a:ext uri="{FF2B5EF4-FFF2-40B4-BE49-F238E27FC236}">
                <a16:creationId xmlns:a16="http://schemas.microsoft.com/office/drawing/2014/main" id="{AA539786-5BC5-B349-9DBE-E9CF43E3BF15}"/>
              </a:ext>
            </a:extLst>
          </p:cNvPr>
          <p:cNvSpPr/>
          <p:nvPr/>
        </p:nvSpPr>
        <p:spPr bwMode="gray">
          <a:xfrm>
            <a:off x="6161827" y="5522000"/>
            <a:ext cx="612988"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t>
            </a:r>
          </a:p>
        </p:txBody>
      </p:sp>
      <p:sp>
        <p:nvSpPr>
          <p:cNvPr id="209" name="Rectangle 208">
            <a:extLst>
              <a:ext uri="{FF2B5EF4-FFF2-40B4-BE49-F238E27FC236}">
                <a16:creationId xmlns:a16="http://schemas.microsoft.com/office/drawing/2014/main" id="{0B7682F8-EF12-3E4F-8AE7-8990D63998B8}"/>
              </a:ext>
            </a:extLst>
          </p:cNvPr>
          <p:cNvSpPr/>
          <p:nvPr/>
        </p:nvSpPr>
        <p:spPr bwMode="gray">
          <a:xfrm>
            <a:off x="2987015" y="5331472"/>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x</a:t>
            </a:r>
            <a:endParaRPr lang="en-JP" sz="1600" baseline="-25000" dirty="0">
              <a:solidFill>
                <a:schemeClr val="tx1"/>
              </a:solidFill>
            </a:endParaRPr>
          </a:p>
        </p:txBody>
      </p:sp>
      <p:sp>
        <p:nvSpPr>
          <p:cNvPr id="210" name="Rectangle 209">
            <a:extLst>
              <a:ext uri="{FF2B5EF4-FFF2-40B4-BE49-F238E27FC236}">
                <a16:creationId xmlns:a16="http://schemas.microsoft.com/office/drawing/2014/main" id="{C17F433C-CAE4-4344-94A5-07789407F316}"/>
              </a:ext>
            </a:extLst>
          </p:cNvPr>
          <p:cNvSpPr/>
          <p:nvPr/>
        </p:nvSpPr>
        <p:spPr bwMode="gray">
          <a:xfrm>
            <a:off x="4634319" y="5331472"/>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out</a:t>
            </a:r>
          </a:p>
        </p:txBody>
      </p:sp>
      <p:sp>
        <p:nvSpPr>
          <p:cNvPr id="211" name="Rectangle 210">
            <a:extLst>
              <a:ext uri="{FF2B5EF4-FFF2-40B4-BE49-F238E27FC236}">
                <a16:creationId xmlns:a16="http://schemas.microsoft.com/office/drawing/2014/main" id="{53D06F9B-A329-AC46-9916-08080E832EE9}"/>
              </a:ext>
            </a:extLst>
          </p:cNvPr>
          <p:cNvSpPr/>
          <p:nvPr/>
        </p:nvSpPr>
        <p:spPr bwMode="gray">
          <a:xfrm>
            <a:off x="7066794" y="5331472"/>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y</a:t>
            </a:r>
            <a:endParaRPr lang="en-JP" sz="1600" baseline="-25000" dirty="0">
              <a:solidFill>
                <a:schemeClr val="tx1"/>
              </a:solidFill>
            </a:endParaRPr>
          </a:p>
        </p:txBody>
      </p:sp>
      <p:sp>
        <p:nvSpPr>
          <p:cNvPr id="226" name="Rectangle 225">
            <a:extLst>
              <a:ext uri="{FF2B5EF4-FFF2-40B4-BE49-F238E27FC236}">
                <a16:creationId xmlns:a16="http://schemas.microsoft.com/office/drawing/2014/main" id="{1F4FA8AE-7470-A745-9452-22C3B032813F}"/>
              </a:ext>
            </a:extLst>
          </p:cNvPr>
          <p:cNvSpPr/>
          <p:nvPr/>
        </p:nvSpPr>
        <p:spPr bwMode="gray">
          <a:xfrm>
            <a:off x="6544916" y="3572664"/>
            <a:ext cx="2329170" cy="66726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nSpc>
                <a:spcPct val="106000"/>
              </a:lnSpc>
              <a:buFont typeface="Wingdings 2" pitchFamily="18" charset="2"/>
              <a:buNone/>
            </a:pPr>
            <a:r>
              <a:rPr lang="en-US" sz="1600" dirty="0">
                <a:solidFill>
                  <a:schemeClr val="tx1"/>
                </a:solidFill>
              </a:rPr>
              <a:t>[4.79e-07, 5.66e-03,…]</a:t>
            </a:r>
            <a:endParaRPr lang="en-JP" sz="1600" dirty="0">
              <a:solidFill>
                <a:schemeClr val="tx1"/>
              </a:solidFill>
            </a:endParaRPr>
          </a:p>
        </p:txBody>
      </p:sp>
      <p:sp>
        <p:nvSpPr>
          <p:cNvPr id="227" name="Rectangle 226">
            <a:extLst>
              <a:ext uri="{FF2B5EF4-FFF2-40B4-BE49-F238E27FC236}">
                <a16:creationId xmlns:a16="http://schemas.microsoft.com/office/drawing/2014/main" id="{BA71770A-6199-3145-A8B3-211EDC688B56}"/>
              </a:ext>
            </a:extLst>
          </p:cNvPr>
          <p:cNvSpPr/>
          <p:nvPr/>
        </p:nvSpPr>
        <p:spPr bwMode="gray">
          <a:xfrm>
            <a:off x="6161827" y="3652465"/>
            <a:ext cx="612988"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t>
            </a:r>
          </a:p>
        </p:txBody>
      </p:sp>
      <p:sp>
        <p:nvSpPr>
          <p:cNvPr id="228" name="Rectangle 227">
            <a:extLst>
              <a:ext uri="{FF2B5EF4-FFF2-40B4-BE49-F238E27FC236}">
                <a16:creationId xmlns:a16="http://schemas.microsoft.com/office/drawing/2014/main" id="{7D0623EB-289F-114C-8DB6-82746948C552}"/>
              </a:ext>
            </a:extLst>
          </p:cNvPr>
          <p:cNvSpPr/>
          <p:nvPr/>
        </p:nvSpPr>
        <p:spPr bwMode="gray">
          <a:xfrm>
            <a:off x="424698" y="5626958"/>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cxnSp>
        <p:nvCxnSpPr>
          <p:cNvPr id="7" name="Straight Arrow Connector 6">
            <a:extLst>
              <a:ext uri="{FF2B5EF4-FFF2-40B4-BE49-F238E27FC236}">
                <a16:creationId xmlns:a16="http://schemas.microsoft.com/office/drawing/2014/main" id="{57DF4EC9-DA78-674A-BDA0-CFF57A0462A9}"/>
              </a:ext>
            </a:extLst>
          </p:cNvPr>
          <p:cNvCxnSpPr>
            <a:stCxn id="228" idx="3"/>
          </p:cNvCxnSpPr>
          <p:nvPr/>
        </p:nvCxnSpPr>
        <p:spPr>
          <a:xfrm flipV="1">
            <a:off x="1764383" y="4636670"/>
            <a:ext cx="2372902" cy="1190265"/>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9" name="Rectangle 228">
            <a:extLst>
              <a:ext uri="{FF2B5EF4-FFF2-40B4-BE49-F238E27FC236}">
                <a16:creationId xmlns:a16="http://schemas.microsoft.com/office/drawing/2014/main" id="{23006B93-90C4-E14A-B97F-EBD318FC85B4}"/>
              </a:ext>
            </a:extLst>
          </p:cNvPr>
          <p:cNvSpPr/>
          <p:nvPr/>
        </p:nvSpPr>
        <p:spPr bwMode="gray">
          <a:xfrm>
            <a:off x="2216473" y="4704830"/>
            <a:ext cx="1355164"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b="1" dirty="0">
                <a:solidFill>
                  <a:schemeClr val="tx1"/>
                </a:solidFill>
              </a:rPr>
              <a:t>Tying</a:t>
            </a:r>
          </a:p>
        </p:txBody>
      </p:sp>
      <p:sp>
        <p:nvSpPr>
          <p:cNvPr id="230" name="Rectangle 229">
            <a:extLst>
              <a:ext uri="{FF2B5EF4-FFF2-40B4-BE49-F238E27FC236}">
                <a16:creationId xmlns:a16="http://schemas.microsoft.com/office/drawing/2014/main" id="{CF0B3AD8-FAAD-4040-94B1-13FEBF6BCCC1}"/>
              </a:ext>
            </a:extLst>
          </p:cNvPr>
          <p:cNvSpPr/>
          <p:nvPr/>
        </p:nvSpPr>
        <p:spPr bwMode="gray">
          <a:xfrm>
            <a:off x="5219034" y="2145881"/>
            <a:ext cx="1023318"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600" dirty="0">
                <a:solidFill>
                  <a:schemeClr val="tx1"/>
                </a:solidFill>
              </a:rPr>
              <a:t>weights</a:t>
            </a:r>
            <a:endParaRPr lang="en-JP" sz="1600" dirty="0">
              <a:solidFill>
                <a:schemeClr val="tx1"/>
              </a:solidFill>
            </a:endParaRPr>
          </a:p>
        </p:txBody>
      </p:sp>
      <p:cxnSp>
        <p:nvCxnSpPr>
          <p:cNvPr id="231" name="Straight Connector 230">
            <a:extLst>
              <a:ext uri="{FF2B5EF4-FFF2-40B4-BE49-F238E27FC236}">
                <a16:creationId xmlns:a16="http://schemas.microsoft.com/office/drawing/2014/main" id="{FAB243BC-11A2-E842-B37C-3F358B28C1B3}"/>
              </a:ext>
            </a:extLst>
          </p:cNvPr>
          <p:cNvCxnSpPr>
            <a:cxnSpLocks/>
          </p:cNvCxnSpPr>
          <p:nvPr/>
        </p:nvCxnSpPr>
        <p:spPr>
          <a:xfrm flipH="1">
            <a:off x="5101458" y="2510469"/>
            <a:ext cx="184662" cy="34593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5C4B6C7B-4709-EC48-8B26-A2E68697E5E0}"/>
              </a:ext>
            </a:extLst>
          </p:cNvPr>
          <p:cNvSpPr/>
          <p:nvPr/>
        </p:nvSpPr>
        <p:spPr bwMode="gray">
          <a:xfrm>
            <a:off x="2454626" y="2667796"/>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input</a:t>
            </a:r>
          </a:p>
        </p:txBody>
      </p:sp>
      <p:cxnSp>
        <p:nvCxnSpPr>
          <p:cNvPr id="234" name="Straight Connector 233">
            <a:extLst>
              <a:ext uri="{FF2B5EF4-FFF2-40B4-BE49-F238E27FC236}">
                <a16:creationId xmlns:a16="http://schemas.microsoft.com/office/drawing/2014/main" id="{3D7AB578-035F-D841-88C4-797C03C7403E}"/>
              </a:ext>
            </a:extLst>
          </p:cNvPr>
          <p:cNvCxnSpPr>
            <a:cxnSpLocks/>
            <a:stCxn id="233" idx="2"/>
          </p:cNvCxnSpPr>
          <p:nvPr/>
        </p:nvCxnSpPr>
        <p:spPr>
          <a:xfrm>
            <a:off x="2930595" y="3042573"/>
            <a:ext cx="793148" cy="5116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6" name="Rectangle 235">
            <a:extLst>
              <a:ext uri="{FF2B5EF4-FFF2-40B4-BE49-F238E27FC236}">
                <a16:creationId xmlns:a16="http://schemas.microsoft.com/office/drawing/2014/main" id="{F4618442-4210-E341-B108-C9646DE7BD17}"/>
              </a:ext>
            </a:extLst>
          </p:cNvPr>
          <p:cNvSpPr/>
          <p:nvPr/>
        </p:nvSpPr>
        <p:spPr bwMode="gray">
          <a:xfrm>
            <a:off x="7859361" y="2687714"/>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output</a:t>
            </a:r>
          </a:p>
        </p:txBody>
      </p:sp>
      <p:cxnSp>
        <p:nvCxnSpPr>
          <p:cNvPr id="237" name="Straight Connector 236">
            <a:extLst>
              <a:ext uri="{FF2B5EF4-FFF2-40B4-BE49-F238E27FC236}">
                <a16:creationId xmlns:a16="http://schemas.microsoft.com/office/drawing/2014/main" id="{4DCA02AE-62C2-1B47-97EA-EF2933DC060A}"/>
              </a:ext>
            </a:extLst>
          </p:cNvPr>
          <p:cNvCxnSpPr>
            <a:cxnSpLocks/>
            <a:stCxn id="236" idx="2"/>
          </p:cNvCxnSpPr>
          <p:nvPr/>
        </p:nvCxnSpPr>
        <p:spPr>
          <a:xfrm flipH="1">
            <a:off x="7700458" y="3062491"/>
            <a:ext cx="634872" cy="4605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449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err="1">
                <a:solidFill>
                  <a:srgbClr val="002776"/>
                </a:solidFill>
              </a:rPr>
              <a:t>Softmax</a:t>
            </a:r>
            <a:r>
              <a:rPr lang="en-US" dirty="0">
                <a:solidFill>
                  <a:srgbClr val="002776"/>
                </a:solidFill>
              </a:rPr>
              <a:t> with Loss layer calculates the loss for training</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Design - </a:t>
            </a:r>
            <a:r>
              <a:rPr lang="en-US" sz="2400" dirty="0" err="1">
                <a:solidFill>
                  <a:srgbClr val="81BC01"/>
                </a:solidFill>
              </a:rPr>
              <a:t>Softmax</a:t>
            </a:r>
            <a:r>
              <a:rPr lang="en-US" sz="2400" dirty="0">
                <a:solidFill>
                  <a:srgbClr val="81BC01"/>
                </a:solidFill>
              </a:rPr>
              <a:t> with Loss</a:t>
            </a:r>
          </a:p>
        </p:txBody>
      </p:sp>
      <p:grpSp>
        <p:nvGrpSpPr>
          <p:cNvPr id="90" name="Group 89">
            <a:extLst>
              <a:ext uri="{FF2B5EF4-FFF2-40B4-BE49-F238E27FC236}">
                <a16:creationId xmlns:a16="http://schemas.microsoft.com/office/drawing/2014/main" id="{5AEB7F97-BAB6-4945-87C6-E005FB05678C}"/>
              </a:ext>
            </a:extLst>
          </p:cNvPr>
          <p:cNvGrpSpPr/>
          <p:nvPr/>
        </p:nvGrpSpPr>
        <p:grpSpPr>
          <a:xfrm>
            <a:off x="435777" y="2059710"/>
            <a:ext cx="1408038" cy="4380000"/>
            <a:chOff x="2557537" y="1974850"/>
            <a:chExt cx="1408038" cy="4380000"/>
          </a:xfrm>
        </p:grpSpPr>
        <p:sp>
          <p:nvSpPr>
            <p:cNvPr id="120" name="Rectangle 119">
              <a:extLst>
                <a:ext uri="{FF2B5EF4-FFF2-40B4-BE49-F238E27FC236}">
                  <a16:creationId xmlns:a16="http://schemas.microsoft.com/office/drawing/2014/main" id="{743F1597-3006-1A43-94F5-41532B1B6569}"/>
                </a:ext>
              </a:extLst>
            </p:cNvPr>
            <p:cNvSpPr/>
            <p:nvPr/>
          </p:nvSpPr>
          <p:spPr bwMode="gray">
            <a:xfrm>
              <a:off x="2557537" y="2425609"/>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Softmax</a:t>
              </a:r>
            </a:p>
          </p:txBody>
        </p:sp>
        <p:sp>
          <p:nvSpPr>
            <p:cNvPr id="121" name="Rectangle 120">
              <a:extLst>
                <a:ext uri="{FF2B5EF4-FFF2-40B4-BE49-F238E27FC236}">
                  <a16:creationId xmlns:a16="http://schemas.microsoft.com/office/drawing/2014/main" id="{F710C066-456F-CC48-A90F-1F3BE4F00975}"/>
                </a:ext>
              </a:extLst>
            </p:cNvPr>
            <p:cNvSpPr/>
            <p:nvPr/>
          </p:nvSpPr>
          <p:spPr bwMode="gray">
            <a:xfrm>
              <a:off x="2557537" y="2876368"/>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Affine</a:t>
              </a:r>
            </a:p>
          </p:txBody>
        </p:sp>
        <p:sp>
          <p:nvSpPr>
            <p:cNvPr id="122" name="Rectangle 121">
              <a:extLst>
                <a:ext uri="{FF2B5EF4-FFF2-40B4-BE49-F238E27FC236}">
                  <a16:creationId xmlns:a16="http://schemas.microsoft.com/office/drawing/2014/main" id="{592DA9BC-916B-4644-BA5C-D3F9F08E0DFE}"/>
                </a:ext>
              </a:extLst>
            </p:cNvPr>
            <p:cNvSpPr/>
            <p:nvPr/>
          </p:nvSpPr>
          <p:spPr bwMode="gray">
            <a:xfrm>
              <a:off x="2557537" y="3327127"/>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3" name="Rectangle 122">
              <a:extLst>
                <a:ext uri="{FF2B5EF4-FFF2-40B4-BE49-F238E27FC236}">
                  <a16:creationId xmlns:a16="http://schemas.microsoft.com/office/drawing/2014/main" id="{A533CFFB-65DC-9740-B0B4-D5CF2C4D293F}"/>
                </a:ext>
              </a:extLst>
            </p:cNvPr>
            <p:cNvSpPr/>
            <p:nvPr/>
          </p:nvSpPr>
          <p:spPr bwMode="gray">
            <a:xfrm>
              <a:off x="2557537" y="3777886"/>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4" name="Rectangle 123">
              <a:extLst>
                <a:ext uri="{FF2B5EF4-FFF2-40B4-BE49-F238E27FC236}">
                  <a16:creationId xmlns:a16="http://schemas.microsoft.com/office/drawing/2014/main" id="{FE3399CB-5C04-5C43-9259-6BDFA6B5FAB8}"/>
                </a:ext>
              </a:extLst>
            </p:cNvPr>
            <p:cNvSpPr/>
            <p:nvPr/>
          </p:nvSpPr>
          <p:spPr bwMode="gray">
            <a:xfrm>
              <a:off x="2557537" y="4228645"/>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5" name="Rectangle 124">
              <a:extLst>
                <a:ext uri="{FF2B5EF4-FFF2-40B4-BE49-F238E27FC236}">
                  <a16:creationId xmlns:a16="http://schemas.microsoft.com/office/drawing/2014/main" id="{7638F074-A50F-7A4B-B5A6-59CBF33F4DD8}"/>
                </a:ext>
              </a:extLst>
            </p:cNvPr>
            <p:cNvSpPr/>
            <p:nvPr/>
          </p:nvSpPr>
          <p:spPr bwMode="gray">
            <a:xfrm>
              <a:off x="2557537" y="4679404"/>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LSTM</a:t>
              </a:r>
            </a:p>
          </p:txBody>
        </p:sp>
        <p:sp>
          <p:nvSpPr>
            <p:cNvPr id="126" name="Rectangle 125">
              <a:extLst>
                <a:ext uri="{FF2B5EF4-FFF2-40B4-BE49-F238E27FC236}">
                  <a16:creationId xmlns:a16="http://schemas.microsoft.com/office/drawing/2014/main" id="{DF0D2E66-24D5-C846-9C03-A8E347A63B6F}"/>
                </a:ext>
              </a:extLst>
            </p:cNvPr>
            <p:cNvSpPr/>
            <p:nvPr/>
          </p:nvSpPr>
          <p:spPr bwMode="gray">
            <a:xfrm>
              <a:off x="2557537" y="5130163"/>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Dropout</a:t>
              </a:r>
            </a:p>
          </p:txBody>
        </p:sp>
        <p:sp>
          <p:nvSpPr>
            <p:cNvPr id="127" name="Rectangle 126">
              <a:extLst>
                <a:ext uri="{FF2B5EF4-FFF2-40B4-BE49-F238E27FC236}">
                  <a16:creationId xmlns:a16="http://schemas.microsoft.com/office/drawing/2014/main" id="{604982C4-D28D-A74C-89B8-CF79C8EACDCE}"/>
                </a:ext>
              </a:extLst>
            </p:cNvPr>
            <p:cNvSpPr/>
            <p:nvPr/>
          </p:nvSpPr>
          <p:spPr bwMode="gray">
            <a:xfrm>
              <a:off x="2557537" y="5580922"/>
              <a:ext cx="1285415" cy="323165"/>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Embedding</a:t>
              </a:r>
            </a:p>
          </p:txBody>
        </p:sp>
        <p:cxnSp>
          <p:nvCxnSpPr>
            <p:cNvPr id="128" name="Straight Arrow Connector 127">
              <a:extLst>
                <a:ext uri="{FF2B5EF4-FFF2-40B4-BE49-F238E27FC236}">
                  <a16:creationId xmlns:a16="http://schemas.microsoft.com/office/drawing/2014/main" id="{58EE1BBA-FD04-AD42-A25D-9334BE1CF355}"/>
                </a:ext>
              </a:extLst>
            </p:cNvPr>
            <p:cNvCxnSpPr>
              <a:stCxn id="127" idx="0"/>
              <a:endCxn id="126" idx="2"/>
            </p:cNvCxnSpPr>
            <p:nvPr/>
          </p:nvCxnSpPr>
          <p:spPr>
            <a:xfrm flipV="1">
              <a:off x="3200245" y="5453328"/>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F9F6801-B7B1-B74F-ADD9-1D52F4720D0E}"/>
                </a:ext>
              </a:extLst>
            </p:cNvPr>
            <p:cNvCxnSpPr>
              <a:cxnSpLocks/>
              <a:stCxn id="126" idx="0"/>
              <a:endCxn id="125" idx="2"/>
            </p:cNvCxnSpPr>
            <p:nvPr/>
          </p:nvCxnSpPr>
          <p:spPr>
            <a:xfrm flipV="1">
              <a:off x="3200245" y="5002569"/>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DC54F09-20AE-F44D-9479-6F15FC223332}"/>
                </a:ext>
              </a:extLst>
            </p:cNvPr>
            <p:cNvCxnSpPr>
              <a:cxnSpLocks/>
              <a:stCxn id="124" idx="0"/>
              <a:endCxn id="123" idx="2"/>
            </p:cNvCxnSpPr>
            <p:nvPr/>
          </p:nvCxnSpPr>
          <p:spPr>
            <a:xfrm flipV="1">
              <a:off x="3200245" y="4101051"/>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77EC746-328A-CD4F-B9D9-89C8517C3C52}"/>
                </a:ext>
              </a:extLst>
            </p:cNvPr>
            <p:cNvCxnSpPr>
              <a:cxnSpLocks/>
              <a:stCxn id="122" idx="0"/>
              <a:endCxn id="121" idx="2"/>
            </p:cNvCxnSpPr>
            <p:nvPr/>
          </p:nvCxnSpPr>
          <p:spPr>
            <a:xfrm flipV="1">
              <a:off x="3200245" y="3199533"/>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69FE9F-C8AC-264F-AAE4-AC3F34C8BAC7}"/>
                </a:ext>
              </a:extLst>
            </p:cNvPr>
            <p:cNvCxnSpPr>
              <a:cxnSpLocks/>
              <a:stCxn id="121" idx="0"/>
              <a:endCxn id="120" idx="2"/>
            </p:cNvCxnSpPr>
            <p:nvPr/>
          </p:nvCxnSpPr>
          <p:spPr>
            <a:xfrm flipV="1">
              <a:off x="3200245" y="2748774"/>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77C6277D-8D82-3C45-91B6-084F87F0621B}"/>
                </a:ext>
              </a:extLst>
            </p:cNvPr>
            <p:cNvSpPr/>
            <p:nvPr/>
          </p:nvSpPr>
          <p:spPr bwMode="gray">
            <a:xfrm>
              <a:off x="2557537" y="6031685"/>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b"/>
            <a:lstStyle/>
            <a:p>
              <a:pPr algn="ctr">
                <a:lnSpc>
                  <a:spcPct val="106000"/>
                </a:lnSpc>
                <a:buFont typeface="Wingdings 2" pitchFamily="18" charset="2"/>
                <a:buNone/>
              </a:pPr>
              <a:r>
                <a:rPr lang="en-JP" sz="1600" dirty="0">
                  <a:solidFill>
                    <a:schemeClr val="tx1"/>
                  </a:solidFill>
                </a:rPr>
                <a:t>w</a:t>
              </a:r>
              <a:r>
                <a:rPr lang="en-JP" sz="1600" baseline="-25000" dirty="0">
                  <a:solidFill>
                    <a:schemeClr val="tx1"/>
                  </a:solidFill>
                </a:rPr>
                <a:t>0</a:t>
              </a:r>
            </a:p>
          </p:txBody>
        </p:sp>
        <p:sp>
          <p:nvSpPr>
            <p:cNvPr id="134" name="Rectangle 133">
              <a:extLst>
                <a:ext uri="{FF2B5EF4-FFF2-40B4-BE49-F238E27FC236}">
                  <a16:creationId xmlns:a16="http://schemas.microsoft.com/office/drawing/2014/main" id="{4C708631-8242-AF46-9590-587D270A6460}"/>
                </a:ext>
              </a:extLst>
            </p:cNvPr>
            <p:cNvSpPr/>
            <p:nvPr/>
          </p:nvSpPr>
          <p:spPr bwMode="gray">
            <a:xfrm>
              <a:off x="2557537" y="1974850"/>
              <a:ext cx="1285415" cy="32316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y</a:t>
              </a:r>
              <a:r>
                <a:rPr lang="en-JP" sz="1600" baseline="-25000" dirty="0">
                  <a:solidFill>
                    <a:schemeClr val="tx1"/>
                  </a:solidFill>
                </a:rPr>
                <a:t>0</a:t>
              </a:r>
            </a:p>
          </p:txBody>
        </p:sp>
        <p:cxnSp>
          <p:nvCxnSpPr>
            <p:cNvPr id="135" name="Straight Arrow Connector 134">
              <a:extLst>
                <a:ext uri="{FF2B5EF4-FFF2-40B4-BE49-F238E27FC236}">
                  <a16:creationId xmlns:a16="http://schemas.microsoft.com/office/drawing/2014/main" id="{A83F7FD6-93AB-D54E-835E-A1DD95C14527}"/>
                </a:ext>
              </a:extLst>
            </p:cNvPr>
            <p:cNvCxnSpPr>
              <a:cxnSpLocks/>
              <a:stCxn id="133" idx="0"/>
              <a:endCxn id="127" idx="2"/>
            </p:cNvCxnSpPr>
            <p:nvPr/>
          </p:nvCxnSpPr>
          <p:spPr>
            <a:xfrm flipV="1">
              <a:off x="3200245" y="5904087"/>
              <a:ext cx="0" cy="1275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1ADF293-7EAA-9940-BBFE-9A3A556CEF6B}"/>
                </a:ext>
              </a:extLst>
            </p:cNvPr>
            <p:cNvCxnSpPr>
              <a:cxnSpLocks/>
              <a:stCxn id="120" idx="0"/>
              <a:endCxn id="134" idx="2"/>
            </p:cNvCxnSpPr>
            <p:nvPr/>
          </p:nvCxnSpPr>
          <p:spPr>
            <a:xfrm flipV="1">
              <a:off x="3200245" y="2298015"/>
              <a:ext cx="0" cy="1275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BEFCB067-96D3-A047-A509-74C8CB3AB3D9}"/>
                </a:ext>
              </a:extLst>
            </p:cNvPr>
            <p:cNvSpPr/>
            <p:nvPr/>
          </p:nvSpPr>
          <p:spPr bwMode="gray">
            <a:xfrm>
              <a:off x="3778250" y="4872734"/>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38" name="Rectangle 137">
              <a:extLst>
                <a:ext uri="{FF2B5EF4-FFF2-40B4-BE49-F238E27FC236}">
                  <a16:creationId xmlns:a16="http://schemas.microsoft.com/office/drawing/2014/main" id="{D9985D3F-27C8-114B-A98F-E5DDE7F789D9}"/>
                </a:ext>
              </a:extLst>
            </p:cNvPr>
            <p:cNvSpPr/>
            <p:nvPr/>
          </p:nvSpPr>
          <p:spPr bwMode="gray">
            <a:xfrm>
              <a:off x="3778249" y="4728028"/>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39" name="Elbow Connector 138">
              <a:extLst>
                <a:ext uri="{FF2B5EF4-FFF2-40B4-BE49-F238E27FC236}">
                  <a16:creationId xmlns:a16="http://schemas.microsoft.com/office/drawing/2014/main" id="{F7149F4C-08AC-6F44-82F7-7C05DDB5FD00}"/>
                </a:ext>
              </a:extLst>
            </p:cNvPr>
            <p:cNvCxnSpPr>
              <a:stCxn id="137" idx="3"/>
              <a:endCxn id="124" idx="2"/>
            </p:cNvCxnSpPr>
            <p:nvPr/>
          </p:nvCxnSpPr>
          <p:spPr>
            <a:xfrm flipH="1" flipV="1">
              <a:off x="3200245" y="4551810"/>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47BC9FFE-3D25-4748-9425-D8130813F3AA}"/>
                </a:ext>
              </a:extLst>
            </p:cNvPr>
            <p:cNvSpPr/>
            <p:nvPr/>
          </p:nvSpPr>
          <p:spPr bwMode="gray">
            <a:xfrm>
              <a:off x="3777650" y="3966143"/>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sp>
          <p:nvSpPr>
            <p:cNvPr id="141" name="Rectangle 140">
              <a:extLst>
                <a:ext uri="{FF2B5EF4-FFF2-40B4-BE49-F238E27FC236}">
                  <a16:creationId xmlns:a16="http://schemas.microsoft.com/office/drawing/2014/main" id="{FFD6516D-C9FF-5249-ABD9-8F4C2433100C}"/>
                </a:ext>
              </a:extLst>
            </p:cNvPr>
            <p:cNvSpPr/>
            <p:nvPr/>
          </p:nvSpPr>
          <p:spPr bwMode="gray">
            <a:xfrm>
              <a:off x="3777649" y="3821437"/>
              <a:ext cx="65903" cy="88005"/>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JP" sz="1600" dirty="0">
                <a:solidFill>
                  <a:schemeClr val="tx1"/>
                </a:solidFill>
              </a:endParaRPr>
            </a:p>
          </p:txBody>
        </p:sp>
        <p:cxnSp>
          <p:nvCxnSpPr>
            <p:cNvPr id="142" name="Elbow Connector 141">
              <a:extLst>
                <a:ext uri="{FF2B5EF4-FFF2-40B4-BE49-F238E27FC236}">
                  <a16:creationId xmlns:a16="http://schemas.microsoft.com/office/drawing/2014/main" id="{29F340CF-772C-3749-80E9-AA93E10FF651}"/>
                </a:ext>
              </a:extLst>
            </p:cNvPr>
            <p:cNvCxnSpPr>
              <a:stCxn id="140" idx="3"/>
            </p:cNvCxnSpPr>
            <p:nvPr/>
          </p:nvCxnSpPr>
          <p:spPr>
            <a:xfrm flipH="1" flipV="1">
              <a:off x="3199645" y="3645219"/>
              <a:ext cx="643908" cy="364927"/>
            </a:xfrm>
            <a:prstGeom prst="bentConnector4">
              <a:avLst>
                <a:gd name="adj1" fmla="val -3945"/>
                <a:gd name="adj2" fmla="val 7256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3C3D06F-B3BF-DE40-BF4A-0C65326091C9}"/>
                </a:ext>
              </a:extLst>
            </p:cNvPr>
            <p:cNvCxnSpPr>
              <a:stCxn id="141" idx="3"/>
            </p:cNvCxnSpPr>
            <p:nvPr/>
          </p:nvCxnSpPr>
          <p:spPr>
            <a:xfrm>
              <a:off x="3843552" y="3865440"/>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79EB6B0-135E-FE4C-B021-B634943AD773}"/>
                </a:ext>
              </a:extLst>
            </p:cNvPr>
            <p:cNvCxnSpPr/>
            <p:nvPr/>
          </p:nvCxnSpPr>
          <p:spPr>
            <a:xfrm>
              <a:off x="3843552" y="4010145"/>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4CEE94B-66B7-AE41-A9AB-BE0B7D385D9C}"/>
                </a:ext>
              </a:extLst>
            </p:cNvPr>
            <p:cNvCxnSpPr/>
            <p:nvPr/>
          </p:nvCxnSpPr>
          <p:spPr>
            <a:xfrm>
              <a:off x="3843552" y="4770321"/>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7348F23-715D-4148-9753-91E7C9166056}"/>
                </a:ext>
              </a:extLst>
            </p:cNvPr>
            <p:cNvCxnSpPr/>
            <p:nvPr/>
          </p:nvCxnSpPr>
          <p:spPr>
            <a:xfrm>
              <a:off x="3843552" y="4915026"/>
              <a:ext cx="122023" cy="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86ABAD52-33DE-B44C-B532-932B33A3BEC9}"/>
                  </a:ext>
                </a:extLst>
              </p:cNvPr>
              <p:cNvSpPr txBox="1"/>
              <p:nvPr/>
            </p:nvSpPr>
            <p:spPr>
              <a:xfrm>
                <a:off x="1728438" y="3922963"/>
                <a:ext cx="524182" cy="55399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r>
                        <a:rPr lang="en-US" sz="3600" b="0" i="0" smtClean="0">
                          <a:solidFill>
                            <a:schemeClr val="tx2"/>
                          </a:solidFill>
                          <a:latin typeface="Cambria Math" panose="02040503050406030204" pitchFamily="18" charset="0"/>
                          <a:ea typeface="Cambria Math" panose="02040503050406030204" pitchFamily="18" charset="0"/>
                        </a:rPr>
                        <m:t>⋯</m:t>
                      </m:r>
                    </m:oMath>
                  </m:oMathPara>
                </a14:m>
                <a:endParaRPr lang="en-US" sz="3600" dirty="0">
                  <a:solidFill>
                    <a:schemeClr val="tx2"/>
                  </a:solidFill>
                  <a:latin typeface="Arial" panose="020B0604020202020204" pitchFamily="34" charset="0"/>
                  <a:cs typeface="Arial" panose="020B0604020202020204" pitchFamily="34" charset="0"/>
                </a:endParaRPr>
              </a:p>
            </p:txBody>
          </p:sp>
        </mc:Choice>
        <mc:Fallback xmlns="">
          <p:sp>
            <p:nvSpPr>
              <p:cNvPr id="92" name="TextBox 91">
                <a:extLst>
                  <a:ext uri="{FF2B5EF4-FFF2-40B4-BE49-F238E27FC236}">
                    <a16:creationId xmlns:a16="http://schemas.microsoft.com/office/drawing/2014/main" id="{86ABAD52-33DE-B44C-B532-932B33A3BEC9}"/>
                  </a:ext>
                </a:extLst>
              </p:cNvPr>
              <p:cNvSpPr txBox="1">
                <a:spLocks noRot="1" noChangeAspect="1" noMove="1" noResize="1" noEditPoints="1" noAdjustHandles="1" noChangeArrowheads="1" noChangeShapeType="1" noTextEdit="1"/>
              </p:cNvSpPr>
              <p:nvPr/>
            </p:nvSpPr>
            <p:spPr>
              <a:xfrm>
                <a:off x="1728438" y="3922963"/>
                <a:ext cx="524182" cy="553998"/>
              </a:xfrm>
              <a:prstGeom prst="rect">
                <a:avLst/>
              </a:prstGeom>
              <a:blipFill>
                <a:blip r:embed="rId3"/>
                <a:stretch>
                  <a:fillRect l="-4762" r="-4762"/>
                </a:stretch>
              </a:blipFill>
            </p:spPr>
            <p:txBody>
              <a:bodyPr/>
              <a:lstStyle/>
              <a:p>
                <a:r>
                  <a:rPr lang="en-JP">
                    <a:noFill/>
                  </a:rPr>
                  <a:t> </a:t>
                </a:r>
              </a:p>
            </p:txBody>
          </p:sp>
        </mc:Fallback>
      </mc:AlternateContent>
      <p:sp>
        <p:nvSpPr>
          <p:cNvPr id="166" name="Rectangle 165">
            <a:extLst>
              <a:ext uri="{FF2B5EF4-FFF2-40B4-BE49-F238E27FC236}">
                <a16:creationId xmlns:a16="http://schemas.microsoft.com/office/drawing/2014/main" id="{2A2A6E13-5B45-2148-833D-202DE1027517}"/>
              </a:ext>
            </a:extLst>
          </p:cNvPr>
          <p:cNvSpPr/>
          <p:nvPr/>
        </p:nvSpPr>
        <p:spPr bwMode="gray">
          <a:xfrm>
            <a:off x="388753" y="2473048"/>
            <a:ext cx="1339685" cy="399953"/>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08" name="Rectangle 207">
            <a:extLst>
              <a:ext uri="{FF2B5EF4-FFF2-40B4-BE49-F238E27FC236}">
                <a16:creationId xmlns:a16="http://schemas.microsoft.com/office/drawing/2014/main" id="{6594F651-AE9D-984E-BDC7-0B79DD8A546A}"/>
              </a:ext>
            </a:extLst>
          </p:cNvPr>
          <p:cNvSpPr/>
          <p:nvPr/>
        </p:nvSpPr>
        <p:spPr bwMode="gray">
          <a:xfrm>
            <a:off x="2299519" y="1999478"/>
            <a:ext cx="6479356" cy="4382271"/>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32" name="Straight Connector 231">
            <a:extLst>
              <a:ext uri="{FF2B5EF4-FFF2-40B4-BE49-F238E27FC236}">
                <a16:creationId xmlns:a16="http://schemas.microsoft.com/office/drawing/2014/main" id="{60EA6A4D-53F8-DE4E-92D2-1D52BEB72F60}"/>
              </a:ext>
            </a:extLst>
          </p:cNvPr>
          <p:cNvCxnSpPr>
            <a:cxnSpLocks/>
          </p:cNvCxnSpPr>
          <p:nvPr/>
        </p:nvCxnSpPr>
        <p:spPr>
          <a:xfrm flipH="1">
            <a:off x="1728438" y="1999478"/>
            <a:ext cx="565154" cy="4735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9333897-8706-124A-821C-64EE56DB4EA4}"/>
              </a:ext>
            </a:extLst>
          </p:cNvPr>
          <p:cNvCxnSpPr>
            <a:cxnSpLocks/>
          </p:cNvCxnSpPr>
          <p:nvPr/>
        </p:nvCxnSpPr>
        <p:spPr>
          <a:xfrm flipH="1" flipV="1">
            <a:off x="1728438" y="2873001"/>
            <a:ext cx="565152" cy="35087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8CE971CB-F194-6546-A55C-8D00558F9A22}"/>
              </a:ext>
            </a:extLst>
          </p:cNvPr>
          <p:cNvSpPr/>
          <p:nvPr/>
        </p:nvSpPr>
        <p:spPr bwMode="gray">
          <a:xfrm>
            <a:off x="2413441" y="4015972"/>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78" name="Rectangle 77">
            <a:extLst>
              <a:ext uri="{FF2B5EF4-FFF2-40B4-BE49-F238E27FC236}">
                <a16:creationId xmlns:a16="http://schemas.microsoft.com/office/drawing/2014/main" id="{C2FE0720-C597-7241-971F-D4846E13DD87}"/>
              </a:ext>
            </a:extLst>
          </p:cNvPr>
          <p:cNvSpPr/>
          <p:nvPr/>
        </p:nvSpPr>
        <p:spPr bwMode="gray">
          <a:xfrm>
            <a:off x="5586247" y="4618779"/>
            <a:ext cx="1734928" cy="816977"/>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dirty="0" err="1"/>
              <a:t>Softmax</a:t>
            </a:r>
            <a:endParaRPr lang="en-US" sz="1600" dirty="0"/>
          </a:p>
        </p:txBody>
      </p:sp>
      <p:sp>
        <p:nvSpPr>
          <p:cNvPr id="82" name="Rectangle 81">
            <a:extLst>
              <a:ext uri="{FF2B5EF4-FFF2-40B4-BE49-F238E27FC236}">
                <a16:creationId xmlns:a16="http://schemas.microsoft.com/office/drawing/2014/main" id="{E6FD8807-959A-C04D-9739-5D5C6841FA0B}"/>
              </a:ext>
            </a:extLst>
          </p:cNvPr>
          <p:cNvSpPr/>
          <p:nvPr/>
        </p:nvSpPr>
        <p:spPr bwMode="gray">
          <a:xfrm>
            <a:off x="5586247" y="3267246"/>
            <a:ext cx="1734928" cy="816977"/>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dirty="0"/>
              <a:t>Cross</a:t>
            </a:r>
          </a:p>
          <a:p>
            <a:pPr algn="ctr">
              <a:lnSpc>
                <a:spcPct val="106000"/>
              </a:lnSpc>
              <a:buFont typeface="Wingdings 2" pitchFamily="18" charset="2"/>
              <a:buNone/>
            </a:pPr>
            <a:r>
              <a:rPr lang="en-US" sz="1600" dirty="0"/>
              <a:t>Entropy</a:t>
            </a:r>
          </a:p>
          <a:p>
            <a:pPr algn="ctr">
              <a:lnSpc>
                <a:spcPct val="106000"/>
              </a:lnSpc>
              <a:buFont typeface="Wingdings 2" pitchFamily="18" charset="2"/>
              <a:buNone/>
            </a:pPr>
            <a:r>
              <a:rPr lang="en-US" sz="1600" dirty="0"/>
              <a:t>Error</a:t>
            </a:r>
          </a:p>
        </p:txBody>
      </p:sp>
      <p:sp>
        <p:nvSpPr>
          <p:cNvPr id="83" name="Rounded Rectangle 82">
            <a:extLst>
              <a:ext uri="{FF2B5EF4-FFF2-40B4-BE49-F238E27FC236}">
                <a16:creationId xmlns:a16="http://schemas.microsoft.com/office/drawing/2014/main" id="{B7FE4332-7018-2C4B-B895-2510FB1F8EF6}"/>
              </a:ext>
            </a:extLst>
          </p:cNvPr>
          <p:cNvSpPr/>
          <p:nvPr/>
        </p:nvSpPr>
        <p:spPr bwMode="gray">
          <a:xfrm>
            <a:off x="6296366" y="5970312"/>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cxnSp>
        <p:nvCxnSpPr>
          <p:cNvPr id="84" name="Straight Arrow Connector 83">
            <a:extLst>
              <a:ext uri="{FF2B5EF4-FFF2-40B4-BE49-F238E27FC236}">
                <a16:creationId xmlns:a16="http://schemas.microsoft.com/office/drawing/2014/main" id="{345E385C-895C-AF44-867B-63B841692ED8}"/>
              </a:ext>
            </a:extLst>
          </p:cNvPr>
          <p:cNvCxnSpPr>
            <a:cxnSpLocks/>
            <a:stCxn id="83" idx="0"/>
            <a:endCxn id="78" idx="2"/>
          </p:cNvCxnSpPr>
          <p:nvPr/>
        </p:nvCxnSpPr>
        <p:spPr>
          <a:xfrm flipH="1" flipV="1">
            <a:off x="6453711" y="5435756"/>
            <a:ext cx="1" cy="534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4999613-A572-8849-BE9F-5C62437F5FFC}"/>
              </a:ext>
            </a:extLst>
          </p:cNvPr>
          <p:cNvCxnSpPr>
            <a:cxnSpLocks/>
            <a:stCxn id="78" idx="0"/>
            <a:endCxn id="82" idx="2"/>
          </p:cNvCxnSpPr>
          <p:nvPr/>
        </p:nvCxnSpPr>
        <p:spPr>
          <a:xfrm flipV="1">
            <a:off x="6453711" y="4084223"/>
            <a:ext cx="0" cy="534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166947F3-0D29-664A-872D-40A360FE450B}"/>
              </a:ext>
            </a:extLst>
          </p:cNvPr>
          <p:cNvSpPr/>
          <p:nvPr/>
        </p:nvSpPr>
        <p:spPr bwMode="gray">
          <a:xfrm>
            <a:off x="6053397" y="2199744"/>
            <a:ext cx="800628"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Loss</a:t>
            </a:r>
          </a:p>
        </p:txBody>
      </p:sp>
      <p:cxnSp>
        <p:nvCxnSpPr>
          <p:cNvPr id="93" name="Straight Arrow Connector 92">
            <a:extLst>
              <a:ext uri="{FF2B5EF4-FFF2-40B4-BE49-F238E27FC236}">
                <a16:creationId xmlns:a16="http://schemas.microsoft.com/office/drawing/2014/main" id="{83DFF52B-F658-4940-AF79-291FC42B939E}"/>
              </a:ext>
            </a:extLst>
          </p:cNvPr>
          <p:cNvCxnSpPr>
            <a:cxnSpLocks/>
            <a:stCxn id="82" idx="0"/>
            <a:endCxn id="91" idx="2"/>
          </p:cNvCxnSpPr>
          <p:nvPr/>
        </p:nvCxnSpPr>
        <p:spPr>
          <a:xfrm flipV="1">
            <a:off x="6453711" y="2732690"/>
            <a:ext cx="0" cy="534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A0816DA-7C4E-754B-A3CC-74EDCE84733A}"/>
              </a:ext>
            </a:extLst>
          </p:cNvPr>
          <p:cNvSpPr txBox="1"/>
          <p:nvPr/>
        </p:nvSpPr>
        <p:spPr>
          <a:xfrm>
            <a:off x="2914528" y="4768600"/>
            <a:ext cx="1878732" cy="553998"/>
          </a:xfrm>
          <a:prstGeom prst="rect">
            <a:avLst/>
          </a:prstGeom>
          <a:noFill/>
        </p:spPr>
        <p:txBody>
          <a:bodyPr wrap="square" lIns="0" tIns="0" rIns="0" bIns="0" rtlCol="0">
            <a:spAutoFit/>
          </a:bodyPr>
          <a:lstStyle/>
          <a:p>
            <a:pPr algn="ctr">
              <a:buClr>
                <a:srgbClr val="002776"/>
              </a:buClr>
            </a:pPr>
            <a:r>
              <a:rPr lang="en-US" dirty="0"/>
              <a:t>[0, </a:t>
            </a:r>
            <a:r>
              <a:rPr lang="en-JP" dirty="0"/>
              <a:t>⋯</a:t>
            </a:r>
            <a:r>
              <a:rPr lang="en-US" dirty="0"/>
              <a:t>, 1, </a:t>
            </a:r>
            <a:r>
              <a:rPr lang="en-JP" dirty="0"/>
              <a:t>⋯, 0</a:t>
            </a:r>
            <a:r>
              <a:rPr lang="en-US" dirty="0"/>
              <a:t>] </a:t>
            </a:r>
          </a:p>
          <a:p>
            <a:pPr algn="ctr">
              <a:buClr>
                <a:srgbClr val="002776"/>
              </a:buClr>
            </a:pPr>
            <a:r>
              <a:rPr lang="en-US" dirty="0"/>
              <a:t>training label</a:t>
            </a:r>
          </a:p>
        </p:txBody>
      </p:sp>
      <p:sp>
        <p:nvSpPr>
          <p:cNvPr id="97" name="Rounded Rectangle 96">
            <a:extLst>
              <a:ext uri="{FF2B5EF4-FFF2-40B4-BE49-F238E27FC236}">
                <a16:creationId xmlns:a16="http://schemas.microsoft.com/office/drawing/2014/main" id="{7B75B133-4FE2-DC4F-A7A9-2E1663811D18}"/>
              </a:ext>
            </a:extLst>
          </p:cNvPr>
          <p:cNvSpPr/>
          <p:nvPr/>
        </p:nvSpPr>
        <p:spPr bwMode="gray">
          <a:xfrm>
            <a:off x="5999596" y="2233839"/>
            <a:ext cx="314691" cy="254969"/>
          </a:xfrm>
          <a:prstGeom prst="roundRect">
            <a:avLst>
              <a:gd name="adj" fmla="val 4575"/>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cxnSp>
        <p:nvCxnSpPr>
          <p:cNvPr id="98" name="Elbow Connector 97">
            <a:extLst>
              <a:ext uri="{FF2B5EF4-FFF2-40B4-BE49-F238E27FC236}">
                <a16:creationId xmlns:a16="http://schemas.microsoft.com/office/drawing/2014/main" id="{E268BC92-DD60-194D-8B4A-DE259E7B919A}"/>
              </a:ext>
            </a:extLst>
          </p:cNvPr>
          <p:cNvCxnSpPr>
            <a:cxnSpLocks/>
            <a:stCxn id="94" idx="0"/>
            <a:endCxn id="82" idx="2"/>
          </p:cNvCxnSpPr>
          <p:nvPr/>
        </p:nvCxnSpPr>
        <p:spPr>
          <a:xfrm rot="5400000" flipH="1" flipV="1">
            <a:off x="4811614" y="3126504"/>
            <a:ext cx="684377" cy="259981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5D524F1A-CFF4-9145-9079-627C9E4AEE8C}"/>
              </a:ext>
            </a:extLst>
          </p:cNvPr>
          <p:cNvSpPr/>
          <p:nvPr/>
        </p:nvSpPr>
        <p:spPr bwMode="gray">
          <a:xfrm>
            <a:off x="7245520" y="5760755"/>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input</a:t>
            </a:r>
          </a:p>
        </p:txBody>
      </p:sp>
      <p:sp>
        <p:nvSpPr>
          <p:cNvPr id="149" name="Rectangle 148">
            <a:extLst>
              <a:ext uri="{FF2B5EF4-FFF2-40B4-BE49-F238E27FC236}">
                <a16:creationId xmlns:a16="http://schemas.microsoft.com/office/drawing/2014/main" id="{0398BD7C-6D81-5247-85CB-73213D01D520}"/>
              </a:ext>
            </a:extLst>
          </p:cNvPr>
          <p:cNvSpPr/>
          <p:nvPr/>
        </p:nvSpPr>
        <p:spPr bwMode="gray">
          <a:xfrm>
            <a:off x="7245520" y="2338452"/>
            <a:ext cx="951938" cy="374777"/>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output</a:t>
            </a:r>
          </a:p>
        </p:txBody>
      </p:sp>
      <p:sp>
        <p:nvSpPr>
          <p:cNvPr id="150" name="Rectangle 149">
            <a:extLst>
              <a:ext uri="{FF2B5EF4-FFF2-40B4-BE49-F238E27FC236}">
                <a16:creationId xmlns:a16="http://schemas.microsoft.com/office/drawing/2014/main" id="{56A10ABD-EF0F-604A-83CD-5E8FB63DB7FD}"/>
              </a:ext>
            </a:extLst>
          </p:cNvPr>
          <p:cNvSpPr/>
          <p:nvPr/>
        </p:nvSpPr>
        <p:spPr bwMode="gray">
          <a:xfrm>
            <a:off x="6881501" y="5927585"/>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30223)</a:t>
            </a:r>
          </a:p>
        </p:txBody>
      </p:sp>
      <p:sp>
        <p:nvSpPr>
          <p:cNvPr id="151" name="Rectangle 150">
            <a:extLst>
              <a:ext uri="{FF2B5EF4-FFF2-40B4-BE49-F238E27FC236}">
                <a16:creationId xmlns:a16="http://schemas.microsoft.com/office/drawing/2014/main" id="{6512A838-C2EC-A14F-80F6-C2A8A64DC799}"/>
              </a:ext>
            </a:extLst>
          </p:cNvPr>
          <p:cNvSpPr/>
          <p:nvPr/>
        </p:nvSpPr>
        <p:spPr bwMode="gray">
          <a:xfrm>
            <a:off x="3020141" y="5227809"/>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 x 30223)</a:t>
            </a:r>
          </a:p>
        </p:txBody>
      </p:sp>
      <p:sp>
        <p:nvSpPr>
          <p:cNvPr id="152" name="Rectangle 151">
            <a:extLst>
              <a:ext uri="{FF2B5EF4-FFF2-40B4-BE49-F238E27FC236}">
                <a16:creationId xmlns:a16="http://schemas.microsoft.com/office/drawing/2014/main" id="{0941B8EA-774E-4847-BC1D-3CD85C18190D}"/>
              </a:ext>
            </a:extLst>
          </p:cNvPr>
          <p:cNvSpPr/>
          <p:nvPr/>
        </p:nvSpPr>
        <p:spPr bwMode="gray">
          <a:xfrm>
            <a:off x="6947672" y="2562070"/>
            <a:ext cx="1658289" cy="532946"/>
          </a:xfrm>
          <a:prstGeom prst="rect">
            <a:avLst/>
          </a:prstGeom>
          <a:noFill/>
          <a:ln w="12700">
            <a:noFill/>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JP" sz="1600" dirty="0">
                <a:solidFill>
                  <a:schemeClr val="tx1"/>
                </a:solidFill>
              </a:rPr>
              <a:t>(1)</a:t>
            </a:r>
          </a:p>
        </p:txBody>
      </p:sp>
    </p:spTree>
    <p:extLst>
      <p:ext uri="{BB962C8B-B14F-4D97-AF65-F5344CB8AC3E}">
        <p14:creationId xmlns:p14="http://schemas.microsoft.com/office/powerpoint/2010/main" val="5271823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Deloitte_US_Onscreen</Template>
  <TotalTime>10603</TotalTime>
  <Words>1555</Words>
  <Application>Microsoft Macintosh PowerPoint</Application>
  <PresentationFormat>On-screen Show (4:3)</PresentationFormat>
  <Paragraphs>425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 Math</vt:lpstr>
      <vt:lpstr>Wingdings</vt:lpstr>
      <vt:lpstr>Wingdings 2</vt:lpstr>
      <vt:lpstr>Deloitte_US_Onscreen</vt:lpstr>
      <vt:lpstr>Answer to “meaning of life” by RNN Language Model  Machida Hiroaki </vt:lpstr>
      <vt:lpstr>Contents</vt:lpstr>
      <vt:lpstr>Train the neural network with the AI textbook and get an answer to "meaning of life"</vt:lpstr>
      <vt:lpstr>The model takes an array of words and outputs a probability distribution of words</vt:lpstr>
      <vt:lpstr>Embedding layer takes out information from a huge matrix of weights called Distributed Representation</vt:lpstr>
      <vt:lpstr>Dropout layer filters out part of information from the previous layer </vt:lpstr>
      <vt:lpstr>LSTM layer has memory cells and functions that manipulate memory cells</vt:lpstr>
      <vt:lpstr>Affine layer generates the probability distribution of words</vt:lpstr>
      <vt:lpstr>Softmax with Loss layer calculates the loss for training</vt:lpstr>
      <vt:lpstr>The PDF of textbook was converted so that the model can process</vt:lpstr>
      <vt:lpstr>Calculate the loss, compute gradients, then update the weights</vt:lpstr>
      <vt:lpstr>Gradients are usually calculated by Matrix Multiplication</vt:lpstr>
      <vt:lpstr>It needs to calculate gradients 19 trillion times, and each gradient involves matrix multiplication </vt:lpstr>
      <vt:lpstr>On MacBook, it takes 93 hours to complete training</vt:lpstr>
      <vt:lpstr>On Google Colab, use a GPU for free. That would cost $2,199 if you buy new one</vt:lpstr>
      <vt:lpstr>On Google Colab, training took only 1 hour, 93 times faster</vt:lpstr>
      <vt:lpstr>The results don’t seem that natural, but...</vt:lpstr>
      <vt:lpstr>One interesting answer is “the meaning of life is the product of the wumpus.”</vt:lpstr>
      <vt:lpstr>Demo</vt:lpstr>
      <vt:lpstr>The performance could be improved, but the model generated one interesting answer</vt:lpstr>
      <vt:lpstr>Great thanks to the deep-learning-from-scratch-2 project</vt:lpstr>
      <vt:lpstr>Gradient of weight or bias to loss can be calculated from right to left</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PowerPoint template — Top tips for use</dc:title>
  <dc:creator>Campbell, Janel</dc:creator>
  <cp:lastModifiedBy>Machida, Hiroaki</cp:lastModifiedBy>
  <cp:revision>252</cp:revision>
  <cp:lastPrinted>2014-04-15T22:40:20Z</cp:lastPrinted>
  <dcterms:created xsi:type="dcterms:W3CDTF">2014-09-05T00:45:24Z</dcterms:created>
  <dcterms:modified xsi:type="dcterms:W3CDTF">2020-12-04T05:30:28Z</dcterms:modified>
</cp:coreProperties>
</file>