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pos="2857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35">
          <p15:clr>
            <a:srgbClr val="A4A3A4"/>
          </p15:clr>
        </p15:guide>
        <p15:guide id="10" pos="2936">
          <p15:clr>
            <a:srgbClr val="A4A3A4"/>
          </p15:clr>
        </p15:guide>
      </p15:sldGuideLst>
    </p:ext>
    <p:ext uri="{2D200454-40CA-4A62-9FC3-DE9A4176ACB9}">
      <p15:notesGuideLst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7" roundtripDataSignature="AMtx7mie+VDFkgocIi9tB/wxQJcwiNmL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720D8B-D0E5-4BF9-BBEC-1EEDF17AD274}">
  <a:tblStyle styleId="{7D720D8B-D0E5-4BF9-BBEC-1EEDF17AD2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16D38F0-FBDE-4E05-A32A-468F77A484B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B"/>
          </a:solidFill>
        </a:fill>
      </a:tcStyle>
    </a:wholeTbl>
    <a:band1H>
      <a:tcTxStyle b="off" i="off"/>
      <a:tcStyle>
        <a:fill>
          <a:solidFill>
            <a:srgbClr val="CACBD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BD5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6FBCCA56-3EA7-40F4-AB1B-DCE68CE08136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" orient="horz"/>
        <p:guide pos="1021" orient="horz"/>
        <p:guide pos="3974" orient="horz"/>
        <p:guide pos="531" orient="horz"/>
        <p:guide pos="1253" orient="horz"/>
        <p:guide pos="2857"/>
        <p:guide pos="230"/>
        <p:guide pos="5530"/>
        <p:guide pos="2835"/>
        <p:guide pos="29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5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35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8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6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6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f7e775ea2_0_0:notes"/>
          <p:cNvSpPr/>
          <p:nvPr>
            <p:ph idx="2" type="sldImg"/>
          </p:nvPr>
        </p:nvSpPr>
        <p:spPr>
          <a:xfrm>
            <a:off x="1196975" y="693738"/>
            <a:ext cx="46164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7f7e775ea2_0_0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7f7e775ea2_0_0:notes"/>
          <p:cNvSpPr txBox="1"/>
          <p:nvPr>
            <p:ph idx="12" type="sldNum"/>
          </p:nvPr>
        </p:nvSpPr>
        <p:spPr>
          <a:xfrm>
            <a:off x="3970939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7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7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8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38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9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9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0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40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7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7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3421b353_2_0:notes"/>
          <p:cNvSpPr/>
          <p:nvPr>
            <p:ph idx="2" type="sldImg"/>
          </p:nvPr>
        </p:nvSpPr>
        <p:spPr>
          <a:xfrm>
            <a:off x="1196975" y="693738"/>
            <a:ext cx="46164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703421b353_2_0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703421b353_2_0:notes"/>
          <p:cNvSpPr txBox="1"/>
          <p:nvPr>
            <p:ph idx="12" type="sldNum"/>
          </p:nvPr>
        </p:nvSpPr>
        <p:spPr>
          <a:xfrm>
            <a:off x="3970939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2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32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3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33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27e87c666_2_58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727e87c666_2_58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727e87c666_2_58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1196975" y="693738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75" spcFirstLastPara="1" rIns="94575" wrap="square" tIns="47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 txBox="1"/>
          <p:nvPr>
            <p:ph idx="12" type="sldNum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75" spcFirstLastPara="1" rIns="94575" wrap="square" tIns="47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text only or primary imag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365760" y="1897603"/>
            <a:ext cx="4628956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365760" y="2778756"/>
            <a:ext cx="46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b="0" sz="2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1 column text with charts">
  <p:cSld name="Title, subtitle, 1 column text with char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65760" y="782620"/>
            <a:ext cx="8412480" cy="766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Medium Blue" showMasterSp="0">
  <p:cSld name="Divider Medium Blue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indent="-609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indent="-609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indent="-609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indent="-609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Dark Blue" showMasterSp="0">
  <p:cSld name="Divider Dark Blue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indent="-609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indent="-609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indent="-609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indent="-609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Green" showMasterSp="0">
  <p:cSld name="Divider Green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indent="-609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indent="-609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indent="-609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indent="-609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ith primary image" showMasterSp="0">
  <p:cSld name="Divider with primary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‏"/>
              <a:defRPr sz="6000">
                <a:solidFill>
                  <a:schemeClr val="accent2"/>
                </a:solidFill>
              </a:defRPr>
            </a:lvl1pPr>
            <a:lvl2pPr indent="-609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•"/>
              <a:defRPr sz="6000">
                <a:solidFill>
                  <a:schemeClr val="accent2"/>
                </a:solidFill>
              </a:defRPr>
            </a:lvl2pPr>
            <a:lvl3pPr indent="-609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3pPr>
            <a:lvl4pPr indent="-609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◦"/>
              <a:defRPr sz="6000">
                <a:solidFill>
                  <a:schemeClr val="accent2"/>
                </a:solidFill>
              </a:defRPr>
            </a:lvl4pPr>
            <a:lvl5pPr indent="-609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ith secondary image" showMasterSp="0">
  <p:cSld name="Divider with secondary imag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365125" y="1818068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‏"/>
              <a:defRPr sz="4800">
                <a:solidFill>
                  <a:schemeClr val="accent2"/>
                </a:solidFill>
              </a:defRPr>
            </a:lvl1pPr>
            <a:lvl2pPr indent="-533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•"/>
              <a:defRPr sz="4800">
                <a:solidFill>
                  <a:schemeClr val="accent2"/>
                </a:solidFill>
              </a:defRPr>
            </a:lvl2pPr>
            <a:lvl3pPr indent="-533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3pPr>
            <a:lvl4pPr indent="-533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◦"/>
              <a:defRPr sz="4800">
                <a:solidFill>
                  <a:schemeClr val="accent2"/>
                </a:solidFill>
              </a:defRPr>
            </a:lvl4pPr>
            <a:lvl5pPr indent="-533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 statement Medium Blue" showMasterSp="0">
  <p:cSld name="Key statement Medium Blue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76225" lvl="0" marL="45720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 statement Dark Blue" showMasterSp="0">
  <p:cSld name="Key statement Dark Blue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76225" lvl="0" marL="45720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 statement Green" showMasterSp="0">
  <p:cSld name="Key statement Green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76225" lvl="0" marL="45720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 &amp; 2 columns of text">
  <p:cSld name="Title, subtitle &amp; 2 columns of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36576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3" type="body"/>
          </p:nvPr>
        </p:nvSpPr>
        <p:spPr>
          <a:xfrm>
            <a:off x="466344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ilde Disclaimer" showMasterSp="0">
  <p:cSld name="End silde Disclaim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_PRI_RGB.gif" id="66" name="Google Shape;6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97" y="3904488"/>
            <a:ext cx="17208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text only or primary image" showMasterSp="0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7e87c666_2_5"/>
          <p:cNvSpPr txBox="1"/>
          <p:nvPr>
            <p:ph type="ctrTitle"/>
          </p:nvPr>
        </p:nvSpPr>
        <p:spPr>
          <a:xfrm>
            <a:off x="365760" y="1897603"/>
            <a:ext cx="4628956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727e87c666_2_5"/>
          <p:cNvSpPr txBox="1"/>
          <p:nvPr>
            <p:ph idx="1" type="subTitle"/>
          </p:nvPr>
        </p:nvSpPr>
        <p:spPr>
          <a:xfrm>
            <a:off x="365760" y="2778756"/>
            <a:ext cx="46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b="0" sz="2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 &amp; 2 columns of text">
  <p:cSld name="Title, subtitle &amp; 2 columns of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7e87c666_2_8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727e87c666_2_8"/>
          <p:cNvSpPr txBox="1"/>
          <p:nvPr>
            <p:ph idx="1" type="body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727e87c666_2_8"/>
          <p:cNvSpPr txBox="1"/>
          <p:nvPr>
            <p:ph idx="2" type="body"/>
          </p:nvPr>
        </p:nvSpPr>
        <p:spPr>
          <a:xfrm>
            <a:off x="36576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g727e87c666_2_8"/>
          <p:cNvSpPr txBox="1"/>
          <p:nvPr>
            <p:ph idx="3" type="body"/>
          </p:nvPr>
        </p:nvSpPr>
        <p:spPr>
          <a:xfrm>
            <a:off x="466344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">
  <p:cSld name="Conten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7e87c666_2_13"/>
          <p:cNvSpPr txBox="1"/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727e87c666_2_13"/>
          <p:cNvSpPr txBox="1"/>
          <p:nvPr>
            <p:ph idx="1" type="body"/>
          </p:nvPr>
        </p:nvSpPr>
        <p:spPr>
          <a:xfrm>
            <a:off x="365760" y="1611313"/>
            <a:ext cx="5394960" cy="47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secondary image" showMasterSp="0">
  <p:cSld name="Title slide with secondary imag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7e87c666_2_16"/>
          <p:cNvSpPr txBox="1"/>
          <p:nvPr>
            <p:ph type="ctrTitle"/>
          </p:nvPr>
        </p:nvSpPr>
        <p:spPr>
          <a:xfrm>
            <a:off x="365760" y="1897603"/>
            <a:ext cx="27720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727e87c666_2_16"/>
          <p:cNvSpPr txBox="1"/>
          <p:nvPr>
            <p:ph idx="1" type="subTitle"/>
          </p:nvPr>
        </p:nvSpPr>
        <p:spPr>
          <a:xfrm>
            <a:off x="365760" y="2778756"/>
            <a:ext cx="277063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b="0" sz="2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1 column text">
  <p:cSld name="Title &amp; 1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7e87c666_2_19"/>
          <p:cNvSpPr txBox="1"/>
          <p:nvPr>
            <p:ph idx="1" type="body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g727e87c666_2_19"/>
          <p:cNvSpPr txBox="1"/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7e87c666_2_22"/>
          <p:cNvSpPr txBox="1"/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 &amp; 1 column text">
  <p:cSld name="Title, subtitle &amp; 1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7e87c666_2_24"/>
          <p:cNvSpPr txBox="1"/>
          <p:nvPr>
            <p:ph idx="1" type="body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727e87c666_2_24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727e87c666_2_24"/>
          <p:cNvSpPr txBox="1"/>
          <p:nvPr>
            <p:ph idx="2" type="body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7e87c666_2_28"/>
          <p:cNvSpPr txBox="1"/>
          <p:nvPr>
            <p:ph idx="1" type="body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727e87c666_2_28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1 column text with image">
  <p:cSld name="Title, subtitle, 1 column text with ima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7e87c666_2_31"/>
          <p:cNvSpPr txBox="1"/>
          <p:nvPr>
            <p:ph type="title"/>
          </p:nvPr>
        </p:nvSpPr>
        <p:spPr>
          <a:xfrm>
            <a:off x="365760" y="295683"/>
            <a:ext cx="41148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727e87c666_2_31"/>
          <p:cNvSpPr txBox="1"/>
          <p:nvPr>
            <p:ph idx="1" type="body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727e87c666_2_31"/>
          <p:cNvSpPr txBox="1"/>
          <p:nvPr>
            <p:ph idx="2" type="body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">
  <p:cSld name="Conten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365760" y="1611313"/>
            <a:ext cx="5394960" cy="47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1 column text with charts">
  <p:cSld name="Title, subtitle, 1 column text with char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7e87c666_2_35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727e87c666_2_35"/>
          <p:cNvSpPr txBox="1"/>
          <p:nvPr>
            <p:ph idx="1" type="body"/>
          </p:nvPr>
        </p:nvSpPr>
        <p:spPr>
          <a:xfrm>
            <a:off x="365760" y="782620"/>
            <a:ext cx="8412480" cy="766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g727e87c666_2_35"/>
          <p:cNvSpPr txBox="1"/>
          <p:nvPr>
            <p:ph idx="2" type="body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Medium Blue" showMasterSp="0">
  <p:cSld name="Divider Medium Blue">
    <p:bg>
      <p:bgPr>
        <a:solidFill>
          <a:schemeClr val="accent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7e87c666_2_40"/>
          <p:cNvSpPr txBox="1"/>
          <p:nvPr>
            <p:ph idx="1" type="body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indent="-609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indent="-609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indent="-609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indent="-609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Dark Blue" showMasterSp="0">
  <p:cSld name="Divider Dark Blue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7e87c666_2_42"/>
          <p:cNvSpPr txBox="1"/>
          <p:nvPr>
            <p:ph idx="1" type="body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indent="-609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indent="-609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indent="-609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indent="-609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Green" showMasterSp="0">
  <p:cSld name="Divider Green">
    <p:bg>
      <p:bgPr>
        <a:solidFill>
          <a:schemeClr val="accen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7e87c666_2_44"/>
          <p:cNvSpPr txBox="1"/>
          <p:nvPr>
            <p:ph idx="1" type="body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indent="-609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indent="-609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indent="-609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indent="-609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ith primary image" showMasterSp="0">
  <p:cSld name="Divider with primary imag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7e87c666_2_46"/>
          <p:cNvSpPr txBox="1"/>
          <p:nvPr>
            <p:ph idx="1" type="body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‏"/>
              <a:defRPr sz="6000">
                <a:solidFill>
                  <a:schemeClr val="accent2"/>
                </a:solidFill>
              </a:defRPr>
            </a:lvl1pPr>
            <a:lvl2pPr indent="-609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•"/>
              <a:defRPr sz="6000">
                <a:solidFill>
                  <a:schemeClr val="accent2"/>
                </a:solidFill>
              </a:defRPr>
            </a:lvl2pPr>
            <a:lvl3pPr indent="-609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3pPr>
            <a:lvl4pPr indent="-609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◦"/>
              <a:defRPr sz="6000">
                <a:solidFill>
                  <a:schemeClr val="accent2"/>
                </a:solidFill>
              </a:defRPr>
            </a:lvl4pPr>
            <a:lvl5pPr indent="-609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ith secondary image" showMasterSp="0">
  <p:cSld name="Divider with secondary imag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7e87c666_2_48"/>
          <p:cNvSpPr txBox="1"/>
          <p:nvPr>
            <p:ph idx="1" type="body"/>
          </p:nvPr>
        </p:nvSpPr>
        <p:spPr>
          <a:xfrm>
            <a:off x="365125" y="1818068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‏"/>
              <a:defRPr sz="4800">
                <a:solidFill>
                  <a:schemeClr val="accent2"/>
                </a:solidFill>
              </a:defRPr>
            </a:lvl1pPr>
            <a:lvl2pPr indent="-533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•"/>
              <a:defRPr sz="4800">
                <a:solidFill>
                  <a:schemeClr val="accent2"/>
                </a:solidFill>
              </a:defRPr>
            </a:lvl2pPr>
            <a:lvl3pPr indent="-533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3pPr>
            <a:lvl4pPr indent="-533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◦"/>
              <a:defRPr sz="4800">
                <a:solidFill>
                  <a:schemeClr val="accent2"/>
                </a:solidFill>
              </a:defRPr>
            </a:lvl4pPr>
            <a:lvl5pPr indent="-533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 statement Medium Blue" showMasterSp="0">
  <p:cSld name="Key statement Medium Blue">
    <p:bg>
      <p:bgPr>
        <a:solidFill>
          <a:schemeClr val="accent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7e87c666_2_50"/>
          <p:cNvSpPr txBox="1"/>
          <p:nvPr>
            <p:ph idx="1" type="body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76225" lvl="0" marL="45720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 statement Dark Blue" showMasterSp="0">
  <p:cSld name="Key statement Dark Blue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7e87c666_2_52"/>
          <p:cNvSpPr txBox="1"/>
          <p:nvPr>
            <p:ph idx="1" type="body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76225" lvl="0" marL="45720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 statement Green" showMasterSp="0">
  <p:cSld name="Key statement Green">
    <p:bg>
      <p:bgPr>
        <a:solidFill>
          <a:schemeClr val="accen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7e87c666_2_54"/>
          <p:cNvSpPr txBox="1"/>
          <p:nvPr>
            <p:ph idx="1" type="body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76225" lvl="0" marL="45720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secondary image" showMasterSp="0">
  <p:cSld name="Title slide with secondary imag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365760" y="1897603"/>
            <a:ext cx="27720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365760" y="2778756"/>
            <a:ext cx="277063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b="0" sz="2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ilde Disclaimer" showMasterSp="0">
  <p:cSld name="End silde Disclaim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_PRI_RGB.gif" id="124" name="Google Shape;124;g727e87c666_2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97" y="3904488"/>
            <a:ext cx="17208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1 column text">
  <p:cSld name="Title &amp; 1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 &amp; 1 column text">
  <p:cSld name="Title, subtitle &amp; 1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1 column text with image">
  <p:cSld name="Title, subtitle, 1 column text with imag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365760" y="295683"/>
            <a:ext cx="41148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6203925" y="1291275"/>
            <a:ext cx="2587500" cy="469500"/>
          </a:xfrm>
          <a:prstGeom prst="rect">
            <a:avLst/>
          </a:prstGeom>
          <a:noFill/>
          <a:ln cap="flat" cmpd="sng" w="38100">
            <a:solidFill>
              <a:srgbClr val="0025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http://team1.work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7e87c666_2_0"/>
          <p:cNvSpPr txBox="1"/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727e87c666_2_0"/>
          <p:cNvSpPr txBox="1"/>
          <p:nvPr>
            <p:ph idx="1" type="body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5717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g727e87c666_2_0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727e87c666_2_0"/>
          <p:cNvSpPr txBox="1"/>
          <p:nvPr/>
        </p:nvSpPr>
        <p:spPr>
          <a:xfrm>
            <a:off x="6203925" y="1291275"/>
            <a:ext cx="2587500" cy="469500"/>
          </a:xfrm>
          <a:prstGeom prst="rect">
            <a:avLst/>
          </a:prstGeom>
          <a:noFill/>
          <a:ln cap="flat" cmpd="sng" w="38100">
            <a:solidFill>
              <a:srgbClr val="0025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http://team1.work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ragnakalp.com/demos/BERT-NLP-QnA-Demo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7.gif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type="ctrTitle"/>
          </p:nvPr>
        </p:nvSpPr>
        <p:spPr>
          <a:xfrm>
            <a:off x="365760" y="1897603"/>
            <a:ext cx="7563589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Team 1</a:t>
            </a:r>
            <a:br>
              <a:rPr lang="en-US"/>
            </a:b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Machida Hiroaki 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Ding Shenjie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Deshpande Amol 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Sinha Shaurya 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Shenyuan Wu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Peiyan Duan</a:t>
            </a:r>
            <a:br>
              <a:rPr lang="en-US">
                <a:solidFill>
                  <a:srgbClr val="81BC00"/>
                </a:solidFill>
              </a:rPr>
            </a:br>
            <a:br>
              <a:rPr lang="en-US">
                <a:solidFill>
                  <a:srgbClr val="81BC00"/>
                </a:solidFill>
              </a:rPr>
            </a:br>
            <a:endParaRPr/>
          </a:p>
        </p:txBody>
      </p:sp>
      <p:pic>
        <p:nvPicPr>
          <p:cNvPr descr="Image result for book exchange" id="131" name="Google Shape;1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6654" y="497811"/>
            <a:ext cx="5737345" cy="587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Server monitoring is set up and NLP for category detection is integrated to the project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Iteration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35"/>
          <p:cNvGraphicFramePr/>
          <p:nvPr/>
        </p:nvGraphicFramePr>
        <p:xfrm>
          <a:off x="365124" y="19748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{6FBCCA56-3EA7-40F4-AB1B-DCE68CE08136}</a:tableStyleId>
              </a:tblPr>
              <a:tblGrid>
                <a:gridCol w="552125"/>
                <a:gridCol w="2234150"/>
                <a:gridCol w="1338950"/>
                <a:gridCol w="1502225"/>
                <a:gridCol w="2785025"/>
              </a:tblGrid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#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Item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Person in charge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Status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 Reason for not completed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1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Server Monitoring</a:t>
                      </a:r>
                      <a:r>
                        <a:rPr baseline="30000" lang="en-US" sz="1600" u="none" cap="none" strike="noStrike"/>
                        <a:t>[9]</a:t>
                      </a:r>
                      <a:endParaRPr b="0" baseline="3000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Hiroaki</a:t>
                      </a:r>
                      <a:endParaRPr sz="16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 sz="1600" u="none" cap="none" strike="noStrike"/>
                    </a:p>
                  </a:txBody>
                  <a:tcPr marT="0" marB="0" marR="68575" marL="68575" anchor="ctr"/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UI Improvement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- Menu and Tx Flow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 progress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44463" lvl="0" marL="1444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Sickness</a:t>
                      </a:r>
                      <a:endParaRPr/>
                    </a:p>
                    <a:p>
                      <a:pPr indent="-144463" lvl="0" marL="1444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to home country</a:t>
                      </a:r>
                      <a:r>
                        <a:rPr b="0" baseline="3000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[17]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UI Improvement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- Overall Design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Amol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 progress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44462" lvl="0" marL="1444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Workload outside class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44463" lvl="0" marL="1444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Char char="•"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Sickness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/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 Detection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Done</a:t>
                      </a:r>
                      <a:endParaRPr sz="16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 Search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Shenyuan + Peiyan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Done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Paypal Payment</a:t>
                      </a:r>
                      <a:r>
                        <a:rPr b="0" baseline="3000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[18]</a:t>
                      </a:r>
                      <a:endParaRPr baseline="30000"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Shaurya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 progress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44463" lvl="0" marL="1444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Workload outside class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Barcode Reader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Shenjie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44463" lvl="0" marL="1444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face-to-face support</a:t>
                      </a:r>
                      <a:r>
                        <a:rPr b="0" baseline="3000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[17]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 Notification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Done</a:t>
                      </a:r>
                      <a:endParaRPr sz="12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571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We made resolution plans for two major issues</a:t>
            </a:r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Issues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8"/>
          <p:cNvGraphicFramePr/>
          <p:nvPr/>
        </p:nvGraphicFramePr>
        <p:xfrm>
          <a:off x="365125" y="19748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{516D38F0-FBDE-4E05-A32A-468F77A484BF}</a:tableStyleId>
              </a:tblPr>
              <a:tblGrid>
                <a:gridCol w="559775"/>
                <a:gridCol w="1721325"/>
                <a:gridCol w="3286450"/>
                <a:gridCol w="2844925"/>
              </a:tblGrid>
              <a:tr h="60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Resolution </a:t>
                      </a:r>
                      <a:r>
                        <a:rPr b="0" lang="en-US" sz="1800" u="none" cap="none" strike="noStrike"/>
                        <a:t>plan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</a:tr>
              <a:tr h="18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Corona virus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pandemic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more face-to-face</a:t>
                      </a:r>
                      <a:r>
                        <a:rPr b="0" baseline="3000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[17]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support for implementation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Implementation progress is not good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Reschedule and change the scope after iteration 2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High workload outside class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Some members have high workload outside class and cannot proceed tasks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Keep it going. Cannot control situation outside of class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 task owners accordingly to avoid bottlenecks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/>
          <p:nvPr>
            <p:ph type="title"/>
          </p:nvPr>
        </p:nvSpPr>
        <p:spPr>
          <a:xfrm>
            <a:off x="365760" y="1629467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Demo</a:t>
            </a:r>
            <a:br>
              <a:rPr lang="en-US">
                <a:solidFill>
                  <a:srgbClr val="002776"/>
                </a:solidFill>
              </a:rPr>
            </a:br>
            <a:br>
              <a:rPr lang="en-US">
                <a:solidFill>
                  <a:srgbClr val="002776"/>
                </a:solidFill>
              </a:rPr>
            </a:br>
            <a:r>
              <a:rPr lang="en-US">
                <a:solidFill>
                  <a:srgbClr val="002776"/>
                </a:solidFill>
              </a:rPr>
              <a:t>(Hiroaki, Shenyuan + Peiyan)</a:t>
            </a:r>
            <a:br>
              <a:rPr lang="en-US">
                <a:solidFill>
                  <a:srgbClr val="002776"/>
                </a:solidFill>
              </a:rPr>
            </a:br>
            <a:br>
              <a:rPr lang="en-US">
                <a:solidFill>
                  <a:srgbClr val="002776"/>
                </a:solidFill>
              </a:rPr>
            </a:br>
            <a:r>
              <a:rPr b="1" lang="en-US" sz="4800">
                <a:solidFill>
                  <a:srgbClr val="002776"/>
                </a:solidFill>
              </a:rPr>
              <a:t>Access!</a:t>
            </a:r>
            <a:br>
              <a:rPr b="1" lang="en-US" sz="4800">
                <a:solidFill>
                  <a:srgbClr val="002776"/>
                </a:solidFill>
              </a:rPr>
            </a:br>
            <a:r>
              <a:rPr b="1" lang="en-US" sz="4800">
                <a:solidFill>
                  <a:srgbClr val="002776"/>
                </a:solidFill>
              </a:rPr>
              <a:t>http://team1.work</a:t>
            </a:r>
            <a:endParaRPr/>
          </a:p>
        </p:txBody>
      </p:sp>
      <p:sp>
        <p:nvSpPr>
          <p:cNvPr id="313" name="Google Shape;313;p9"/>
          <p:cNvSpPr/>
          <p:nvPr/>
        </p:nvSpPr>
        <p:spPr>
          <a:xfrm>
            <a:off x="6082900" y="1145800"/>
            <a:ext cx="2814000" cy="7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The category of book is automatically detected with BERT-SQuAD</a:t>
            </a:r>
            <a:endParaRPr/>
          </a:p>
        </p:txBody>
      </p:sp>
      <p:sp>
        <p:nvSpPr>
          <p:cNvPr id="320" name="Google Shape;320;p36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Demo - Category Detection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379638" y="1984151"/>
            <a:ext cx="6257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calls API for category detection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379638" y="3408420"/>
            <a:ext cx="771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BERT-SQuAD is a Natural Language Processing(NLP) model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379022" y="2303823"/>
            <a:ext cx="1558800" cy="10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7221529" y="2303823"/>
            <a:ext cx="1558800" cy="10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BERT-SQuAD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[11]</a:t>
            </a:r>
            <a:endParaRPr b="0" baseline="3000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36"/>
          <p:cNvCxnSpPr/>
          <p:nvPr/>
        </p:nvCxnSpPr>
        <p:spPr>
          <a:xfrm>
            <a:off x="1961537" y="2752830"/>
            <a:ext cx="5256000" cy="0"/>
          </a:xfrm>
          <a:prstGeom prst="straightConnector1">
            <a:avLst/>
          </a:prstGeom>
          <a:noFill/>
          <a:ln cap="flat" cmpd="sng" w="19050">
            <a:solidFill>
              <a:srgbClr val="00257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6" name="Google Shape;326;p36"/>
          <p:cNvCxnSpPr/>
          <p:nvPr/>
        </p:nvCxnSpPr>
        <p:spPr>
          <a:xfrm rot="10800000">
            <a:off x="1961537" y="2888149"/>
            <a:ext cx="5256000" cy="0"/>
          </a:xfrm>
          <a:prstGeom prst="straightConnector1">
            <a:avLst/>
          </a:prstGeom>
          <a:noFill/>
          <a:ln cap="flat" cmpd="sng" w="19050">
            <a:solidFill>
              <a:srgbClr val="00257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7" name="Google Shape;327;p36"/>
          <p:cNvSpPr txBox="1"/>
          <p:nvPr/>
        </p:nvSpPr>
        <p:spPr>
          <a:xfrm>
            <a:off x="2079525" y="2284401"/>
            <a:ext cx="507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"document": "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 to Algorithms (The MIT Press) 3rd Edition, Kindle Edition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","question":"Name the category." }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2140513" y="2936290"/>
            <a:ext cx="507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{"result":{"answer":"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 to Algorithms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", "confidence":0.206455,"document":(skip),"end":2,"start":0}}</a:t>
            </a:r>
            <a:endParaRPr/>
          </a:p>
        </p:txBody>
      </p:sp>
      <p:pic>
        <p:nvPicPr>
          <p:cNvPr descr="A screenshot of a cell phone&#10;&#10;Description automatically generated" id="329" name="Google Shape;3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431" y="3653059"/>
            <a:ext cx="3877140" cy="158240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/>
        </p:nvSpPr>
        <p:spPr>
          <a:xfrm>
            <a:off x="402608" y="5175560"/>
            <a:ext cx="837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r>
              <a:rPr b="0" baseline="30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[20]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NLP model by Google AI Language team. BERT-SQuAD is pretrained with BooksCorpus (800M words)</a:t>
            </a:r>
            <a:r>
              <a:rPr b="0" baseline="30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[21]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English Wikipedia (2,500M words) for 4 day</a:t>
            </a:r>
            <a:r>
              <a:rPr lang="en-US" sz="1800">
                <a:solidFill>
                  <a:schemeClr val="dk2"/>
                </a:solidFill>
              </a:rPr>
              <a:t>s with 16TPU (worth $6,000)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fine tuned with SQuAD v1.1 (100,000+ QAs on 500+ articles.)</a:t>
            </a:r>
            <a:r>
              <a:rPr b="0" baseline="30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[22]</a:t>
            </a:r>
            <a:r>
              <a:rPr lang="en-US" sz="1800">
                <a:solidFill>
                  <a:schemeClr val="dk2"/>
                </a:solidFill>
              </a:rPr>
              <a:t> for 1 hour with 1TPU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f7e775ea2_0_0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BERT-SQuAD answers question with surprising accuracy</a:t>
            </a:r>
            <a:endParaRPr/>
          </a:p>
        </p:txBody>
      </p:sp>
      <p:sp>
        <p:nvSpPr>
          <p:cNvPr id="337" name="Google Shape;337;g7f7e775ea2_0_0"/>
          <p:cNvSpPr txBox="1"/>
          <p:nvPr/>
        </p:nvSpPr>
        <p:spPr>
          <a:xfrm>
            <a:off x="402608" y="1374226"/>
            <a:ext cx="822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Demo - </a:t>
            </a:r>
            <a:r>
              <a:rPr lang="en-US" sz="2400">
                <a:solidFill>
                  <a:srgbClr val="81BC01"/>
                </a:solidFill>
              </a:rPr>
              <a:t>BERT-SQuAD sample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7f7e775ea2_0_0"/>
          <p:cNvSpPr txBox="1"/>
          <p:nvPr/>
        </p:nvSpPr>
        <p:spPr>
          <a:xfrm>
            <a:off x="379644" y="1984150"/>
            <a:ext cx="30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1" lang="en-US" sz="2000">
                <a:solidFill>
                  <a:schemeClr val="dk2"/>
                </a:solidFill>
              </a:rPr>
              <a:t>Input paragraph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7f7e775ea2_0_0"/>
          <p:cNvSpPr txBox="1"/>
          <p:nvPr/>
        </p:nvSpPr>
        <p:spPr>
          <a:xfrm>
            <a:off x="527350" y="6229525"/>
            <a:ext cx="82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‏"/>
            </a:pPr>
            <a:r>
              <a:rPr b="1" lang="en-US" sz="1800">
                <a:solidFill>
                  <a:schemeClr val="dk2"/>
                </a:solidFill>
              </a:rPr>
              <a:t>Sample from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https://www.pragnakalp.com/demos/BERT-NLP-QnA-Demo/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7f7e775ea2_0_0"/>
          <p:cNvSpPr txBox="1"/>
          <p:nvPr/>
        </p:nvSpPr>
        <p:spPr>
          <a:xfrm>
            <a:off x="4535502" y="1984150"/>
            <a:ext cx="42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1" lang="en-US" sz="2000">
                <a:solidFill>
                  <a:schemeClr val="dk2"/>
                </a:solidFill>
              </a:rPr>
              <a:t>Input question &amp; output answer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7f7e775ea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50" y="3175225"/>
            <a:ext cx="3954224" cy="18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7f7e775ea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100" y="2397125"/>
            <a:ext cx="3652825" cy="149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7f7e775ea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0014" y="3922264"/>
            <a:ext cx="3560999" cy="106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7f7e775ea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0028" y="5063704"/>
            <a:ext cx="3560997" cy="107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BERT has an excellent score on GLUE, a General Language Understanding Evaluation benchmark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Demo – Why BERT-SQuAD?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379638" y="1984151"/>
            <a:ext cx="6257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 has an excellent score on GLUE</a:t>
            </a:r>
            <a:r>
              <a:rPr b="0" baseline="3000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[23]</a:t>
            </a:r>
            <a:endParaRPr b="0" baseline="30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379638" y="4708894"/>
            <a:ext cx="77172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BERT-SQuAD</a:t>
            </a:r>
            <a:r>
              <a:rPr b="0" baseline="3000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[11]</a:t>
            </a: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easy to integrate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402608" y="5083236"/>
            <a:ext cx="837563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kamalkraj/BERT-SQuAD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[Server] python api.py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[Client] curl -X POST http://52.7.150.192:8000/predict -H 'Content-Type: application/json' -d '{ "document": ”[doc]","question":”[question]" }'</a:t>
            </a:r>
            <a:endParaRPr/>
          </a:p>
        </p:txBody>
      </p:sp>
      <p:pic>
        <p:nvPicPr>
          <p:cNvPr descr="A screenshot of a cell phone&#10;&#10;Description automatically generated" id="355" name="Google Shape;3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907" y="2311814"/>
            <a:ext cx="7298186" cy="16090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/>
          <p:nvPr/>
        </p:nvSpPr>
        <p:spPr>
          <a:xfrm>
            <a:off x="1004711" y="3587510"/>
            <a:ext cx="7092154" cy="203139"/>
          </a:xfrm>
          <a:prstGeom prst="rect">
            <a:avLst/>
          </a:prstGeom>
          <a:noFill/>
          <a:ln cap="flat" cmpd="sng" w="28575">
            <a:solidFill>
              <a:srgbClr val="001C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1004710" y="3907844"/>
            <a:ext cx="72163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MNLI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(MultiNLI Matched/Mismatched)</a:t>
            </a:r>
            <a:r>
              <a:rPr b="0" baseline="3000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[24]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QQP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(Quora Question Pairs)</a:t>
            </a:r>
            <a:r>
              <a:rPr b="0" baseline="3000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[25]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QNLI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(Question NLI)</a:t>
            </a:r>
            <a:r>
              <a:rPr b="0" baseline="3000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[24]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SST-2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(The Stanford Sentiment Treebank)</a:t>
            </a:r>
            <a:r>
              <a:rPr b="0" baseline="3000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[26]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STS-B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(Semantic Textual Similarity Benchmark)</a:t>
            </a:r>
            <a:r>
              <a:rPr b="0" baseline="3000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[27]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MRPC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(Microsoft Research Paraphrase Corpus)</a:t>
            </a:r>
            <a:r>
              <a:rPr b="0" baseline="3000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[28]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RTE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(Recognizing Textual Entailment)</a:t>
            </a:r>
            <a:r>
              <a:rPr b="0" baseline="3000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[29]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Reference(1/3)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402608" y="1989138"/>
            <a:ext cx="8375632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[1] Ian Sommerville, "ENGINEERING SOFTWARE PRODUCTS", p.66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[2] https://reactjs.org/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[3] https://redux.js.org/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[4] https://nodejs.org/en/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[5] https://aws.amazon.com/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[6] https://firebase.google.com/docs/database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[7] https://firebase.google.com/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[8] https://github.com/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[9] https://oss.oetiker.ch/mrtg/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[10] https://www.cypress.io/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[11] https://github.com/kamalkraj/BERT-SQuAD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[12] https://github.com/prescottprue/generator-react-firebase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[13] Ian Sommerville, p.312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[14] Ian Sommerville, p.316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[15] Ian Sommerville, p.16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[16] Ian Sommerville, p.66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Reference(2/3)</a:t>
            </a: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402608" y="1989138"/>
            <a:ext cx="8375632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[17] https://www.bu.edu/president/letter-to-the-community-on-coronavirus-followup/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[18] https://www.paypal.me/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[19] Ian Sommerville, p.273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[20] Jacob Devlin, Ming-Wei Chang, Kenton Lee, Kristina Toutanov, "BERT: Pre-training of Deep Bidirectional Transformers for Language Understanding"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[21] Yukun Zhu, Ryan Kiros, Rich Zemel, Ruslan Salakhutdinov, Raquel Urtasun, Antonio Torralba, SanjaFidler, "Aligning books and movies: Towards story-like visual explanations by watching movies and reading books"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[22] Pranav Rajpurkar, Jian Zhang, Konstantin Lopyrev, Percy Liang. "Squad: 100,000+ questions formachine comprehension of text"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[23] Alex Wang, Amanpreet Singh, Julian Michael, Felix Hill, Omer Levy, Samuel Bowman, "Glue: A multi-task benchmark and analysis platform"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[24] Adina Williams, Nikita Nangia, Samuel R Bowman, "A broad-coverage challenge corpus for sentence understanding through inference"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[25] Z. Chen, H. Zhang, X. Zhang, L. Zhao, "Quora question pairs"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Reference(3/3)</a:t>
            </a:r>
            <a:endParaRPr/>
          </a:p>
        </p:txBody>
      </p:sp>
      <p:sp>
        <p:nvSpPr>
          <p:cNvPr id="380" name="Google Shape;380;p40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0"/>
          <p:cNvSpPr txBox="1"/>
          <p:nvPr/>
        </p:nvSpPr>
        <p:spPr>
          <a:xfrm>
            <a:off x="402608" y="1989138"/>
            <a:ext cx="8375632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[26] Richard Socher, Alex Perelygin, Jean Wu, Jason Chuang, Christopher D Manning, Andrew Ng, Christopher Potts, "Recursive deep models for semantic compositionality over a sentiment treebank"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[27] Daniel Cer, Mona Diab, Eneko Agirre, Inigo LopezGazpio, Lucia Specia, "Semeval-2017 task 1: Semantic textual similarity multilingual and crosslingual focused evaluation"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[28] William B Dolan and Chris Brockett, "Automatically constructing a corpus of sentential paraphrases"</a:t>
            </a:r>
            <a:endParaRPr/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[29] Luisa Bentivogli, Bernardo Magnini, Ido Dagan, Hoa Trang Dang, and Danilo Giampiccolo, "The fifth PASCAL recognizing textual entailment challenge"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Further user experience improvement is coming on iteration 3</a:t>
            </a:r>
            <a:endParaRPr/>
          </a:p>
        </p:txBody>
      </p:sp>
      <p:sp>
        <p:nvSpPr>
          <p:cNvPr id="388" name="Google Shape;388;p7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Iteration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9" name="Google Shape;389;p7"/>
          <p:cNvGraphicFramePr/>
          <p:nvPr/>
        </p:nvGraphicFramePr>
        <p:xfrm>
          <a:off x="365124" y="19748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{6FBCCA56-3EA7-40F4-AB1B-DCE68CE08136}</a:tableStyleId>
              </a:tblPr>
              <a:tblGrid>
                <a:gridCol w="750000"/>
                <a:gridCol w="3934875"/>
                <a:gridCol w="3727625"/>
              </a:tblGrid>
              <a:tr h="60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Item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Person in charge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Remaining of iteration 2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Integration Test</a:t>
                      </a:r>
                      <a:r>
                        <a:rPr b="0" baseline="3000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[19]</a:t>
                      </a:r>
                      <a:endParaRPr baseline="30000"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Book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 + Shaurya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 Complete Book Cover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Shenyuan + Shenjie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5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Recommendations Engine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Amol + Peiyan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3421b353_2_0"/>
          <p:cNvSpPr txBox="1"/>
          <p:nvPr>
            <p:ph type="title"/>
          </p:nvPr>
        </p:nvSpPr>
        <p:spPr>
          <a:xfrm>
            <a:off x="365760" y="2620067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4800">
                <a:solidFill>
                  <a:srgbClr val="002776"/>
                </a:solidFill>
              </a:rPr>
              <a:t>Access!</a:t>
            </a:r>
            <a:br>
              <a:rPr b="1" lang="en-US" sz="4800">
                <a:solidFill>
                  <a:srgbClr val="002776"/>
                </a:solidFill>
              </a:rPr>
            </a:br>
            <a:r>
              <a:rPr b="1" lang="en-US" sz="4800">
                <a:solidFill>
                  <a:srgbClr val="002776"/>
                </a:solidFill>
              </a:rPr>
              <a:t>http://team1.work</a:t>
            </a:r>
            <a:endParaRPr/>
          </a:p>
        </p:txBody>
      </p:sp>
      <p:sp>
        <p:nvSpPr>
          <p:cNvPr id="138" name="Google Shape;138;g703421b353_2_0"/>
          <p:cNvSpPr/>
          <p:nvPr/>
        </p:nvSpPr>
        <p:spPr>
          <a:xfrm>
            <a:off x="6082900" y="1145800"/>
            <a:ext cx="2814000" cy="7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Contents</a:t>
            </a:r>
            <a:endParaRPr/>
          </a:p>
        </p:txBody>
      </p:sp>
      <p:graphicFrame>
        <p:nvGraphicFramePr>
          <p:cNvPr id="145" name="Google Shape;145;p2"/>
          <p:cNvGraphicFramePr/>
          <p:nvPr/>
        </p:nvGraphicFramePr>
        <p:xfrm>
          <a:off x="457200" y="10905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{7D720D8B-D0E5-4BF9-BBEC-1EEDF17AD274}</a:tableStyleId>
              </a:tblPr>
              <a:tblGrid>
                <a:gridCol w="8229600"/>
              </a:tblGrid>
              <a:tr h="128007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Overview</a:t>
                      </a:r>
                      <a:endParaRPr sz="1600" u="none" cap="none" strike="noStrike"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Concept</a:t>
                      </a:r>
                      <a:endParaRPr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stories</a:t>
                      </a:r>
                      <a:endParaRPr sz="1600" u="none" cap="none" strike="noStrike"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Architecture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07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report</a:t>
                      </a:r>
                      <a:endParaRPr sz="1600" u="none" cap="none" strike="noStrike"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1</a:t>
                      </a:r>
                      <a:endParaRPr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2</a:t>
                      </a:r>
                      <a:endParaRPr sz="1600" u="none" cap="none" strike="noStrike"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Issues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007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</a:t>
                      </a:r>
                      <a:endParaRPr sz="1600" u="none" cap="none" strike="noStrike"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600" u="none" cap="none" strike="noStrike"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Peiyan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Shaurya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89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 plan</a:t>
                      </a:r>
                      <a:endParaRPr sz="1600" u="none" cap="none" strike="noStrike"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89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Appendix</a:t>
                      </a:r>
                      <a:endParaRPr sz="1600" u="none" cap="none" strike="noStrike"/>
                    </a:p>
                    <a:p>
                      <a:pPr indent="-2857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Reference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"/>
          <p:cNvSpPr/>
          <p:nvPr/>
        </p:nvSpPr>
        <p:spPr>
          <a:xfrm>
            <a:off x="6082900" y="1145800"/>
            <a:ext cx="2814000" cy="7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6203925" y="300675"/>
            <a:ext cx="2587500" cy="469500"/>
          </a:xfrm>
          <a:prstGeom prst="rect">
            <a:avLst/>
          </a:prstGeom>
          <a:noFill/>
          <a:ln cap="flat" cmpd="sng" w="38100">
            <a:solidFill>
              <a:srgbClr val="0025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http://team1.work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Users can sell &amp; buy used textbooks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Concept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3"/>
          <p:cNvGraphicFramePr/>
          <p:nvPr/>
        </p:nvGraphicFramePr>
        <p:xfrm>
          <a:off x="716768" y="418501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{516D38F0-FBDE-4E05-A32A-468F77A484BF}</a:tableStyleId>
              </a:tblPr>
              <a:tblGrid>
                <a:gridCol w="807625"/>
                <a:gridCol w="6902825"/>
              </a:tblGrid>
              <a:tr h="44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story</a:t>
                      </a:r>
                      <a:r>
                        <a:rPr b="0" baseline="3000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[1]</a:t>
                      </a:r>
                      <a:endParaRPr b="0" baseline="3000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buy textbook from the market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post textbook you want in the market and I sell it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3"/>
          <p:cNvSpPr/>
          <p:nvPr/>
        </p:nvSpPr>
        <p:spPr>
          <a:xfrm>
            <a:off x="3642409" y="2594460"/>
            <a:ext cx="1859182" cy="92332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Exchange</a:t>
            </a:r>
            <a:endParaRPr/>
          </a:p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"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69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/>
          <p:nvPr/>
        </p:nvSpPr>
        <p:spPr>
          <a:xfrm>
            <a:off x="365760" y="3731503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"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690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3"/>
          <p:cNvCxnSpPr/>
          <p:nvPr/>
        </p:nvCxnSpPr>
        <p:spPr>
          <a:xfrm rot="10800000">
            <a:off x="5596182" y="2876113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3"/>
          <p:cNvCxnSpPr/>
          <p:nvPr/>
        </p:nvCxnSpPr>
        <p:spPr>
          <a:xfrm rot="10800000">
            <a:off x="5596182" y="3088753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2" name="Google Shape;162;p3"/>
          <p:cNvCxnSpPr/>
          <p:nvPr/>
        </p:nvCxnSpPr>
        <p:spPr>
          <a:xfrm rot="10800000">
            <a:off x="2005845" y="2897072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3"/>
          <p:cNvCxnSpPr/>
          <p:nvPr/>
        </p:nvCxnSpPr>
        <p:spPr>
          <a:xfrm rot="10800000">
            <a:off x="2005845" y="3109712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164" name="Google Shape;164;p3"/>
          <p:cNvGrpSpPr/>
          <p:nvPr/>
        </p:nvGrpSpPr>
        <p:grpSpPr>
          <a:xfrm>
            <a:off x="2525200" y="2690889"/>
            <a:ext cx="619452" cy="641410"/>
            <a:chOff x="2954956" y="1384372"/>
            <a:chExt cx="619452" cy="641410"/>
          </a:xfrm>
        </p:grpSpPr>
        <p:sp>
          <p:nvSpPr>
            <p:cNvPr id="165" name="Google Shape;165;p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ooks" id="166" name="Google Shape;16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3"/>
          <p:cNvSpPr/>
          <p:nvPr/>
        </p:nvSpPr>
        <p:spPr>
          <a:xfrm>
            <a:off x="365760" y="1974924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3"/>
          <p:cNvGrpSpPr/>
          <p:nvPr/>
        </p:nvGrpSpPr>
        <p:grpSpPr>
          <a:xfrm>
            <a:off x="6072089" y="2681306"/>
            <a:ext cx="619452" cy="641410"/>
            <a:chOff x="2954956" y="1384372"/>
            <a:chExt cx="619452" cy="641410"/>
          </a:xfrm>
        </p:grpSpPr>
        <p:sp>
          <p:nvSpPr>
            <p:cNvPr id="169" name="Google Shape;169;p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ooks" id="170" name="Google Shape;17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You buy textbook from the market</a:t>
            </a:r>
            <a:endParaRPr/>
          </a:p>
        </p:txBody>
      </p:sp>
      <p:sp>
        <p:nvSpPr>
          <p:cNvPr id="177" name="Google Shape;177;p32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User story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32"/>
          <p:cNvGraphicFramePr/>
          <p:nvPr/>
        </p:nvGraphicFramePr>
        <p:xfrm>
          <a:off x="1030922" y="39564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{516D38F0-FBDE-4E05-A32A-468F77A484BF}</a:tableStyleId>
              </a:tblPr>
              <a:tblGrid>
                <a:gridCol w="1242800"/>
                <a:gridCol w="5839350"/>
              </a:tblGrid>
              <a:tr h="41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9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post textbook for selling.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buy textbook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ship textbook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receive textbook!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write review about me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32"/>
          <p:cNvSpPr/>
          <p:nvPr/>
        </p:nvSpPr>
        <p:spPr>
          <a:xfrm>
            <a:off x="365760" y="3489457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365760" y="1974924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2147436" y="2191870"/>
            <a:ext cx="1467313" cy="368413"/>
          </a:xfrm>
          <a:prstGeom prst="wedgeRoundRectCallout">
            <a:avLst>
              <a:gd fmla="val -70321" name="adj1"/>
              <a:gd fmla="val 84400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sell this!</a:t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5705596" y="2196688"/>
            <a:ext cx="1467313" cy="368413"/>
          </a:xfrm>
          <a:prstGeom prst="wedgeRoundRectCallout">
            <a:avLst>
              <a:gd fmla="val 57064" name="adj1"/>
              <a:gd fmla="val 80750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buy that!</a:t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3642409" y="2594460"/>
            <a:ext cx="1859182" cy="92332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Exchange</a:t>
            </a:r>
            <a:endParaRPr/>
          </a:p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"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69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" id="185" name="Google Shape;1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690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32"/>
          <p:cNvCxnSpPr/>
          <p:nvPr/>
        </p:nvCxnSpPr>
        <p:spPr>
          <a:xfrm rot="10800000">
            <a:off x="5596182" y="2876113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32"/>
          <p:cNvCxnSpPr/>
          <p:nvPr/>
        </p:nvCxnSpPr>
        <p:spPr>
          <a:xfrm rot="10800000">
            <a:off x="5596182" y="3088753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88" name="Google Shape;188;p32"/>
          <p:cNvCxnSpPr/>
          <p:nvPr/>
        </p:nvCxnSpPr>
        <p:spPr>
          <a:xfrm rot="10800000">
            <a:off x="2005845" y="2897072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32"/>
          <p:cNvCxnSpPr/>
          <p:nvPr/>
        </p:nvCxnSpPr>
        <p:spPr>
          <a:xfrm rot="10800000">
            <a:off x="2005845" y="3109712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190" name="Google Shape;190;p32"/>
          <p:cNvGrpSpPr/>
          <p:nvPr/>
        </p:nvGrpSpPr>
        <p:grpSpPr>
          <a:xfrm>
            <a:off x="2525200" y="2690889"/>
            <a:ext cx="619452" cy="641410"/>
            <a:chOff x="2954956" y="1384372"/>
            <a:chExt cx="619452" cy="641410"/>
          </a:xfrm>
        </p:grpSpPr>
        <p:sp>
          <p:nvSpPr>
            <p:cNvPr id="191" name="Google Shape;191;p32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ooks" id="192" name="Google Shape;19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32"/>
          <p:cNvGrpSpPr/>
          <p:nvPr/>
        </p:nvGrpSpPr>
        <p:grpSpPr>
          <a:xfrm>
            <a:off x="6072089" y="2681306"/>
            <a:ext cx="619452" cy="641410"/>
            <a:chOff x="2954956" y="1384372"/>
            <a:chExt cx="619452" cy="641410"/>
          </a:xfrm>
        </p:grpSpPr>
        <p:sp>
          <p:nvSpPr>
            <p:cNvPr id="194" name="Google Shape;194;p32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ooks" id="195" name="Google Shape;195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You post textbook you want in the market and I sell it</a:t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User story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33"/>
          <p:cNvGraphicFramePr/>
          <p:nvPr/>
        </p:nvGraphicFramePr>
        <p:xfrm>
          <a:off x="1030922" y="39564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{516D38F0-FBDE-4E05-A32A-468F77A484BF}</a:tableStyleId>
              </a:tblPr>
              <a:tblGrid>
                <a:gridCol w="1242800"/>
                <a:gridCol w="5839350"/>
              </a:tblGrid>
              <a:tr h="41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post textbook for buying.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sell textbook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ship textbook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receive textbook!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33"/>
          <p:cNvSpPr/>
          <p:nvPr/>
        </p:nvSpPr>
        <p:spPr>
          <a:xfrm>
            <a:off x="365760" y="3489457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365760" y="1974924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2147436" y="2191870"/>
            <a:ext cx="1467313" cy="368413"/>
          </a:xfrm>
          <a:prstGeom prst="wedgeRoundRectCallout">
            <a:avLst>
              <a:gd fmla="val -70321" name="adj1"/>
              <a:gd fmla="val 84400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need this!</a:t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5705596" y="2196688"/>
            <a:ext cx="1467313" cy="368413"/>
          </a:xfrm>
          <a:prstGeom prst="wedgeRoundRectCallout">
            <a:avLst>
              <a:gd fmla="val 57064" name="adj1"/>
              <a:gd fmla="val 80750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that!</a:t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3642409" y="2594460"/>
            <a:ext cx="1859182" cy="92332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Exchange</a:t>
            </a:r>
            <a:endParaRPr/>
          </a:p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"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69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"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690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3"/>
          <p:cNvCxnSpPr/>
          <p:nvPr/>
        </p:nvCxnSpPr>
        <p:spPr>
          <a:xfrm rot="10800000">
            <a:off x="5596182" y="2876113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33"/>
          <p:cNvCxnSpPr/>
          <p:nvPr/>
        </p:nvCxnSpPr>
        <p:spPr>
          <a:xfrm rot="10800000">
            <a:off x="5596182" y="3088753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3" name="Google Shape;213;p33"/>
          <p:cNvCxnSpPr/>
          <p:nvPr/>
        </p:nvCxnSpPr>
        <p:spPr>
          <a:xfrm rot="10800000">
            <a:off x="2005845" y="2897072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33"/>
          <p:cNvCxnSpPr/>
          <p:nvPr/>
        </p:nvCxnSpPr>
        <p:spPr>
          <a:xfrm rot="10800000">
            <a:off x="2005845" y="3109712"/>
            <a:ext cx="15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215" name="Google Shape;215;p33"/>
          <p:cNvGrpSpPr/>
          <p:nvPr/>
        </p:nvGrpSpPr>
        <p:grpSpPr>
          <a:xfrm>
            <a:off x="2525200" y="2690889"/>
            <a:ext cx="619452" cy="641410"/>
            <a:chOff x="2954956" y="1384372"/>
            <a:chExt cx="619452" cy="641410"/>
          </a:xfrm>
        </p:grpSpPr>
        <p:sp>
          <p:nvSpPr>
            <p:cNvPr id="216" name="Google Shape;216;p3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ooks" id="217" name="Google Shape;217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33"/>
          <p:cNvGrpSpPr/>
          <p:nvPr/>
        </p:nvGrpSpPr>
        <p:grpSpPr>
          <a:xfrm>
            <a:off x="6072089" y="2681306"/>
            <a:ext cx="619452" cy="641410"/>
            <a:chOff x="2954956" y="1384372"/>
            <a:chExt cx="619452" cy="641410"/>
          </a:xfrm>
        </p:grpSpPr>
        <p:sp>
          <p:nvSpPr>
            <p:cNvPr id="219" name="Google Shape;219;p3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ooks" id="220" name="Google Shape;220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React + Redux for application and Firebase Realtime Database for database</a:t>
            </a:r>
            <a:endParaRPr/>
          </a:p>
        </p:txBody>
      </p:sp>
      <p:sp>
        <p:nvSpPr>
          <p:cNvPr id="227" name="Google Shape;227;p4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Architecture(Application)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6456915" y="4836157"/>
            <a:ext cx="1597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Firebase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[7]</a:t>
            </a:r>
            <a:endParaRPr b="0" baseline="3000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6456915" y="2135682"/>
            <a:ext cx="1597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AWS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[5]</a:t>
            </a:r>
            <a:endParaRPr b="0" baseline="3000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0" name="Google Shape;230;p4"/>
          <p:cNvGrpSpPr/>
          <p:nvPr/>
        </p:nvGrpSpPr>
        <p:grpSpPr>
          <a:xfrm>
            <a:off x="2031490" y="2135682"/>
            <a:ext cx="4277450" cy="4131175"/>
            <a:chOff x="3639550" y="2565175"/>
            <a:chExt cx="4277450" cy="4131175"/>
          </a:xfrm>
        </p:grpSpPr>
        <p:sp>
          <p:nvSpPr>
            <p:cNvPr id="231" name="Google Shape;231;p4"/>
            <p:cNvSpPr/>
            <p:nvPr/>
          </p:nvSpPr>
          <p:spPr>
            <a:xfrm>
              <a:off x="3675900" y="5265650"/>
              <a:ext cx="4241100" cy="1430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639550" y="2565175"/>
              <a:ext cx="4241100" cy="24063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4016700" y="5497850"/>
              <a:ext cx="3559500" cy="96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Firebase Realtime Database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[6]</a:t>
              </a:r>
              <a:endParaRPr b="0" baseline="30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016700" y="2807825"/>
              <a:ext cx="3559500" cy="96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React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[2]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+ Redux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[3]</a:t>
              </a:r>
              <a:endParaRPr b="0" baseline="30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016700" y="3774125"/>
              <a:ext cx="3559500" cy="96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Node.js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[4]</a:t>
              </a:r>
              <a:endParaRPr b="0" baseline="30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" name="Google Shape;236;p4"/>
            <p:cNvCxnSpPr>
              <a:stCxn id="233" idx="0"/>
              <a:endCxn id="235" idx="2"/>
            </p:cNvCxnSpPr>
            <p:nvPr/>
          </p:nvCxnSpPr>
          <p:spPr>
            <a:xfrm rot="10800000">
              <a:off x="5796450" y="4740350"/>
              <a:ext cx="0" cy="7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37" name="Google Shape;237;p4"/>
          <p:cNvSpPr txBox="1"/>
          <p:nvPr/>
        </p:nvSpPr>
        <p:spPr>
          <a:xfrm>
            <a:off x="6199322" y="765997"/>
            <a:ext cx="2591378" cy="469500"/>
          </a:xfrm>
          <a:prstGeom prst="rect">
            <a:avLst/>
          </a:prstGeom>
          <a:noFill/>
          <a:ln cap="flat" cmpd="sng" w="38100">
            <a:solidFill>
              <a:srgbClr val="0025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「react redux logo」の画像検索結果" id="243" name="Google Shape;243;g727e87c666_2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0557" y="3556112"/>
            <a:ext cx="2407567" cy="13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727e87c666_2_58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MRTG for monitoring, Cypress for integration test and BERT-SQuAD for Natural Language Processing</a:t>
            </a:r>
            <a:endParaRPr/>
          </a:p>
        </p:txBody>
      </p:sp>
      <p:sp>
        <p:nvSpPr>
          <p:cNvPr id="245" name="Google Shape;245;g727e87c666_2_58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Architecture(Infrastructure)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246" name="Google Shape;246;g727e87c666_2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5439759"/>
            <a:ext cx="2160000" cy="88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g727e87c666_2_58"/>
          <p:cNvGrpSpPr/>
          <p:nvPr/>
        </p:nvGrpSpPr>
        <p:grpSpPr>
          <a:xfrm>
            <a:off x="667119" y="2026795"/>
            <a:ext cx="1522288" cy="1314350"/>
            <a:chOff x="1100614" y="2205901"/>
            <a:chExt cx="1522288" cy="1314350"/>
          </a:xfrm>
        </p:grpSpPr>
        <p:sp>
          <p:nvSpPr>
            <p:cNvPr id="248" name="Google Shape;248;g727e87c666_2_58"/>
            <p:cNvSpPr txBox="1"/>
            <p:nvPr/>
          </p:nvSpPr>
          <p:spPr>
            <a:xfrm>
              <a:off x="1100614" y="3212474"/>
              <a:ext cx="152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175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"/>
                <a:buFont typeface="Arial"/>
                <a:buChar char="‏"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Developers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sers" id="249" name="Google Shape;249;g727e87c666_2_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92603" y="2205901"/>
              <a:ext cx="1172034" cy="117203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0" name="Google Shape;250;g727e87c666_2_58"/>
          <p:cNvCxnSpPr>
            <a:stCxn id="248" idx="2"/>
            <a:endCxn id="246" idx="0"/>
          </p:cNvCxnSpPr>
          <p:nvPr/>
        </p:nvCxnSpPr>
        <p:spPr>
          <a:xfrm>
            <a:off x="1428263" y="3341145"/>
            <a:ext cx="16800" cy="209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51" name="Google Shape;251;g727e87c666_2_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8520" y="5062134"/>
            <a:ext cx="1954953" cy="65718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727e87c666_2_58"/>
          <p:cNvSpPr txBox="1"/>
          <p:nvPr/>
        </p:nvSpPr>
        <p:spPr>
          <a:xfrm>
            <a:off x="3676544" y="5879986"/>
            <a:ext cx="1210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g727e87c666_2_58"/>
          <p:cNvCxnSpPr/>
          <p:nvPr/>
        </p:nvCxnSpPr>
        <p:spPr>
          <a:xfrm rot="10800000">
            <a:off x="4250113" y="4759705"/>
            <a:ext cx="0" cy="216000"/>
          </a:xfrm>
          <a:prstGeom prst="straightConnector1">
            <a:avLst/>
          </a:prstGeom>
          <a:noFill/>
          <a:ln cap="flat" cmpd="sng" w="38100">
            <a:solidFill>
              <a:srgbClr val="00257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close up of a sign&#10;&#10;Description automatically generated" id="254" name="Google Shape;254;g727e87c666_2_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8520" y="2647619"/>
            <a:ext cx="1954953" cy="6543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g727e87c666_2_58"/>
          <p:cNvCxnSpPr/>
          <p:nvPr/>
        </p:nvCxnSpPr>
        <p:spPr>
          <a:xfrm rot="10800000">
            <a:off x="4250113" y="5803104"/>
            <a:ext cx="0" cy="180000"/>
          </a:xfrm>
          <a:prstGeom prst="straightConnector1">
            <a:avLst/>
          </a:prstGeom>
          <a:noFill/>
          <a:ln cap="flat" cmpd="sng" w="38100">
            <a:solidFill>
              <a:srgbClr val="00257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g727e87c666_2_58"/>
          <p:cNvSpPr/>
          <p:nvPr/>
        </p:nvSpPr>
        <p:spPr>
          <a:xfrm>
            <a:off x="3093305" y="2350868"/>
            <a:ext cx="2317957" cy="4007069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257" name="Google Shape;257;g727e87c666_2_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9908" y="1981534"/>
            <a:ext cx="709757" cy="70975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727e87c666_2_58"/>
          <p:cNvSpPr/>
          <p:nvPr/>
        </p:nvSpPr>
        <p:spPr>
          <a:xfrm flipH="1" rot="-5093608">
            <a:off x="2946617" y="5435855"/>
            <a:ext cx="294592" cy="1188000"/>
          </a:xfrm>
          <a:prstGeom prst="uturnArrow">
            <a:avLst>
              <a:gd fmla="val 9601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727e87c666_2_58"/>
          <p:cNvSpPr/>
          <p:nvPr/>
        </p:nvSpPr>
        <p:spPr>
          <a:xfrm rot="8838637">
            <a:off x="2405148" y="3263767"/>
            <a:ext cx="339204" cy="2088000"/>
          </a:xfrm>
          <a:prstGeom prst="uturnArrow">
            <a:avLst>
              <a:gd fmla="val 9601" name="adj1"/>
              <a:gd fmla="val 25000" name="adj2"/>
              <a:gd fmla="val 25000" name="adj3"/>
              <a:gd fmla="val 34174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727e87c666_2_58"/>
          <p:cNvSpPr/>
          <p:nvPr/>
        </p:nvSpPr>
        <p:spPr>
          <a:xfrm rot="5400000">
            <a:off x="2491422" y="2520234"/>
            <a:ext cx="339204" cy="1008000"/>
          </a:xfrm>
          <a:prstGeom prst="uturnArrow">
            <a:avLst>
              <a:gd fmla="val 9601" name="adj1"/>
              <a:gd fmla="val 25000" name="adj2"/>
              <a:gd fmla="val 25000" name="adj3"/>
              <a:gd fmla="val 34174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727e87c666_2_58"/>
          <p:cNvSpPr/>
          <p:nvPr/>
        </p:nvSpPr>
        <p:spPr>
          <a:xfrm>
            <a:off x="5522495" y="2022471"/>
            <a:ext cx="2317956" cy="558000"/>
          </a:xfrm>
          <a:prstGeom prst="wedgeRoundRectCallout">
            <a:avLst>
              <a:gd fmla="val -58693" name="adj1"/>
              <a:gd fmla="val 69704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Server monitoring</a:t>
            </a:r>
            <a:endParaRPr/>
          </a:p>
        </p:txBody>
      </p:sp>
      <p:sp>
        <p:nvSpPr>
          <p:cNvPr id="262" name="Google Shape;262;g727e87c666_2_58"/>
          <p:cNvSpPr/>
          <p:nvPr/>
        </p:nvSpPr>
        <p:spPr>
          <a:xfrm>
            <a:off x="5522495" y="2706867"/>
            <a:ext cx="2317956" cy="558000"/>
          </a:xfrm>
          <a:prstGeom prst="wedgeRoundRectCallout">
            <a:avLst>
              <a:gd fmla="val -62599" name="adj1"/>
              <a:gd fmla="val 365655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Integration test</a:t>
            </a:r>
            <a:endParaRPr/>
          </a:p>
        </p:txBody>
      </p:sp>
      <p:sp>
        <p:nvSpPr>
          <p:cNvPr id="263" name="Google Shape;263;g727e87c666_2_58"/>
          <p:cNvSpPr/>
          <p:nvPr/>
        </p:nvSpPr>
        <p:spPr>
          <a:xfrm rot="6973344">
            <a:off x="5584029" y="4143597"/>
            <a:ext cx="339204" cy="1548000"/>
          </a:xfrm>
          <a:prstGeom prst="uturnArrow">
            <a:avLst>
              <a:gd fmla="val 9601" name="adj1"/>
              <a:gd fmla="val 25000" name="adj2"/>
              <a:gd fmla="val 25000" name="adj3"/>
              <a:gd fmla="val 34174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727e87c666_2_58"/>
          <p:cNvSpPr/>
          <p:nvPr/>
        </p:nvSpPr>
        <p:spPr>
          <a:xfrm>
            <a:off x="3204538" y="2602767"/>
            <a:ext cx="2102248" cy="76091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727e87c666_2_58"/>
          <p:cNvSpPr/>
          <p:nvPr/>
        </p:nvSpPr>
        <p:spPr>
          <a:xfrm>
            <a:off x="3223445" y="5008504"/>
            <a:ext cx="2102248" cy="76091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727e87c666_2_58"/>
          <p:cNvSpPr txBox="1"/>
          <p:nvPr/>
        </p:nvSpPr>
        <p:spPr>
          <a:xfrm>
            <a:off x="2226119" y="5492905"/>
            <a:ext cx="369725" cy="284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b="0" baseline="3000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[8]</a:t>
            </a:r>
            <a:endParaRPr b="0" baseline="3000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g727e87c666_2_58"/>
          <p:cNvSpPr txBox="1"/>
          <p:nvPr/>
        </p:nvSpPr>
        <p:spPr>
          <a:xfrm>
            <a:off x="5121923" y="2373738"/>
            <a:ext cx="369725" cy="284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b="0" baseline="3000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[9]</a:t>
            </a:r>
            <a:endParaRPr b="0" baseline="3000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g727e87c666_2_58"/>
          <p:cNvSpPr txBox="1"/>
          <p:nvPr/>
        </p:nvSpPr>
        <p:spPr>
          <a:xfrm>
            <a:off x="4958171" y="3489779"/>
            <a:ext cx="567191" cy="2275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b="0" baseline="3000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[2][3]</a:t>
            </a:r>
            <a:endParaRPr b="0" baseline="3000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g727e87c666_2_58"/>
          <p:cNvSpPr txBox="1"/>
          <p:nvPr/>
        </p:nvSpPr>
        <p:spPr>
          <a:xfrm>
            <a:off x="4886744" y="5013963"/>
            <a:ext cx="495999" cy="425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b="0" baseline="3000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[10]</a:t>
            </a:r>
            <a:endParaRPr b="0" baseline="3000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0" name="Google Shape;270;g727e87c666_2_58"/>
          <p:cNvGrpSpPr/>
          <p:nvPr/>
        </p:nvGrpSpPr>
        <p:grpSpPr>
          <a:xfrm>
            <a:off x="5886886" y="3858544"/>
            <a:ext cx="2891354" cy="2250000"/>
            <a:chOff x="5886886" y="3934652"/>
            <a:chExt cx="2891354" cy="2250000"/>
          </a:xfrm>
        </p:grpSpPr>
        <p:sp>
          <p:nvSpPr>
            <p:cNvPr id="271" name="Google Shape;271;g727e87c666_2_58"/>
            <p:cNvSpPr/>
            <p:nvPr/>
          </p:nvSpPr>
          <p:spPr>
            <a:xfrm>
              <a:off x="6460283" y="4549315"/>
              <a:ext cx="2317957" cy="128487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picture containing drawing&#10;&#10;Description automatically generated" id="272" name="Google Shape;272;g727e87c666_2_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886886" y="4179980"/>
              <a:ext cx="709757" cy="7097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3" name="Google Shape;273;g727e87c666_2_58"/>
            <p:cNvGrpSpPr/>
            <p:nvPr/>
          </p:nvGrpSpPr>
          <p:grpSpPr>
            <a:xfrm>
              <a:off x="6473425" y="3934652"/>
              <a:ext cx="2251804" cy="2250000"/>
              <a:chOff x="-2829067" y="2705340"/>
              <a:chExt cx="2503534" cy="2503534"/>
            </a:xfrm>
          </p:grpSpPr>
          <p:pic>
            <p:nvPicPr>
              <p:cNvPr descr="A picture containing drawing&#10;&#10;Description automatically generated" id="274" name="Google Shape;274;g727e87c666_2_5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-2829067" y="2705340"/>
                <a:ext cx="2503534" cy="25035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" name="Google Shape;275;g727e87c666_2_58"/>
              <p:cNvSpPr txBox="1"/>
              <p:nvPr/>
            </p:nvSpPr>
            <p:spPr>
              <a:xfrm>
                <a:off x="-2519685" y="4241805"/>
                <a:ext cx="18847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-3175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500"/>
                  <a:buFont typeface="Arial"/>
                  <a:buChar char="‏"/>
                </a:pPr>
                <a:r>
                  <a:rPr b="0" i="0" lang="en-US" sz="20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BERT-SQuAD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6" name="Google Shape;276;g727e87c666_2_58"/>
            <p:cNvSpPr/>
            <p:nvPr/>
          </p:nvSpPr>
          <p:spPr>
            <a:xfrm>
              <a:off x="6572404" y="4696930"/>
              <a:ext cx="2102248" cy="100427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727e87c666_2_58"/>
            <p:cNvSpPr txBox="1"/>
            <p:nvPr/>
          </p:nvSpPr>
          <p:spPr>
            <a:xfrm>
              <a:off x="8245097" y="4710640"/>
              <a:ext cx="476049" cy="270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rPr b="0" baseline="30000" i="0" lang="en-US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[11]</a:t>
              </a:r>
              <a:endParaRPr b="0" baseline="3000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278" name="Google Shape;278;g727e87c666_2_5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5858" y="3281942"/>
            <a:ext cx="2533017" cy="8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727e87c666_2_58"/>
          <p:cNvSpPr/>
          <p:nvPr/>
        </p:nvSpPr>
        <p:spPr>
          <a:xfrm rot="4756791">
            <a:off x="5667389" y="3444856"/>
            <a:ext cx="339204" cy="1008000"/>
          </a:xfrm>
          <a:prstGeom prst="uturnArrow">
            <a:avLst>
              <a:gd fmla="val 9601" name="adj1"/>
              <a:gd fmla="val 25000" name="adj2"/>
              <a:gd fmla="val 25000" name="adj3"/>
              <a:gd fmla="val 34174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27e87c666_2_58"/>
          <p:cNvSpPr/>
          <p:nvPr/>
        </p:nvSpPr>
        <p:spPr>
          <a:xfrm>
            <a:off x="6457966" y="5840043"/>
            <a:ext cx="2317955" cy="558000"/>
          </a:xfrm>
          <a:prstGeom prst="wedgeRoundRectCallout">
            <a:avLst>
              <a:gd fmla="val 11443" name="adj1"/>
              <a:gd fmla="val -85445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Natural Language Processing</a:t>
            </a:r>
            <a:endParaRPr/>
          </a:p>
        </p:txBody>
      </p:sp>
      <p:sp>
        <p:nvSpPr>
          <p:cNvPr id="281" name="Google Shape;281;g727e87c666_2_58"/>
          <p:cNvSpPr txBox="1"/>
          <p:nvPr/>
        </p:nvSpPr>
        <p:spPr>
          <a:xfrm>
            <a:off x="8351421" y="3404784"/>
            <a:ext cx="369725" cy="284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b="0" baseline="3000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[7]</a:t>
            </a:r>
            <a:endParaRPr b="0" baseline="3000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Prototype implemented and released, and CI/CD environment is set up on iteration 1</a:t>
            </a:r>
            <a:endParaRPr/>
          </a:p>
        </p:txBody>
      </p:sp>
      <p:sp>
        <p:nvSpPr>
          <p:cNvPr id="288" name="Google Shape;288;p6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Iteration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9" name="Google Shape;289;p6"/>
          <p:cNvGraphicFramePr/>
          <p:nvPr/>
        </p:nvGraphicFramePr>
        <p:xfrm>
          <a:off x="365124" y="19748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{6FBCCA56-3EA7-40F4-AB1B-DCE68CE08136}</a:tableStyleId>
              </a:tblPr>
              <a:tblGrid>
                <a:gridCol w="647400"/>
                <a:gridCol w="3725725"/>
                <a:gridCol w="2587875"/>
                <a:gridCol w="1451475"/>
              </a:tblGrid>
              <a:tr h="5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Item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Person in charge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Framework setup</a:t>
                      </a:r>
                      <a:r>
                        <a:rPr baseline="30000" lang="en-US" sz="1800" u="none" cap="none" strike="noStrike"/>
                        <a:t>[12]</a:t>
                      </a:r>
                      <a:endParaRPr b="0" baseline="3000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Shaurya</a:t>
                      </a:r>
                      <a:endParaRPr sz="18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</a:tr>
              <a:tr h="4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DB schema design</a:t>
                      </a:r>
                      <a:endParaRPr sz="18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Shaurya</a:t>
                      </a:r>
                      <a:endParaRPr sz="18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CI/CD environment setup</a:t>
                      </a:r>
                      <a:r>
                        <a:rPr baseline="30000" lang="en-US" sz="1800" u="none" cap="none" strike="noStrike"/>
                        <a:t>[13][14]</a:t>
                      </a:r>
                      <a:endParaRPr b="0" baseline="3000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</a:tr>
              <a:tr h="4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Minimum user story</a:t>
                      </a:r>
                      <a:r>
                        <a:rPr b="0" baseline="3000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[15][16]</a:t>
                      </a:r>
                      <a:endParaRPr baseline="30000"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</a:tr>
              <a:tr h="4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review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Amol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</a:tr>
              <a:tr h="4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 for buying textbook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Shenyuan + Shaurya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 sz="1800" u="none" cap="none" strike="noStrike"/>
                    </a:p>
                  </a:txBody>
                  <a:tcPr marT="0" marB="0" marR="68575" marL="68575" anchor="ctr"/>
                </a:tc>
              </a:tr>
              <a:tr h="4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 code detection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Shenjie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</a:tr>
              <a:tr h="4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 completion for search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Peiyang + </a:t>
                      </a:r>
                      <a:r>
                        <a:rPr lang="en-US" sz="1800" u="none" cap="none" strike="noStrike"/>
                        <a:t>Machida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90" name="Google Shape;290;p6"/>
          <p:cNvSpPr txBox="1"/>
          <p:nvPr/>
        </p:nvSpPr>
        <p:spPr>
          <a:xfrm>
            <a:off x="6199322" y="765997"/>
            <a:ext cx="2591378" cy="469500"/>
          </a:xfrm>
          <a:prstGeom prst="rect">
            <a:avLst/>
          </a:prstGeom>
          <a:noFill/>
          <a:ln cap="flat" cmpd="sng" w="38100">
            <a:solidFill>
              <a:srgbClr val="0025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loitte_US_Onscreen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loitte_US_Onscreen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2014-09-05T00:45:24Z</dcterms:created>
  <dc:creator>Campbell, Janel</dc:creator>
</cp:coreProperties>
</file>