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4">
          <p15:clr>
            <a:srgbClr val="A4A3A4"/>
          </p15:clr>
        </p15:guide>
        <p15:guide id="6" pos="2857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35">
          <p15:clr>
            <a:srgbClr val="A4A3A4"/>
          </p15:clr>
        </p15:guide>
        <p15:guide id="10" pos="2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E3C+oRsWrHxi/ui2DkCcP/e65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B0FB8-95C9-487C-A8DA-CAD13E857092}">
  <a:tblStyle styleId="{5BBB0FB8-95C9-487C-A8DA-CAD13E857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ADBA17-8A32-47BE-93DF-0D6E338EFF3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/>
      <a:tcStyle>
        <a:tcBdr/>
        <a:fill>
          <a:solidFill>
            <a:srgbClr val="CACB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922D6-94B5-4987-B674-53589FA7958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>
      <p:cViewPr varScale="1">
        <p:scale>
          <a:sx n="99" d="100"/>
          <a:sy n="99" d="100"/>
        </p:scale>
        <p:origin x="256" y="184"/>
      </p:cViewPr>
      <p:guideLst>
        <p:guide orient="horz" pos="244"/>
        <p:guide orient="horz" pos="1021"/>
        <p:guide orient="horz" pos="4005"/>
        <p:guide orient="horz" pos="531"/>
        <p:guide orient="horz" pos="1244"/>
        <p:guide pos="2857"/>
        <p:guide pos="230"/>
        <p:guide pos="5530"/>
        <p:guide pos="2835"/>
        <p:guide pos="29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9" y="1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3421b35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00" cy="3462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703421b353_2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703421b353_2_0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75" tIns="47275" rIns="94575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 only or primary imag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sz="2800" b="0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‏"/>
              <a:defRPr sz="6000">
                <a:solidFill>
                  <a:schemeClr val="lt1"/>
                </a:solidFill>
              </a:defRPr>
            </a:lvl1pPr>
            <a:lvl2pPr marL="914400" lvl="1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•"/>
              <a:defRPr sz="6000">
                <a:solidFill>
                  <a:schemeClr val="lt2"/>
                </a:solidFill>
              </a:defRPr>
            </a:lvl2pPr>
            <a:lvl3pPr marL="1371600" lvl="2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3pPr>
            <a:lvl4pPr marL="1828800" lvl="3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◦"/>
              <a:defRPr sz="6000">
                <a:solidFill>
                  <a:schemeClr val="lt2"/>
                </a:solidFill>
              </a:defRPr>
            </a:lvl4pPr>
            <a:lvl5pPr marL="2286000" lvl="4" indent="-609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Char char="−"/>
              <a:defRPr sz="6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primary image">
  <p:cSld name="Divider with primary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‏"/>
              <a:defRPr sz="6000">
                <a:solidFill>
                  <a:schemeClr val="accent2"/>
                </a:solidFill>
              </a:defRPr>
            </a:lvl1pPr>
            <a:lvl2pPr marL="914400" lvl="1" indent="-6096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•"/>
              <a:defRPr sz="6000">
                <a:solidFill>
                  <a:schemeClr val="accent2"/>
                </a:solidFill>
              </a:defRPr>
            </a:lvl2pPr>
            <a:lvl3pPr marL="1371600" lvl="2" indent="-6096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3pPr>
            <a:lvl4pPr marL="1828800" lvl="3" indent="-6096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◦"/>
              <a:defRPr sz="6000">
                <a:solidFill>
                  <a:schemeClr val="accent2"/>
                </a:solidFill>
              </a:defRPr>
            </a:lvl4pPr>
            <a:lvl5pPr marL="2286000" lvl="4" indent="-6096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Char char="−"/>
              <a:defRPr sz="6000">
                <a:solidFill>
                  <a:schemeClr val="accen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with secondary image">
  <p:cSld name="Divider with secondary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365125" y="1818068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‏"/>
              <a:defRPr sz="4800">
                <a:solidFill>
                  <a:schemeClr val="accent2"/>
                </a:solidFill>
              </a:defRPr>
            </a:lvl1pPr>
            <a:lvl2pPr marL="914400" lvl="1" indent="-5334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•"/>
              <a:defRPr sz="4800">
                <a:solidFill>
                  <a:schemeClr val="accent2"/>
                </a:solidFill>
              </a:defRPr>
            </a:lvl2pPr>
            <a:lvl3pPr marL="1371600" lvl="2" indent="-5334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3pPr>
            <a:lvl4pPr marL="1828800" lvl="3" indent="-5334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◦"/>
              <a:defRPr sz="4800">
                <a:solidFill>
                  <a:schemeClr val="accent2"/>
                </a:solidFill>
              </a:defRPr>
            </a:lvl4pPr>
            <a:lvl5pPr marL="2286000" lvl="4" indent="-5334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Char char="−"/>
              <a:defRPr sz="4800">
                <a:solidFill>
                  <a:schemeClr val="accen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365760" y="319066"/>
            <a:ext cx="6845093" cy="598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6225" algn="l"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Char char="‏"/>
              <a:defRPr sz="3000">
                <a:solidFill>
                  <a:schemeClr val="lt1"/>
                </a:solidFill>
              </a:defRPr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•"/>
              <a:defRPr sz="3000">
                <a:solidFill>
                  <a:schemeClr val="lt2"/>
                </a:solidFill>
              </a:defRPr>
            </a:lvl2pPr>
            <a:lvl3pPr marL="1371600" lvl="2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3pPr>
            <a:lvl4pPr marL="1828800" lvl="3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◦"/>
              <a:defRPr sz="3000">
                <a:solidFill>
                  <a:schemeClr val="lt2"/>
                </a:solidFill>
              </a:defRPr>
            </a:lvl4pPr>
            <a:lvl5pPr marL="2286000" lvl="4" indent="-4191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Char char="−"/>
              <a:defRPr sz="3000">
                <a:solidFill>
                  <a:schemeClr val="lt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539496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ilde Disclaimer">
  <p:cSld name="End silde Disclaim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1" descr="DEL_PRI_RGB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897" y="3904488"/>
            <a:ext cx="1720800" cy="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3"/>
          </p:nvPr>
        </p:nvSpPr>
        <p:spPr>
          <a:xfrm>
            <a:off x="4663440" y="1611313"/>
            <a:ext cx="4114800" cy="47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econdary image">
  <p:cSld name="Title slide with secondary ima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 sz="2800" b="0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365760" y="1611313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Char char="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◦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571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6203925" y="1291275"/>
            <a:ext cx="2587500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002776"/>
                </a:solidFill>
              </a:rPr>
              <a:t>http://team1.work</a:t>
            </a:r>
            <a:endParaRPr sz="2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365760" y="1897603"/>
            <a:ext cx="7563589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/>
              <a:t>Team 1</a:t>
            </a:r>
            <a:br>
              <a:rPr lang="en-US"/>
            </a:b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Machida Hiroaki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Ding Shenjie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Deshpande Amol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Sinha Shaurya 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Shenyuan Wu</a:t>
            </a:r>
            <a:br>
              <a:rPr lang="en-US">
                <a:solidFill>
                  <a:srgbClr val="81BC00"/>
                </a:solidFill>
              </a:rPr>
            </a:br>
            <a:r>
              <a:rPr lang="en-US">
                <a:solidFill>
                  <a:srgbClr val="81BC00"/>
                </a:solidFill>
              </a:rPr>
              <a:t>Peiyan Duan</a:t>
            </a:r>
            <a:br>
              <a:rPr lang="en-US">
                <a:solidFill>
                  <a:srgbClr val="81BC00"/>
                </a:solidFill>
              </a:rPr>
            </a:br>
            <a:br>
              <a:rPr lang="en-US">
                <a:solidFill>
                  <a:srgbClr val="81BC00"/>
                </a:solidFill>
              </a:rPr>
            </a:br>
            <a:endParaRPr/>
          </a:p>
        </p:txBody>
      </p:sp>
      <p:pic>
        <p:nvPicPr>
          <p:cNvPr id="73" name="Google Shape;73;p1" descr="Image result for book exchan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6654" y="497811"/>
            <a:ext cx="5737345" cy="587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365760" y="1629467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Demo</a:t>
            </a:r>
            <a:br>
              <a:rPr lang="en-US">
                <a:solidFill>
                  <a:srgbClr val="002776"/>
                </a:solidFill>
              </a:rPr>
            </a:br>
            <a:br>
              <a:rPr lang="en-US">
                <a:solidFill>
                  <a:srgbClr val="002776"/>
                </a:solidFill>
              </a:rPr>
            </a:br>
            <a:r>
              <a:rPr lang="en-US">
                <a:solidFill>
                  <a:srgbClr val="002776"/>
                </a:solidFill>
              </a:rPr>
              <a:t>(Hiroaki, Amol, Shenyuan, Peiyan)</a:t>
            </a:r>
            <a:br>
              <a:rPr lang="en-US">
                <a:solidFill>
                  <a:srgbClr val="002776"/>
                </a:solidFill>
              </a:rPr>
            </a:br>
            <a:br>
              <a:rPr lang="en-US">
                <a:solidFill>
                  <a:srgbClr val="002776"/>
                </a:solidFill>
              </a:rPr>
            </a:br>
            <a:r>
              <a:rPr lang="en-US" sz="4800" b="1">
                <a:solidFill>
                  <a:srgbClr val="002776"/>
                </a:solidFill>
              </a:rPr>
              <a:t>Access!</a:t>
            </a:r>
            <a:br>
              <a:rPr lang="en-US" sz="4800" b="1">
                <a:solidFill>
                  <a:srgbClr val="002776"/>
                </a:solidFill>
              </a:rPr>
            </a:br>
            <a:r>
              <a:rPr lang="en-US" sz="4800" b="1">
                <a:solidFill>
                  <a:srgbClr val="002776"/>
                </a:solidFill>
              </a:rPr>
              <a:t>http://team1.work</a:t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Developers get test result from Cypress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Demo - Contiguous development</a:t>
            </a:r>
            <a:endParaRPr/>
          </a:p>
        </p:txBody>
      </p:sp>
      <p:pic>
        <p:nvPicPr>
          <p:cNvPr id="181" name="Google Shape;181;p1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25" y="5439759"/>
            <a:ext cx="2160000" cy="8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/>
          <p:nvPr/>
        </p:nvSpPr>
        <p:spPr>
          <a:xfrm>
            <a:off x="5216796" y="2476997"/>
            <a:ext cx="3561444" cy="370514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0"/>
          <p:cNvGrpSpPr/>
          <p:nvPr/>
        </p:nvGrpSpPr>
        <p:grpSpPr>
          <a:xfrm>
            <a:off x="5675444" y="2716743"/>
            <a:ext cx="2644149" cy="2247569"/>
            <a:chOff x="5482928" y="3692242"/>
            <a:chExt cx="2644149" cy="2247569"/>
          </a:xfrm>
        </p:grpSpPr>
        <p:pic>
          <p:nvPicPr>
            <p:cNvPr id="184" name="Google Shape;184;p10" descr="「react redux logo」の画像検索結果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80100" y="3692242"/>
              <a:ext cx="2249805" cy="1267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82928" y="5054211"/>
              <a:ext cx="2644149" cy="885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1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7406" y="2107662"/>
            <a:ext cx="958849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0"/>
          <p:cNvGrpSpPr/>
          <p:nvPr/>
        </p:nvGrpSpPr>
        <p:grpSpPr>
          <a:xfrm>
            <a:off x="667119" y="2026795"/>
            <a:ext cx="1522288" cy="1314350"/>
            <a:chOff x="1100614" y="2205901"/>
            <a:chExt cx="1522288" cy="1314350"/>
          </a:xfrm>
        </p:grpSpPr>
        <p:sp>
          <p:nvSpPr>
            <p:cNvPr id="188" name="Google Shape;188;p10"/>
            <p:cNvSpPr txBox="1"/>
            <p:nvPr/>
          </p:nvSpPr>
          <p:spPr>
            <a:xfrm>
              <a:off x="1100614" y="3212474"/>
              <a:ext cx="15222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-31750" algn="ctr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"/>
                <a:buFont typeface="Arial"/>
                <a:buChar char="‏"/>
              </a:pP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Developers</a:t>
              </a:r>
              <a:endParaRPr dirty="0"/>
            </a:p>
          </p:txBody>
        </p:sp>
        <p:pic>
          <p:nvPicPr>
            <p:cNvPr id="189" name="Google Shape;189;p10" descr="Users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92603" y="2205901"/>
              <a:ext cx="1172034" cy="117203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0" name="Google Shape;190;p10"/>
          <p:cNvCxnSpPr>
            <a:cxnSpLocks/>
            <a:stCxn id="188" idx="2"/>
            <a:endCxn id="181" idx="0"/>
          </p:cNvCxnSpPr>
          <p:nvPr/>
        </p:nvCxnSpPr>
        <p:spPr>
          <a:xfrm>
            <a:off x="1428263" y="3341145"/>
            <a:ext cx="16862" cy="2098614"/>
          </a:xfrm>
          <a:prstGeom prst="straightConnector1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10"/>
          <p:cNvSpPr/>
          <p:nvPr/>
        </p:nvSpPr>
        <p:spPr>
          <a:xfrm rot="-5619242" flipH="1">
            <a:off x="4333573" y="3876583"/>
            <a:ext cx="294592" cy="3914930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553471" y="5390125"/>
            <a:ext cx="1210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-50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‏"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</a:t>
            </a:r>
            <a:endParaRPr/>
          </a:p>
        </p:txBody>
      </p:sp>
      <p:cxnSp>
        <p:nvCxnSpPr>
          <p:cNvPr id="193" name="Google Shape;193;p10"/>
          <p:cNvCxnSpPr/>
          <p:nvPr/>
        </p:nvCxnSpPr>
        <p:spPr>
          <a:xfrm rot="10800000">
            <a:off x="7052394" y="4847069"/>
            <a:ext cx="0" cy="592690"/>
          </a:xfrm>
          <a:prstGeom prst="straightConnector1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10"/>
          <p:cNvCxnSpPr/>
          <p:nvPr/>
        </p:nvCxnSpPr>
        <p:spPr>
          <a:xfrm rot="10800000">
            <a:off x="7052394" y="3874862"/>
            <a:ext cx="0" cy="308255"/>
          </a:xfrm>
          <a:prstGeom prst="straightConnector1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10"/>
          <p:cNvSpPr/>
          <p:nvPr/>
        </p:nvSpPr>
        <p:spPr>
          <a:xfrm rot="6674635">
            <a:off x="3686321" y="2021309"/>
            <a:ext cx="339204" cy="3435922"/>
          </a:xfrm>
          <a:prstGeom prst="uturnArrow">
            <a:avLst>
              <a:gd name="adj1" fmla="val 9601"/>
              <a:gd name="adj2" fmla="val 25000"/>
              <a:gd name="adj3" fmla="val 25000"/>
              <a:gd name="adj4" fmla="val 34174"/>
              <a:gd name="adj5" fmla="val 10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560302" y="4306258"/>
            <a:ext cx="1388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-31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1.Commit</a:t>
            </a:r>
            <a:endParaRPr dirty="0"/>
          </a:p>
        </p:txBody>
      </p:sp>
      <p:sp>
        <p:nvSpPr>
          <p:cNvPr id="197" name="Google Shape;197;p10"/>
          <p:cNvSpPr txBox="1"/>
          <p:nvPr/>
        </p:nvSpPr>
        <p:spPr>
          <a:xfrm>
            <a:off x="4054291" y="5314207"/>
            <a:ext cx="9761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-31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Pull</a:t>
            </a:r>
            <a:endParaRPr dirty="0"/>
          </a:p>
        </p:txBody>
      </p:sp>
      <p:sp>
        <p:nvSpPr>
          <p:cNvPr id="198" name="Google Shape;198;p10"/>
          <p:cNvSpPr txBox="1"/>
          <p:nvPr/>
        </p:nvSpPr>
        <p:spPr>
          <a:xfrm>
            <a:off x="7205058" y="5018966"/>
            <a:ext cx="1573175" cy="31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-31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‏"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Execute</a:t>
            </a:r>
            <a:endParaRPr dirty="0"/>
          </a:p>
        </p:txBody>
      </p:sp>
      <p:sp>
        <p:nvSpPr>
          <p:cNvPr id="199" name="Google Shape;199;p10"/>
          <p:cNvSpPr txBox="1"/>
          <p:nvPr/>
        </p:nvSpPr>
        <p:spPr>
          <a:xfrm>
            <a:off x="2480310" y="2609862"/>
            <a:ext cx="18755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Get test result</a:t>
            </a:r>
            <a:endParaRPr/>
          </a:p>
        </p:txBody>
      </p:sp>
      <p:grpSp>
        <p:nvGrpSpPr>
          <p:cNvPr id="200" name="Google Shape;200;p10"/>
          <p:cNvGrpSpPr/>
          <p:nvPr/>
        </p:nvGrpSpPr>
        <p:grpSpPr>
          <a:xfrm>
            <a:off x="3601389" y="3366213"/>
            <a:ext cx="539866" cy="621710"/>
            <a:chOff x="3170967" y="4283918"/>
            <a:chExt cx="539866" cy="621710"/>
          </a:xfrm>
        </p:grpSpPr>
        <p:sp>
          <p:nvSpPr>
            <p:cNvPr id="201" name="Google Shape;201;p10"/>
            <p:cNvSpPr/>
            <p:nvPr/>
          </p:nvSpPr>
          <p:spPr>
            <a:xfrm>
              <a:off x="3211204" y="4283918"/>
              <a:ext cx="450164" cy="6217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0" descr="Document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70967" y="4329568"/>
              <a:ext cx="539866" cy="5398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3421b353_2_0"/>
          <p:cNvSpPr txBox="1">
            <a:spLocks noGrp="1"/>
          </p:cNvSpPr>
          <p:nvPr>
            <p:ph type="title"/>
          </p:nvPr>
        </p:nvSpPr>
        <p:spPr>
          <a:xfrm>
            <a:off x="365760" y="2620067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4800" b="1">
                <a:solidFill>
                  <a:srgbClr val="002776"/>
                </a:solidFill>
              </a:rPr>
              <a:t>Access!</a:t>
            </a:r>
            <a:br>
              <a:rPr lang="en-US" sz="4800" b="1">
                <a:solidFill>
                  <a:srgbClr val="002776"/>
                </a:solidFill>
              </a:rPr>
            </a:br>
            <a:r>
              <a:rPr lang="en-US" sz="4800" b="1">
                <a:solidFill>
                  <a:srgbClr val="002776"/>
                </a:solidFill>
              </a:rPr>
              <a:t>http://team1.work</a:t>
            </a:r>
            <a:endParaRPr/>
          </a:p>
        </p:txBody>
      </p:sp>
      <p:sp>
        <p:nvSpPr>
          <p:cNvPr id="80" name="Google Shape;80;g703421b353_2_0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Contents</a:t>
            </a:r>
            <a:endParaRPr/>
          </a:p>
        </p:txBody>
      </p:sp>
      <p:graphicFrame>
        <p:nvGraphicFramePr>
          <p:cNvPr id="87" name="Google Shape;87;p2"/>
          <p:cNvGraphicFramePr/>
          <p:nvPr/>
        </p:nvGraphicFramePr>
        <p:xfrm>
          <a:off x="457200" y="1090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{5BBB0FB8-95C9-487C-A8DA-CAD13E857092}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97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Overview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Concept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Architecture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Architecture selection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report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1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2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❖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Peiyan</a:t>
                      </a:r>
                      <a:endParaRPr sz="180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sz="180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</a:t>
                      </a:r>
                      <a:endParaRPr/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Google Shape;88;p2"/>
          <p:cNvSpPr/>
          <p:nvPr/>
        </p:nvSpPr>
        <p:spPr>
          <a:xfrm>
            <a:off x="6082900" y="1145800"/>
            <a:ext cx="2814000" cy="75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6203925" y="300675"/>
            <a:ext cx="2587500" cy="469500"/>
          </a:xfrm>
          <a:prstGeom prst="rect">
            <a:avLst/>
          </a:prstGeom>
          <a:noFill/>
          <a:ln w="38100" cap="flat" cmpd="sng">
            <a:solidFill>
              <a:srgbClr val="002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002776"/>
                </a:solidFill>
              </a:rPr>
              <a:t>http://team1.work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Users can buy &amp; sell used textbooks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Concept</a:t>
            </a:r>
            <a:endParaRPr/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1030922" y="4211911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{36ADBA17-8A32-47BE-93DF-0D6E338EFF30}</a:tableStyleId>
              </a:tblPr>
              <a:tblGrid>
                <a:gridCol w="12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post textbook for selling.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buy textbook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ship textbook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receive textbook!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" name="Google Shape;98;p3"/>
          <p:cNvSpPr/>
          <p:nvPr/>
        </p:nvSpPr>
        <p:spPr>
          <a:xfrm>
            <a:off x="3678048" y="2486884"/>
            <a:ext cx="1787905" cy="9233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/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</a:t>
            </a:r>
            <a:endParaRPr/>
          </a:p>
        </p:txBody>
      </p:sp>
      <p:pic>
        <p:nvPicPr>
          <p:cNvPr id="99" name="Google Shape;99;p3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695" y="253373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365760" y="374495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user story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905" y="2533739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3"/>
          <p:cNvCxnSpPr/>
          <p:nvPr/>
        </p:nvCxnSpPr>
        <p:spPr>
          <a:xfrm rot="10800000">
            <a:off x="5537230" y="2768537"/>
            <a:ext cx="157095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3"/>
          <p:cNvCxnSpPr/>
          <p:nvPr/>
        </p:nvCxnSpPr>
        <p:spPr>
          <a:xfrm rot="10800000">
            <a:off x="5537230" y="2981177"/>
            <a:ext cx="157095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4" name="Google Shape;104;p3"/>
          <p:cNvCxnSpPr/>
          <p:nvPr/>
        </p:nvCxnSpPr>
        <p:spPr>
          <a:xfrm rot="10800000">
            <a:off x="2003455" y="2789496"/>
            <a:ext cx="157095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/>
          <p:nvPr/>
        </p:nvCxnSpPr>
        <p:spPr>
          <a:xfrm rot="10800000">
            <a:off x="2003455" y="3002136"/>
            <a:ext cx="157095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106" name="Google Shape;106;p3"/>
          <p:cNvGrpSpPr/>
          <p:nvPr/>
        </p:nvGrpSpPr>
        <p:grpSpPr>
          <a:xfrm>
            <a:off x="2525200" y="2583313"/>
            <a:ext cx="619452" cy="641410"/>
            <a:chOff x="2954956" y="1384372"/>
            <a:chExt cx="619452" cy="641410"/>
          </a:xfrm>
        </p:grpSpPr>
        <p:sp>
          <p:nvSpPr>
            <p:cNvPr id="107" name="Google Shape;107;p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Google Shape;108;p3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3"/>
          <p:cNvSpPr/>
          <p:nvPr/>
        </p:nvSpPr>
        <p:spPr>
          <a:xfrm>
            <a:off x="365760" y="1974924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6072089" y="2573730"/>
            <a:ext cx="619452" cy="641410"/>
            <a:chOff x="2954956" y="1384372"/>
            <a:chExt cx="619452" cy="641410"/>
          </a:xfrm>
        </p:grpSpPr>
        <p:sp>
          <p:nvSpPr>
            <p:cNvPr id="111" name="Google Shape;111;p3"/>
            <p:cNvSpPr/>
            <p:nvPr/>
          </p:nvSpPr>
          <p:spPr>
            <a:xfrm>
              <a:off x="2954956" y="1384372"/>
              <a:ext cx="619452" cy="6222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8900" tIns="88900" rIns="88900" bIns="889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3" descr="Book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64100" y="1415474"/>
              <a:ext cx="610308" cy="6103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React + Redux for application and Firebase Realtime Database for database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Architecture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6456915" y="4836157"/>
            <a:ext cx="1597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Firebase</a:t>
            </a:r>
            <a:endParaRPr sz="24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456915" y="2135682"/>
            <a:ext cx="15975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AWS</a:t>
            </a:r>
            <a:endParaRPr sz="24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2031490" y="2135682"/>
            <a:ext cx="4277450" cy="4131175"/>
            <a:chOff x="3639550" y="2565175"/>
            <a:chExt cx="4277450" cy="4131175"/>
          </a:xfrm>
        </p:grpSpPr>
        <p:sp>
          <p:nvSpPr>
            <p:cNvPr id="123" name="Google Shape;123;p4"/>
            <p:cNvSpPr/>
            <p:nvPr/>
          </p:nvSpPr>
          <p:spPr>
            <a:xfrm>
              <a:off x="3675900" y="5265650"/>
              <a:ext cx="4241100" cy="14307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39550" y="2565175"/>
              <a:ext cx="4241100" cy="2406300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016700" y="5497850"/>
              <a:ext cx="3559500" cy="96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Firebase Realtime Database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016700" y="2807825"/>
              <a:ext cx="3559500" cy="96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React + Redux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016700" y="3774125"/>
              <a:ext cx="3559500" cy="96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4"/>
            <p:cNvCxnSpPr>
              <a:stCxn id="125" idx="0"/>
              <a:endCxn id="127" idx="2"/>
            </p:cNvCxnSpPr>
            <p:nvPr/>
          </p:nvCxnSpPr>
          <p:spPr>
            <a:xfrm rot="10800000">
              <a:off x="5796450" y="4740350"/>
              <a:ext cx="0" cy="75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Node.js(React + Redux) + Firebase got chosen by voting because no backend is needed  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Overview - Architecture selection</a:t>
            </a:r>
            <a:endParaRPr/>
          </a:p>
        </p:txBody>
      </p:sp>
      <p:graphicFrame>
        <p:nvGraphicFramePr>
          <p:cNvPr id="136" name="Google Shape;136;p5"/>
          <p:cNvGraphicFramePr/>
          <p:nvPr/>
        </p:nvGraphicFramePr>
        <p:xfrm>
          <a:off x="365125" y="19748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{36ADBA17-8A32-47BE-93DF-0D6E338EFF30}</a:tableStyleId>
              </a:tblPr>
              <a:tblGrid>
                <a:gridCol w="46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votes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obtained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Node.js(React + Redux) + Firebase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1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backend needed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people experienced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SQL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Java(Spring) + MySQL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people experience on Java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•"/>
                      </a:pPr>
                      <a:r>
                        <a:rPr lang="en-US" sz="1800"/>
                        <a:t>Learning Spring takes a time</a:t>
                      </a:r>
                      <a:endParaRPr sz="1800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Ruby on Rails + MySQL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scaffold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people experienced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7" name="Google Shape;137;p5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2661" y="2755412"/>
            <a:ext cx="38672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8163" y="2755412"/>
            <a:ext cx="38672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666" y="2755412"/>
            <a:ext cx="38672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6021" y="5235375"/>
            <a:ext cx="38672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 descr="Us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1524" y="5235375"/>
            <a:ext cx="38672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365125" y="2576946"/>
            <a:ext cx="8413750" cy="124690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Minimum user story is implemented on iteration 1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1</a:t>
            </a:r>
            <a:endParaRPr/>
          </a:p>
        </p:txBody>
      </p:sp>
      <p:graphicFrame>
        <p:nvGraphicFramePr>
          <p:cNvPr id="150" name="Google Shape;150;p6"/>
          <p:cNvGraphicFramePr/>
          <p:nvPr/>
        </p:nvGraphicFramePr>
        <p:xfrm>
          <a:off x="365124" y="19748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{A6E922D6-94B5-4987-B674-53589FA79580}</a:tableStyleId>
              </a:tblPr>
              <a:tblGrid>
                <a:gridCol w="64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Item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Person in charge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Framework setup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Shaurya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 b="1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 schema design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Shaurya</a:t>
                      </a:r>
                      <a:endParaRPr sz="1800" u="none" strike="noStrike" cap="none"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Done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Continuous integration setup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 user story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Hiroaki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review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Amol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 for buying textbook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Shaurya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Done</a:t>
                      </a:r>
                      <a:endParaRPr sz="1800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Bar code detection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 progress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 completion for search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Peiyang + </a:t>
                      </a:r>
                      <a:r>
                        <a:rPr lang="en-US" sz="1800"/>
                        <a:t>Machida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Better user experience is coming on iteration 2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Iteration 2</a:t>
            </a:r>
            <a:endParaRPr/>
          </a:p>
        </p:txBody>
      </p:sp>
      <p:graphicFrame>
        <p:nvGraphicFramePr>
          <p:cNvPr id="158" name="Google Shape;158;p7"/>
          <p:cNvGraphicFramePr/>
          <p:nvPr/>
        </p:nvGraphicFramePr>
        <p:xfrm>
          <a:off x="365124" y="19748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{A6E922D6-94B5-4987-B674-53589FA79580}</a:tableStyleId>
              </a:tblPr>
              <a:tblGrid>
                <a:gridCol w="7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#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Item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Person in charge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1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Whole user interface improvement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Shaurya + Amol + Hiroaki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2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Advanced search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Shenyuan + Peiyan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Paypal payment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Shenjie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4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notification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Hiroaki</a:t>
                      </a:r>
                      <a:endParaRPr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>
                <a:solidFill>
                  <a:srgbClr val="002776"/>
                </a:solidFill>
              </a:rPr>
              <a:t>We made resolution plans for two major issues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81BC01"/>
                </a:solidFill>
                <a:latin typeface="Arial"/>
                <a:ea typeface="Arial"/>
                <a:cs typeface="Arial"/>
                <a:sym typeface="Arial"/>
              </a:rPr>
              <a:t>Status report – Issues</a:t>
            </a:r>
            <a:endParaRPr/>
          </a:p>
        </p:txBody>
      </p:sp>
      <p:graphicFrame>
        <p:nvGraphicFramePr>
          <p:cNvPr id="166" name="Google Shape;166;p8"/>
          <p:cNvGraphicFramePr/>
          <p:nvPr/>
        </p:nvGraphicFramePr>
        <p:xfrm>
          <a:off x="365125" y="197485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{36ADBA17-8A32-47BE-93DF-0D6E338EFF30}</a:tableStyleId>
              </a:tblPr>
              <a:tblGrid>
                <a:gridCol w="55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 </a:t>
                      </a:r>
                      <a:r>
                        <a:rPr lang="en-US" sz="1800" b="0"/>
                        <a:t>plan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difficulty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is progressing not well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React + Redux + Firebase requires skills more than thought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frequent face-to-face meetings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balanced workload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Workload is not balanced very well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Some people have high workload outside of class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Keep it going. Cannot control situation outside of class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 task owners accordingly to avoid bottlenecks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_US_Onscreen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Macintosh PowerPoint</Application>
  <PresentationFormat>On-screen Show (4:3)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Avenir</vt:lpstr>
      <vt:lpstr>Deloitte_US_Onscreen</vt:lpstr>
      <vt:lpstr>Team 1  Machida Hiroaki  Ding Shenjie Deshpande Amol  Sinha Shaurya  Shenyuan Wu Peiyan Duan  </vt:lpstr>
      <vt:lpstr>Access! http://team1.work</vt:lpstr>
      <vt:lpstr>Contents</vt:lpstr>
      <vt:lpstr>Users can buy &amp; sell used textbooks</vt:lpstr>
      <vt:lpstr>React + Redux for application and Firebase Realtime Database for database</vt:lpstr>
      <vt:lpstr>Node.js(React + Redux) + Firebase got chosen by voting because no backend is needed  </vt:lpstr>
      <vt:lpstr>Minimum user story is implemented on iteration 1</vt:lpstr>
      <vt:lpstr>Better user experience is coming on iteration 2</vt:lpstr>
      <vt:lpstr>We made resolution plans for two major issues</vt:lpstr>
      <vt:lpstr>Demo  (Hiroaki, Amol, Shenyuan, Peiyan)  Access! http://team1.work</vt:lpstr>
      <vt:lpstr>Developers get test result from Cypress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 Machida Hiroaki  Ding Shenjie Deshpande Amol  Sinha Shaurya  Shenyuan Wu Peiyan Duan  </dc:title>
  <dc:creator>Campbell, Janel</dc:creator>
  <cp:lastModifiedBy>Machida, Hiroaki</cp:lastModifiedBy>
  <cp:revision>1</cp:revision>
  <dcterms:created xsi:type="dcterms:W3CDTF">2014-09-05T00:45:24Z</dcterms:created>
  <dcterms:modified xsi:type="dcterms:W3CDTF">2020-03-06T01:37:03Z</dcterms:modified>
</cp:coreProperties>
</file>