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35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7jMGnGsWNK1LXvt0Ss6ooDi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3D94F-535A-4FFC-9A35-CCF5E2B3EDF6}">
  <a:tblStyle styleId="{AB73D94F-535A-4FFC-9A35-CCF5E2B3ED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9342C43-AAAE-4F56-8F7D-B456F1E6AFA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 b="off" i="off"/>
      <a:tcStyle>
        <a:tcBdr/>
        <a:fill>
          <a:solidFill>
            <a:srgbClr val="CACB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DC8447C-8D55-4733-BB11-7860B67E0C34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508E4F1-81B3-44BB-8833-D5AC9AE5C93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B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5" d="100"/>
          <a:sy n="95" d="100"/>
        </p:scale>
        <p:origin x="1488" y="176"/>
      </p:cViewPr>
      <p:guideLst>
        <p:guide orient="horz" pos="244"/>
        <p:guide orient="horz" pos="1021"/>
        <p:guide orient="horz" pos="3974"/>
        <p:guide orient="horz" pos="531"/>
        <p:guide orient="horz" pos="1253"/>
        <p:guide pos="2880"/>
        <p:guide pos="230"/>
        <p:guide pos="5530"/>
        <p:guide pos="2835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9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35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5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8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9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8" name="Google Shape;328;p10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1" name="Google Shape;341;p34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4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p41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4" name="Google Shape;364;p42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74" name="Google Shape;374;p43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87" name="Google Shape;387;p44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3421b3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00" cy="3462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703421b353_2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703421b353_2_0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4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95" name="Google Shape;395;p45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2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3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3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4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7e87c666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727e87c666_2_5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727e87c666_2_58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6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‏"/>
              <a:defRPr sz="6000">
                <a:solidFill>
                  <a:schemeClr val="accent2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•"/>
              <a:defRPr sz="6000">
                <a:solidFill>
                  <a:schemeClr val="accen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◦"/>
              <a:defRPr sz="6000">
                <a:solidFill>
                  <a:schemeClr val="accen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‏"/>
              <a:defRPr sz="4800">
                <a:solidFill>
                  <a:schemeClr val="accent2"/>
                </a:solidFill>
              </a:defRPr>
            </a:lvl1pPr>
            <a:lvl2pPr marL="914400" lvl="1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•"/>
              <a:defRPr sz="4800">
                <a:solidFill>
                  <a:schemeClr val="accent2"/>
                </a:solidFill>
              </a:defRPr>
            </a:lvl2pPr>
            <a:lvl3pPr marL="1371600" lvl="2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3pPr>
            <a:lvl4pPr marL="1828800" lvl="3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◦"/>
              <a:defRPr sz="4800">
                <a:solidFill>
                  <a:schemeClr val="accent2"/>
                </a:solidFill>
              </a:defRPr>
            </a:lvl4pPr>
            <a:lvl5pPr marL="2286000" lvl="4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ilde Disclaimer">
  <p:cSld name="End silde Disclaim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1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897" y="3904488"/>
            <a:ext cx="17208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7e87c666_2_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727e87c666_2_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g727e87c666_2_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727e87c666_2_8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7e87c666_2_5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727e87c666_2_5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7e87c666_2_1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727e87c666_2_1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econdary image">
  <p:cSld name="Title slide with secondary ima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e87c666_2_16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727e87c666_2_16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7e87c666_2_19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727e87c666_2_1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e87c666_2_2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7e87c666_2_2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g727e87c666_2_2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727e87c666_2_24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7e87c666_2_2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727e87c666_2_2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7e87c666_2_3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727e87c666_2_3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g727e87c666_2_3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7e87c666_2_3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27e87c666_2_3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727e87c666_2_35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7e87c666_2_40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7e87c666_2_4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7e87c666_2_4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7e87c666_2_46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‏"/>
              <a:defRPr sz="6000">
                <a:solidFill>
                  <a:schemeClr val="accent2"/>
                </a:solidFill>
              </a:defRPr>
            </a:lvl1pPr>
            <a:lvl2pPr marL="914400" lvl="1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•"/>
              <a:defRPr sz="6000">
                <a:solidFill>
                  <a:schemeClr val="accent2"/>
                </a:solidFill>
              </a:defRPr>
            </a:lvl2pPr>
            <a:lvl3pPr marL="1371600" lvl="2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3pPr>
            <a:lvl4pPr marL="1828800" lvl="3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◦"/>
              <a:defRPr sz="6000">
                <a:solidFill>
                  <a:schemeClr val="accent2"/>
                </a:solidFill>
              </a:defRPr>
            </a:lvl4pPr>
            <a:lvl5pPr marL="2286000" lvl="4" indent="-609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7e87c666_2_48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‏"/>
              <a:defRPr sz="4800">
                <a:solidFill>
                  <a:schemeClr val="accent2"/>
                </a:solidFill>
              </a:defRPr>
            </a:lvl1pPr>
            <a:lvl2pPr marL="914400" lvl="1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•"/>
              <a:defRPr sz="4800">
                <a:solidFill>
                  <a:schemeClr val="accent2"/>
                </a:solidFill>
              </a:defRPr>
            </a:lvl2pPr>
            <a:lvl3pPr marL="1371600" lvl="2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3pPr>
            <a:lvl4pPr marL="1828800" lvl="3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◦"/>
              <a:defRPr sz="4800">
                <a:solidFill>
                  <a:schemeClr val="accent2"/>
                </a:solidFill>
              </a:defRPr>
            </a:lvl4pPr>
            <a:lvl5pPr marL="2286000" lvl="4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7e87c666_2_50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7e87c666_2_52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, subtitle &amp; 2 columns of text">
  <p:cSld name="1_Title, subtitle &amp; 2 columns of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5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−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7e87c666_2_54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ilde Disclaimer">
  <p:cSld name="End silde Disclaim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727e87c666_2_56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897" y="3904488"/>
            <a:ext cx="17208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econdary image">
  <p:cSld name="Title slide with secondary imag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6203925" y="1291275"/>
            <a:ext cx="2587500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7e87c666_2_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g727e87c666_2_0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727e87c666_2_0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727e87c666_2_0"/>
          <p:cNvSpPr txBox="1"/>
          <p:nvPr/>
        </p:nvSpPr>
        <p:spPr>
          <a:xfrm>
            <a:off x="6203925" y="1291275"/>
            <a:ext cx="2587500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am1.wor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Team 1</a:t>
            </a:r>
            <a:br>
              <a:rPr lang="en-US"/>
            </a:b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Machida Hiroaki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Ding Shenjie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Deshpande Amol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Sinha Shaurya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Shenyuan Wu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Peiyan Duan</a:t>
            </a:r>
            <a:br>
              <a:rPr lang="en-US">
                <a:solidFill>
                  <a:srgbClr val="81BC00"/>
                </a:solidFill>
              </a:rPr>
            </a:br>
            <a:br>
              <a:rPr lang="en-US">
                <a:solidFill>
                  <a:srgbClr val="81BC00"/>
                </a:solidFill>
              </a:rPr>
            </a:br>
            <a:endParaRPr/>
          </a:p>
        </p:txBody>
      </p:sp>
      <p:pic>
        <p:nvPicPr>
          <p:cNvPr id="136" name="Google Shape;136;p1" descr="Image result for book exchan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6654" y="497811"/>
            <a:ext cx="5737345" cy="587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Server monitoring is set up and NLP for category detection is integrated to the project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5"/>
          <p:cNvGraphicFramePr/>
          <p:nvPr/>
        </p:nvGraphicFramePr>
        <p:xfrm>
          <a:off x="365124" y="1974850"/>
          <a:ext cx="8412475" cy="4385720"/>
        </p:xfrm>
        <a:graphic>
          <a:graphicData uri="http://schemas.openxmlformats.org/drawingml/2006/table">
            <a:tbl>
              <a:tblPr firstRow="1" firstCol="1" bandRow="1">
                <a:noFill/>
                <a:tableStyleId>{ADC8447C-8D55-4733-BB11-7860B67E0C34}</a:tableStyleId>
              </a:tblPr>
              <a:tblGrid>
                <a:gridCol w="55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#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Item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Person in charge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Status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Reason for not completed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Server Monitoring</a:t>
                      </a:r>
                      <a:endParaRPr sz="1600" b="0" u="none" strike="noStrike" cap="none" baseline="30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/>
                        <a:t>Hiroaki</a:t>
                      </a:r>
                      <a:endParaRPr sz="16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-</a:t>
                      </a:r>
                      <a:endParaRPr sz="16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UI Improvement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- Menu and Tx Flow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 progress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Sickness</a:t>
                      </a:r>
                      <a:endParaRPr sz="1400" u="none" strike="noStrike" cap="none"/>
                    </a:p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to home country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UI Improvement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- Overall Design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 progress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2" marR="0" lvl="0" indent="-14446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outside class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Sickness</a:t>
                      </a:r>
                      <a:endParaRPr sz="16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 Detection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Done</a:t>
                      </a:r>
                      <a:endParaRPr sz="16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 Search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Peiyan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7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Paypal Payment</a:t>
                      </a:r>
                      <a:endParaRPr sz="1200" u="none" strike="noStrike" cap="none" baseline="30000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Shaurya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 progress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outside class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8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Barcode Reader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face-to-face support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9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Notification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571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1" name="Google Shape;301;p35"/>
          <p:cNvSpPr txBox="1"/>
          <p:nvPr/>
        </p:nvSpPr>
        <p:spPr>
          <a:xfrm>
            <a:off x="6199322" y="765997"/>
            <a:ext cx="2591378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Further user experience improvement has come on iteration 3</a:t>
            </a:r>
            <a:endParaRPr/>
          </a:p>
        </p:txBody>
      </p:sp>
      <p:sp>
        <p:nvSpPr>
          <p:cNvPr id="308" name="Google Shape;308;p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9" name="Google Shape;309;p5"/>
          <p:cNvGraphicFramePr/>
          <p:nvPr/>
        </p:nvGraphicFramePr>
        <p:xfrm>
          <a:off x="365124" y="1974850"/>
          <a:ext cx="8412475" cy="4377600"/>
        </p:xfrm>
        <a:graphic>
          <a:graphicData uri="http://schemas.openxmlformats.org/drawingml/2006/table">
            <a:tbl>
              <a:tblPr firstRow="1" firstCol="1" bandRow="1">
                <a:noFill/>
                <a:tableStyleId>{ADC8447C-8D55-4733-BB11-7860B67E0C34}</a:tableStyleId>
              </a:tblPr>
              <a:tblGrid>
                <a:gridCol w="55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#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Item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Person in charge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Status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Reason for not completed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UI Improvement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- Menu and Tx Flow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Paypal Payment</a:t>
                      </a:r>
                      <a:endParaRPr sz="1200" u="none" strike="noStrike" cap="none" baseline="30000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Shaurya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In progress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Technological issue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Barcode Reader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4286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Book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 + Shaurya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Scoped out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1444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too high for remaining on iteration 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complete Book Cover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Shenjie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144463" marR="0" lvl="0" indent="-4286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Recommendations Engine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 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Done</a:t>
                      </a:r>
                      <a:endParaRPr sz="12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Resolution plans for two major issues have been utilized</a:t>
            </a:r>
            <a:endParaRPr/>
          </a:p>
        </p:txBody>
      </p:sp>
      <p:sp>
        <p:nvSpPr>
          <p:cNvPr id="316" name="Google Shape;316;p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Issues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7" name="Google Shape;317;p8"/>
          <p:cNvGraphicFramePr/>
          <p:nvPr/>
        </p:nvGraphicFramePr>
        <p:xfrm>
          <a:off x="365125" y="1974850"/>
          <a:ext cx="8412475" cy="4346100"/>
        </p:xfrm>
        <a:graphic>
          <a:graphicData uri="http://schemas.openxmlformats.org/drawingml/2006/table">
            <a:tbl>
              <a:tblPr firstRow="1" firstCol="1" bandRow="1">
                <a:noFill/>
                <a:tableStyleId>{49342C43-AAAE-4F56-8F7D-B456F1E6AFA0}</a:tableStyleId>
              </a:tblPr>
              <a:tblGrid>
                <a:gridCol w="55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</a:t>
                      </a:r>
                      <a:r>
                        <a:rPr lang="en-US" sz="1800" b="0" u="none" strike="noStrike" cap="none"/>
                        <a:t>plan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Corona virus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pandemic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more face-to-face support for implementation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progress is not good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Reschedule and change the scope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“Return book” scoped out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 workload outside class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Some members have high workload outside class and cannot proceed tasks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Keep it going. Cannot control situation outside of class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task owners accordingly to avoid bottlenecks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365760" y="1629467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 b="1">
                <a:solidFill>
                  <a:srgbClr val="002776"/>
                </a:solidFill>
              </a:rPr>
              <a:t>Demo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lang="en-US">
                <a:solidFill>
                  <a:srgbClr val="002776"/>
                </a:solidFill>
              </a:rPr>
              <a:t>Buy textbook from market (All)</a:t>
            </a:r>
            <a:br>
              <a:rPr lang="en-US">
                <a:solidFill>
                  <a:srgbClr val="002776"/>
                </a:solidFill>
              </a:rPr>
            </a:br>
            <a:r>
              <a:rPr lang="en-US">
                <a:solidFill>
                  <a:srgbClr val="002776"/>
                </a:solidFill>
              </a:rPr>
              <a:t>Auto complete book cover (Shenyuan)</a:t>
            </a:r>
            <a:br>
              <a:rPr lang="en-US">
                <a:solidFill>
                  <a:srgbClr val="002776"/>
                </a:solidFill>
              </a:rPr>
            </a:br>
            <a:r>
              <a:rPr lang="en-US">
                <a:solidFill>
                  <a:srgbClr val="002776"/>
                </a:solidFill>
              </a:rPr>
              <a:t>Barcode reader (Hiroaki)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Access!</a:t>
            </a:r>
            <a:br>
              <a:rPr lang="en-US" sz="4800" b="1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QuaggaJS finds barcode by looking for lines, which are close to each other and have a similar angle.</a:t>
            </a:r>
            <a:endParaRPr/>
          </a:p>
        </p:txBody>
      </p:sp>
      <p:sp>
        <p:nvSpPr>
          <p:cNvPr id="331" name="Google Shape;331;p10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– How to read barcode?</a:t>
            </a:r>
            <a:endParaRPr/>
          </a:p>
        </p:txBody>
      </p:sp>
      <p:sp>
        <p:nvSpPr>
          <p:cNvPr id="332" name="Google Shape;332;p10"/>
          <p:cNvSpPr txBox="1"/>
          <p:nvPr/>
        </p:nvSpPr>
        <p:spPr>
          <a:xfrm>
            <a:off x="402608" y="1981982"/>
            <a:ext cx="4097955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binary representation of the image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the image into a grid (20 x 15 cells)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975" y="2578767"/>
            <a:ext cx="1728000" cy="12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3975" y="4781407"/>
            <a:ext cx="1728000" cy="129464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/>
        </p:nvSpPr>
        <p:spPr>
          <a:xfrm>
            <a:off x="4680920" y="1981982"/>
            <a:ext cx="4097955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3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skeleton of each cell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3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labeling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9508" y="2578766"/>
            <a:ext cx="1728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9508" y="4784275"/>
            <a:ext cx="1728000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508" y="2578766"/>
            <a:ext cx="1728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3975" y="4781407"/>
            <a:ext cx="1728000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QuaggaJS finds barcode by looking for lines, which are close to each other and have a similar angle.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– How to read barcode?</a:t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>
            <a:off x="402608" y="1981982"/>
            <a:ext cx="4097955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rotation of each part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cell quality (rotation uniformity)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4680920" y="1981982"/>
            <a:ext cx="4097955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7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connecting cells with similar rotation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7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bounding box of connected cells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7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 </a:t>
            </a:r>
            <a:endParaRPr/>
          </a:p>
        </p:txBody>
      </p:sp>
      <p:pic>
        <p:nvPicPr>
          <p:cNvPr id="349" name="Google Shape;34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2027" y="4781407"/>
            <a:ext cx="1728000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Application is complete in terms of basic user story, advance ML technology and production release</a:t>
            </a:r>
            <a:endParaRPr/>
          </a:p>
        </p:txBody>
      </p:sp>
      <p:sp>
        <p:nvSpPr>
          <p:cNvPr id="356" name="Google Shape;356;p41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Application Completeness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402608" y="1981982"/>
            <a:ext cx="841248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User Story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basic user stories has been successfully implemented.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textbook from the market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textbook in the market and someone sells it</a:t>
            </a:r>
            <a:endParaRPr/>
          </a:p>
          <a:p>
            <a:pPr marL="28575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 Machine Learning Technology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advance machine learning technology has been also successfully integrated.</a:t>
            </a:r>
            <a:endParaRPr/>
          </a:p>
          <a:p>
            <a:pPr marL="501650" marR="0" lvl="8" indent="-334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detection with BERT-SQuAD</a:t>
            </a:r>
            <a:r>
              <a:rPr lang="en-US" sz="1800">
                <a:solidFill>
                  <a:schemeClr val="dk1"/>
                </a:solidFill>
              </a:rPr>
              <a:t> (as well as AI based classification model.)</a:t>
            </a:r>
            <a:endParaRPr sz="1800">
              <a:solidFill>
                <a:schemeClr val="dk1"/>
              </a:solidFill>
            </a:endParaRPr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Barcode reader with QuaggaJS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Release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has been successfully deployed to production environment and everyone on the internet can use it.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http://team1.work/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 descr="St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243" y="3166362"/>
            <a:ext cx="338447" cy="33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 descr="St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6543" y="4660287"/>
            <a:ext cx="338447" cy="33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/>
          <p:nvPr/>
        </p:nvSpPr>
        <p:spPr>
          <a:xfrm>
            <a:off x="5523165" y="3097937"/>
            <a:ext cx="2879700" cy="323100"/>
          </a:xfrm>
          <a:prstGeom prst="wedgeRoundRectCallout">
            <a:avLst>
              <a:gd name="adj1" fmla="val -56394"/>
              <a:gd name="adj2" fmla="val 2919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this team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For Clarity in Presentation, topics are organized, demo is based on user story and wrap-up added</a:t>
            </a:r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Clarity in Presentation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402608" y="1981982"/>
            <a:ext cx="841248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Topics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are organized from the concept to details in the following order so that everyone understands this project.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report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  <a:p>
            <a:pPr marL="501650" marR="0" lvl="8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  <a:endParaRPr/>
          </a:p>
          <a:p>
            <a:pPr marL="28575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based on User Story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is done through the whole user story since we got feedback that how the application works for selling and buying the book including the MRTG was not quite clear.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 is added to this presentation for readers to have better understanding of this project.</a:t>
            </a:r>
            <a:endParaRPr/>
          </a:p>
        </p:txBody>
      </p:sp>
      <p:pic>
        <p:nvPicPr>
          <p:cNvPr id="369" name="Google Shape;369;p42" descr="St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343" y="5241837"/>
            <a:ext cx="338447" cy="33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/>
          <p:nvPr/>
        </p:nvSpPr>
        <p:spPr>
          <a:xfrm>
            <a:off x="2199440" y="5128262"/>
            <a:ext cx="2879700" cy="323100"/>
          </a:xfrm>
          <a:prstGeom prst="wedgeRoundRectCallout">
            <a:avLst>
              <a:gd name="adj1" fmla="val -56394"/>
              <a:gd name="adj2" fmla="val 2919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this team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Software Engineering Practices in the class are utilized for project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Understanding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SW Engineering Practices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402608" y="2319608"/>
            <a:ext cx="409795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Products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version is implemented and released as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iteration 1.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Software Engineering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development is adopted as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Features, Scenarios, and Stories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utilized for project.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selected by doing pros and cons comparison.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Cloud-Based Software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is running on AWS that utilizes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virtualization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4680920" y="2319608"/>
            <a:ext cx="409795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6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 Architecture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BERT-SQuAD server is launched as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6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and Privacy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for user authentication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6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Programming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 pattern is used in Redux and that contributes to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avoidance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6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Cypress is utilized for integration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AutoNum type="arabicPeriod" startAt="6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DevOps and Code Management</a:t>
            </a:r>
            <a:endParaRPr/>
          </a:p>
          <a:p>
            <a:pPr marL="1809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CI/CD environment is implemented as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DevOps automation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3" descr="St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4280" y="2268723"/>
            <a:ext cx="338447" cy="33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 descr="St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8493" y="4760562"/>
            <a:ext cx="338447" cy="33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 descr="St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1668" y="5556550"/>
            <a:ext cx="338447" cy="33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/>
          <p:nvPr/>
        </p:nvSpPr>
        <p:spPr>
          <a:xfrm>
            <a:off x="5432940" y="1924862"/>
            <a:ext cx="2879787" cy="323165"/>
          </a:xfrm>
          <a:prstGeom prst="wedgeRoundRectCallout">
            <a:avLst>
              <a:gd name="adj1" fmla="val 39086"/>
              <a:gd name="adj2" fmla="val 97975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this team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Resources are allocated to maximize the output of team in consideration of skill and constraints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Good Use of Resources(1/2)</a:t>
            </a:r>
            <a:endParaRPr/>
          </a:p>
        </p:txBody>
      </p:sp>
      <p:graphicFrame>
        <p:nvGraphicFramePr>
          <p:cNvPr id="391" name="Google Shape;391;p44"/>
          <p:cNvGraphicFramePr/>
          <p:nvPr/>
        </p:nvGraphicFramePr>
        <p:xfrm>
          <a:off x="365760" y="1989138"/>
          <a:ext cx="8413750" cy="4893395"/>
        </p:xfrm>
        <a:graphic>
          <a:graphicData uri="http://schemas.openxmlformats.org/drawingml/2006/table">
            <a:tbl>
              <a:tblPr>
                <a:noFill/>
                <a:tableStyleId>{1508E4F1-81B3-44BB-8833-D5AC9AE5C936}</a:tableStyleId>
              </a:tblPr>
              <a:tblGrid>
                <a:gridCol w="10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Skills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Constraints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Ite#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Tasks &amp; Implementations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Completion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75">
                <a:tc rowSpan="1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Machida Hiroaki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Work experience as consultant &amp; SWE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 rowSpan="1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1-3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Status report draft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1-3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Presentation draft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1-3</a:t>
                      </a:r>
                      <a:endParaRPr sz="1400" u="none" strike="noStrike" cap="none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manual</a:t>
                      </a:r>
                      <a:endParaRPr sz="1400" u="none" strike="noStrike" cap="none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✓</a:t>
                      </a:r>
                      <a:endParaRPr sz="1400" u="none" strike="noStrike" cap="none"/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CI/CD environment setup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Buy textbook from market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7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Auto completion for search(logic)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Server monitoring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7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2-3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UI imrovement - menu and tx flow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Category detection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Event notification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1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Barcode reader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41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Ding Shenjie</a:t>
                      </a:r>
                      <a:endParaRPr/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Python &amp; Java</a:t>
                      </a:r>
                      <a:endParaRPr/>
                    </a:p>
                  </a:txBody>
                  <a:tcPr marL="72000" marR="72000" marT="36000" marB="3600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High workload outside class</a:t>
                      </a:r>
                      <a:endParaRPr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1-3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Barcode reader(feasibility check)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7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Auto complete book cover</a:t>
                      </a:r>
                      <a:endParaRPr sz="1400" u="none" strike="noStrike" cap="none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3421b353_2_0"/>
          <p:cNvSpPr txBox="1">
            <a:spLocks noGrp="1"/>
          </p:cNvSpPr>
          <p:nvPr>
            <p:ph type="title"/>
          </p:nvPr>
        </p:nvSpPr>
        <p:spPr>
          <a:xfrm>
            <a:off x="365760" y="2620067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4800" b="1">
                <a:solidFill>
                  <a:srgbClr val="002776"/>
                </a:solidFill>
              </a:rPr>
              <a:t>Access!</a:t>
            </a:r>
            <a:br>
              <a:rPr lang="en-US" sz="4800" b="1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143" name="Google Shape;143;g703421b353_2_0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Resources are allocated to maximize the output of team in consideration of skill and constraints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Good Use of Resources(2/2)</a:t>
            </a:r>
            <a:endParaRPr/>
          </a:p>
        </p:txBody>
      </p:sp>
      <p:graphicFrame>
        <p:nvGraphicFramePr>
          <p:cNvPr id="399" name="Google Shape;399;p45"/>
          <p:cNvGraphicFramePr/>
          <p:nvPr/>
        </p:nvGraphicFramePr>
        <p:xfrm>
          <a:off x="365760" y="1989138"/>
          <a:ext cx="8413750" cy="4349760"/>
        </p:xfrm>
        <a:graphic>
          <a:graphicData uri="http://schemas.openxmlformats.org/drawingml/2006/table">
            <a:tbl>
              <a:tblPr>
                <a:noFill/>
                <a:tableStyleId>{1508E4F1-81B3-44BB-8833-D5AC9AE5C936}</a:tableStyleId>
              </a:tblPr>
              <a:tblGrid>
                <a:gridCol w="10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Skills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Constraints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Ite#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Task &amp; Implementations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Completion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Deshpande Amol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Working as SWE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Part-time &amp; Sickness on iteration 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User review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UI imrovement - overall design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Recommendations engine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Sinha Shaurya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Work experience as consultant &amp; SWE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Internship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Framework setup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DB schema design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2-3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Paypal payment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Shenyuan Wu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Python &amp; Java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Post textbook wanting &amp; someone sells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Category search(view)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Auto complete book cover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Peiyan Duan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Work experience as mobile app developer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Job-hunting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Auto completion for search(view)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Category search(logic)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✓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Recommendations engine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marT="36000" marB="36000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Table of Contents</a:t>
            </a:r>
            <a:endParaRPr/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457200" y="1090597"/>
          <a:ext cx="8229600" cy="5721495"/>
        </p:xfrm>
        <a:graphic>
          <a:graphicData uri="http://schemas.openxmlformats.org/drawingml/2006/table">
            <a:tbl>
              <a:tblPr>
                <a:noFill/>
                <a:tableStyleId>{AB73D94F-535A-4FFC-9A35-CCF5E2B3EDF6}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402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Concept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stories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report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1-2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3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 textbook from market (All)</a:t>
                      </a:r>
                      <a:endParaRPr sz="18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complete book cover (Shenyuan)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/>
                        <a:t>Barcode reader (Hiroaki)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-US" sz="1800"/>
                        <a:t>Recommendations Feature (Amol)</a:t>
                      </a:r>
                      <a:endParaRPr sz="1800"/>
                    </a:p>
                    <a:p>
                      <a:pPr marL="914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07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Wrap-up</a:t>
                      </a:r>
                      <a:endParaRPr sz="1800" u="none" strike="noStrike" cap="none"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 Completeness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Clarity in Presentation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Understanding of SW Engineering Practices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 Use of Resources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2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203925" y="300675"/>
            <a:ext cx="2587500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http://team1.work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Users can sell &amp; buy used textbooks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Concept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3"/>
          <p:cNvGraphicFramePr/>
          <p:nvPr>
            <p:extLst>
              <p:ext uri="{D42A27DB-BD31-4B8C-83A1-F6EECF244321}">
                <p14:modId xmlns:p14="http://schemas.microsoft.com/office/powerpoint/2010/main" val="3963285361"/>
              </p:ext>
            </p:extLst>
          </p:nvPr>
        </p:nvGraphicFramePr>
        <p:xfrm>
          <a:off x="716768" y="4185015"/>
          <a:ext cx="7710450" cy="2168775"/>
        </p:xfrm>
        <a:graphic>
          <a:graphicData uri="http://schemas.openxmlformats.org/drawingml/2006/table">
            <a:tbl>
              <a:tblPr firstRow="1" firstCol="1" bandRow="1">
                <a:noFill/>
                <a:tableStyleId>{49342C43-AAAE-4F56-8F7D-B456F1E6AFA0}</a:tableStyleId>
              </a:tblPr>
              <a:tblGrid>
                <a:gridCol w="80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story</a:t>
                      </a:r>
                      <a:endParaRPr sz="1800" b="0" u="none" strike="noStrike" cap="none" baseline="30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buy textbook from the market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post textbook you want in the market and I sell it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3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/>
          <p:nvPr/>
        </p:nvSpPr>
        <p:spPr>
          <a:xfrm>
            <a:off x="365760" y="3731503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3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7" name="Google Shape;167;p3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" name="Google Shape;168;p3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169" name="Google Shape;169;p3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170" name="Google Shape;170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3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174" name="Google Shape;174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You buy textbook from the market</a:t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User story #1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1030922" y="3956416"/>
          <a:ext cx="7082150" cy="2401575"/>
        </p:xfrm>
        <a:graphic>
          <a:graphicData uri="http://schemas.openxmlformats.org/drawingml/2006/table">
            <a:tbl>
              <a:tblPr firstRow="1" firstCol="1" bandRow="1">
                <a:noFill/>
                <a:tableStyleId>{49342C43-AAAE-4F56-8F7D-B456F1E6AFA0}</a:tableStyleId>
              </a:tblPr>
              <a:tblGrid>
                <a:gridCol w="12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post textbook for selling.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buy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ship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receive textbook!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write review about me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" name="Google Shape;184;p32"/>
          <p:cNvSpPr/>
          <p:nvPr/>
        </p:nvSpPr>
        <p:spPr>
          <a:xfrm>
            <a:off x="365760" y="3489457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2147436" y="2191870"/>
            <a:ext cx="1467313" cy="368413"/>
          </a:xfrm>
          <a:prstGeom prst="wedgeRoundRectCallout">
            <a:avLst>
              <a:gd name="adj1" fmla="val -70321"/>
              <a:gd name="adj2" fmla="val 8440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sell this!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5705596" y="2196688"/>
            <a:ext cx="1467313" cy="368413"/>
          </a:xfrm>
          <a:prstGeom prst="wedgeRoundRectCallout">
            <a:avLst>
              <a:gd name="adj1" fmla="val 57064"/>
              <a:gd name="adj2" fmla="val 8075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buy that!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2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2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2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93" name="Google Shape;193;p32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2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195" name="Google Shape;195;p32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196" name="Google Shape;196;p32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32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32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199" name="Google Shape;199;p32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32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None/>
            </a:pPr>
            <a:r>
              <a:rPr lang="en-US">
                <a:solidFill>
                  <a:srgbClr val="002776"/>
                </a:solidFill>
              </a:rPr>
              <a:t>You post textbook you want in the market and I sell it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User story #2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33"/>
          <p:cNvGraphicFramePr/>
          <p:nvPr/>
        </p:nvGraphicFramePr>
        <p:xfrm>
          <a:off x="1030922" y="3956416"/>
          <a:ext cx="7082150" cy="2398275"/>
        </p:xfrm>
        <a:graphic>
          <a:graphicData uri="http://schemas.openxmlformats.org/drawingml/2006/table">
            <a:tbl>
              <a:tblPr firstRow="1" firstCol="1" bandRow="1">
                <a:noFill/>
                <a:tableStyleId>{49342C43-AAAE-4F56-8F7D-B456F1E6AFA0}</a:tableStyleId>
              </a:tblPr>
              <a:tblGrid>
                <a:gridCol w="12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post textbook for buying.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sell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ship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receive textbook!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33"/>
          <p:cNvSpPr/>
          <p:nvPr/>
        </p:nvSpPr>
        <p:spPr>
          <a:xfrm>
            <a:off x="365760" y="3489457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2147436" y="2191870"/>
            <a:ext cx="1467313" cy="368413"/>
          </a:xfrm>
          <a:prstGeom prst="wedgeRoundRectCallout">
            <a:avLst>
              <a:gd name="adj1" fmla="val -70321"/>
              <a:gd name="adj2" fmla="val 8440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need this!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5705596" y="2196688"/>
            <a:ext cx="1467313" cy="368413"/>
          </a:xfrm>
          <a:prstGeom prst="wedgeRoundRectCallout">
            <a:avLst>
              <a:gd name="adj1" fmla="val 57064"/>
              <a:gd name="adj2" fmla="val 8075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that!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3642409" y="2594460"/>
            <a:ext cx="1859182" cy="9233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Exchange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69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905" y="264131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3"/>
          <p:cNvCxnSpPr/>
          <p:nvPr/>
        </p:nvCxnSpPr>
        <p:spPr>
          <a:xfrm rot="10800000">
            <a:off x="5596182" y="287611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33"/>
          <p:cNvCxnSpPr/>
          <p:nvPr/>
        </p:nvCxnSpPr>
        <p:spPr>
          <a:xfrm rot="10800000">
            <a:off x="5596182" y="3088753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8" name="Google Shape;218;p33"/>
          <p:cNvCxnSpPr/>
          <p:nvPr/>
        </p:nvCxnSpPr>
        <p:spPr>
          <a:xfrm rot="10800000">
            <a:off x="2005845" y="289707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3"/>
          <p:cNvCxnSpPr/>
          <p:nvPr/>
        </p:nvCxnSpPr>
        <p:spPr>
          <a:xfrm rot="10800000">
            <a:off x="2005845" y="3109712"/>
            <a:ext cx="15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220" name="Google Shape;220;p33"/>
          <p:cNvGrpSpPr/>
          <p:nvPr/>
        </p:nvGrpSpPr>
        <p:grpSpPr>
          <a:xfrm>
            <a:off x="2525200" y="2690889"/>
            <a:ext cx="619452" cy="641410"/>
            <a:chOff x="2954956" y="1384372"/>
            <a:chExt cx="619452" cy="641410"/>
          </a:xfrm>
        </p:grpSpPr>
        <p:sp>
          <p:nvSpPr>
            <p:cNvPr id="221" name="Google Shape;221;p3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3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33"/>
          <p:cNvGrpSpPr/>
          <p:nvPr/>
        </p:nvGrpSpPr>
        <p:grpSpPr>
          <a:xfrm>
            <a:off x="6072089" y="2681306"/>
            <a:ext cx="619452" cy="641410"/>
            <a:chOff x="2954956" y="1384372"/>
            <a:chExt cx="619452" cy="641410"/>
          </a:xfrm>
        </p:grpSpPr>
        <p:sp>
          <p:nvSpPr>
            <p:cNvPr id="224" name="Google Shape;224;p3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oogle Shape;225;p3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React + Redux for application and Firebase Realtime Database for database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Architecture(Application)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6456915" y="4836157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Firebase</a:t>
            </a:r>
            <a:endParaRPr sz="2400" b="0" i="0" u="none" strike="noStrike" cap="none" baseline="30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6456915" y="2135682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AWS</a:t>
            </a:r>
            <a:endParaRPr sz="2400" b="0" i="0" u="none" strike="noStrike" cap="none" baseline="30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5" name="Google Shape;235;p4"/>
          <p:cNvGrpSpPr/>
          <p:nvPr/>
        </p:nvGrpSpPr>
        <p:grpSpPr>
          <a:xfrm>
            <a:off x="2031490" y="2135682"/>
            <a:ext cx="4277450" cy="4131175"/>
            <a:chOff x="3639550" y="2565175"/>
            <a:chExt cx="4277450" cy="4131175"/>
          </a:xfrm>
        </p:grpSpPr>
        <p:sp>
          <p:nvSpPr>
            <p:cNvPr id="236" name="Google Shape;236;p4"/>
            <p:cNvSpPr/>
            <p:nvPr/>
          </p:nvSpPr>
          <p:spPr>
            <a:xfrm>
              <a:off x="3675900" y="5265650"/>
              <a:ext cx="4241100" cy="14307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639550" y="2565175"/>
              <a:ext cx="4241100" cy="24063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16700" y="5497850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Firebase Realtime Database</a:t>
              </a:r>
              <a:endParaRPr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16700" y="2807825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 + Redux</a:t>
              </a:r>
              <a:endParaRPr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016700" y="3774125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4"/>
            <p:cNvCxnSpPr>
              <a:stCxn id="238" idx="0"/>
              <a:endCxn id="240" idx="2"/>
            </p:cNvCxnSpPr>
            <p:nvPr/>
          </p:nvCxnSpPr>
          <p:spPr>
            <a:xfrm rot="10800000">
              <a:off x="5796450" y="4740350"/>
              <a:ext cx="0" cy="75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42" name="Google Shape;242;p4"/>
          <p:cNvSpPr txBox="1"/>
          <p:nvPr/>
        </p:nvSpPr>
        <p:spPr>
          <a:xfrm>
            <a:off x="6199322" y="765997"/>
            <a:ext cx="2591378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727e87c666_2_58" descr="Logo of Apple iTun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963" y="2306450"/>
            <a:ext cx="1954800" cy="19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727e87c666_2_58" descr="「react redux logo」の画像検索結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557" y="3556112"/>
            <a:ext cx="2407567" cy="13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727e87c666_2_5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MRTG for monitoring, Cypress for IT, BERT-SQuAD for NLP and iTunes for book cover auto complete</a:t>
            </a:r>
            <a:endParaRPr/>
          </a:p>
        </p:txBody>
      </p:sp>
      <p:sp>
        <p:nvSpPr>
          <p:cNvPr id="251" name="Google Shape;251;g727e87c666_2_5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Architecture(Infrastructure)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727e87c666_2_58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125" y="5439759"/>
            <a:ext cx="2160000" cy="88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g727e87c666_2_58"/>
          <p:cNvGrpSpPr/>
          <p:nvPr/>
        </p:nvGrpSpPr>
        <p:grpSpPr>
          <a:xfrm>
            <a:off x="667119" y="2026795"/>
            <a:ext cx="1522288" cy="1314350"/>
            <a:chOff x="1100614" y="2205901"/>
            <a:chExt cx="1522288" cy="1314350"/>
          </a:xfrm>
        </p:grpSpPr>
        <p:sp>
          <p:nvSpPr>
            <p:cNvPr id="254" name="Google Shape;254;g727e87c666_2_58"/>
            <p:cNvSpPr txBox="1"/>
            <p:nvPr/>
          </p:nvSpPr>
          <p:spPr>
            <a:xfrm>
              <a:off x="1100614" y="3212474"/>
              <a:ext cx="152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-317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"/>
                <a:buFont typeface="Arial"/>
                <a:buChar char="‏"/>
              </a:pPr>
              <a:r>
                <a:rPr lang="en-US" sz="2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Developers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Google Shape;255;g727e87c666_2_58" descr="User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92603" y="2205901"/>
              <a:ext cx="1172034" cy="117203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" name="Google Shape;256;g727e87c666_2_58"/>
          <p:cNvCxnSpPr>
            <a:stCxn id="254" idx="2"/>
            <a:endCxn id="252" idx="0"/>
          </p:cNvCxnSpPr>
          <p:nvPr/>
        </p:nvCxnSpPr>
        <p:spPr>
          <a:xfrm>
            <a:off x="1428263" y="3341145"/>
            <a:ext cx="16800" cy="2098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57" name="Google Shape;257;g727e87c666_2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78520" y="5062134"/>
            <a:ext cx="1954953" cy="65718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27e87c666_2_58"/>
          <p:cNvSpPr txBox="1"/>
          <p:nvPr/>
        </p:nvSpPr>
        <p:spPr>
          <a:xfrm>
            <a:off x="3676544" y="5879986"/>
            <a:ext cx="1210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727e87c666_2_58"/>
          <p:cNvCxnSpPr/>
          <p:nvPr/>
        </p:nvCxnSpPr>
        <p:spPr>
          <a:xfrm rot="10800000">
            <a:off x="4250113" y="4759705"/>
            <a:ext cx="0" cy="216000"/>
          </a:xfrm>
          <a:prstGeom prst="straightConnector1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0" name="Google Shape;260;g727e87c666_2_58" descr="A close up of a sig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8520" y="2647619"/>
            <a:ext cx="1954800" cy="6543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g727e87c666_2_58"/>
          <p:cNvCxnSpPr/>
          <p:nvPr/>
        </p:nvCxnSpPr>
        <p:spPr>
          <a:xfrm rot="10800000">
            <a:off x="4250113" y="5803104"/>
            <a:ext cx="0" cy="180000"/>
          </a:xfrm>
          <a:prstGeom prst="straightConnector1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g727e87c666_2_58"/>
          <p:cNvSpPr/>
          <p:nvPr/>
        </p:nvSpPr>
        <p:spPr>
          <a:xfrm>
            <a:off x="3093305" y="2350868"/>
            <a:ext cx="2317957" cy="400706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727e87c666_2_58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19908" y="1981534"/>
            <a:ext cx="709757" cy="70975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727e87c666_2_58"/>
          <p:cNvSpPr/>
          <p:nvPr/>
        </p:nvSpPr>
        <p:spPr>
          <a:xfrm rot="-5093608" flipH="1">
            <a:off x="2946617" y="5435855"/>
            <a:ext cx="294592" cy="1188000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27e87c666_2_58"/>
          <p:cNvSpPr/>
          <p:nvPr/>
        </p:nvSpPr>
        <p:spPr>
          <a:xfrm rot="8838637">
            <a:off x="2405148" y="3263767"/>
            <a:ext cx="339204" cy="2088000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27e87c666_2_58"/>
          <p:cNvSpPr/>
          <p:nvPr/>
        </p:nvSpPr>
        <p:spPr>
          <a:xfrm rot="5400000">
            <a:off x="2491422" y="2520234"/>
            <a:ext cx="339204" cy="1008000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27e87c666_2_58"/>
          <p:cNvSpPr/>
          <p:nvPr/>
        </p:nvSpPr>
        <p:spPr>
          <a:xfrm>
            <a:off x="3699144" y="1900729"/>
            <a:ext cx="2102248" cy="558000"/>
          </a:xfrm>
          <a:prstGeom prst="wedgeRoundRectCallout">
            <a:avLst>
              <a:gd name="adj1" fmla="val -44212"/>
              <a:gd name="adj2" fmla="val 75927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monitoring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27e87c666_2_58"/>
          <p:cNvSpPr/>
          <p:nvPr/>
        </p:nvSpPr>
        <p:spPr>
          <a:xfrm rot="7748585">
            <a:off x="5546242" y="4408516"/>
            <a:ext cx="339204" cy="1722226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27e87c666_2_58"/>
          <p:cNvSpPr/>
          <p:nvPr/>
        </p:nvSpPr>
        <p:spPr>
          <a:xfrm>
            <a:off x="3204538" y="2602767"/>
            <a:ext cx="2102248" cy="76091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727e87c666_2_58"/>
          <p:cNvSpPr/>
          <p:nvPr/>
        </p:nvSpPr>
        <p:spPr>
          <a:xfrm>
            <a:off x="3223445" y="5008504"/>
            <a:ext cx="2102248" cy="76091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g727e87c666_2_58"/>
          <p:cNvGrpSpPr/>
          <p:nvPr/>
        </p:nvGrpSpPr>
        <p:grpSpPr>
          <a:xfrm>
            <a:off x="5886886" y="4452359"/>
            <a:ext cx="2891354" cy="2250000"/>
            <a:chOff x="5886886" y="3934652"/>
            <a:chExt cx="2891354" cy="2250000"/>
          </a:xfrm>
        </p:grpSpPr>
        <p:sp>
          <p:nvSpPr>
            <p:cNvPr id="272" name="Google Shape;272;g727e87c666_2_58"/>
            <p:cNvSpPr/>
            <p:nvPr/>
          </p:nvSpPr>
          <p:spPr>
            <a:xfrm>
              <a:off x="6460283" y="4549315"/>
              <a:ext cx="2317957" cy="1284874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g727e87c666_2_58" descr="A picture containing drawing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886886" y="4179980"/>
              <a:ext cx="709757" cy="7097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" name="Google Shape;274;g727e87c666_2_58"/>
            <p:cNvGrpSpPr/>
            <p:nvPr/>
          </p:nvGrpSpPr>
          <p:grpSpPr>
            <a:xfrm>
              <a:off x="6473425" y="3934652"/>
              <a:ext cx="2251804" cy="2250000"/>
              <a:chOff x="-2829067" y="2705340"/>
              <a:chExt cx="2503534" cy="2503534"/>
            </a:xfrm>
          </p:grpSpPr>
          <p:pic>
            <p:nvPicPr>
              <p:cNvPr id="275" name="Google Shape;275;g727e87c666_2_58" descr="A picture containing drawing&#10;&#10;Description automatically generated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-2829067" y="2705340"/>
                <a:ext cx="2503534" cy="25035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" name="Google Shape;276;g727e87c666_2_58"/>
              <p:cNvSpPr txBox="1"/>
              <p:nvPr/>
            </p:nvSpPr>
            <p:spPr>
              <a:xfrm>
                <a:off x="-2519685" y="4241805"/>
                <a:ext cx="18847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-3175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500"/>
                  <a:buFont typeface="Arial"/>
                  <a:buChar char="‏"/>
                </a:pPr>
                <a:r>
                  <a:rPr lang="en-US" sz="20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BERT-SQuAD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g727e87c666_2_58"/>
            <p:cNvSpPr/>
            <p:nvPr/>
          </p:nvSpPr>
          <p:spPr>
            <a:xfrm>
              <a:off x="6572404" y="4696930"/>
              <a:ext cx="2102248" cy="100427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g727e87c666_2_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45858" y="2050042"/>
            <a:ext cx="2533017" cy="8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27e87c666_2_58"/>
          <p:cNvSpPr/>
          <p:nvPr/>
        </p:nvSpPr>
        <p:spPr>
          <a:xfrm rot="3257170">
            <a:off x="5673009" y="2430527"/>
            <a:ext cx="339204" cy="1678252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27e87c666_2_58"/>
          <p:cNvSpPr/>
          <p:nvPr/>
        </p:nvSpPr>
        <p:spPr>
          <a:xfrm>
            <a:off x="6689319" y="4435215"/>
            <a:ext cx="2093088" cy="558000"/>
          </a:xfrm>
          <a:prstGeom prst="wedgeRoundRectCallout">
            <a:avLst>
              <a:gd name="adj1" fmla="val 84"/>
              <a:gd name="adj2" fmla="val 111200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27e87c666_2_58"/>
          <p:cNvSpPr/>
          <p:nvPr/>
        </p:nvSpPr>
        <p:spPr>
          <a:xfrm rot="3594713">
            <a:off x="5738299" y="3142862"/>
            <a:ext cx="339204" cy="1475307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27e87c666_2_58"/>
          <p:cNvSpPr/>
          <p:nvPr/>
        </p:nvSpPr>
        <p:spPr>
          <a:xfrm>
            <a:off x="4743967" y="6018524"/>
            <a:ext cx="1781996" cy="558000"/>
          </a:xfrm>
          <a:prstGeom prst="wedgeRoundRectCallout">
            <a:avLst>
              <a:gd name="adj1" fmla="val -42982"/>
              <a:gd name="adj2" fmla="val -93184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27e87c666_2_58"/>
          <p:cNvSpPr/>
          <p:nvPr/>
        </p:nvSpPr>
        <p:spPr>
          <a:xfrm>
            <a:off x="6521342" y="3752769"/>
            <a:ext cx="2102100" cy="558000"/>
          </a:xfrm>
          <a:prstGeom prst="wedgeRoundRectCallout">
            <a:avLst>
              <a:gd name="adj1" fmla="val -22464"/>
              <a:gd name="adj2" fmla="val -71557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Auto Complete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Prototype implemented and released, and CI/CD environment is set up on iteration 1</a:t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6"/>
          <p:cNvGraphicFramePr/>
          <p:nvPr/>
        </p:nvGraphicFramePr>
        <p:xfrm>
          <a:off x="365124" y="1974850"/>
          <a:ext cx="8412475" cy="4383150"/>
        </p:xfrm>
        <a:graphic>
          <a:graphicData uri="http://schemas.openxmlformats.org/drawingml/2006/table">
            <a:tbl>
              <a:tblPr firstRow="1" firstCol="1" bandRow="1">
                <a:noFill/>
                <a:tableStyleId>{ADC8447C-8D55-4733-BB11-7860B67E0C34}</a:tableStyleId>
              </a:tblPr>
              <a:tblGrid>
                <a:gridCol w="64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Person in charge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Framework setup</a:t>
                      </a:r>
                      <a:endParaRPr sz="1800" b="0" u="none" strike="noStrike" cap="none" baseline="30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Shaurya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1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DB schema design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Shaurya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CI/CD environment setup</a:t>
                      </a:r>
                      <a:endParaRPr sz="1800" b="0" u="none" strike="noStrike" cap="none" baseline="30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user story</a:t>
                      </a:r>
                      <a:endParaRPr sz="1400" u="none" strike="noStrike" cap="none" baseline="30000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review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 for buying textbook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Shaurya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 code detection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 progress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completion for search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Peiyang + </a:t>
                      </a:r>
                      <a:r>
                        <a:rPr lang="en-US" sz="1800" u="none" strike="noStrike" cap="none"/>
                        <a:t>Machida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400" u="none" strike="noStrike" cap="none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2" name="Google Shape;292;p6"/>
          <p:cNvSpPr txBox="1"/>
          <p:nvPr/>
        </p:nvSpPr>
        <p:spPr>
          <a:xfrm>
            <a:off x="6199322" y="765997"/>
            <a:ext cx="2591378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_US_Onscreen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_US_Onscreen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Macintosh PowerPoint</Application>
  <PresentationFormat>On-screen Show (4:3)</PresentationFormat>
  <Paragraphs>461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Avenir</vt:lpstr>
      <vt:lpstr>Deloitte_US_Onscreen</vt:lpstr>
      <vt:lpstr>Deloitte_US_Onscreen</vt:lpstr>
      <vt:lpstr>Team 1  Machida Hiroaki  Ding Shenjie Deshpande Amol  Sinha Shaurya  Shenyuan Wu Peiyan Duan  </vt:lpstr>
      <vt:lpstr>Access! http://team1.work</vt:lpstr>
      <vt:lpstr>Table of Contents</vt:lpstr>
      <vt:lpstr>Users can sell &amp; buy used textbooks</vt:lpstr>
      <vt:lpstr>You buy textbook from the market</vt:lpstr>
      <vt:lpstr>You post textbook you want in the market and I sell it</vt:lpstr>
      <vt:lpstr>React + Redux for application and Firebase Realtime Database for database</vt:lpstr>
      <vt:lpstr>MRTG for monitoring, Cypress for IT, BERT-SQuAD for NLP and iTunes for book cover auto complete</vt:lpstr>
      <vt:lpstr>Prototype implemented and released, and CI/CD environment is set up on iteration 1</vt:lpstr>
      <vt:lpstr>Server monitoring is set up and NLP for category detection is integrated to the project</vt:lpstr>
      <vt:lpstr>Further user experience improvement has come on iteration 3</vt:lpstr>
      <vt:lpstr>Resolution plans for two major issues have been utilized</vt:lpstr>
      <vt:lpstr>Demo  Buy textbook from market (All) Auto complete book cover (Shenyuan) Barcode reader (Hiroaki)  Access! http://team1.work</vt:lpstr>
      <vt:lpstr>QuaggaJS finds barcode by looking for lines, which are close to each other and have a similar angle.</vt:lpstr>
      <vt:lpstr>QuaggaJS finds barcode by looking for lines, which are close to each other and have a similar angle.</vt:lpstr>
      <vt:lpstr>Application is complete in terms of basic user story, advance ML technology and production release</vt:lpstr>
      <vt:lpstr>For Clarity in Presentation, topics are organized, demo is based on user story and wrap-up added</vt:lpstr>
      <vt:lpstr>Software Engineering Practices in the class are utilized for project</vt:lpstr>
      <vt:lpstr>Resources are allocated to maximize the output of team in consideration of skill and constraints</vt:lpstr>
      <vt:lpstr>Resources are allocated to maximize the output of team in consideration of skill and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 Machida Hiroaki  Ding Shenjie Deshpande Amol  Sinha Shaurya  Shenyuan Wu Peiyan Duan  </dc:title>
  <dc:creator>Campbell, Janel</dc:creator>
  <cp:lastModifiedBy>Machida, Hiroaki</cp:lastModifiedBy>
  <cp:revision>1</cp:revision>
  <dcterms:created xsi:type="dcterms:W3CDTF">2014-09-05T00:45:24Z</dcterms:created>
  <dcterms:modified xsi:type="dcterms:W3CDTF">2020-05-01T01:12:31Z</dcterms:modified>
</cp:coreProperties>
</file>