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81" r:id="rId2"/>
    <p:sldId id="262" r:id="rId3"/>
    <p:sldId id="382" r:id="rId4"/>
    <p:sldId id="434" r:id="rId5"/>
    <p:sldId id="435" r:id="rId6"/>
    <p:sldId id="436" r:id="rId7"/>
    <p:sldId id="445" r:id="rId8"/>
    <p:sldId id="446" r:id="rId9"/>
    <p:sldId id="448" r:id="rId10"/>
    <p:sldId id="449" r:id="rId11"/>
    <p:sldId id="450" r:id="rId12"/>
    <p:sldId id="437" r:id="rId13"/>
    <p:sldId id="438" r:id="rId14"/>
    <p:sldId id="451" r:id="rId15"/>
    <p:sldId id="439" r:id="rId16"/>
    <p:sldId id="452" r:id="rId17"/>
    <p:sldId id="440" r:id="rId18"/>
    <p:sldId id="453" r:id="rId19"/>
    <p:sldId id="454" r:id="rId20"/>
  </p:sldIdLst>
  <p:sldSz cx="9144000" cy="6858000" type="screen4x3"/>
  <p:notesSz cx="7010400" cy="9236075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">
          <p15:clr>
            <a:srgbClr val="A4A3A4"/>
          </p15:clr>
        </p15:guide>
        <p15:guide id="2" orient="horz" pos="1021">
          <p15:clr>
            <a:srgbClr val="A4A3A4"/>
          </p15:clr>
        </p15:guide>
        <p15:guide id="3" orient="horz" pos="4042" userDrawn="1">
          <p15:clr>
            <a:srgbClr val="A4A3A4"/>
          </p15:clr>
        </p15:guide>
        <p15:guide id="4" orient="horz" pos="531">
          <p15:clr>
            <a:srgbClr val="A4A3A4"/>
          </p15:clr>
        </p15:guide>
        <p15:guide id="5" orient="horz" pos="1253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249" userDrawn="1">
          <p15:clr>
            <a:srgbClr val="A4A3A4"/>
          </p15:clr>
        </p15:guide>
        <p15:guide id="8" pos="5530">
          <p15:clr>
            <a:srgbClr val="A4A3A4"/>
          </p15:clr>
        </p15:guide>
        <p15:guide id="9" pos="2812" userDrawn="1">
          <p15:clr>
            <a:srgbClr val="A4A3A4"/>
          </p15:clr>
        </p15:guide>
        <p15:guide id="10" pos="29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C01"/>
    <a:srgbClr val="002776"/>
    <a:srgbClr val="81BC00"/>
    <a:srgbClr val="72C7EF"/>
    <a:srgbClr val="313131"/>
    <a:srgbClr val="6E6E6E"/>
    <a:srgbClr val="BDD203"/>
    <a:srgbClr val="00A1DE"/>
    <a:srgbClr val="FF99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69" autoAdjust="0"/>
    <p:restoredTop sz="98413" autoAdjust="0"/>
  </p:normalViewPr>
  <p:slideViewPr>
    <p:cSldViewPr snapToGrid="0" showGuides="1">
      <p:cViewPr varScale="1">
        <p:scale>
          <a:sx n="78" d="100"/>
          <a:sy n="78" d="100"/>
        </p:scale>
        <p:origin x="168" y="672"/>
      </p:cViewPr>
      <p:guideLst>
        <p:guide orient="horz" pos="244"/>
        <p:guide orient="horz" pos="1021"/>
        <p:guide orient="horz" pos="4042"/>
        <p:guide orient="horz" pos="531"/>
        <p:guide orient="horz" pos="1253"/>
        <p:guide pos="2880"/>
        <p:guide pos="249"/>
        <p:guide pos="5530"/>
        <p:guide pos="2812"/>
        <p:guide pos="29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44"/>
    </p:cViewPr>
  </p:sorterViewPr>
  <p:notesViewPr>
    <p:cSldViewPr snapToGrid="0" showGuides="1">
      <p:cViewPr varScale="1">
        <p:scale>
          <a:sx n="71" d="100"/>
          <a:sy n="71" d="100"/>
        </p:scale>
        <p:origin x="-3372" y="-10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38049" cy="461303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84" y="0"/>
            <a:ext cx="3038049" cy="461303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12/6/20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3340"/>
            <a:ext cx="3038049" cy="461303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84" y="8773340"/>
            <a:ext cx="3038049" cy="461303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1804"/>
          </a:xfrm>
          <a:prstGeom prst="rect">
            <a:avLst/>
          </a:prstGeom>
        </p:spPr>
        <p:txBody>
          <a:bodyPr vert="horz" lIns="94581" tIns="47290" rIns="94581" bIns="4729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1804"/>
          </a:xfrm>
          <a:prstGeom prst="rect">
            <a:avLst/>
          </a:prstGeom>
        </p:spPr>
        <p:txBody>
          <a:bodyPr vert="horz" lIns="94581" tIns="47290" rIns="94581" bIns="4729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12/6/20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81" tIns="47290" rIns="94581" bIns="4729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4581" tIns="47290" rIns="94581" bIns="47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4581" tIns="47290" rIns="94581" bIns="4729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</p:spPr>
        <p:txBody>
          <a:bodyPr vert="horz" lIns="94581" tIns="47290" rIns="94581" bIns="4729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64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00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38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72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4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03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78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45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10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34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8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3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3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26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79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49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17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66749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34824205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7454549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74545495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 baseline="0">
                <a:solidFill>
                  <a:schemeClr val="accent2"/>
                </a:solidFill>
              </a:defRPr>
            </a:lvl1pPr>
            <a:lvl2pPr>
              <a:defRPr sz="6000">
                <a:solidFill>
                  <a:schemeClr val="accent2"/>
                </a:solidFill>
              </a:defRPr>
            </a:lvl2pPr>
            <a:lvl3pPr>
              <a:defRPr sz="6000">
                <a:solidFill>
                  <a:schemeClr val="accent2"/>
                </a:solidFill>
              </a:defRPr>
            </a:lvl3pPr>
            <a:lvl4pPr>
              <a:defRPr sz="6000">
                <a:solidFill>
                  <a:schemeClr val="accent2"/>
                </a:solidFill>
              </a:defRPr>
            </a:lvl4pPr>
            <a:lvl5pPr>
              <a:defRPr sz="6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38666493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818068"/>
            <a:ext cx="2811073" cy="3007406"/>
          </a:xfrm>
        </p:spPr>
        <p:txBody>
          <a:bodyPr/>
          <a:lstStyle>
            <a:lvl1pPr>
              <a:defRPr sz="4800">
                <a:solidFill>
                  <a:schemeClr val="accent2"/>
                </a:solidFill>
              </a:defRPr>
            </a:lvl1pPr>
            <a:lvl2pPr>
              <a:defRPr sz="4800">
                <a:solidFill>
                  <a:schemeClr val="accent2"/>
                </a:solidFill>
              </a:defRPr>
            </a:lvl2pPr>
            <a:lvl3pPr>
              <a:defRPr sz="4800">
                <a:solidFill>
                  <a:schemeClr val="accent2"/>
                </a:solidFill>
              </a:defRPr>
            </a:lvl3pPr>
            <a:lvl4pPr>
              <a:defRPr sz="4800">
                <a:solidFill>
                  <a:schemeClr val="accent2"/>
                </a:solidFill>
              </a:defRPr>
            </a:lvl4pPr>
            <a:lvl5pPr>
              <a:defRPr sz="4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419957290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36595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2258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225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2772000" cy="841248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2770632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ilde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L_PRI_RGB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97" y="3904488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532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611313"/>
            <a:ext cx="8412480" cy="4734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503533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8412480" cy="4734292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5760" y="1611313"/>
            <a:ext cx="5394960" cy="4735487"/>
          </a:xfr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6576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66344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41148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411480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1067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1244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760" y="1611313"/>
            <a:ext cx="8412480" cy="47342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pPr lvl="4"/>
            <a:r>
              <a:rPr lang="en-US" dirty="0"/>
              <a:t>Bullet level 4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365760" y="6481703"/>
            <a:ext cx="4572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fld id="{95CC1D26-A9BD-4BDE-BDD9-08EDBAE96860}" type="slidenum">
              <a:rPr lang="en-US" sz="800" smtClean="0">
                <a:solidFill>
                  <a:srgbClr val="8C8C8C"/>
                </a:solidFill>
              </a:rPr>
              <a:pPr algn="l"/>
              <a:t>‹#›</a:t>
            </a:fld>
            <a:endParaRPr lang="en-US" sz="800" dirty="0">
              <a:solidFill>
                <a:srgbClr val="8C8C8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78" r:id="rId3"/>
    <p:sldLayoutId id="2147483680" r:id="rId4"/>
    <p:sldLayoutId id="2147483681" r:id="rId5"/>
    <p:sldLayoutId id="2147483695" r:id="rId6"/>
    <p:sldLayoutId id="2147483679" r:id="rId7"/>
    <p:sldLayoutId id="2147483697" r:id="rId8"/>
    <p:sldLayoutId id="2147483682" r:id="rId9"/>
    <p:sldLayoutId id="2147483698" r:id="rId10"/>
    <p:sldLayoutId id="2147483696" r:id="rId11"/>
    <p:sldLayoutId id="2147483684" r:id="rId12"/>
    <p:sldLayoutId id="2147483691" r:id="rId13"/>
    <p:sldLayoutId id="2147483690" r:id="rId14"/>
    <p:sldLayoutId id="2147483683" r:id="rId15"/>
    <p:sldLayoutId id="2147483692" r:id="rId16"/>
    <p:sldLayoutId id="2147483685" r:id="rId17"/>
    <p:sldLayoutId id="2147483693" r:id="rId18"/>
    <p:sldLayoutId id="2147483694" r:id="rId19"/>
    <p:sldLayoutId id="2147483689" r:id="rId20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SzPct val="25000"/>
        <a:buFont typeface="Arial" panose="020B0604020202020204" pitchFamily="34" charset="0"/>
        <a:buChar char="‏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2032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•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4318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−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6604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◦"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89000" indent="-203200" algn="l" defTabSz="798513" rtl="0" eaLnBrk="1" latinLnBrk="0" hangingPunct="1">
        <a:spcBef>
          <a:spcPts val="600"/>
        </a:spcBef>
        <a:buClrTx/>
        <a:buSzPct val="100000"/>
        <a:buFont typeface="Arial"/>
        <a:buChar char="−"/>
        <a:tabLst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oston.gov/dataset/crime-incident-reports-august-2015-to-date-source-new-syste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7563589" cy="842400"/>
          </a:xfrm>
        </p:spPr>
        <p:txBody>
          <a:bodyPr anchor="t"/>
          <a:lstStyle/>
          <a:p>
            <a:pPr lvl="0">
              <a:spcBef>
                <a:spcPts val="0"/>
              </a:spcBef>
            </a:pPr>
            <a:r>
              <a:rPr lang="en-US" dirty="0"/>
              <a:t>Boston Crime Incident Reports</a:t>
            </a:r>
            <a:br>
              <a:rPr lang="en-US" dirty="0"/>
            </a:br>
            <a:br>
              <a:rPr lang="en-US" dirty="0">
                <a:solidFill>
                  <a:srgbClr val="81BC00"/>
                </a:solidFill>
              </a:rPr>
            </a:br>
            <a:r>
              <a:rPr lang="en-US" dirty="0" err="1">
                <a:solidFill>
                  <a:srgbClr val="81BC00"/>
                </a:solidFill>
              </a:rPr>
              <a:t>Chuanxin</a:t>
            </a:r>
            <a:r>
              <a:rPr lang="en-US" dirty="0">
                <a:solidFill>
                  <a:srgbClr val="81BC00"/>
                </a:solidFill>
              </a:rPr>
              <a:t> Zeng</a:t>
            </a:r>
            <a:br>
              <a:rPr lang="en-US" dirty="0">
                <a:solidFill>
                  <a:srgbClr val="81BC00"/>
                </a:solidFill>
              </a:rPr>
            </a:br>
            <a:r>
              <a:rPr lang="en-US" dirty="0">
                <a:solidFill>
                  <a:srgbClr val="81BC00"/>
                </a:solidFill>
              </a:rPr>
              <a:t>Machida Hiroaki</a:t>
            </a:r>
            <a:br>
              <a:rPr lang="en-US" dirty="0">
                <a:solidFill>
                  <a:srgbClr val="81BC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8204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The number of crimes increases in daytime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Q1. Attributes - Day of week and hour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43392A32-6782-254C-B37D-4528A4826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88" y="1989137"/>
            <a:ext cx="5321425" cy="442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1223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The numbers of crimes are higher in the east part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Q1. Attributes - Latitude and longitude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7D78B890-CB87-4144-A73A-6528E3FD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43" y="1989137"/>
            <a:ext cx="6466115" cy="442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44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Prophet predicts the number of crime reports will increase in the future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Q2. Time Series Analysis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1B458C41-FBD2-D848-9D8A-223C0F57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08" y="2871183"/>
            <a:ext cx="4061442" cy="250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95B07A5-71ED-0147-99C9-0437EBEC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2" y="2201370"/>
            <a:ext cx="4098288" cy="411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2D6BC6-78C9-B544-A11F-484BBDCDE6F9}"/>
              </a:ext>
            </a:extLst>
          </p:cNvPr>
          <p:cNvSpPr txBox="1"/>
          <p:nvPr/>
        </p:nvSpPr>
        <p:spPr>
          <a:xfrm>
            <a:off x="4679952" y="2006580"/>
            <a:ext cx="4098925" cy="1820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002776"/>
              </a:buClr>
            </a:pPr>
            <a:r>
              <a:rPr lang="en-US" sz="900" dirty="0"/>
              <a:t>Components</a:t>
            </a: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14892347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Calculated the distances to the center of Boston from the locations where incidents reported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Q3. Linear and Logistic Regression Analysis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815A4-1A5D-E248-937D-35A9175BA478}"/>
              </a:ext>
            </a:extLst>
          </p:cNvPr>
          <p:cNvGrpSpPr/>
          <p:nvPr/>
        </p:nvGrpSpPr>
        <p:grpSpPr>
          <a:xfrm>
            <a:off x="1092979" y="2092686"/>
            <a:ext cx="6316788" cy="4323989"/>
            <a:chOff x="5017289" y="2691722"/>
            <a:chExt cx="4098925" cy="280665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85F6123-6D62-2C48-9428-2733892412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289" y="2691722"/>
              <a:ext cx="4098925" cy="2806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995A7A3-4663-FE49-9EAE-F73B195D59FE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7283219" y="3828648"/>
              <a:ext cx="289457" cy="508975"/>
            </a:xfrm>
            <a:prstGeom prst="line">
              <a:avLst/>
            </a:prstGeom>
            <a:ln w="12700">
              <a:solidFill>
                <a:schemeClr val="tx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CEABA3-950E-F24A-B3CA-0B219FF73C51}"/>
                </a:ext>
              </a:extLst>
            </p:cNvPr>
            <p:cNvSpPr txBox="1"/>
            <p:nvPr/>
          </p:nvSpPr>
          <p:spPr>
            <a:xfrm>
              <a:off x="6722101" y="4337623"/>
              <a:ext cx="1701150" cy="4331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2776"/>
                </a:buClr>
              </a:pPr>
              <a:r>
                <a:rPr lang="en-US" sz="1000" dirty="0"/>
                <a:t>Near Red Line</a:t>
              </a:r>
            </a:p>
            <a:p>
              <a:pPr algn="ctr">
                <a:lnSpc>
                  <a:spcPct val="150000"/>
                </a:lnSpc>
                <a:buClr>
                  <a:srgbClr val="002776"/>
                </a:buClr>
              </a:pPr>
              <a:r>
                <a:rPr lang="en-US" sz="1000" dirty="0"/>
                <a:t>Four Corners/Geneva</a:t>
              </a:r>
              <a:endParaRPr lang="en-US" sz="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459372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Both Linear and Logistic suggests shooting rate decreases as getting further from the center of city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Q3. Linear and Logistic Regression 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5610FC-98B7-A842-89EF-3A2FBCF833C4}"/>
              </a:ext>
            </a:extLst>
          </p:cNvPr>
          <p:cNvGrpSpPr/>
          <p:nvPr/>
        </p:nvGrpSpPr>
        <p:grpSpPr>
          <a:xfrm>
            <a:off x="1410611" y="1989139"/>
            <a:ext cx="5976104" cy="4401157"/>
            <a:chOff x="1410611" y="1989139"/>
            <a:chExt cx="5976104" cy="4401157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D52276B-4F2A-7F4C-AB15-32FB95C17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611" y="1989139"/>
              <a:ext cx="5976104" cy="4184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CC6E55-DF72-EE40-AD51-FD7B45879695}"/>
                </a:ext>
              </a:extLst>
            </p:cNvPr>
            <p:cNvSpPr txBox="1"/>
            <p:nvPr/>
          </p:nvSpPr>
          <p:spPr>
            <a:xfrm>
              <a:off x="3549310" y="6147537"/>
              <a:ext cx="3837405" cy="242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002776"/>
                </a:buClr>
              </a:pPr>
              <a:r>
                <a:rPr lang="en-US" sz="1200" dirty="0"/>
                <a:t>* Distances are aggregated by the second decimal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0927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The most important attributes are the distance, year, and day of week to predict the shooting rate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Q4. Feature Selection - </a:t>
            </a:r>
            <a:r>
              <a:rPr lang="en-US" sz="2400" dirty="0" err="1">
                <a:solidFill>
                  <a:srgbClr val="81BC01"/>
                </a:solidFill>
              </a:rPr>
              <a:t>SelectKBest</a:t>
            </a:r>
            <a:endParaRPr lang="en-US" sz="2400" dirty="0">
              <a:solidFill>
                <a:srgbClr val="81BC0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255F3D2-B164-8C44-AD97-2D121FDEB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36" y="2011724"/>
            <a:ext cx="6272728" cy="443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8484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The year is the most important for the PC1, and the hour for the PC2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Q4. Feature Selection - Principal Component Analysis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1BD701-27D8-F34A-A34E-695F6FBECF0A}"/>
              </a:ext>
            </a:extLst>
          </p:cNvPr>
          <p:cNvGrpSpPr/>
          <p:nvPr/>
        </p:nvGrpSpPr>
        <p:grpSpPr>
          <a:xfrm>
            <a:off x="2248917" y="1989139"/>
            <a:ext cx="4646167" cy="4427536"/>
            <a:chOff x="2255266" y="1989138"/>
            <a:chExt cx="4646168" cy="4427537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B29783A9-3A0D-284B-99EB-B30DA4787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5266" y="1989138"/>
              <a:ext cx="4633469" cy="4427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207C4A0-6788-C843-A610-FDFC1BFB1C80}"/>
                </a:ext>
              </a:extLst>
            </p:cNvPr>
            <p:cNvSpPr/>
            <p:nvPr/>
          </p:nvSpPr>
          <p:spPr bwMode="gray">
            <a:xfrm>
              <a:off x="6355334" y="3694906"/>
              <a:ext cx="546100" cy="546100"/>
            </a:xfrm>
            <a:prstGeom prst="ellipse">
              <a:avLst/>
            </a:prstGeom>
            <a:no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JP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B2E701B-9512-1C41-8E20-E2F774E4F6FE}"/>
                </a:ext>
              </a:extLst>
            </p:cNvPr>
            <p:cNvSpPr/>
            <p:nvPr/>
          </p:nvSpPr>
          <p:spPr bwMode="gray">
            <a:xfrm>
              <a:off x="4572000" y="5483774"/>
              <a:ext cx="546100" cy="546100"/>
            </a:xfrm>
            <a:prstGeom prst="ellipse">
              <a:avLst/>
            </a:prstGeom>
            <a:noFill/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JP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F9C7007-BBD1-CC4D-9119-9729DD4B2F3C}"/>
              </a:ext>
            </a:extLst>
          </p:cNvPr>
          <p:cNvSpPr txBox="1"/>
          <p:nvPr/>
        </p:nvSpPr>
        <p:spPr>
          <a:xfrm>
            <a:off x="6895083" y="4926221"/>
            <a:ext cx="1895855" cy="13507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Clr>
                <a:srgbClr val="002776"/>
              </a:buClr>
            </a:pPr>
            <a:r>
              <a:rPr lang="en-US" sz="1200" dirty="0"/>
              <a:t>Contribution:</a:t>
            </a:r>
          </a:p>
          <a:p>
            <a:pPr>
              <a:lnSpc>
                <a:spcPct val="150000"/>
              </a:lnSpc>
              <a:buClr>
                <a:srgbClr val="002776"/>
              </a:buClr>
            </a:pPr>
            <a:r>
              <a:rPr lang="en-US" sz="1200" dirty="0"/>
              <a:t>Principal axes in feature space, representing the directions of maximum variance in the data</a:t>
            </a:r>
          </a:p>
        </p:txBody>
      </p:sp>
    </p:spTree>
    <p:extLst>
      <p:ext uri="{BB962C8B-B14F-4D97-AF65-F5344CB8AC3E}">
        <p14:creationId xmlns:p14="http://schemas.microsoft.com/office/powerpoint/2010/main" val="377313724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Naïve Bayes represents the original map best, followed by Decision Trees and SVM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Q5. Classification Analysis (Supervised) </a:t>
            </a:r>
          </a:p>
        </p:txBody>
      </p:sp>
      <p:pic>
        <p:nvPicPr>
          <p:cNvPr id="5134" name="Picture 14">
            <a:extLst>
              <a:ext uri="{FF2B5EF4-FFF2-40B4-BE49-F238E27FC236}">
                <a16:creationId xmlns:a16="http://schemas.microsoft.com/office/drawing/2014/main" id="{B6E8457D-060D-D142-8A55-655295828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30" y="1769079"/>
            <a:ext cx="3650400" cy="249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177337DC-01F9-F04B-8652-A4A1DF636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670" y="1769079"/>
            <a:ext cx="3650400" cy="248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id="{F23FC0BC-0486-3A42-81E8-4D94164A7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30" y="4250095"/>
            <a:ext cx="3650400" cy="248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>
            <a:extLst>
              <a:ext uri="{FF2B5EF4-FFF2-40B4-BE49-F238E27FC236}">
                <a16:creationId xmlns:a16="http://schemas.microsoft.com/office/drawing/2014/main" id="{42DB7422-7F6C-7441-ADC2-10EC700D8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670" y="4250095"/>
            <a:ext cx="3650400" cy="248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049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K-means divides </a:t>
            </a:r>
            <a:r>
              <a:rPr lang="en-US">
                <a:solidFill>
                  <a:srgbClr val="002776"/>
                </a:solidFill>
              </a:rPr>
              <a:t>the area </a:t>
            </a:r>
            <a:r>
              <a:rPr lang="en-US" dirty="0">
                <a:solidFill>
                  <a:srgbClr val="002776"/>
                </a:solidFill>
              </a:rPr>
              <a:t>the most evenly, followed by GMM, and Spectral Clustering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Q6. Clustering Techniques (Unsupervised)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CE7DF1D-526D-794C-BF7C-659A7498D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30" y="1781332"/>
            <a:ext cx="3650400" cy="249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746B866A-9AE0-D24E-B04C-264FFF17C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970" y="1781332"/>
            <a:ext cx="3650400" cy="249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>
            <a:extLst>
              <a:ext uri="{FF2B5EF4-FFF2-40B4-BE49-F238E27FC236}">
                <a16:creationId xmlns:a16="http://schemas.microsoft.com/office/drawing/2014/main" id="{7140AD7A-AD31-4745-BD02-0868B67D4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30" y="4197828"/>
            <a:ext cx="3650400" cy="25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>
            <a:extLst>
              <a:ext uri="{FF2B5EF4-FFF2-40B4-BE49-F238E27FC236}">
                <a16:creationId xmlns:a16="http://schemas.microsoft.com/office/drawing/2014/main" id="{CA7FEC90-4937-E248-8BD4-61F710B8A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970" y="4235321"/>
            <a:ext cx="3650400" cy="249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09418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We got the idea on where to live and learned the data science techniques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89090-DCB7-9545-B4FC-ED531DCC728C}"/>
              </a:ext>
            </a:extLst>
          </p:cNvPr>
          <p:cNvSpPr txBox="1"/>
          <p:nvPr/>
        </p:nvSpPr>
        <p:spPr>
          <a:xfrm>
            <a:off x="402608" y="2355828"/>
            <a:ext cx="8375632" cy="32726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2776"/>
              </a:buClr>
              <a:buFont typeface="Arial" panose="020B0604020202020204" pitchFamily="34" charset="0"/>
              <a:buChar char="•"/>
            </a:pPr>
            <a:r>
              <a:rPr lang="en-US" dirty="0"/>
              <a:t>Get an idea on where is the safer place to live in Boston</a:t>
            </a:r>
          </a:p>
          <a:p>
            <a:pPr>
              <a:lnSpc>
                <a:spcPct val="150000"/>
              </a:lnSpc>
              <a:buClr>
                <a:srgbClr val="002776"/>
              </a:buClr>
            </a:pPr>
            <a:r>
              <a:rPr lang="en-US" dirty="0"/>
              <a:t>=&gt; The further from the center of the city, the safer.</a:t>
            </a:r>
          </a:p>
          <a:p>
            <a:pPr>
              <a:lnSpc>
                <a:spcPct val="150000"/>
              </a:lnSpc>
              <a:buClr>
                <a:srgbClr val="002776"/>
              </a:buClr>
            </a:pP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2776"/>
              </a:buClr>
              <a:buFont typeface="Arial" panose="020B0604020202020204" pitchFamily="34" charset="0"/>
              <a:buChar char="•"/>
            </a:pPr>
            <a:r>
              <a:rPr lang="en-US" dirty="0"/>
              <a:t>Practice the techniques of data science</a:t>
            </a:r>
          </a:p>
          <a:p>
            <a:pPr>
              <a:lnSpc>
                <a:spcPct val="150000"/>
              </a:lnSpc>
              <a:buClr>
                <a:srgbClr val="002776"/>
              </a:buClr>
            </a:pPr>
            <a:r>
              <a:rPr lang="en-US" dirty="0"/>
              <a:t>=&gt; We learned Time Series Analysis, Regression Analysis, Feature Selection, Classification Analysis, and Clustering Techniques.</a:t>
            </a:r>
          </a:p>
          <a:p>
            <a:pPr>
              <a:lnSpc>
                <a:spcPct val="150000"/>
              </a:lnSpc>
              <a:buClr>
                <a:srgbClr val="002776"/>
              </a:buClr>
            </a:pP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2776"/>
              </a:buClr>
              <a:buFont typeface="Arial" panose="020B0604020202020204" pitchFamily="34" charset="0"/>
              <a:buChar char="•"/>
            </a:pPr>
            <a:r>
              <a:rPr lang="en-US" dirty="0"/>
              <a:t>See the </a:t>
            </a:r>
            <a:r>
              <a:rPr lang="en-US" dirty="0" err="1"/>
              <a:t>Jupyter</a:t>
            </a:r>
            <a:r>
              <a:rPr lang="en-US" dirty="0"/>
              <a:t> notebook for more detailed interpretations 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16813825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Contents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145838"/>
              </p:ext>
            </p:extLst>
          </p:nvPr>
        </p:nvGraphicFramePr>
        <p:xfrm>
          <a:off x="457200" y="1090597"/>
          <a:ext cx="8229599" cy="3166124"/>
        </p:xfrm>
        <a:graphic>
          <a:graphicData uri="http://schemas.openxmlformats.org/drawingml/2006/table">
            <a:tbl>
              <a:tblPr/>
              <a:tblGrid>
                <a:gridCol w="822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198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98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98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98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986">
                <a:tc>
                  <a:txBody>
                    <a:bodyPr/>
                    <a:lstStyle/>
                    <a:p>
                      <a:pPr marL="290513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  <a:p>
                      <a:pPr marL="290513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180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437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1008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Analyze crime incident reports to know where is the safer place to live in Boston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Purpose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89090-DCB7-9545-B4FC-ED531DCC728C}"/>
              </a:ext>
            </a:extLst>
          </p:cNvPr>
          <p:cNvSpPr txBox="1"/>
          <p:nvPr/>
        </p:nvSpPr>
        <p:spPr>
          <a:xfrm>
            <a:off x="402608" y="3022580"/>
            <a:ext cx="8134064" cy="15438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250000"/>
              </a:lnSpc>
              <a:buClr>
                <a:srgbClr val="002776"/>
              </a:buClr>
              <a:buFont typeface="Arial" panose="020B0604020202020204" pitchFamily="34" charset="0"/>
              <a:buChar char="•"/>
            </a:pPr>
            <a:r>
              <a:rPr lang="en-US" dirty="0"/>
              <a:t>Get an idea on where is the safer place to live in Boston</a:t>
            </a:r>
            <a:endParaRPr lang="en-US" sz="500" dirty="0"/>
          </a:p>
          <a:p>
            <a:pPr marL="285750" indent="-285750">
              <a:lnSpc>
                <a:spcPct val="250000"/>
              </a:lnSpc>
              <a:buClr>
                <a:srgbClr val="002776"/>
              </a:buClr>
              <a:buFont typeface="Arial" panose="020B0604020202020204" pitchFamily="34" charset="0"/>
              <a:buChar char="•"/>
            </a:pPr>
            <a:r>
              <a:rPr lang="en-US" dirty="0"/>
              <a:t>Practice the techniques of data science</a:t>
            </a:r>
          </a:p>
          <a:p>
            <a:pPr>
              <a:lnSpc>
                <a:spcPct val="250000"/>
              </a:lnSpc>
              <a:buClr>
                <a:srgbClr val="002776"/>
              </a:buClr>
            </a:pP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4773836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>
                <a:solidFill>
                  <a:srgbClr val="002776"/>
                </a:solidFill>
              </a:rPr>
              <a:t>The crime incident reports contains the offense descriptions, districts, dates, and locations</a:t>
            </a:r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>
                <a:solidFill>
                  <a:srgbClr val="81BC01"/>
                </a:solidFill>
              </a:rPr>
              <a:t>Dataset</a:t>
            </a:r>
            <a:endParaRPr lang="en-US" sz="2400" dirty="0">
              <a:solidFill>
                <a:srgbClr val="81BC0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89090-DCB7-9545-B4FC-ED531DCC728C}"/>
              </a:ext>
            </a:extLst>
          </p:cNvPr>
          <p:cNvSpPr txBox="1"/>
          <p:nvPr/>
        </p:nvSpPr>
        <p:spPr>
          <a:xfrm>
            <a:off x="402608" y="2006580"/>
            <a:ext cx="4061442" cy="38406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2776"/>
              </a:buClr>
              <a:buFont typeface="Arial" panose="020B0604020202020204" pitchFamily="34" charset="0"/>
              <a:buChar char="•"/>
            </a:pPr>
            <a:r>
              <a:rPr lang="en-US" b="1" dirty="0"/>
              <a:t>Title</a:t>
            </a:r>
            <a:r>
              <a:rPr lang="en-US" dirty="0"/>
              <a:t>: Crime incident reports by Boston Police Department</a:t>
            </a:r>
          </a:p>
          <a:p>
            <a:pPr marL="285750" indent="-285750">
              <a:lnSpc>
                <a:spcPct val="150000"/>
              </a:lnSpc>
              <a:buClr>
                <a:srgbClr val="002776"/>
              </a:buClr>
              <a:buFont typeface="Arial" panose="020B0604020202020204" pitchFamily="34" charset="0"/>
              <a:buChar char="•"/>
            </a:pPr>
            <a:r>
              <a:rPr lang="en-US" b="1" dirty="0"/>
              <a:t>Period</a:t>
            </a:r>
            <a:r>
              <a:rPr lang="en-US" dirty="0"/>
              <a:t>: August 2015 - November 2020</a:t>
            </a:r>
            <a:endParaRPr lang="en-US" sz="500" dirty="0"/>
          </a:p>
          <a:p>
            <a:pPr marL="285750" indent="-285750">
              <a:lnSpc>
                <a:spcPct val="150000"/>
              </a:lnSpc>
              <a:buClr>
                <a:srgbClr val="002776"/>
              </a:buClr>
              <a:buFont typeface="Arial" panose="020B0604020202020204" pitchFamily="34" charset="0"/>
              <a:buChar char="•"/>
            </a:pPr>
            <a:r>
              <a:rPr lang="en-US" b="1" dirty="0"/>
              <a:t># of records</a:t>
            </a:r>
            <a:r>
              <a:rPr lang="en-US" dirty="0"/>
              <a:t>: 527,770</a:t>
            </a:r>
          </a:p>
          <a:p>
            <a:pPr marL="285750" indent="-285750">
              <a:lnSpc>
                <a:spcPct val="150000"/>
              </a:lnSpc>
              <a:buClr>
                <a:srgbClr val="002776"/>
              </a:buClr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https://data.boston.gov/dataset/crime-incident-reports-august-2015-to-date-source-new-system</a:t>
            </a:r>
            <a:endParaRPr lang="en-US" dirty="0"/>
          </a:p>
          <a:p>
            <a:pPr>
              <a:lnSpc>
                <a:spcPct val="150000"/>
              </a:lnSpc>
              <a:buClr>
                <a:srgbClr val="002776"/>
              </a:buClr>
            </a:pPr>
            <a:endParaRPr lang="en-US" sz="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2224-6316-2849-902E-5334896AD682}"/>
              </a:ext>
            </a:extLst>
          </p:cNvPr>
          <p:cNvSpPr txBox="1"/>
          <p:nvPr/>
        </p:nvSpPr>
        <p:spPr>
          <a:xfrm>
            <a:off x="4717433" y="2006580"/>
            <a:ext cx="4061442" cy="516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2776"/>
              </a:buClr>
              <a:buFont typeface="Arial" panose="020B0604020202020204" pitchFamily="34" charset="0"/>
              <a:buChar char="•"/>
            </a:pPr>
            <a:r>
              <a:rPr lang="en-US" b="1" dirty="0"/>
              <a:t>Attributes</a:t>
            </a:r>
            <a:r>
              <a:rPr lang="en-US" dirty="0"/>
              <a:t>:  </a:t>
            </a:r>
          </a:p>
          <a:p>
            <a:pPr>
              <a:lnSpc>
                <a:spcPct val="150000"/>
              </a:lnSpc>
              <a:buClr>
                <a:srgbClr val="002776"/>
              </a:buClr>
            </a:pPr>
            <a:endParaRPr lang="en-US" sz="5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18D0AC-4987-7F4D-BAC3-3E35C5BD2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71685"/>
              </p:ext>
            </p:extLst>
          </p:nvPr>
        </p:nvGraphicFramePr>
        <p:xfrm>
          <a:off x="4679950" y="2405062"/>
          <a:ext cx="4098926" cy="3922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377">
                  <a:extLst>
                    <a:ext uri="{9D8B030D-6E8A-4147-A177-3AD203B41FA5}">
                      <a16:colId xmlns:a16="http://schemas.microsoft.com/office/drawing/2014/main" val="3395036757"/>
                    </a:ext>
                  </a:extLst>
                </a:gridCol>
                <a:gridCol w="2144087">
                  <a:extLst>
                    <a:ext uri="{9D8B030D-6E8A-4147-A177-3AD203B41FA5}">
                      <a16:colId xmlns:a16="http://schemas.microsoft.com/office/drawing/2014/main" val="1334516343"/>
                    </a:ext>
                  </a:extLst>
                </a:gridCol>
                <a:gridCol w="1601462">
                  <a:extLst>
                    <a:ext uri="{9D8B030D-6E8A-4147-A177-3AD203B41FA5}">
                      <a16:colId xmlns:a16="http://schemas.microsoft.com/office/drawing/2014/main" val="1065331691"/>
                    </a:ext>
                  </a:extLst>
                </a:gridCol>
              </a:tblGrid>
              <a:tr h="172165">
                <a:tc>
                  <a:txBody>
                    <a:bodyPr/>
                    <a:lstStyle/>
                    <a:p>
                      <a:pPr algn="ctr" fontAlgn="b"/>
                      <a:r>
                        <a:rPr lang="en-JP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#</a:t>
                      </a:r>
                      <a:endParaRPr lang="en-JP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Attribute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306105"/>
                  </a:ext>
                </a:extLst>
              </a:tr>
              <a:tr h="208553">
                <a:tc>
                  <a:txBody>
                    <a:bodyPr/>
                    <a:lstStyle/>
                    <a:p>
                      <a:pPr algn="ctr" fontAlgn="b"/>
                      <a:r>
                        <a:rPr lang="en-JP" sz="1200" u="none" strike="noStrike">
                          <a:effectLst/>
                        </a:rPr>
                        <a:t>1</a:t>
                      </a:r>
                      <a:endParaRPr lang="en-JP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INCIDENT_NUMBER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TESTTEST2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190676"/>
                  </a:ext>
                </a:extLst>
              </a:tr>
              <a:tr h="208553">
                <a:tc>
                  <a:txBody>
                    <a:bodyPr/>
                    <a:lstStyle/>
                    <a:p>
                      <a:pPr algn="ctr" fontAlgn="b"/>
                      <a:r>
                        <a:rPr lang="en-JP" sz="1200" u="none" strike="noStrike">
                          <a:effectLst/>
                        </a:rPr>
                        <a:t>2</a:t>
                      </a:r>
                      <a:endParaRPr lang="en-JP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OFFENSE_CODE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JP" sz="1200" u="none" strike="noStrike" dirty="0">
                          <a:effectLst/>
                        </a:rPr>
                        <a:t>423</a:t>
                      </a:r>
                      <a:endParaRPr lang="en-JP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542967"/>
                  </a:ext>
                </a:extLst>
              </a:tr>
              <a:tr h="208553">
                <a:tc>
                  <a:txBody>
                    <a:bodyPr/>
                    <a:lstStyle/>
                    <a:p>
                      <a:pPr algn="ctr" fontAlgn="b"/>
                      <a:r>
                        <a:rPr lang="en-JP" sz="1200" u="none" strike="noStrike">
                          <a:effectLst/>
                        </a:rPr>
                        <a:t>3</a:t>
                      </a:r>
                      <a:endParaRPr lang="en-JP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OFFENSE_CODE_GROUP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306360"/>
                  </a:ext>
                </a:extLst>
              </a:tr>
              <a:tr h="336021">
                <a:tc>
                  <a:txBody>
                    <a:bodyPr/>
                    <a:lstStyle/>
                    <a:p>
                      <a:pPr algn="ctr" fontAlgn="b"/>
                      <a:r>
                        <a:rPr lang="en-JP" sz="1200" u="none" strike="noStrike">
                          <a:effectLst/>
                        </a:rPr>
                        <a:t>4</a:t>
                      </a:r>
                      <a:endParaRPr lang="en-JP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OFFENSE_DESCRIPTION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ASSAULT - AGGRAVATED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179176"/>
                  </a:ext>
                </a:extLst>
              </a:tr>
              <a:tr h="172165">
                <a:tc>
                  <a:txBody>
                    <a:bodyPr/>
                    <a:lstStyle/>
                    <a:p>
                      <a:pPr algn="ctr" fontAlgn="b"/>
                      <a:r>
                        <a:rPr lang="en-JP" sz="1200" u="none" strike="noStrike">
                          <a:effectLst/>
                        </a:rPr>
                        <a:t>5</a:t>
                      </a:r>
                      <a:endParaRPr lang="en-JP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DISTRICT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External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275505"/>
                  </a:ext>
                </a:extLst>
              </a:tr>
              <a:tr h="208553">
                <a:tc>
                  <a:txBody>
                    <a:bodyPr/>
                    <a:lstStyle/>
                    <a:p>
                      <a:pPr algn="ctr" fontAlgn="b"/>
                      <a:r>
                        <a:rPr lang="en-JP" sz="1200" u="none" strike="noStrike">
                          <a:effectLst/>
                        </a:rPr>
                        <a:t>6</a:t>
                      </a:r>
                      <a:endParaRPr lang="en-JP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REPORTING_AREA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JP" sz="1200" u="none" strike="noStrike">
                          <a:effectLst/>
                        </a:rPr>
                        <a:t>.</a:t>
                      </a:r>
                      <a:endParaRPr lang="en-JP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346658"/>
                  </a:ext>
                </a:extLst>
              </a:tr>
              <a:tr h="172165">
                <a:tc>
                  <a:txBody>
                    <a:bodyPr/>
                    <a:lstStyle/>
                    <a:p>
                      <a:pPr algn="ctr" fontAlgn="b"/>
                      <a:r>
                        <a:rPr lang="en-JP" sz="1200" u="none" strike="noStrike">
                          <a:effectLst/>
                        </a:rPr>
                        <a:t>7</a:t>
                      </a:r>
                      <a:endParaRPr lang="en-JP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SHOOTING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JP" sz="1200" u="none" strike="noStrike" dirty="0">
                          <a:effectLst/>
                        </a:rPr>
                        <a:t>0</a:t>
                      </a:r>
                      <a:endParaRPr lang="en-JP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60164"/>
                  </a:ext>
                </a:extLst>
              </a:tr>
              <a:tr h="208553">
                <a:tc>
                  <a:txBody>
                    <a:bodyPr/>
                    <a:lstStyle/>
                    <a:p>
                      <a:pPr algn="ctr" fontAlgn="b"/>
                      <a:r>
                        <a:rPr lang="en-JP" sz="1200" u="none" strike="noStrike">
                          <a:effectLst/>
                        </a:rPr>
                        <a:t>8</a:t>
                      </a:r>
                      <a:endParaRPr lang="en-JP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OCCURRED_ON_DATE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JP" sz="1200" u="none" strike="noStrike">
                          <a:effectLst/>
                        </a:rPr>
                        <a:t>2019/10/16 0:00</a:t>
                      </a:r>
                      <a:endParaRPr lang="en-JP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926649"/>
                  </a:ext>
                </a:extLst>
              </a:tr>
              <a:tr h="172165">
                <a:tc>
                  <a:txBody>
                    <a:bodyPr/>
                    <a:lstStyle/>
                    <a:p>
                      <a:pPr algn="ctr" fontAlgn="b"/>
                      <a:r>
                        <a:rPr lang="en-JP" sz="1200" u="none" strike="noStrike">
                          <a:effectLst/>
                        </a:rPr>
                        <a:t>9</a:t>
                      </a:r>
                      <a:endParaRPr lang="en-JP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JP" sz="1200" u="none" strike="noStrike" dirty="0">
                          <a:effectLst/>
                        </a:rPr>
                        <a:t>2019</a:t>
                      </a:r>
                      <a:endParaRPr lang="en-JP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083099"/>
                  </a:ext>
                </a:extLst>
              </a:tr>
              <a:tr h="172165">
                <a:tc>
                  <a:txBody>
                    <a:bodyPr/>
                    <a:lstStyle/>
                    <a:p>
                      <a:pPr algn="ctr" fontAlgn="b"/>
                      <a:r>
                        <a:rPr lang="en-JP" sz="1200" u="none" strike="noStrike">
                          <a:effectLst/>
                        </a:rPr>
                        <a:t>10</a:t>
                      </a:r>
                      <a:endParaRPr lang="en-JP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MONTH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JP" sz="1200" u="none" strike="noStrike" dirty="0">
                          <a:effectLst/>
                        </a:rPr>
                        <a:t>10</a:t>
                      </a:r>
                      <a:endParaRPr lang="en-JP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3916"/>
                  </a:ext>
                </a:extLst>
              </a:tr>
              <a:tr h="208553">
                <a:tc>
                  <a:txBody>
                    <a:bodyPr/>
                    <a:lstStyle/>
                    <a:p>
                      <a:pPr algn="ctr" fontAlgn="b"/>
                      <a:r>
                        <a:rPr lang="en-JP" sz="1200" u="none" strike="noStrike">
                          <a:effectLst/>
                        </a:rPr>
                        <a:t>11</a:t>
                      </a:r>
                      <a:endParaRPr lang="en-JP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DAY_OF_WEEK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Wednesday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490521"/>
                  </a:ext>
                </a:extLst>
              </a:tr>
              <a:tr h="172165">
                <a:tc>
                  <a:txBody>
                    <a:bodyPr/>
                    <a:lstStyle/>
                    <a:p>
                      <a:pPr algn="ctr" fontAlgn="b"/>
                      <a:r>
                        <a:rPr lang="en-JP" sz="1200" u="none" strike="noStrike">
                          <a:effectLst/>
                        </a:rPr>
                        <a:t>12</a:t>
                      </a:r>
                      <a:endParaRPr lang="en-JP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HOUR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JP" sz="1200" u="none" strike="noStrike" dirty="0">
                          <a:effectLst/>
                        </a:rPr>
                        <a:t>0</a:t>
                      </a:r>
                      <a:endParaRPr lang="en-JP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916737"/>
                  </a:ext>
                </a:extLst>
              </a:tr>
              <a:tr h="172165">
                <a:tc>
                  <a:txBody>
                    <a:bodyPr/>
                    <a:lstStyle/>
                    <a:p>
                      <a:pPr algn="ctr" fontAlgn="b"/>
                      <a:r>
                        <a:rPr lang="en-JP" sz="1200" u="none" strike="noStrike">
                          <a:effectLst/>
                        </a:rPr>
                        <a:t>13</a:t>
                      </a:r>
                      <a:endParaRPr lang="en-JP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UCR_PART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722592"/>
                  </a:ext>
                </a:extLst>
              </a:tr>
              <a:tr h="172165">
                <a:tc>
                  <a:txBody>
                    <a:bodyPr/>
                    <a:lstStyle/>
                    <a:p>
                      <a:pPr algn="ctr" fontAlgn="b"/>
                      <a:r>
                        <a:rPr lang="en-JP" sz="1200" u="none" strike="noStrike">
                          <a:effectLst/>
                        </a:rPr>
                        <a:t>14</a:t>
                      </a:r>
                      <a:endParaRPr lang="en-JP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STREET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RIVERVIEW DR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34389"/>
                  </a:ext>
                </a:extLst>
              </a:tr>
              <a:tr h="172165">
                <a:tc>
                  <a:txBody>
                    <a:bodyPr/>
                    <a:lstStyle/>
                    <a:p>
                      <a:pPr algn="ctr" fontAlgn="b"/>
                      <a:r>
                        <a:rPr lang="en-JP" sz="1200" u="none" strike="noStrike">
                          <a:effectLst/>
                        </a:rPr>
                        <a:t>15</a:t>
                      </a:r>
                      <a:endParaRPr lang="en-JP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716713"/>
                  </a:ext>
                </a:extLst>
              </a:tr>
              <a:tr h="172165">
                <a:tc>
                  <a:txBody>
                    <a:bodyPr/>
                    <a:lstStyle/>
                    <a:p>
                      <a:pPr algn="ctr" fontAlgn="b"/>
                      <a:r>
                        <a:rPr lang="en-JP" sz="1200" u="none" strike="noStrike">
                          <a:effectLst/>
                        </a:rPr>
                        <a:t>16</a:t>
                      </a:r>
                      <a:endParaRPr lang="en-JP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64034"/>
                  </a:ext>
                </a:extLst>
              </a:tr>
              <a:tr h="336021">
                <a:tc>
                  <a:txBody>
                    <a:bodyPr/>
                    <a:lstStyle/>
                    <a:p>
                      <a:pPr algn="ctr" fontAlgn="b"/>
                      <a:r>
                        <a:rPr lang="en-JP" sz="1200" u="none" strike="noStrike" dirty="0">
                          <a:effectLst/>
                        </a:rPr>
                        <a:t>17</a:t>
                      </a:r>
                      <a:endParaRPr lang="en-JP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JP" sz="1200" u="none" strike="noStrike" dirty="0">
                          <a:effectLst/>
                        </a:rPr>
                        <a:t>(0.00000000, 0.00000000)</a:t>
                      </a:r>
                      <a:endParaRPr lang="en-JP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4" marR="9274" marT="9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81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0122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Removed fields not used, encoded categorical fields to numerical, and added the distance field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Preprocessing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50415F9-53E9-704A-987B-AAAF35AB8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27" y="2306441"/>
            <a:ext cx="2535937" cy="4110233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E11CE970-0310-E241-81D3-4AECCA477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951" y="2306441"/>
            <a:ext cx="3344009" cy="35608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B3765C-E224-9748-87EE-4D675383B635}"/>
              </a:ext>
            </a:extLst>
          </p:cNvPr>
          <p:cNvSpPr txBox="1"/>
          <p:nvPr/>
        </p:nvSpPr>
        <p:spPr>
          <a:xfrm>
            <a:off x="4717433" y="2006580"/>
            <a:ext cx="4061442" cy="516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Clr>
                <a:srgbClr val="002776"/>
              </a:buClr>
            </a:pPr>
            <a:r>
              <a:rPr lang="en-US" b="1" dirty="0"/>
              <a:t>Preprocessed</a:t>
            </a:r>
            <a:endParaRPr lang="en-US" dirty="0"/>
          </a:p>
          <a:p>
            <a:pPr>
              <a:lnSpc>
                <a:spcPct val="150000"/>
              </a:lnSpc>
              <a:buClr>
                <a:srgbClr val="002776"/>
              </a:buClr>
            </a:pPr>
            <a:endParaRPr lang="en-US" sz="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20F561-9EC5-F647-A937-5ED0F84F5802}"/>
              </a:ext>
            </a:extLst>
          </p:cNvPr>
          <p:cNvSpPr txBox="1"/>
          <p:nvPr/>
        </p:nvSpPr>
        <p:spPr>
          <a:xfrm>
            <a:off x="385749" y="2014518"/>
            <a:ext cx="4061442" cy="516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Clr>
                <a:srgbClr val="002776"/>
              </a:buClr>
            </a:pPr>
            <a:r>
              <a:rPr lang="en-US" b="1" dirty="0"/>
              <a:t>Original</a:t>
            </a:r>
            <a:endParaRPr lang="en-US" dirty="0"/>
          </a:p>
          <a:p>
            <a:pPr>
              <a:lnSpc>
                <a:spcPct val="150000"/>
              </a:lnSpc>
              <a:buClr>
                <a:srgbClr val="002776"/>
              </a:buClr>
            </a:pPr>
            <a:endParaRPr lang="en-US" sz="5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E4CB02-F8F9-A74E-8ACB-4307A0DA5854}"/>
              </a:ext>
            </a:extLst>
          </p:cNvPr>
          <p:cNvCxnSpPr/>
          <p:nvPr/>
        </p:nvCxnSpPr>
        <p:spPr>
          <a:xfrm>
            <a:off x="4221480" y="4251960"/>
            <a:ext cx="70104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863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The offense description has a long tail distribution considering there are 279 unique values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Q1. Attributes - 1. Offense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BD4ED-22DE-DC45-83A7-372B9E93A634}"/>
              </a:ext>
            </a:extLst>
          </p:cNvPr>
          <p:cNvSpPr txBox="1"/>
          <p:nvPr/>
        </p:nvSpPr>
        <p:spPr>
          <a:xfrm>
            <a:off x="365125" y="2006580"/>
            <a:ext cx="8413749" cy="779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2776"/>
              </a:buClr>
              <a:buFont typeface="Arial" panose="020B0604020202020204" pitchFamily="34" charset="0"/>
              <a:buChar char="•"/>
            </a:pPr>
            <a:r>
              <a:rPr lang="en-US" b="1" dirty="0"/>
              <a:t>Unique values</a:t>
            </a:r>
            <a:r>
              <a:rPr lang="en-US" dirty="0"/>
              <a:t>: 279</a:t>
            </a:r>
          </a:p>
          <a:p>
            <a:pPr marL="285750" indent="-285750">
              <a:lnSpc>
                <a:spcPct val="150000"/>
              </a:lnSpc>
              <a:buClr>
                <a:srgbClr val="002776"/>
              </a:buClr>
              <a:buFont typeface="Arial" panose="020B0604020202020204" pitchFamily="34" charset="0"/>
              <a:buChar char="•"/>
            </a:pPr>
            <a:r>
              <a:rPr lang="en-US" b="1" dirty="0"/>
              <a:t>Top 20</a:t>
            </a:r>
            <a:r>
              <a:rPr lang="en-US" dirty="0"/>
              <a:t>:</a:t>
            </a:r>
            <a:endParaRPr lang="en-US" sz="5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7BC8F7F-D780-4840-A5BB-7116299D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07" y="2786217"/>
            <a:ext cx="8209786" cy="363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1262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B2 (Roxbury) has 8 times more incidents reported than A15 (Charlestown)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Q1. Attributes - District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598BD-F324-9B41-9C49-487173483422}"/>
              </a:ext>
            </a:extLst>
          </p:cNvPr>
          <p:cNvSpPr txBox="1"/>
          <p:nvPr/>
        </p:nvSpPr>
        <p:spPr>
          <a:xfrm>
            <a:off x="365125" y="2006580"/>
            <a:ext cx="4098925" cy="36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Clr>
                <a:srgbClr val="002776"/>
              </a:buClr>
            </a:pPr>
            <a:r>
              <a:rPr lang="en-US" b="1" dirty="0"/>
              <a:t>Number of crimes</a:t>
            </a:r>
            <a:r>
              <a:rPr lang="en-US" dirty="0"/>
              <a:t>:</a:t>
            </a:r>
            <a:endParaRPr lang="en-US" sz="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C5994-335A-BC40-9355-2E5580AC5AFE}"/>
              </a:ext>
            </a:extLst>
          </p:cNvPr>
          <p:cNvSpPr txBox="1"/>
          <p:nvPr/>
        </p:nvSpPr>
        <p:spPr>
          <a:xfrm>
            <a:off x="4679952" y="2006580"/>
            <a:ext cx="4098925" cy="36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Clr>
                <a:srgbClr val="002776"/>
              </a:buClr>
            </a:pPr>
            <a:r>
              <a:rPr lang="en-US" b="1" dirty="0"/>
              <a:t>District map</a:t>
            </a:r>
            <a:r>
              <a:rPr lang="en-US" dirty="0"/>
              <a:t>:</a:t>
            </a:r>
            <a:endParaRPr lang="en-US" sz="500" dirty="0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01E150E3-B91F-2149-A973-BDF61A385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2859952"/>
            <a:ext cx="4195426" cy="27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DA7F650-5DBC-3E4D-8C47-15DC293DA2FE}"/>
              </a:ext>
            </a:extLst>
          </p:cNvPr>
          <p:cNvGrpSpPr/>
          <p:nvPr/>
        </p:nvGrpSpPr>
        <p:grpSpPr>
          <a:xfrm>
            <a:off x="5104466" y="2428348"/>
            <a:ext cx="3249895" cy="3953402"/>
            <a:chOff x="5104466" y="2428348"/>
            <a:chExt cx="3249895" cy="3953402"/>
          </a:xfrm>
        </p:grpSpPr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5E7828C-E9D6-9548-BF28-7AC732CA3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4466" y="2428348"/>
              <a:ext cx="3249895" cy="39534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4D99536-90EF-2242-941C-DBAEFEEC23D3}"/>
                </a:ext>
              </a:extLst>
            </p:cNvPr>
            <p:cNvCxnSpPr>
              <a:cxnSpLocks/>
            </p:cNvCxnSpPr>
            <p:nvPr/>
          </p:nvCxnSpPr>
          <p:spPr>
            <a:xfrm>
              <a:off x="6228272" y="2938796"/>
              <a:ext cx="146648" cy="612943"/>
            </a:xfrm>
            <a:prstGeom prst="line">
              <a:avLst/>
            </a:prstGeom>
            <a:ln w="12700">
              <a:solidFill>
                <a:schemeClr val="tx2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B4BEA0-17A7-EF48-984B-B875CE84866F}"/>
                </a:ext>
              </a:extLst>
            </p:cNvPr>
            <p:cNvSpPr txBox="1"/>
            <p:nvPr/>
          </p:nvSpPr>
          <p:spPr>
            <a:xfrm>
              <a:off x="5918501" y="2564824"/>
              <a:ext cx="619541" cy="3641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  <a:buClr>
                  <a:srgbClr val="002776"/>
                </a:buClr>
              </a:pPr>
              <a:r>
                <a:rPr lang="en-US" dirty="0"/>
                <a:t>BU</a:t>
              </a:r>
              <a:endParaRPr lang="en-US" sz="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65782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0.5% of reports involves shooting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Q1. Attributes - Shoot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5418319-0384-4C44-8EF3-C813F898A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390" y="1989138"/>
            <a:ext cx="5443220" cy="44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231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The number of crimes increases in summer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Q1. Attributes - Year and month 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2C91AE01-AB2C-B14C-88CA-E8E648180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95" y="1989138"/>
            <a:ext cx="6190411" cy="443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93530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Deloitte_US_Onscreen">
  <a:themeElements>
    <a:clrScheme name="US Deloitte Color">
      <a:dk1>
        <a:sysClr val="windowText" lastClr="000000"/>
      </a:dk1>
      <a:lt1>
        <a:sysClr val="window" lastClr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Bef>
            <a:spcPts val="1200"/>
          </a:spcBef>
          <a:buSzPct val="25000"/>
          <a:buFont typeface="Arial" panose="020B0604020202020204" pitchFamily="34" charset="0"/>
          <a:buChar char="‏"/>
          <a:defRPr dirty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Deloitte_US_Onscreen</Template>
  <TotalTime>13897</TotalTime>
  <Words>604</Words>
  <Application>Microsoft Macintosh PowerPoint</Application>
  <PresentationFormat>On-screen Show (4:3)</PresentationFormat>
  <Paragraphs>141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Wingdings</vt:lpstr>
      <vt:lpstr>Wingdings 2</vt:lpstr>
      <vt:lpstr>Deloitte_US_Onscreen</vt:lpstr>
      <vt:lpstr>Boston Crime Incident Reports  Chuanxin Zeng Machida Hiroaki </vt:lpstr>
      <vt:lpstr>Contents</vt:lpstr>
      <vt:lpstr>Analyze crime incident reports to know where is the safer place to live in Boston</vt:lpstr>
      <vt:lpstr>The crime incident reports contains the offense descriptions, districts, dates, and locations</vt:lpstr>
      <vt:lpstr>Removed fields not used, encoded categorical fields to numerical, and added the distance field</vt:lpstr>
      <vt:lpstr>The offense description has a long tail distribution considering there are 279 unique values</vt:lpstr>
      <vt:lpstr>B2 (Roxbury) has 8 times more incidents reported than A15 (Charlestown)</vt:lpstr>
      <vt:lpstr>0.5% of reports involves shooting</vt:lpstr>
      <vt:lpstr>The number of crimes increases in summer</vt:lpstr>
      <vt:lpstr>The number of crimes increases in daytime</vt:lpstr>
      <vt:lpstr>The numbers of crimes are higher in the east part</vt:lpstr>
      <vt:lpstr>Prophet predicts the number of crime reports will increase in the future</vt:lpstr>
      <vt:lpstr>Calculated the distances to the center of Boston from the locations where incidents reported</vt:lpstr>
      <vt:lpstr>Both Linear and Logistic suggests shooting rate decreases as getting further from the center of city</vt:lpstr>
      <vt:lpstr>The most important attributes are the distance, year, and day of week to predict the shooting rate</vt:lpstr>
      <vt:lpstr>The year is the most important for the PC1, and the hour for the PC2</vt:lpstr>
      <vt:lpstr>Naïve Bayes represents the original map best, followed by Decision Trees and SVM </vt:lpstr>
      <vt:lpstr>K-means divides the area the most evenly, followed by GMM, and Spectral Clustering</vt:lpstr>
      <vt:lpstr>We got the idea on where to live and learned the data science techniques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Deloitte PowerPoint template — Top tips for use</dc:title>
  <dc:creator>Campbell, Janel</dc:creator>
  <cp:lastModifiedBy>Machida, Hiroaki</cp:lastModifiedBy>
  <cp:revision>295</cp:revision>
  <cp:lastPrinted>2014-04-15T22:40:20Z</cp:lastPrinted>
  <dcterms:created xsi:type="dcterms:W3CDTF">2014-09-05T00:45:24Z</dcterms:created>
  <dcterms:modified xsi:type="dcterms:W3CDTF">2020-12-06T22:02:15Z</dcterms:modified>
</cp:coreProperties>
</file>