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rchitects Daughter"/>
      <p:regular r:id="rId11"/>
    </p:embeddedFon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chitectsDaughter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8374289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2837428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837428991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837428991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8374289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8374289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8374289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8374289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332351"/>
            <a:ext cx="7772400" cy="21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611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53575"/>
            <a:ext cx="7631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123950"/>
            <a:ext cx="7631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2375" y="1039650"/>
            <a:ext cx="7515300" cy="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176175" y="53575"/>
            <a:ext cx="6677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1239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1239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176175" y="53575"/>
            <a:ext cx="6677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1239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123950"/>
            <a:ext cx="8267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756300" y="47550"/>
            <a:ext cx="7631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0" y="4406300"/>
            <a:ext cx="7263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10"/>
          <p:cNvSpPr txBox="1"/>
          <p:nvPr/>
        </p:nvSpPr>
        <p:spPr>
          <a:xfrm>
            <a:off x="3999000" y="2411850"/>
            <a:ext cx="1146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aleway"/>
                <a:ea typeface="Raleway"/>
                <a:cs typeface="Raleway"/>
                <a:sym typeface="Raleway"/>
              </a:rPr>
              <a:t>insert video</a:t>
            </a:r>
            <a:endParaRPr sz="1200">
              <a:solidFill>
                <a:srgbClr val="B7B7B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3575"/>
            <a:ext cx="763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65D7F"/>
              </a:buClr>
              <a:buSzPts val="4000"/>
              <a:buFont typeface="Architects Daughter"/>
              <a:buNone/>
              <a:defRPr b="1" sz="4000">
                <a:solidFill>
                  <a:srgbClr val="265D7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65D7F"/>
              </a:buClr>
              <a:buSzPts val="3600"/>
              <a:buFont typeface="Architects Daughter"/>
              <a:buNone/>
              <a:defRPr b="1" sz="3600">
                <a:solidFill>
                  <a:srgbClr val="265D7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65D7F"/>
              </a:buClr>
              <a:buSzPts val="3600"/>
              <a:buFont typeface="Architects Daughter"/>
              <a:buNone/>
              <a:defRPr b="1" sz="3600">
                <a:solidFill>
                  <a:srgbClr val="265D7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65D7F"/>
              </a:buClr>
              <a:buSzPts val="3600"/>
              <a:buFont typeface="Architects Daughter"/>
              <a:buNone/>
              <a:defRPr b="1" sz="3600">
                <a:solidFill>
                  <a:srgbClr val="265D7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65D7F"/>
              </a:buClr>
              <a:buSzPts val="3600"/>
              <a:buFont typeface="Architects Daughter"/>
              <a:buNone/>
              <a:defRPr b="1" sz="3600">
                <a:solidFill>
                  <a:srgbClr val="265D7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65D7F"/>
              </a:buClr>
              <a:buSzPts val="3600"/>
              <a:buFont typeface="Architects Daughter"/>
              <a:buNone/>
              <a:defRPr b="1" sz="3600">
                <a:solidFill>
                  <a:srgbClr val="265D7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65D7F"/>
              </a:buClr>
              <a:buSzPts val="3600"/>
              <a:buFont typeface="Architects Daughter"/>
              <a:buNone/>
              <a:defRPr b="1" sz="3600">
                <a:solidFill>
                  <a:srgbClr val="265D7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65D7F"/>
              </a:buClr>
              <a:buSzPts val="3600"/>
              <a:buFont typeface="Architects Daughter"/>
              <a:buNone/>
              <a:defRPr b="1" sz="3600">
                <a:solidFill>
                  <a:srgbClr val="265D7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65D7F"/>
              </a:buClr>
              <a:buSzPts val="3600"/>
              <a:buFont typeface="Architects Daughter"/>
              <a:buNone/>
              <a:defRPr b="1" sz="3600">
                <a:solidFill>
                  <a:srgbClr val="265D7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●"/>
              <a:defRPr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○"/>
              <a:defRPr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■"/>
              <a:defRPr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ester565/DisneylandData" TargetMode="External"/><Relationship Id="rId4" Type="http://schemas.openxmlformats.org/officeDocument/2006/relationships/hyperlink" Target="https://touringplans.com/disney-california-adventure/attractions/du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-49100" y="-47050"/>
            <a:ext cx="9338400" cy="5277900"/>
          </a:xfrm>
          <a:prstGeom prst="rect">
            <a:avLst/>
          </a:prstGeom>
          <a:solidFill>
            <a:srgbClr val="D9DEE4">
              <a:alpha val="46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type="ctrTitle"/>
          </p:nvPr>
        </p:nvSpPr>
        <p:spPr>
          <a:xfrm>
            <a:off x="685800" y="332351"/>
            <a:ext cx="7772400" cy="218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CC0000"/>
                </a:solidFill>
              </a:rPr>
              <a:t>Tour Planning in Disney</a:t>
            </a:r>
            <a:r>
              <a:rPr lang="en" sz="3700">
                <a:solidFill>
                  <a:srgbClr val="CC0000"/>
                </a:solidFill>
              </a:rPr>
              <a:t>l</a:t>
            </a:r>
            <a:r>
              <a:rPr b="1" lang="en" sz="3700">
                <a:solidFill>
                  <a:srgbClr val="CC0000"/>
                </a:solidFill>
              </a:rPr>
              <a:t>and Resort</a:t>
            </a:r>
            <a:endParaRPr b="1" sz="3700">
              <a:solidFill>
                <a:srgbClr val="CC0000"/>
              </a:solidFill>
            </a:endParaRPr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685800" y="2611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</a:rPr>
              <a:t>Qihan Jiang &amp; Hongyi Zheng</a:t>
            </a:r>
            <a:endParaRPr b="1" sz="1700">
              <a:solidFill>
                <a:srgbClr val="CC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</a:rPr>
              <a:t>DS-GA 3001 Final Project Proposal Presentation</a:t>
            </a:r>
            <a:r>
              <a:rPr b="1" lang="en" sz="1700">
                <a:solidFill>
                  <a:srgbClr val="FFFFFF"/>
                </a:solidFill>
              </a:rPr>
              <a:t> </a:t>
            </a:r>
            <a:endParaRPr b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53575"/>
            <a:ext cx="7631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b="1" lang="en"/>
              <a:t> Statement</a:t>
            </a:r>
            <a:endParaRPr b="1"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1123950"/>
            <a:ext cx="7631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Tour planning is a necessary but complicated process for </a:t>
            </a:r>
            <a:r>
              <a:rPr lang="en" sz="1800"/>
              <a:t>every</a:t>
            </a:r>
            <a:r>
              <a:rPr lang="en" sz="1800"/>
              <a:t> </a:t>
            </a:r>
            <a:r>
              <a:rPr lang="en" sz="1800"/>
              <a:t>visitor who wants to optimize their experience in the Disney Park.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project will train RL agent to make series of decisions of which ride/attraction to go to at different time-stamp based on the waiting time, which would allow visitors to enjoy as much of the park as possible.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53575"/>
            <a:ext cx="7631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Environment, State, Action, Reward</a:t>
            </a:r>
            <a:endParaRPr sz="3300"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123950"/>
            <a:ext cx="7631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Environment</a:t>
            </a:r>
            <a:r>
              <a:rPr lang="en" sz="1600"/>
              <a:t>: Constructed by a dataset of 500+ days data of California </a:t>
            </a:r>
            <a:r>
              <a:rPr lang="en" sz="1600"/>
              <a:t>Disneyland</a:t>
            </a:r>
            <a:r>
              <a:rPr lang="en" sz="1600"/>
              <a:t>, including the weather, waittime, fastpass waittime, and ride duration.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State</a:t>
            </a:r>
            <a:r>
              <a:rPr lang="en" sz="1600"/>
              <a:t>: The state of the agent is constituted by the </a:t>
            </a:r>
            <a:r>
              <a:rPr lang="en" sz="1600"/>
              <a:t>environment</a:t>
            </a:r>
            <a:r>
              <a:rPr lang="en" sz="1600"/>
              <a:t> and its past actions. This includes waiting time of each </a:t>
            </a:r>
            <a:r>
              <a:rPr lang="en" sz="1600"/>
              <a:t>available</a:t>
            </a:r>
            <a:r>
              <a:rPr lang="en" sz="1600"/>
              <a:t> rides, fast passes, distance between current location and each rides, the rides that the agent has already taken, and weather.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Action</a:t>
            </a:r>
            <a:r>
              <a:rPr lang="en" sz="1600"/>
              <a:t>: Available actions are all currently operating facilities that haven’t been visited yet.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Reward</a:t>
            </a:r>
            <a:r>
              <a:rPr lang="en" sz="1600"/>
              <a:t>: The </a:t>
            </a:r>
            <a:r>
              <a:rPr lang="en" sz="1600"/>
              <a:t>cumulative</a:t>
            </a:r>
            <a:r>
              <a:rPr lang="en" sz="1600"/>
              <a:t> reward will be determined based on the number of rides attended, weighted by the popularity of each ride (based on rankings from the internet).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53575"/>
            <a:ext cx="7631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Solutions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123950"/>
            <a:ext cx="7631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Challenges</a:t>
            </a:r>
            <a:endParaRPr b="1" sz="20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(almost continuous </a:t>
            </a:r>
            <a:r>
              <a:rPr lang="en" sz="1600"/>
              <a:t>state space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Finite but relatively Large Action Space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Waiting Time Update Interval (~30 mins)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Potential frameworks and solutions</a:t>
            </a:r>
            <a:endParaRPr b="1" sz="20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DQN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DDQN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Actor-Critic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53575"/>
            <a:ext cx="7631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Dataset/Resources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123950"/>
            <a:ext cx="7631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https://github.com/Jester565/DisneylandData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Disneyland data of 500+ days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https://touringplans.com/disney-california-adventure/attractions/duration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Rides Duration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