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97" r:id="rId3"/>
    <p:sldId id="283" r:id="rId4"/>
    <p:sldId id="278" r:id="rId5"/>
    <p:sldId id="287" r:id="rId6"/>
    <p:sldId id="290" r:id="rId7"/>
    <p:sldId id="288" r:id="rId8"/>
    <p:sldId id="309" r:id="rId9"/>
    <p:sldId id="289" r:id="rId10"/>
    <p:sldId id="285" r:id="rId11"/>
    <p:sldId id="286" r:id="rId12"/>
    <p:sldId id="292" r:id="rId13"/>
    <p:sldId id="293" r:id="rId14"/>
    <p:sldId id="279" r:id="rId15"/>
    <p:sldId id="284" r:id="rId16"/>
    <p:sldId id="294" r:id="rId17"/>
    <p:sldId id="295" r:id="rId18"/>
    <p:sldId id="296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77" r:id="rId27"/>
    <p:sldId id="281" r:id="rId28"/>
    <p:sldId id="280" r:id="rId29"/>
    <p:sldId id="282" r:id="rId30"/>
    <p:sldId id="306" r:id="rId31"/>
    <p:sldId id="291" r:id="rId32"/>
    <p:sldId id="305" r:id="rId33"/>
    <p:sldId id="308" r:id="rId34"/>
    <p:sldId id="307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イントロ" id="{24A79E95-0428-4FB6-B25D-7E993612D06A}">
          <p14:sldIdLst>
            <p14:sldId id="256"/>
            <p14:sldId id="297"/>
            <p14:sldId id="283"/>
            <p14:sldId id="278"/>
          </p14:sldIdLst>
        </p14:section>
        <p14:section name="TIPS" id="{5A3D838C-1341-4C1D-B3B0-C2668855F6A1}">
          <p14:sldIdLst>
            <p14:sldId id="287"/>
            <p14:sldId id="290"/>
            <p14:sldId id="288"/>
            <p14:sldId id="309"/>
            <p14:sldId id="289"/>
          </p14:sldIdLst>
        </p14:section>
        <p14:section name="構造体" id="{A76CDD0D-F41E-47CA-B43C-FED66B8CF33F}">
          <p14:sldIdLst>
            <p14:sldId id="285"/>
            <p14:sldId id="286"/>
            <p14:sldId id="292"/>
            <p14:sldId id="293"/>
          </p14:sldIdLst>
        </p14:section>
        <p14:section name="ポインタ" id="{274ADF06-EC97-431B-A9D9-3954A408A0C2}">
          <p14:sldIdLst>
            <p14:sldId id="279"/>
            <p14:sldId id="284"/>
            <p14:sldId id="294"/>
            <p14:sldId id="295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文字列" id="{268F000A-4D90-44D7-BC4A-D905C736A0E9}">
          <p14:sldIdLst>
            <p14:sldId id="277"/>
            <p14:sldId id="281"/>
            <p14:sldId id="280"/>
            <p14:sldId id="282"/>
            <p14:sldId id="306"/>
          </p14:sldIdLst>
        </p14:section>
        <p14:section name="ファイル入出力" id="{65233CD7-3AAD-4AE1-A3AB-7C68B9EB6FF7}">
          <p14:sldIdLst>
            <p14:sldId id="291"/>
            <p14:sldId id="305"/>
            <p14:sldId id="308"/>
            <p14:sldId id="30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708" autoAdjust="0"/>
  </p:normalViewPr>
  <p:slideViewPr>
    <p:cSldViewPr showGuides="1">
      <p:cViewPr>
        <p:scale>
          <a:sx n="125" d="100"/>
          <a:sy n="125" d="100"/>
        </p:scale>
        <p:origin x="-738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4A795-A329-460D-B703-C806026A63D0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77FD5-B050-44B4-8033-ABB512673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22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7FD5-B050-44B4-8033-ABB512673B68}" type="slidenum">
              <a:rPr kumimoji="1" lang="ja-JP" altLang="en-US" smtClean="0"/>
              <a:t>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29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77FD5-B050-44B4-8033-ABB512673B6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74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 rot="895152">
            <a:off x="-814175" y="-811126"/>
            <a:ext cx="11703296" cy="876100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-966575" y="-963526"/>
            <a:ext cx="11703296" cy="87610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 rot="20013824">
            <a:off x="-786442" y="-1408678"/>
            <a:ext cx="11703296" cy="87610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2015/11/18 &lt;Exercises&gt;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799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2015/11/18 &lt;Exercises&gt;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7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2015/11/18 &lt;Exercises&gt;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4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2015/11/18 &lt;Exercises&gt;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0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8100392" y="6151612"/>
            <a:ext cx="792088" cy="792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>
            <a:lvl1pPr>
              <a:defRPr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defRPr>
            </a:lvl1pPr>
            <a:lvl2pPr>
              <a:defRPr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defRPr>
            </a:lvl2pPr>
            <a:lvl3pPr>
              <a:defRPr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defRPr>
            </a:lvl3pPr>
            <a:lvl4pPr>
              <a:defRPr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defRPr>
            </a:lvl4pPr>
            <a:lvl5pPr>
              <a:defRPr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7464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defRPr>
            </a:lvl1pPr>
          </a:lstStyle>
          <a:p>
            <a:fld id="{CD994021-DEBC-431D-91A5-9B90C5377CF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2400" y="1400076"/>
            <a:ext cx="8991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04800" y="1539776"/>
            <a:ext cx="88392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 userDrawn="1"/>
        </p:nvSpPr>
        <p:spPr>
          <a:xfrm>
            <a:off x="5364088" y="6347601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Robot Programming</a:t>
            </a:r>
            <a:endParaRPr kumimoji="1" lang="ja-JP" altLang="en-US" sz="2000" dirty="0">
              <a:solidFill>
                <a:schemeClr val="bg1"/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37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8100392" y="6151612"/>
            <a:ext cx="792088" cy="792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3808" y="13560"/>
            <a:ext cx="6305640" cy="535120"/>
          </a:xfrm>
        </p:spPr>
        <p:txBody>
          <a:bodyPr>
            <a:normAutofit/>
          </a:bodyPr>
          <a:lstStyle>
            <a:lvl1pPr>
              <a:defRPr sz="360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7464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defRPr>
            </a:lvl1pPr>
          </a:lstStyle>
          <a:p>
            <a:fld id="{CD994021-DEBC-431D-91A5-9B90C5377CF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 userDrawn="1"/>
        </p:nvSpPr>
        <p:spPr>
          <a:xfrm>
            <a:off x="5364088" y="6347601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Robot Programming</a:t>
            </a:r>
            <a:endParaRPr kumimoji="1" lang="ja-JP" altLang="en-US" sz="2000" dirty="0">
              <a:solidFill>
                <a:schemeClr val="bg1"/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907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tx2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841">
            <a:off x="-1385391" y="1644406"/>
            <a:ext cx="13890594" cy="9552111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</p:pic>
      <p:sp>
        <p:nvSpPr>
          <p:cNvPr id="16" name="正方形/長方形 15"/>
          <p:cNvSpPr/>
          <p:nvPr userDrawn="1"/>
        </p:nvSpPr>
        <p:spPr>
          <a:xfrm>
            <a:off x="-108520" y="-99392"/>
            <a:ext cx="9252520" cy="7560840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algn="l">
              <a:defRPr sz="4000" b="1" cap="all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chemeClr val="tx2">
              <a:lumMod val="50000"/>
            </a:schemeClr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100392" y="6151612"/>
            <a:ext cx="792088" cy="792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5364088" y="6347601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Robot Programming</a:t>
            </a:r>
            <a:endParaRPr kumimoji="1" lang="ja-JP" altLang="en-US" sz="2000" dirty="0">
              <a:solidFill>
                <a:schemeClr val="bg1"/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fld id="{CD994021-DEBC-431D-91A5-9B90C5377CF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035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2015/11/18 &lt;Exercises&gt;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2015/11/18 &lt;Exercises&gt;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4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2015/11/18 &lt;Exercises&gt;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0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2015/11/18 &lt;Exercises&gt;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8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2015/11/18 &lt;Exercises&gt;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PA Pゴシック" pitchFamily="50" charset="-128"/>
                <a:ea typeface="IPA Pゴシック" pitchFamily="50" charset="-128"/>
              </a:defRPr>
            </a:lvl1pPr>
          </a:lstStyle>
          <a:p>
            <a:r>
              <a:rPr kumimoji="1" lang="en-US" altLang="ja-JP" smtClean="0"/>
              <a:t>2015/11/18 &lt;Exercises&gt;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IPA Pゴシック" pitchFamily="50" charset="-128"/>
                <a:ea typeface="IPA Pゴシック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PA Pゴシック" pitchFamily="50" charset="-128"/>
                <a:ea typeface="IPA Pゴシック" pitchFamily="50" charset="-128"/>
              </a:defRPr>
            </a:lvl1pPr>
          </a:lstStyle>
          <a:p>
            <a:fld id="{CD994021-DEBC-431D-91A5-9B90C5377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61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IPA Pゴシック" pitchFamily="50" charset="-128"/>
          <a:ea typeface="IPA Pゴシック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IPA Pゴシック" pitchFamily="50" charset="-128"/>
          <a:ea typeface="IPA Pゴシック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IPA Pゴシック" pitchFamily="50" charset="-128"/>
          <a:ea typeface="IPA Pゴシック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IPA Pゴシック" pitchFamily="50" charset="-128"/>
          <a:ea typeface="IPA Pゴシック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IPA Pゴシック" pitchFamily="50" charset="-128"/>
          <a:ea typeface="IPA Pゴシック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IPA Pゴシック" pitchFamily="50" charset="-128"/>
          <a:ea typeface="IPA Pゴシック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38768" y="2679055"/>
            <a:ext cx="8458200" cy="1470025"/>
          </a:xfrm>
        </p:spPr>
        <p:txBody>
          <a:bodyPr>
            <a:noAutofit/>
          </a:bodyPr>
          <a:lstStyle/>
          <a:p>
            <a:r>
              <a:rPr kumimoji="1" lang="ja-JP" altLang="en-US" sz="5400" dirty="0" smtClean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ロボットプログラミング演習</a:t>
            </a:r>
            <a:endParaRPr kumimoji="1" lang="ja-JP" altLang="en-US" sz="5400" dirty="0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94952" y="4653136"/>
            <a:ext cx="5144616" cy="1343000"/>
          </a:xfrm>
        </p:spPr>
        <p:txBody>
          <a:bodyPr/>
          <a:lstStyle/>
          <a:p>
            <a:r>
              <a:rPr kumimoji="1" lang="ja-JP" altLang="en-US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大川研究室</a:t>
            </a:r>
            <a:r>
              <a:rPr lang="ja-JP" altLang="en-US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　</a:t>
            </a:r>
            <a:r>
              <a:rPr lang="en-US" altLang="ja-JP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M1</a:t>
            </a:r>
          </a:p>
          <a:p>
            <a:r>
              <a:rPr kumimoji="1" lang="ja-JP" altLang="en-US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上原　正志</a:t>
            </a:r>
            <a:endParaRPr kumimoji="1" lang="en-US" altLang="ja-JP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2168" y="2321446"/>
            <a:ext cx="1462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第</a:t>
            </a:r>
            <a:r>
              <a:rPr kumimoji="1" lang="en-US" altLang="ja-JP" sz="4000" dirty="0" smtClean="0"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?</a:t>
            </a:r>
            <a:r>
              <a:rPr kumimoji="1" lang="ja-JP" altLang="en-US" sz="4000" dirty="0" smtClean="0"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回</a:t>
            </a:r>
            <a:endParaRPr kumimoji="1" lang="ja-JP" altLang="en-US" sz="4000" dirty="0">
              <a:latin typeface="源真ゴシックP Medium" panose="020B0402020203020207" pitchFamily="50" charset="-128"/>
              <a:ea typeface="源真ゴシックP Medium" panose="020B0402020203020207" pitchFamily="50" charset="-128"/>
              <a:cs typeface="源真ゴシックP Medium" panose="020B04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50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構造体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異なる型の変数をまとめる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7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構造体 </a:t>
            </a:r>
            <a:r>
              <a:rPr lang="en-US" altLang="ja-JP" dirty="0" err="1" smtClean="0"/>
              <a:t>struct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異なる型</a:t>
            </a:r>
            <a:r>
              <a:rPr kumimoji="1" lang="en-US" altLang="ja-JP" dirty="0" smtClean="0"/>
              <a:t>(</a:t>
            </a:r>
            <a:r>
              <a:rPr lang="ja-JP" altLang="en-US" dirty="0"/>
              <a:t>属性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をまとめることができる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1609" y="232506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struct</a:t>
            </a:r>
            <a:r>
              <a:rPr kumimoji="1" lang="ja-JP" altLang="en-US" dirty="0" smtClean="0"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のない世界</a:t>
            </a:r>
            <a:endParaRPr kumimoji="1" lang="ja-JP" altLang="en-US" dirty="0">
              <a:latin typeface="源真ゴシックP Medium" panose="020B0402020203020207" pitchFamily="50" charset="-128"/>
              <a:ea typeface="源真ゴシックP Medium" panose="020B0402020203020207" pitchFamily="50" charset="-128"/>
              <a:cs typeface="源真ゴシックP Medium" panose="020B0402020203020207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5950" y="2697356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kumimoji="1"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kumimoji="1" lang="en-US" altLang="ja-JP" sz="24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person_ID</a:t>
            </a:r>
            <a:r>
              <a:rPr kumimoji="1"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[100];</a:t>
            </a:r>
          </a:p>
          <a:p>
            <a:r>
              <a:rPr lang="en-US" altLang="ja-JP" sz="2400" dirty="0" err="1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24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person_old</a:t>
            </a:r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[100];</a:t>
            </a:r>
          </a:p>
          <a:p>
            <a:r>
              <a:rPr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char</a:t>
            </a:r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24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person_name</a:t>
            </a:r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[10</a:t>
            </a:r>
            <a:r>
              <a:rPr lang="en-US" altLang="ja-JP" sz="24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…</a:t>
            </a:r>
            <a:r>
              <a:rPr lang="ja-JP" altLang="en-US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？</a:t>
            </a:r>
            <a:endParaRPr kumimoji="1" lang="ja-JP" altLang="en-US" sz="24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67907" y="2325067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struct</a:t>
            </a:r>
            <a:r>
              <a:rPr kumimoji="1" lang="ja-JP" altLang="en-US" dirty="0" smtClean="0"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の</a:t>
            </a:r>
            <a:r>
              <a:rPr lang="ja-JP" altLang="en-US" dirty="0"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ある</a:t>
            </a:r>
            <a:r>
              <a:rPr kumimoji="1" lang="ja-JP" altLang="en-US" dirty="0" smtClean="0"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世界</a:t>
            </a:r>
            <a:endParaRPr kumimoji="1" lang="ja-JP" altLang="en-US" dirty="0">
              <a:latin typeface="源真ゴシックP Medium" panose="020B0402020203020207" pitchFamily="50" charset="-128"/>
              <a:ea typeface="源真ゴシックP Medium" panose="020B0402020203020207" pitchFamily="50" charset="-128"/>
              <a:cs typeface="源真ゴシックP Medium" panose="020B0402020203020207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40862" y="2694399"/>
            <a:ext cx="43396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struct</a:t>
            </a:r>
            <a:r>
              <a:rPr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person{</a:t>
            </a:r>
          </a:p>
          <a:p>
            <a:r>
              <a:rPr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 </a:t>
            </a:r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 </a:t>
            </a:r>
            <a:r>
              <a:rPr kumimoji="1"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ID;</a:t>
            </a:r>
          </a:p>
          <a:p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</a:t>
            </a:r>
            <a:r>
              <a:rPr lang="en-US" altLang="ja-JP" sz="2400" dirty="0" err="1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old;</a:t>
            </a:r>
          </a:p>
          <a:p>
            <a:r>
              <a:rPr kumimoji="1" lang="en-US" altLang="ja-JP" sz="2400" dirty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char </a:t>
            </a:r>
            <a:r>
              <a:rPr kumimoji="1"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name[40];</a:t>
            </a:r>
          </a:p>
          <a:p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};</a:t>
            </a:r>
          </a:p>
          <a:p>
            <a:endParaRPr lang="en-US" altLang="ja-JP" sz="24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kumimoji="1" lang="en-US" altLang="ja-JP" sz="24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struct</a:t>
            </a:r>
            <a:r>
              <a:rPr kumimoji="1"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person student[100];</a:t>
            </a:r>
          </a:p>
          <a:p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student[1].ID = 1576004;</a:t>
            </a:r>
          </a:p>
          <a:p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student[2].name = </a:t>
            </a:r>
            <a:r>
              <a:rPr lang="en-US" altLang="ja-JP" sz="24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uehara</a:t>
            </a:r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;</a:t>
            </a:r>
            <a:endParaRPr lang="en-US" altLang="ja-JP" sz="24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667052" y="4797152"/>
            <a:ext cx="424847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3" idx="2"/>
          </p:cNvCxnSpPr>
          <p:nvPr/>
        </p:nvCxnSpPr>
        <p:spPr>
          <a:xfrm>
            <a:off x="4572000" y="2325067"/>
            <a:ext cx="0" cy="3801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919105" y="4293096"/>
            <a:ext cx="29177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どう</a:t>
            </a:r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すれば　　</a:t>
            </a:r>
            <a:endParaRPr lang="en-US" altLang="ja-JP" sz="2400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pPr algn="ctr"/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　　　　いいの・・・？</a:t>
            </a:r>
            <a:endParaRPr lang="en-US" altLang="ja-JP" sz="2400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pPr algn="ctr"/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↓</a:t>
            </a:r>
            <a:endParaRPr lang="en-US" altLang="ja-JP" sz="2400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accent4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詰み</a:t>
            </a:r>
          </a:p>
        </p:txBody>
      </p:sp>
    </p:spTree>
    <p:extLst>
      <p:ext uri="{BB962C8B-B14F-4D97-AF65-F5344CB8AC3E}">
        <p14:creationId xmlns:p14="http://schemas.microsoft.com/office/powerpoint/2010/main" val="33613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具体的な定義の仕方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02175" y="1628800"/>
            <a:ext cx="433965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#</a:t>
            </a:r>
            <a:r>
              <a:rPr kumimoji="1" lang="ja-JP" altLang="en-US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ヘッダー</a:t>
            </a:r>
            <a:endParaRPr kumimoji="1" lang="en-US" altLang="ja-JP" sz="20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pPr algn="ctr"/>
            <a:r>
              <a:rPr lang="en-US" altLang="ja-JP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︙</a:t>
            </a:r>
            <a:endParaRPr lang="en-US" altLang="ja-JP" sz="20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kumimoji="1" lang="en-US" altLang="ja-JP" sz="3600" dirty="0" err="1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struct</a:t>
            </a:r>
            <a:r>
              <a:rPr kumimoji="1"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person{</a:t>
            </a:r>
          </a:p>
          <a:p>
            <a:r>
              <a:rPr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 </a:t>
            </a:r>
            <a:r>
              <a:rPr lang="en-US" altLang="ja-JP" sz="36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ID;</a:t>
            </a:r>
          </a:p>
          <a:p>
            <a:r>
              <a:rPr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 </a:t>
            </a:r>
            <a:r>
              <a:rPr lang="en-US" altLang="ja-JP" sz="36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char</a:t>
            </a:r>
            <a:r>
              <a:rPr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name[40];</a:t>
            </a:r>
          </a:p>
          <a:p>
            <a:r>
              <a:rPr kumimoji="1" lang="en-US" altLang="ja-JP" sz="36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kumimoji="1"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</a:t>
            </a:r>
            <a:r>
              <a:rPr kumimoji="1" lang="en-US" altLang="ja-JP" sz="36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long</a:t>
            </a:r>
            <a:r>
              <a:rPr kumimoji="1"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phone;</a:t>
            </a:r>
          </a:p>
          <a:p>
            <a:r>
              <a:rPr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};</a:t>
            </a:r>
          </a:p>
          <a:p>
            <a:pPr algn="ctr"/>
            <a:r>
              <a:rPr lang="en-US" altLang="ja-JP" sz="20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︙</a:t>
            </a:r>
            <a:endParaRPr kumimoji="1" lang="en-US" altLang="ja-JP" sz="28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pPr algn="ctr"/>
            <a:r>
              <a:rPr lang="ja-JP" altLang="en-US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以下，メイン文</a:t>
            </a:r>
            <a:endParaRPr lang="en-US" altLang="ja-JP" sz="20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pPr algn="ctr"/>
            <a:r>
              <a:rPr kumimoji="1" lang="en-US" altLang="ja-JP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︙</a:t>
            </a:r>
            <a:endParaRPr kumimoji="1" lang="ja-JP" altLang="en-US" sz="20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979712" y="2636912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5496" y="2406079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構造体を宣言</a:t>
            </a:r>
            <a:endParaRPr kumimoji="1" lang="ja-JP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cxnSp>
        <p:nvCxnSpPr>
          <p:cNvPr id="11" name="カギ線コネクタ 10"/>
          <p:cNvCxnSpPr/>
          <p:nvPr/>
        </p:nvCxnSpPr>
        <p:spPr>
          <a:xfrm rot="10800000" flipV="1">
            <a:off x="5013634" y="1988839"/>
            <a:ext cx="1862623" cy="561255"/>
          </a:xfrm>
          <a:prstGeom prst="bentConnector3">
            <a:avLst>
              <a:gd name="adj1" fmla="val 1000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876257" y="1760546"/>
            <a:ext cx="202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構造体の名前</a:t>
            </a:r>
            <a:endParaRPr kumimoji="1" lang="ja-JP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293108" y="2827058"/>
            <a:ext cx="3367124" cy="1728192"/>
          </a:xfrm>
          <a:prstGeom prst="round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1979712" y="3717032"/>
            <a:ext cx="13133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496" y="3486199"/>
            <a:ext cx="202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構造体の要素</a:t>
            </a:r>
            <a:endParaRPr kumimoji="1" lang="ja-JP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93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具体的な使い方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96" y="1916832"/>
            <a:ext cx="249299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struct</a:t>
            </a:r>
            <a:r>
              <a:rPr kumimoji="1" lang="en-US" altLang="ja-JP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person{</a:t>
            </a:r>
          </a:p>
          <a:p>
            <a:r>
              <a:rPr lang="en-US" altLang="ja-JP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 </a:t>
            </a:r>
            <a:r>
              <a:rPr lang="en-US" altLang="ja-JP" sz="20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lang="en-US" altLang="ja-JP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ID;</a:t>
            </a:r>
          </a:p>
          <a:p>
            <a:r>
              <a:rPr lang="en-US" altLang="ja-JP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 </a:t>
            </a:r>
            <a:r>
              <a:rPr lang="en-US" altLang="ja-JP" sz="20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char</a:t>
            </a:r>
            <a:r>
              <a:rPr lang="en-US" altLang="ja-JP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name[40];</a:t>
            </a:r>
          </a:p>
          <a:p>
            <a:r>
              <a:rPr kumimoji="1" lang="en-US" altLang="ja-JP" sz="20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kumimoji="1" lang="en-US" altLang="ja-JP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</a:t>
            </a:r>
            <a:r>
              <a:rPr kumimoji="1" lang="en-US" altLang="ja-JP" sz="20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long</a:t>
            </a:r>
            <a:r>
              <a:rPr kumimoji="1" lang="en-US" altLang="ja-JP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phone;</a:t>
            </a:r>
          </a:p>
          <a:p>
            <a:r>
              <a:rPr lang="en-US" altLang="ja-JP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};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96" y="16288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さっきの↓</a:t>
            </a:r>
            <a:endParaRPr kumimoji="1" lang="ja-JP" altLang="en-US" dirty="0">
              <a:latin typeface="源真ゴシックP Medium" panose="020B0402020203020207" pitchFamily="50" charset="-128"/>
              <a:ea typeface="源真ゴシックP Medium" panose="020B0402020203020207" pitchFamily="50" charset="-128"/>
              <a:cs typeface="源真ゴシックP Medium" panose="020B040202020302020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3808" y="1653223"/>
            <a:ext cx="613501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kumimoji="1"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main(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void</a:t>
            </a:r>
            <a:r>
              <a:rPr kumimoji="1"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){</a:t>
            </a:r>
          </a:p>
          <a:p>
            <a:r>
              <a:rPr lang="en-US" altLang="ja-JP" sz="32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</a:t>
            </a:r>
            <a:r>
              <a:rPr lang="en-US" altLang="ja-JP" sz="3200" dirty="0" err="1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struct</a:t>
            </a:r>
            <a:r>
              <a:rPr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person data;</a:t>
            </a:r>
          </a:p>
          <a:p>
            <a:pPr algn="ctr"/>
            <a:r>
              <a:rPr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︙</a:t>
            </a:r>
          </a:p>
          <a:p>
            <a:r>
              <a:rPr kumimoji="1" lang="en-US" altLang="ja-JP" sz="32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kumimoji="1"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data.ID = 1576004;</a:t>
            </a:r>
          </a:p>
          <a:p>
            <a:r>
              <a:rPr lang="en-US" altLang="ja-JP" sz="32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</a:t>
            </a:r>
            <a:r>
              <a:rPr kumimoji="1" lang="en-US" altLang="ja-JP" sz="32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printf</a:t>
            </a:r>
            <a:r>
              <a:rPr kumimoji="1"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(</a:t>
            </a:r>
            <a:r>
              <a:rPr kumimoji="1" lang="en-US" altLang="ja-JP" sz="3200" dirty="0" smtClean="0">
                <a:solidFill>
                  <a:schemeClr val="accent3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"ID:%d"</a:t>
            </a:r>
            <a:r>
              <a:rPr kumimoji="1"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, data.ID);</a:t>
            </a:r>
          </a:p>
          <a:p>
            <a:pPr algn="ctr"/>
            <a:r>
              <a:rPr lang="en-US" altLang="ja-JP" sz="32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︙</a:t>
            </a:r>
            <a:endParaRPr kumimoji="1" lang="ja-JP" altLang="en-US" sz="32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4738448"/>
            <a:ext cx="86754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data.</a:t>
            </a:r>
            <a:endParaRPr kumimoji="1" lang="ja-JP" altLang="en-US" sz="2000" dirty="0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75656" y="4744124"/>
            <a:ext cx="11689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ID</a:t>
            </a:r>
          </a:p>
          <a:p>
            <a:r>
              <a:rPr kumimoji="1" lang="en-US" altLang="ja-JP" sz="2400" dirty="0" smtClean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name</a:t>
            </a:r>
          </a:p>
          <a:p>
            <a:r>
              <a:rPr lang="en-US" altLang="ja-JP" sz="2400" dirty="0" smtClean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phone</a:t>
            </a:r>
            <a:endParaRPr kumimoji="1" lang="ja-JP" altLang="en-US" sz="2400" dirty="0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cxnSp>
        <p:nvCxnSpPr>
          <p:cNvPr id="12" name="直線コネクタ 11"/>
          <p:cNvCxnSpPr>
            <a:stCxn id="9" idx="3"/>
          </p:cNvCxnSpPr>
          <p:nvPr/>
        </p:nvCxnSpPr>
        <p:spPr>
          <a:xfrm flipV="1">
            <a:off x="1047057" y="4923114"/>
            <a:ext cx="541103" cy="1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9" idx="3"/>
          </p:cNvCxnSpPr>
          <p:nvPr/>
        </p:nvCxnSpPr>
        <p:spPr>
          <a:xfrm>
            <a:off x="1047057" y="4938503"/>
            <a:ext cx="541103" cy="435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9" idx="3"/>
          </p:cNvCxnSpPr>
          <p:nvPr/>
        </p:nvCxnSpPr>
        <p:spPr>
          <a:xfrm>
            <a:off x="1047057" y="4938503"/>
            <a:ext cx="541103" cy="795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35496" y="4552200"/>
            <a:ext cx="2736304" cy="1584176"/>
          </a:xfrm>
          <a:prstGeom prst="round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30"/>
          <p:cNvCxnSpPr/>
          <p:nvPr/>
        </p:nvCxnSpPr>
        <p:spPr>
          <a:xfrm rot="5400000">
            <a:off x="2094061" y="3010365"/>
            <a:ext cx="1976260" cy="1107410"/>
          </a:xfrm>
          <a:prstGeom prst="curvedConnector3">
            <a:avLst>
              <a:gd name="adj1" fmla="val 21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8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  <a:alpha val="67000"/>
            </a:schemeClr>
          </a:solidFill>
        </p:spPr>
        <p:txBody>
          <a:bodyPr/>
          <a:lstStyle/>
          <a:p>
            <a:r>
              <a:rPr lang="ja-JP" altLang="en-US" dirty="0" smtClean="0"/>
              <a:t>ポインタとかそこら辺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50000"/>
              <a:alpha val="67000"/>
            </a:schemeClr>
          </a:solidFill>
        </p:spPr>
        <p:txBody>
          <a:bodyPr/>
          <a:lstStyle/>
          <a:p>
            <a:r>
              <a:rPr lang="en-US" altLang="ja-JP" dirty="0" smtClean="0"/>
              <a:t>*pointer, &amp;</a:t>
            </a:r>
            <a:r>
              <a:rPr lang="en-US" altLang="ja-JP" dirty="0" err="1" smtClean="0"/>
              <a:t>adress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7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メモリ</a:t>
            </a:r>
            <a:r>
              <a:rPr kumimoji="1" lang="ja-JP" altLang="en-US" dirty="0" smtClean="0"/>
              <a:t>とアドレス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PC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データを保管するメモリがある</a:t>
            </a:r>
            <a:endParaRPr kumimoji="1" lang="en-US" altLang="ja-JP" dirty="0" smtClean="0"/>
          </a:p>
          <a:p>
            <a:pPr lvl="1"/>
            <a:r>
              <a:rPr lang="ja-JP" altLang="en-US" sz="2400" dirty="0" smtClean="0"/>
              <a:t>それぞれ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アドレス</a:t>
            </a:r>
            <a:r>
              <a:rPr lang="ja-JP" altLang="en-US" sz="2400" dirty="0" smtClean="0"/>
              <a:t>が割り振られている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変数を定義すると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型に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応じた大きさ</a:t>
            </a:r>
            <a:r>
              <a:rPr lang="ja-JP" altLang="en-US" sz="2400" dirty="0" smtClean="0"/>
              <a:t>でメモリを確保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配列はアドレスが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連番</a:t>
            </a:r>
            <a:r>
              <a:rPr kumimoji="1" lang="ja-JP" altLang="en-US" sz="2400" dirty="0" smtClean="0"/>
              <a:t>になる</a:t>
            </a:r>
            <a:endParaRPr kumimoji="1" lang="en-US" altLang="ja-JP" sz="2400" dirty="0" smtClean="0"/>
          </a:p>
          <a:p>
            <a:pPr lvl="2"/>
            <a:r>
              <a:rPr kumimoji="1" lang="ja-JP" altLang="en-US" sz="2000" dirty="0" smtClean="0"/>
              <a:t>他の変数はランダム</a:t>
            </a:r>
            <a:r>
              <a:rPr lang="ja-JP" altLang="en-US" sz="2000" dirty="0" smtClean="0"/>
              <a:t>，ここらへんはコンパイラに任せっきり</a:t>
            </a:r>
            <a:endParaRPr kumimoji="1" lang="en-US" altLang="ja-JP" sz="2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6804248" y="469845"/>
            <a:ext cx="2160240" cy="842403"/>
          </a:xfrm>
          <a:prstGeom prst="wedgeRoundRectCallout">
            <a:avLst>
              <a:gd name="adj1" fmla="val -53461"/>
              <a:gd name="adj2" fmla="val 960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  <a:latin typeface="はらませにゃんこ" panose="02000609000000000000" pitchFamily="1" charset="-128"/>
                <a:ea typeface="はらませにゃんこ" panose="02000609000000000000" pitchFamily="1" charset="-128"/>
                <a:cs typeface="源真ゴシックP Bold" panose="020B0602020203020207" pitchFamily="50" charset="-128"/>
              </a:rPr>
              <a:t>たくさん</a:t>
            </a:r>
            <a:endParaRPr kumimoji="1" lang="ja-JP" altLang="en-US" sz="3600" dirty="0">
              <a:solidFill>
                <a:schemeClr val="tx1"/>
              </a:solidFill>
              <a:latin typeface="はらませにゃんこ" panose="02000609000000000000" pitchFamily="1" charset="-128"/>
              <a:ea typeface="はらませにゃんこ" panose="02000609000000000000" pitchFamily="1" charset="-128"/>
              <a:cs typeface="源真ゴシックP Bold" panose="020B0602020203020207" pitchFamily="50" charset="-128"/>
            </a:endParaRPr>
          </a:p>
        </p:txBody>
      </p:sp>
      <p:grpSp>
        <p:nvGrpSpPr>
          <p:cNvPr id="104" name="グループ化 103"/>
          <p:cNvGrpSpPr/>
          <p:nvPr/>
        </p:nvGrpSpPr>
        <p:grpSpPr>
          <a:xfrm>
            <a:off x="-180556" y="4509120"/>
            <a:ext cx="9577092" cy="1061967"/>
            <a:chOff x="-211678" y="2315014"/>
            <a:chExt cx="9577092" cy="1061967"/>
          </a:xfrm>
        </p:grpSpPr>
        <p:grpSp>
          <p:nvGrpSpPr>
            <p:cNvPr id="102" name="グループ化 101"/>
            <p:cNvGrpSpPr/>
            <p:nvPr/>
          </p:nvGrpSpPr>
          <p:grpSpPr>
            <a:xfrm>
              <a:off x="776480" y="2315014"/>
              <a:ext cx="7591040" cy="1061967"/>
              <a:chOff x="763245" y="2363183"/>
              <a:chExt cx="7591040" cy="1061967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763245" y="2365770"/>
                <a:ext cx="793978" cy="1044048"/>
                <a:chOff x="1402468" y="2492896"/>
                <a:chExt cx="793978" cy="1044048"/>
              </a:xfrm>
            </p:grpSpPr>
            <p:sp>
              <p:nvSpPr>
                <p:cNvPr id="6" name="平行四辺形 5"/>
                <p:cNvSpPr/>
                <p:nvPr/>
              </p:nvSpPr>
              <p:spPr>
                <a:xfrm>
                  <a:off x="1402468" y="2492896"/>
                  <a:ext cx="793268" cy="432048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" name="直線コネクタ 9"/>
                <p:cNvCxnSpPr/>
                <p:nvPr/>
              </p:nvCxnSpPr>
              <p:spPr>
                <a:xfrm>
                  <a:off x="1521950" y="2502896"/>
                  <a:ext cx="0" cy="79286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正方形/長方形 6"/>
                <p:cNvSpPr/>
                <p:nvPr/>
              </p:nvSpPr>
              <p:spPr>
                <a:xfrm>
                  <a:off x="1402468" y="2924944"/>
                  <a:ext cx="684000" cy="61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平行四辺形 7"/>
                <p:cNvSpPr/>
                <p:nvPr/>
              </p:nvSpPr>
              <p:spPr>
                <a:xfrm rot="16200000" flipV="1">
                  <a:off x="1619433" y="2959931"/>
                  <a:ext cx="1044048" cy="109978"/>
                </a:xfrm>
                <a:prstGeom prst="parallelogram">
                  <a:avLst>
                    <a:gd name="adj" fmla="val 40339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" name="グループ化 15"/>
              <p:cNvGrpSpPr/>
              <p:nvPr/>
            </p:nvGrpSpPr>
            <p:grpSpPr>
              <a:xfrm>
                <a:off x="1611871" y="2364477"/>
                <a:ext cx="793978" cy="1044048"/>
                <a:chOff x="1402468" y="2492896"/>
                <a:chExt cx="793978" cy="1044048"/>
              </a:xfrm>
            </p:grpSpPr>
            <p:sp>
              <p:nvSpPr>
                <p:cNvPr id="17" name="平行四辺形 16"/>
                <p:cNvSpPr/>
                <p:nvPr/>
              </p:nvSpPr>
              <p:spPr>
                <a:xfrm>
                  <a:off x="1402468" y="2492896"/>
                  <a:ext cx="793268" cy="432048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" name="直線コネクタ 17"/>
                <p:cNvCxnSpPr/>
                <p:nvPr/>
              </p:nvCxnSpPr>
              <p:spPr>
                <a:xfrm>
                  <a:off x="1521950" y="2502896"/>
                  <a:ext cx="0" cy="79286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正方形/長方形 18"/>
                <p:cNvSpPr/>
                <p:nvPr/>
              </p:nvSpPr>
              <p:spPr>
                <a:xfrm>
                  <a:off x="1402468" y="2924944"/>
                  <a:ext cx="684000" cy="61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平行四辺形 19"/>
                <p:cNvSpPr/>
                <p:nvPr/>
              </p:nvSpPr>
              <p:spPr>
                <a:xfrm rot="16200000" flipV="1">
                  <a:off x="1619433" y="2959931"/>
                  <a:ext cx="1044048" cy="109978"/>
                </a:xfrm>
                <a:prstGeom prst="parallelogram">
                  <a:avLst>
                    <a:gd name="adj" fmla="val 40339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1" name="グループ化 60"/>
              <p:cNvGrpSpPr/>
              <p:nvPr/>
            </p:nvGrpSpPr>
            <p:grpSpPr>
              <a:xfrm>
                <a:off x="2465590" y="2365768"/>
                <a:ext cx="793978" cy="1044048"/>
                <a:chOff x="1402468" y="2492896"/>
                <a:chExt cx="793978" cy="1044048"/>
              </a:xfrm>
            </p:grpSpPr>
            <p:sp>
              <p:nvSpPr>
                <p:cNvPr id="62" name="平行四辺形 61"/>
                <p:cNvSpPr/>
                <p:nvPr/>
              </p:nvSpPr>
              <p:spPr>
                <a:xfrm>
                  <a:off x="1402468" y="2492896"/>
                  <a:ext cx="793268" cy="432048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3" name="直線コネクタ 62"/>
                <p:cNvCxnSpPr/>
                <p:nvPr/>
              </p:nvCxnSpPr>
              <p:spPr>
                <a:xfrm>
                  <a:off x="1521950" y="2502896"/>
                  <a:ext cx="0" cy="79286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正方形/長方形 63"/>
                <p:cNvSpPr/>
                <p:nvPr/>
              </p:nvSpPr>
              <p:spPr>
                <a:xfrm>
                  <a:off x="1402468" y="2924944"/>
                  <a:ext cx="684000" cy="61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平行四辺形 64"/>
                <p:cNvSpPr/>
                <p:nvPr/>
              </p:nvSpPr>
              <p:spPr>
                <a:xfrm rot="16200000" flipV="1">
                  <a:off x="1619433" y="2959931"/>
                  <a:ext cx="1044048" cy="109978"/>
                </a:xfrm>
                <a:prstGeom prst="parallelogram">
                  <a:avLst>
                    <a:gd name="adj" fmla="val 40339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1" name="グループ化 70"/>
              <p:cNvGrpSpPr/>
              <p:nvPr/>
            </p:nvGrpSpPr>
            <p:grpSpPr>
              <a:xfrm>
                <a:off x="3313505" y="2364476"/>
                <a:ext cx="793978" cy="1044048"/>
                <a:chOff x="1402468" y="2492896"/>
                <a:chExt cx="793978" cy="1044048"/>
              </a:xfrm>
            </p:grpSpPr>
            <p:sp>
              <p:nvSpPr>
                <p:cNvPr id="72" name="平行四辺形 71"/>
                <p:cNvSpPr/>
                <p:nvPr/>
              </p:nvSpPr>
              <p:spPr>
                <a:xfrm>
                  <a:off x="1402468" y="2492896"/>
                  <a:ext cx="793268" cy="432048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3" name="直線コネクタ 72"/>
                <p:cNvCxnSpPr/>
                <p:nvPr/>
              </p:nvCxnSpPr>
              <p:spPr>
                <a:xfrm>
                  <a:off x="1521950" y="2502896"/>
                  <a:ext cx="0" cy="79286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正方形/長方形 73"/>
                <p:cNvSpPr/>
                <p:nvPr/>
              </p:nvSpPr>
              <p:spPr>
                <a:xfrm>
                  <a:off x="1402468" y="2924944"/>
                  <a:ext cx="684000" cy="61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平行四辺形 74"/>
                <p:cNvSpPr/>
                <p:nvPr/>
              </p:nvSpPr>
              <p:spPr>
                <a:xfrm rot="16200000" flipV="1">
                  <a:off x="1619433" y="2959931"/>
                  <a:ext cx="1044048" cy="109978"/>
                </a:xfrm>
                <a:prstGeom prst="parallelogram">
                  <a:avLst>
                    <a:gd name="adj" fmla="val 40339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6" name="グループ化 75"/>
              <p:cNvGrpSpPr/>
              <p:nvPr/>
            </p:nvGrpSpPr>
            <p:grpSpPr>
              <a:xfrm>
                <a:off x="4162131" y="2363183"/>
                <a:ext cx="793978" cy="1044048"/>
                <a:chOff x="1402468" y="2492896"/>
                <a:chExt cx="793978" cy="1044048"/>
              </a:xfrm>
            </p:grpSpPr>
            <p:sp>
              <p:nvSpPr>
                <p:cNvPr id="77" name="平行四辺形 76"/>
                <p:cNvSpPr/>
                <p:nvPr/>
              </p:nvSpPr>
              <p:spPr>
                <a:xfrm>
                  <a:off x="1402468" y="2492896"/>
                  <a:ext cx="793268" cy="432048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8" name="直線コネクタ 77"/>
                <p:cNvCxnSpPr/>
                <p:nvPr/>
              </p:nvCxnSpPr>
              <p:spPr>
                <a:xfrm>
                  <a:off x="1521950" y="2502896"/>
                  <a:ext cx="0" cy="79286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正方形/長方形 78"/>
                <p:cNvSpPr/>
                <p:nvPr/>
              </p:nvSpPr>
              <p:spPr>
                <a:xfrm>
                  <a:off x="1402468" y="2924944"/>
                  <a:ext cx="684000" cy="61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" name="平行四辺形 79"/>
                <p:cNvSpPr/>
                <p:nvPr/>
              </p:nvSpPr>
              <p:spPr>
                <a:xfrm rot="16200000" flipV="1">
                  <a:off x="1619433" y="2959931"/>
                  <a:ext cx="1044048" cy="109978"/>
                </a:xfrm>
                <a:prstGeom prst="parallelogram">
                  <a:avLst>
                    <a:gd name="adj" fmla="val 40339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1" name="グループ化 80"/>
              <p:cNvGrpSpPr/>
              <p:nvPr/>
            </p:nvGrpSpPr>
            <p:grpSpPr>
              <a:xfrm>
                <a:off x="5015850" y="2364474"/>
                <a:ext cx="793978" cy="1044048"/>
                <a:chOff x="1402468" y="2492896"/>
                <a:chExt cx="793978" cy="1044048"/>
              </a:xfrm>
            </p:grpSpPr>
            <p:sp>
              <p:nvSpPr>
                <p:cNvPr id="82" name="平行四辺形 81"/>
                <p:cNvSpPr/>
                <p:nvPr/>
              </p:nvSpPr>
              <p:spPr>
                <a:xfrm>
                  <a:off x="1402468" y="2492896"/>
                  <a:ext cx="793268" cy="432048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3" name="直線コネクタ 82"/>
                <p:cNvCxnSpPr/>
                <p:nvPr/>
              </p:nvCxnSpPr>
              <p:spPr>
                <a:xfrm>
                  <a:off x="1521950" y="2502896"/>
                  <a:ext cx="0" cy="79286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正方形/長方形 83"/>
                <p:cNvSpPr/>
                <p:nvPr/>
              </p:nvSpPr>
              <p:spPr>
                <a:xfrm>
                  <a:off x="1402468" y="2924944"/>
                  <a:ext cx="684000" cy="61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平行四辺形 84"/>
                <p:cNvSpPr/>
                <p:nvPr/>
              </p:nvSpPr>
              <p:spPr>
                <a:xfrm rot="16200000" flipV="1">
                  <a:off x="1619433" y="2959931"/>
                  <a:ext cx="1044048" cy="109978"/>
                </a:xfrm>
                <a:prstGeom prst="parallelogram">
                  <a:avLst>
                    <a:gd name="adj" fmla="val 40339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" name="グループ化 85"/>
              <p:cNvGrpSpPr/>
              <p:nvPr/>
            </p:nvGrpSpPr>
            <p:grpSpPr>
              <a:xfrm>
                <a:off x="5857962" y="2381102"/>
                <a:ext cx="793978" cy="1044048"/>
                <a:chOff x="1402468" y="2492896"/>
                <a:chExt cx="793978" cy="1044048"/>
              </a:xfrm>
            </p:grpSpPr>
            <p:sp>
              <p:nvSpPr>
                <p:cNvPr id="87" name="平行四辺形 86"/>
                <p:cNvSpPr/>
                <p:nvPr/>
              </p:nvSpPr>
              <p:spPr>
                <a:xfrm>
                  <a:off x="1402468" y="2492896"/>
                  <a:ext cx="793268" cy="432048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8" name="直線コネクタ 87"/>
                <p:cNvCxnSpPr/>
                <p:nvPr/>
              </p:nvCxnSpPr>
              <p:spPr>
                <a:xfrm>
                  <a:off x="1521950" y="2502896"/>
                  <a:ext cx="0" cy="79286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正方形/長方形 88"/>
                <p:cNvSpPr/>
                <p:nvPr/>
              </p:nvSpPr>
              <p:spPr>
                <a:xfrm>
                  <a:off x="1402468" y="2924944"/>
                  <a:ext cx="684000" cy="61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平行四辺形 89"/>
                <p:cNvSpPr/>
                <p:nvPr/>
              </p:nvSpPr>
              <p:spPr>
                <a:xfrm rot="16200000" flipV="1">
                  <a:off x="1619433" y="2959931"/>
                  <a:ext cx="1044048" cy="109978"/>
                </a:xfrm>
                <a:prstGeom prst="parallelogram">
                  <a:avLst>
                    <a:gd name="adj" fmla="val 40339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1" name="グループ化 90"/>
              <p:cNvGrpSpPr/>
              <p:nvPr/>
            </p:nvGrpSpPr>
            <p:grpSpPr>
              <a:xfrm>
                <a:off x="6706588" y="2379809"/>
                <a:ext cx="793978" cy="1044048"/>
                <a:chOff x="1402468" y="2492896"/>
                <a:chExt cx="793978" cy="1044048"/>
              </a:xfrm>
            </p:grpSpPr>
            <p:sp>
              <p:nvSpPr>
                <p:cNvPr id="92" name="平行四辺形 91"/>
                <p:cNvSpPr/>
                <p:nvPr/>
              </p:nvSpPr>
              <p:spPr>
                <a:xfrm>
                  <a:off x="1402468" y="2492896"/>
                  <a:ext cx="793268" cy="432048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3" name="直線コネクタ 92"/>
                <p:cNvCxnSpPr/>
                <p:nvPr/>
              </p:nvCxnSpPr>
              <p:spPr>
                <a:xfrm>
                  <a:off x="1521950" y="2502896"/>
                  <a:ext cx="0" cy="79286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正方形/長方形 93"/>
                <p:cNvSpPr/>
                <p:nvPr/>
              </p:nvSpPr>
              <p:spPr>
                <a:xfrm>
                  <a:off x="1402468" y="2924944"/>
                  <a:ext cx="684000" cy="61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平行四辺形 94"/>
                <p:cNvSpPr/>
                <p:nvPr/>
              </p:nvSpPr>
              <p:spPr>
                <a:xfrm rot="16200000" flipV="1">
                  <a:off x="1619433" y="2959931"/>
                  <a:ext cx="1044048" cy="109978"/>
                </a:xfrm>
                <a:prstGeom prst="parallelogram">
                  <a:avLst>
                    <a:gd name="adj" fmla="val 40339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6" name="グループ化 95"/>
              <p:cNvGrpSpPr/>
              <p:nvPr/>
            </p:nvGrpSpPr>
            <p:grpSpPr>
              <a:xfrm>
                <a:off x="7560307" y="2381100"/>
                <a:ext cx="793978" cy="1044048"/>
                <a:chOff x="1402468" y="2492896"/>
                <a:chExt cx="793978" cy="1044048"/>
              </a:xfrm>
            </p:grpSpPr>
            <p:sp>
              <p:nvSpPr>
                <p:cNvPr id="97" name="平行四辺形 96"/>
                <p:cNvSpPr/>
                <p:nvPr/>
              </p:nvSpPr>
              <p:spPr>
                <a:xfrm>
                  <a:off x="1402468" y="2492896"/>
                  <a:ext cx="793268" cy="432048"/>
                </a:xfrm>
                <a:prstGeom prst="parallelogram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8" name="直線コネクタ 97"/>
                <p:cNvCxnSpPr/>
                <p:nvPr/>
              </p:nvCxnSpPr>
              <p:spPr>
                <a:xfrm>
                  <a:off x="1521950" y="2502896"/>
                  <a:ext cx="0" cy="79286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正方形/長方形 98"/>
                <p:cNvSpPr/>
                <p:nvPr/>
              </p:nvSpPr>
              <p:spPr>
                <a:xfrm>
                  <a:off x="1402468" y="2924944"/>
                  <a:ext cx="684000" cy="61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平行四辺形 99"/>
                <p:cNvSpPr/>
                <p:nvPr/>
              </p:nvSpPr>
              <p:spPr>
                <a:xfrm rot="16200000" flipV="1">
                  <a:off x="1619433" y="2959931"/>
                  <a:ext cx="1044048" cy="109978"/>
                </a:xfrm>
                <a:prstGeom prst="parallelogram">
                  <a:avLst>
                    <a:gd name="adj" fmla="val 403393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1" name="テキスト ボックス 100"/>
            <p:cNvSpPr txBox="1"/>
            <p:nvPr/>
          </p:nvSpPr>
          <p:spPr>
            <a:xfrm>
              <a:off x="-211678" y="261450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latin typeface="はらませにゃんこ" panose="02000609000000000000" pitchFamily="1" charset="-128"/>
                  <a:ea typeface="はらませにゃんこ" panose="02000609000000000000" pitchFamily="1" charset="-128"/>
                </a:rPr>
                <a:t>・・・</a:t>
              </a:r>
              <a:endParaRPr kumimoji="1" lang="ja-JP" altLang="en-US" sz="2400" dirty="0">
                <a:latin typeface="はらませにゃんこ" panose="02000609000000000000" pitchFamily="1" charset="-128"/>
                <a:ea typeface="はらませにゃんこ" panose="02000609000000000000" pitchFamily="1" charset="-128"/>
              </a:endParaRP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8257418" y="2614504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latin typeface="はらませにゃんこ" panose="02000609000000000000" pitchFamily="1" charset="-128"/>
                  <a:ea typeface="はらませにゃんこ" panose="02000609000000000000" pitchFamily="1" charset="-128"/>
                </a:rPr>
                <a:t>・・・</a:t>
              </a:r>
              <a:endParaRPr kumimoji="1" lang="ja-JP" altLang="en-US" sz="2400" dirty="0">
                <a:latin typeface="はらませにゃんこ" panose="02000609000000000000" pitchFamily="1" charset="-128"/>
                <a:ea typeface="はらませにゃんこ" panose="02000609000000000000" pitchFamily="1" charset="-128"/>
              </a:endParaRPr>
            </a:p>
          </p:txBody>
        </p:sp>
      </p:grpSp>
      <p:sp>
        <p:nvSpPr>
          <p:cNvPr id="134" name="テキスト ボックス 133"/>
          <p:cNvSpPr txBox="1"/>
          <p:nvPr/>
        </p:nvSpPr>
        <p:spPr>
          <a:xfrm>
            <a:off x="502444" y="358683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10</a:t>
            </a:r>
            <a:endParaRPr kumimoji="1" lang="ja-JP" altLang="en-US" sz="20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grpSp>
        <p:nvGrpSpPr>
          <p:cNvPr id="120" name="グループ化 119"/>
          <p:cNvGrpSpPr/>
          <p:nvPr/>
        </p:nvGrpSpPr>
        <p:grpSpPr>
          <a:xfrm>
            <a:off x="789876" y="5609746"/>
            <a:ext cx="7564248" cy="319532"/>
            <a:chOff x="756113" y="5579794"/>
            <a:chExt cx="7564248" cy="319532"/>
          </a:xfrm>
        </p:grpSpPr>
        <p:sp>
          <p:nvSpPr>
            <p:cNvPr id="105" name="テキスト ボックス 104"/>
            <p:cNvSpPr txBox="1"/>
            <p:nvPr/>
          </p:nvSpPr>
          <p:spPr>
            <a:xfrm>
              <a:off x="756113" y="5588624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源真ゴシックP ExtraLight" panose="020B0003020203020207" pitchFamily="50" charset="-128"/>
                  <a:ea typeface="源真ゴシックP ExtraLight" panose="020B0003020203020207" pitchFamily="50" charset="-128"/>
                  <a:cs typeface="源真ゴシックP ExtraLight" panose="020B0003020203020207" pitchFamily="50" charset="-128"/>
                </a:rPr>
                <a:t>1638216</a:t>
              </a:r>
              <a:endParaRPr kumimoji="1" lang="ja-JP" altLang="en-US" sz="1400" dirty="0">
                <a:latin typeface="源真ゴシックP ExtraLight" panose="020B0003020203020207" pitchFamily="50" charset="-128"/>
                <a:ea typeface="源真ゴシックP ExtraLight" panose="020B0003020203020207" pitchFamily="50" charset="-128"/>
                <a:cs typeface="源真ゴシックP ExtraLight" panose="020B0003020203020207" pitchFamily="50" charset="-128"/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550105" y="5591549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源真ゴシックP ExtraLight" panose="020B0003020203020207" pitchFamily="50" charset="-128"/>
                  <a:ea typeface="源真ゴシックP ExtraLight" panose="020B0003020203020207" pitchFamily="50" charset="-128"/>
                  <a:cs typeface="源真ゴシックP ExtraLight" panose="020B0003020203020207" pitchFamily="50" charset="-128"/>
                </a:rPr>
                <a:t>1638217</a:t>
              </a:r>
              <a:endParaRPr kumimoji="1" lang="ja-JP" altLang="en-US" sz="1400" dirty="0">
                <a:latin typeface="源真ゴシックP ExtraLight" panose="020B0003020203020207" pitchFamily="50" charset="-128"/>
                <a:ea typeface="源真ゴシックP ExtraLight" panose="020B0003020203020207" pitchFamily="50" charset="-128"/>
                <a:cs typeface="源真ゴシックP ExtraLight" panose="020B0003020203020207" pitchFamily="50" charset="-128"/>
              </a:endParaRPr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2403824" y="5585980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源真ゴシックP ExtraLight" panose="020B0003020203020207" pitchFamily="50" charset="-128"/>
                  <a:ea typeface="源真ゴシックP ExtraLight" panose="020B0003020203020207" pitchFamily="50" charset="-128"/>
                  <a:cs typeface="源真ゴシックP ExtraLight" panose="020B0003020203020207" pitchFamily="50" charset="-128"/>
                </a:rPr>
                <a:t>1638218</a:t>
              </a:r>
              <a:endParaRPr kumimoji="1" lang="ja-JP" altLang="en-US" sz="1400" dirty="0">
                <a:latin typeface="源真ゴシックP ExtraLight" panose="020B0003020203020207" pitchFamily="50" charset="-128"/>
                <a:ea typeface="源真ゴシックP ExtraLight" panose="020B0003020203020207" pitchFamily="50" charset="-128"/>
                <a:cs typeface="源真ゴシックP ExtraLight" panose="020B0003020203020207" pitchFamily="50" charset="-128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3251739" y="5588986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源真ゴシックP ExtraLight" panose="020B0003020203020207" pitchFamily="50" charset="-128"/>
                  <a:ea typeface="源真ゴシックP ExtraLight" panose="020B0003020203020207" pitchFamily="50" charset="-128"/>
                  <a:cs typeface="源真ゴシックP ExtraLight" panose="020B0003020203020207" pitchFamily="50" charset="-128"/>
                </a:rPr>
                <a:t>1638219</a:t>
              </a:r>
              <a:endParaRPr kumimoji="1" lang="ja-JP" altLang="en-US" sz="1400" dirty="0">
                <a:latin typeface="源真ゴシックP ExtraLight" panose="020B0003020203020207" pitchFamily="50" charset="-128"/>
                <a:ea typeface="源真ゴシックP ExtraLight" panose="020B0003020203020207" pitchFamily="50" charset="-128"/>
                <a:cs typeface="源真ゴシックP ExtraLight" panose="020B0003020203020207" pitchFamily="50" charset="-128"/>
              </a:endParaRPr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4099654" y="5588623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源真ゴシックP ExtraLight" panose="020B0003020203020207" pitchFamily="50" charset="-128"/>
                  <a:ea typeface="源真ゴシックP ExtraLight" panose="020B0003020203020207" pitchFamily="50" charset="-128"/>
                  <a:cs typeface="源真ゴシックP ExtraLight" panose="020B0003020203020207" pitchFamily="50" charset="-128"/>
                </a:rPr>
                <a:t>1638220</a:t>
              </a:r>
              <a:endParaRPr kumimoji="1" lang="ja-JP" altLang="en-US" sz="1400" dirty="0">
                <a:latin typeface="源真ゴシックP ExtraLight" panose="020B0003020203020207" pitchFamily="50" charset="-128"/>
                <a:ea typeface="源真ゴシックP ExtraLight" panose="020B0003020203020207" pitchFamily="50" charset="-128"/>
                <a:cs typeface="源真ゴシックP ExtraLight" panose="020B0003020203020207" pitchFamily="50" charset="-128"/>
              </a:endParaRP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4948901" y="5591549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源真ゴシックP ExtraLight" panose="020B0003020203020207" pitchFamily="50" charset="-128"/>
                  <a:ea typeface="源真ゴシックP ExtraLight" panose="020B0003020203020207" pitchFamily="50" charset="-128"/>
                  <a:cs typeface="源真ゴシックP ExtraLight" panose="020B0003020203020207" pitchFamily="50" charset="-128"/>
                </a:rPr>
                <a:t>1638221</a:t>
              </a:r>
              <a:endParaRPr kumimoji="1" lang="ja-JP" altLang="en-US" sz="1400" dirty="0">
                <a:latin typeface="源真ゴシックP ExtraLight" panose="020B0003020203020207" pitchFamily="50" charset="-128"/>
                <a:ea typeface="源真ゴシックP ExtraLight" panose="020B0003020203020207" pitchFamily="50" charset="-128"/>
                <a:cs typeface="源真ゴシックP ExtraLight" panose="020B0003020203020207" pitchFamily="50" charset="-128"/>
              </a:endParaRPr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5795484" y="5588623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源真ゴシックP ExtraLight" panose="020B0003020203020207" pitchFamily="50" charset="-128"/>
                  <a:ea typeface="源真ゴシックP ExtraLight" panose="020B0003020203020207" pitchFamily="50" charset="-128"/>
                  <a:cs typeface="源真ゴシックP ExtraLight" panose="020B0003020203020207" pitchFamily="50" charset="-128"/>
                </a:rPr>
                <a:t>1638222</a:t>
              </a:r>
              <a:endParaRPr kumimoji="1" lang="ja-JP" altLang="en-US" sz="1400" dirty="0">
                <a:latin typeface="源真ゴシックP ExtraLight" panose="020B0003020203020207" pitchFamily="50" charset="-128"/>
                <a:ea typeface="源真ゴシックP ExtraLight" panose="020B0003020203020207" pitchFamily="50" charset="-128"/>
                <a:cs typeface="源真ゴシックP ExtraLight" panose="020B0003020203020207" pitchFamily="50" charset="-128"/>
              </a:endParaRPr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6644822" y="5579794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源真ゴシックP ExtraLight" panose="020B0003020203020207" pitchFamily="50" charset="-128"/>
                  <a:ea typeface="源真ゴシックP ExtraLight" panose="020B0003020203020207" pitchFamily="50" charset="-128"/>
                  <a:cs typeface="源真ゴシックP ExtraLight" panose="020B0003020203020207" pitchFamily="50" charset="-128"/>
                </a:rPr>
                <a:t>1638223</a:t>
              </a:r>
              <a:endParaRPr kumimoji="1" lang="ja-JP" altLang="en-US" sz="1400" dirty="0">
                <a:latin typeface="源真ゴシックP ExtraLight" panose="020B0003020203020207" pitchFamily="50" charset="-128"/>
                <a:ea typeface="源真ゴシックP ExtraLight" panose="020B0003020203020207" pitchFamily="50" charset="-128"/>
                <a:cs typeface="源真ゴシックP ExtraLight" panose="020B0003020203020207" pitchFamily="50" charset="-128"/>
              </a:endParaRPr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7496096" y="5579794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源真ゴシックP ExtraLight" panose="020B0003020203020207" pitchFamily="50" charset="-128"/>
                  <a:ea typeface="源真ゴシックP ExtraLight" panose="020B0003020203020207" pitchFamily="50" charset="-128"/>
                  <a:cs typeface="源真ゴシックP ExtraLight" panose="020B0003020203020207" pitchFamily="50" charset="-128"/>
                </a:rPr>
                <a:t>1638224</a:t>
              </a:r>
              <a:endParaRPr kumimoji="1" lang="ja-JP" altLang="en-US" sz="1400" dirty="0">
                <a:latin typeface="源真ゴシックP ExtraLight" panose="020B0003020203020207" pitchFamily="50" charset="-128"/>
                <a:ea typeface="源真ゴシックP ExtraLight" panose="020B0003020203020207" pitchFamily="50" charset="-128"/>
                <a:cs typeface="源真ゴシックP ExtraLight" panose="020B0003020203020207" pitchFamily="50" charset="-128"/>
              </a:endParaRPr>
            </a:p>
          </p:txBody>
        </p:sp>
      </p:grpSp>
      <p:sp>
        <p:nvSpPr>
          <p:cNvPr id="121" name="テキスト ボックス 120"/>
          <p:cNvSpPr txBox="1"/>
          <p:nvPr/>
        </p:nvSpPr>
        <p:spPr>
          <a:xfrm>
            <a:off x="-9031" y="5604011"/>
            <a:ext cx="76453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アドレス</a:t>
            </a:r>
            <a:endParaRPr kumimoji="1" lang="ja-JP" altLang="en-US" sz="1200" dirty="0">
              <a:solidFill>
                <a:schemeClr val="bg1"/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5892300" y="49548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long</a:t>
            </a:r>
            <a:endParaRPr kumimoji="1" lang="en-US" altLang="ja-JP" dirty="0" smtClean="0">
              <a:solidFill>
                <a:schemeClr val="accent2">
                  <a:lumMod val="75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  <a:p>
            <a:pPr algn="ctr"/>
            <a:r>
              <a:rPr lang="en-US" altLang="ja-JP" dirty="0" smtClean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b</a:t>
            </a:r>
            <a:endParaRPr kumimoji="1" lang="ja-JP" altLang="en-US" dirty="0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grpSp>
        <p:nvGrpSpPr>
          <p:cNvPr id="133" name="グループ化 132"/>
          <p:cNvGrpSpPr/>
          <p:nvPr/>
        </p:nvGrpSpPr>
        <p:grpSpPr>
          <a:xfrm>
            <a:off x="-8250" y="3431444"/>
            <a:ext cx="1082348" cy="608140"/>
            <a:chOff x="0" y="3549891"/>
            <a:chExt cx="1082348" cy="608140"/>
          </a:xfrm>
        </p:grpSpPr>
        <p:sp>
          <p:nvSpPr>
            <p:cNvPr id="127" name="テキスト ボックス 126"/>
            <p:cNvSpPr txBox="1"/>
            <p:nvPr/>
          </p:nvSpPr>
          <p:spPr>
            <a:xfrm>
              <a:off x="0" y="3704405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latin typeface="ゆたぽん（コーディング）" panose="02000609000000000000" pitchFamily="1" charset="-128"/>
                  <a:ea typeface="ゆたぽん（コーディング）" panose="02000609000000000000" pitchFamily="1" charset="-128"/>
                </a:rPr>
                <a:t>a = 10;</a:t>
              </a:r>
              <a:endParaRPr kumimoji="1" lang="ja-JP" altLang="en-US" sz="20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endParaRPr>
            </a:p>
          </p:txBody>
        </p:sp>
        <p:cxnSp>
          <p:nvCxnSpPr>
            <p:cNvPr id="129" name="直線コネクタ 128"/>
            <p:cNvCxnSpPr/>
            <p:nvPr/>
          </p:nvCxnSpPr>
          <p:spPr>
            <a:xfrm flipV="1">
              <a:off x="36156" y="3549891"/>
              <a:ext cx="771446" cy="2212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66107" y="4097781"/>
              <a:ext cx="782186" cy="60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正方形/長方形 134"/>
          <p:cNvSpPr/>
          <p:nvPr/>
        </p:nvSpPr>
        <p:spPr>
          <a:xfrm>
            <a:off x="886475" y="4959359"/>
            <a:ext cx="503016" cy="52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899120" y="4984437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int</a:t>
            </a:r>
          </a:p>
          <a:p>
            <a:pPr algn="ctr"/>
            <a:r>
              <a:rPr lang="en-US" altLang="ja-JP" dirty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a</a:t>
            </a:r>
            <a:endParaRPr kumimoji="1" lang="ja-JP" altLang="en-US" dirty="0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grpSp>
        <p:nvGrpSpPr>
          <p:cNvPr id="147" name="グループ化 146"/>
          <p:cNvGrpSpPr/>
          <p:nvPr/>
        </p:nvGrpSpPr>
        <p:grpSpPr>
          <a:xfrm>
            <a:off x="7811156" y="2625045"/>
            <a:ext cx="1454244" cy="1440805"/>
            <a:chOff x="7812360" y="2628058"/>
            <a:chExt cx="1454244" cy="1440805"/>
          </a:xfrm>
        </p:grpSpPr>
        <p:cxnSp>
          <p:nvCxnSpPr>
            <p:cNvPr id="137" name="直線コネクタ 136"/>
            <p:cNvCxnSpPr/>
            <p:nvPr/>
          </p:nvCxnSpPr>
          <p:spPr>
            <a:xfrm>
              <a:off x="8001298" y="2628058"/>
              <a:ext cx="1110567" cy="216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 flipV="1">
              <a:off x="8156133" y="3701574"/>
              <a:ext cx="1061334" cy="367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/>
            <p:cNvSpPr txBox="1"/>
            <p:nvPr/>
          </p:nvSpPr>
          <p:spPr>
            <a:xfrm>
              <a:off x="7812360" y="2844462"/>
              <a:ext cx="14542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ゆたぽん（コーディング）" panose="02000609000000000000" pitchFamily="1" charset="-128"/>
                  <a:ea typeface="ゆたぽん（コーディング）" panose="02000609000000000000" pitchFamily="1" charset="-128"/>
                </a:rPr>
                <a:t>c[0] = "a";</a:t>
              </a:r>
            </a:p>
            <a:p>
              <a:r>
                <a:rPr lang="en-US" altLang="ja-JP" dirty="0" smtClean="0">
                  <a:latin typeface="ゆたぽん（コーディング）" panose="02000609000000000000" pitchFamily="1" charset="-128"/>
                  <a:ea typeface="ゆたぽん（コーディング）" panose="02000609000000000000" pitchFamily="1" charset="-128"/>
                </a:rPr>
                <a:t>c[1] </a:t>
              </a:r>
              <a:r>
                <a:rPr lang="en-US" altLang="ja-JP" dirty="0">
                  <a:latin typeface="ゆたぽん（コーディング）" panose="02000609000000000000" pitchFamily="1" charset="-128"/>
                  <a:ea typeface="ゆたぽん（コーディング）" panose="02000609000000000000" pitchFamily="1" charset="-128"/>
                </a:rPr>
                <a:t>= </a:t>
              </a:r>
              <a:r>
                <a:rPr lang="en-US" altLang="ja-JP" dirty="0" smtClean="0">
                  <a:latin typeface="ゆたぽん（コーディング）" panose="02000609000000000000" pitchFamily="1" charset="-128"/>
                  <a:ea typeface="ゆたぽん（コーディング）" panose="02000609000000000000" pitchFamily="1" charset="-128"/>
                </a:rPr>
                <a:t>"b";</a:t>
              </a:r>
            </a:p>
            <a:p>
              <a:r>
                <a:rPr lang="en-US" altLang="ja-JP" dirty="0" smtClean="0">
                  <a:latin typeface="ゆたぽん（コーディング）" panose="02000609000000000000" pitchFamily="1" charset="-128"/>
                  <a:ea typeface="ゆたぽん（コーディング）" panose="02000609000000000000" pitchFamily="1" charset="-128"/>
                </a:rPr>
                <a:t>c[2] </a:t>
              </a:r>
              <a:r>
                <a:rPr lang="en-US" altLang="ja-JP" dirty="0">
                  <a:latin typeface="ゆたぽん（コーディング）" panose="02000609000000000000" pitchFamily="1" charset="-128"/>
                  <a:ea typeface="ゆたぽん（コーディング）" panose="02000609000000000000" pitchFamily="1" charset="-128"/>
                </a:rPr>
                <a:t>= </a:t>
              </a:r>
              <a:r>
                <a:rPr lang="en-US" altLang="ja-JP" dirty="0" smtClean="0">
                  <a:latin typeface="ゆたぽん（コーディング）" panose="02000609000000000000" pitchFamily="1" charset="-128"/>
                  <a:ea typeface="ゆたぽん（コーディング）" panose="02000609000000000000" pitchFamily="1" charset="-128"/>
                </a:rPr>
                <a:t>"c";</a:t>
              </a:r>
              <a:endParaRPr kumimoji="1" lang="ja-JP" altLang="en-US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endParaRPr>
            </a:p>
          </p:txBody>
        </p:sp>
      </p:grpSp>
      <p:sp>
        <p:nvSpPr>
          <p:cNvPr id="144" name="テキスト ボックス 143"/>
          <p:cNvSpPr txBox="1"/>
          <p:nvPr/>
        </p:nvSpPr>
        <p:spPr>
          <a:xfrm>
            <a:off x="8611497" y="31129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"b"</a:t>
            </a:r>
            <a:endParaRPr lang="ja-JP" altLang="en-US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8611430" y="28444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"a"</a:t>
            </a:r>
            <a:endParaRPr lang="ja-JP" altLang="en-US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8617098" y="33942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"c"</a:t>
            </a:r>
            <a:endParaRPr lang="ja-JP" altLang="en-US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2553587" y="4960220"/>
            <a:ext cx="612636" cy="58023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3398782" y="4960220"/>
            <a:ext cx="612636" cy="58023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4231939" y="4960220"/>
            <a:ext cx="612636" cy="58023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496096" y="4915551"/>
            <a:ext cx="70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char</a:t>
            </a:r>
          </a:p>
          <a:p>
            <a:pPr algn="ctr"/>
            <a:r>
              <a:rPr lang="en-US" altLang="ja-JP" dirty="0" smtClean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c[0]</a:t>
            </a:r>
            <a:endParaRPr kumimoji="1" lang="ja-JP" altLang="en-US" dirty="0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46950" y="4924754"/>
            <a:ext cx="70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char</a:t>
            </a:r>
          </a:p>
          <a:p>
            <a:pPr algn="ctr"/>
            <a:r>
              <a:rPr lang="en-US" altLang="ja-JP" dirty="0" smtClean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c[1]</a:t>
            </a:r>
            <a:endParaRPr kumimoji="1" lang="ja-JP" altLang="en-US" dirty="0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4194865" y="4954840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char</a:t>
            </a:r>
          </a:p>
          <a:p>
            <a:pPr algn="ctr"/>
            <a:r>
              <a:rPr lang="en-US" altLang="ja-JP" dirty="0" smtClean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c[2]</a:t>
            </a:r>
            <a:endParaRPr kumimoji="1" lang="ja-JP" altLang="en-US" dirty="0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45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0.02275 -3.33333E-6 C 0.03299 -3.33333E-6 0.04566 0.05486 0.04566 0.09977 L 0.04566 0.2 " pathEditMode="relative" rAng="0" ptsTypes="AAAA">
                                      <p:cBhvr>
                                        <p:cTn id="8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97 0.2 L 0.05209 0.1632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32934 3.33333E-6 C -0.47691 3.33333E-6 -0.65816 0.08588 -0.65816 0.15602 L -0.65816 0.31227 " pathEditMode="relative" rAng="0" ptsTypes="AAAA">
                                      <p:cBhvr>
                                        <p:cTn id="10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17" y="1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28264 2.96296E-6 C -0.40937 2.96296E-6 -0.5651 0.07477 -0.5651 0.13565 L -0.5651 0.27129 " pathEditMode="relative" rAng="0" ptsTypes="AAAA">
                                      <p:cBhvr>
                                        <p:cTn id="10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4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23645 7.40741E-7 C -0.3427 7.40741E-7 -0.47291 0.06343 -0.47291 0.11505 L -0.47291 0.23032 " pathEditMode="relative" rAng="0" ptsTypes="AAAA">
                                      <p:cBhvr>
                                        <p:cTn id="10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46" y="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16 0.31227 L -0.65191 0.2699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215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51 0.27129 L -0.56007 0.23032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206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291 0.23032 L -0.46875 0.19167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4" grpId="0"/>
      <p:bldP spid="134" grpId="1"/>
      <p:bldP spid="134" grpId="2"/>
      <p:bldP spid="121" grpId="0" animBg="1"/>
      <p:bldP spid="123" grpId="0"/>
      <p:bldP spid="122" grpId="0"/>
      <p:bldP spid="144" grpId="0"/>
      <p:bldP spid="144" grpId="1"/>
      <p:bldP spid="144" grpId="2"/>
      <p:bldP spid="145" grpId="0"/>
      <p:bldP spid="145" grpId="1"/>
      <p:bldP spid="145" grpId="2"/>
      <p:bldP spid="146" grpId="0"/>
      <p:bldP spid="146" grpId="1"/>
      <p:bldP spid="146" grpId="2"/>
      <p:bldP spid="124" grpId="0"/>
      <p:bldP spid="125" grpId="0"/>
      <p:bldP spid="1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演習</a:t>
            </a:r>
            <a:r>
              <a:rPr lang="en-US" altLang="ja-JP" dirty="0" smtClean="0"/>
              <a:t>1</a:t>
            </a:r>
            <a:r>
              <a:rPr lang="en-US" altLang="ja-JP" dirty="0"/>
              <a:t>:</a:t>
            </a:r>
            <a:r>
              <a:rPr lang="ja-JP" altLang="en-US" dirty="0" smtClean="0"/>
              <a:t>アドレス</a:t>
            </a:r>
            <a:r>
              <a:rPr lang="ja-JP" altLang="en-US" dirty="0" smtClean="0"/>
              <a:t>を見てみよう！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使うのは「＆」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8477" y="2308909"/>
            <a:ext cx="700704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data;</a:t>
            </a:r>
          </a:p>
          <a:p>
            <a:endParaRPr kumimoji="1" lang="en-US" altLang="ja-JP" sz="28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kumimoji="1"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data = 99;</a:t>
            </a:r>
            <a:endParaRPr kumimoji="1" lang="en-US" altLang="ja-JP" sz="28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endParaRPr lang="en-US" altLang="ja-JP" sz="28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lang="ja-JP" altLang="en-US" sz="28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①</a:t>
            </a:r>
            <a:r>
              <a:rPr lang="en-US" altLang="ja-JP" sz="28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printf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(</a:t>
            </a:r>
            <a:r>
              <a:rPr lang="en-US" altLang="ja-JP" sz="2800" dirty="0" smtClean="0">
                <a:solidFill>
                  <a:schemeClr val="accent3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"data</a:t>
            </a:r>
            <a:r>
              <a:rPr lang="ja-JP" altLang="en-US" sz="2800" dirty="0" smtClean="0">
                <a:solidFill>
                  <a:schemeClr val="accent3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の数値</a:t>
            </a:r>
            <a:r>
              <a:rPr lang="en-US" altLang="ja-JP" sz="2800" dirty="0" smtClean="0">
                <a:solidFill>
                  <a:schemeClr val="accent3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: %d"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, data);</a:t>
            </a:r>
          </a:p>
          <a:p>
            <a:r>
              <a:rPr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②</a:t>
            </a:r>
            <a:r>
              <a:rPr lang="en-US" altLang="ja-JP" sz="28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printf</a:t>
            </a:r>
            <a:r>
              <a:rPr lang="en-US" altLang="ja-JP" sz="28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(</a:t>
            </a:r>
            <a:r>
              <a:rPr lang="en-US" altLang="ja-JP" sz="2800" dirty="0">
                <a:solidFill>
                  <a:schemeClr val="accent3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"data</a:t>
            </a:r>
            <a:r>
              <a:rPr lang="ja-JP" altLang="en-US" sz="2800" dirty="0" smtClean="0">
                <a:solidFill>
                  <a:schemeClr val="accent3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の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アドレス</a:t>
            </a:r>
            <a:r>
              <a:rPr lang="en-US" altLang="ja-JP" sz="2800" dirty="0" smtClean="0">
                <a:solidFill>
                  <a:schemeClr val="accent3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: %d"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, &amp;data</a:t>
            </a:r>
            <a:r>
              <a:rPr lang="en-US" altLang="ja-JP" sz="28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);</a:t>
            </a:r>
          </a:p>
          <a:p>
            <a:endParaRPr kumimoji="1" lang="ja-JP" altLang="en-US" sz="28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72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解説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アドレスの値は人によって違うはず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コンパイル時に勝手に決まる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&amp;</a:t>
            </a:r>
            <a:r>
              <a:rPr lang="ja-JP" altLang="en-US" dirty="0" smtClean="0"/>
              <a:t>をつけるとアドレスを返す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scanf</a:t>
            </a:r>
            <a:r>
              <a:rPr lang="ja-JP" altLang="en-US" dirty="0" smtClean="0"/>
              <a:t>は変数ではなくアドレスを指定していた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scanf</a:t>
            </a:r>
            <a:r>
              <a:rPr kumimoji="1" lang="en-US" altLang="ja-JP" dirty="0" smtClean="0"/>
              <a:t>("%d", &amp;data);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6523" y="1754813"/>
            <a:ext cx="4043094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data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の数値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: 99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data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のアドレス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: 1638224</a:t>
            </a:r>
            <a:endParaRPr kumimoji="1" lang="ja-JP" altLang="en-US" sz="2800" dirty="0">
              <a:solidFill>
                <a:schemeClr val="bg1"/>
              </a:solidFill>
              <a:latin typeface="源真ゴシックP Normal" panose="020B0202020203020207" pitchFamily="50" charset="-128"/>
              <a:ea typeface="源真ゴシックP Normal" panose="020B0202020203020207" pitchFamily="50" charset="-128"/>
              <a:cs typeface="源真ゴシックP Normal" panose="020B02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5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2</a:t>
            </a:r>
            <a:r>
              <a:rPr lang="en-US" altLang="ja-JP" dirty="0" smtClean="0"/>
              <a:t>:</a:t>
            </a:r>
            <a:r>
              <a:rPr lang="ja-JP" altLang="en-US" dirty="0" smtClean="0"/>
              <a:t>アドレスを変数として扱おう！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使うのは「</a:t>
            </a:r>
            <a:r>
              <a:rPr lang="en-US" altLang="ja-JP" dirty="0" smtClean="0"/>
              <a:t>*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5576" y="2348880"/>
            <a:ext cx="19800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data;</a:t>
            </a:r>
          </a:p>
          <a:p>
            <a:r>
              <a:rPr kumimoji="1" lang="en-US" altLang="ja-JP" sz="2800" dirty="0" err="1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kumimoji="1"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*p;</a:t>
            </a:r>
            <a:endParaRPr kumimoji="1" lang="en-US" altLang="ja-JP" sz="28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kumimoji="1"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data = 99;</a:t>
            </a:r>
            <a:endParaRPr kumimoji="1" lang="en-US" altLang="ja-JP" sz="28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 = &amp;data;</a:t>
            </a:r>
            <a:endParaRPr lang="en-US" altLang="ja-JP" sz="28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endParaRPr lang="en-US" altLang="ja-JP" sz="28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①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data</a:t>
            </a:r>
            <a:endParaRPr lang="en-US" altLang="ja-JP" sz="28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②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&amp;data</a:t>
            </a:r>
          </a:p>
          <a:p>
            <a:r>
              <a:rPr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③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</a:t>
            </a:r>
            <a:endParaRPr lang="en-US" altLang="ja-JP" sz="28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7" name="右中かっこ 6"/>
          <p:cNvSpPr/>
          <p:nvPr/>
        </p:nvSpPr>
        <p:spPr>
          <a:xfrm>
            <a:off x="2987824" y="4599100"/>
            <a:ext cx="263651" cy="1307182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91880" y="4837192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①～③を表示するプログラムを</a:t>
            </a:r>
            <a:endParaRPr lang="en-US" altLang="ja-JP" sz="2400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r>
              <a:rPr lang="en-US" altLang="ja-JP" sz="2400" dirty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	</a:t>
            </a:r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　　作って</a:t>
            </a:r>
            <a:r>
              <a:rPr kumimoji="1"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比較してみよう！</a:t>
            </a:r>
            <a:endParaRPr kumimoji="1" lang="ja-JP" altLang="en-US" sz="2400" dirty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sp>
        <p:nvSpPr>
          <p:cNvPr id="10" name="右中かっこ 9"/>
          <p:cNvSpPr/>
          <p:nvPr/>
        </p:nvSpPr>
        <p:spPr>
          <a:xfrm>
            <a:off x="2987824" y="2492895"/>
            <a:ext cx="263651" cy="1625699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07904" y="2520914"/>
            <a:ext cx="4046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data: </a:t>
            </a:r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「</a:t>
            </a:r>
            <a:r>
              <a:rPr lang="en-US" altLang="ja-JP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99</a:t>
            </a:r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」という数値が</a:t>
            </a:r>
            <a:endParaRPr lang="en-US" altLang="ja-JP" sz="2400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r>
              <a:rPr lang="en-US" altLang="ja-JP" sz="2400" dirty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	</a:t>
            </a:r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代入される変数</a:t>
            </a:r>
            <a:r>
              <a:rPr lang="en-US" altLang="ja-JP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(int)</a:t>
            </a:r>
            <a:endParaRPr kumimoji="1" lang="en-US" altLang="ja-JP" sz="2400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r>
              <a:rPr kumimoji="1" lang="en-US" altLang="ja-JP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*p: int</a:t>
            </a:r>
            <a:r>
              <a:rPr kumimoji="1"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型変数のアドレスを</a:t>
            </a:r>
            <a:endParaRPr kumimoji="1" lang="en-US" altLang="ja-JP" sz="2400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r>
              <a:rPr lang="en-US" altLang="ja-JP" sz="2400" dirty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	</a:t>
            </a:r>
            <a:r>
              <a:rPr kumimoji="1"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記憶するポインタ変数</a:t>
            </a:r>
            <a:endParaRPr kumimoji="1" lang="ja-JP" altLang="en-US" sz="2400" dirty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10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解説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344" y="3540149"/>
            <a:ext cx="8229600" cy="2265115"/>
          </a:xfrm>
        </p:spPr>
        <p:txBody>
          <a:bodyPr/>
          <a:lstStyle/>
          <a:p>
            <a:r>
              <a:rPr lang="ja-JP" altLang="en-US" dirty="0" smtClean="0"/>
              <a:t>ポインタ変数はアドレスを扱う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定義するときに</a:t>
            </a:r>
            <a:r>
              <a:rPr lang="ja-JP" altLang="en-US" dirty="0" smtClean="0"/>
              <a:t>「</a:t>
            </a:r>
            <a:r>
              <a:rPr lang="en-US" altLang="ja-JP" dirty="0" smtClean="0"/>
              <a:t>*</a:t>
            </a:r>
            <a:r>
              <a:rPr lang="ja-JP" altLang="en-US" dirty="0" smtClean="0"/>
              <a:t>」をつける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使うときはつけない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97768" y="1937970"/>
            <a:ext cx="4714752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data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の数値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: 99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data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のアドレス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: 1638224</a:t>
            </a: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ポインタ変数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p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の値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: </a:t>
            </a:r>
            <a:r>
              <a:rPr lang="en-US" altLang="ja-JP" sz="2800" dirty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1638224</a:t>
            </a:r>
            <a:endParaRPr kumimoji="1" lang="ja-JP" altLang="en-US" sz="2800" dirty="0">
              <a:solidFill>
                <a:schemeClr val="bg1"/>
              </a:solidFill>
              <a:latin typeface="源真ゴシックP Normal" panose="020B0202020203020207" pitchFamily="50" charset="-128"/>
              <a:ea typeface="源真ゴシックP Normal" panose="020B0202020203020207" pitchFamily="50" charset="-128"/>
              <a:cs typeface="源真ゴシックP Normal" panose="020B02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今回限り（？）の注意事項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反応ください（切実）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それとなく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いいから，頷くなりして！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写真撮るのは</a:t>
            </a:r>
            <a:r>
              <a:rPr lang="en-US" altLang="ja-JP" dirty="0" smtClean="0"/>
              <a:t>NG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枚数多いし，大変だよ！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「待って」「一枚戻して」←受け付けます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研究室まで来ればスライド</a:t>
            </a:r>
            <a:r>
              <a:rPr kumimoji="1" lang="en-US" altLang="ja-JP" dirty="0" smtClean="0"/>
              <a:t>GET</a:t>
            </a:r>
            <a:r>
              <a:rPr kumimoji="1" lang="ja-JP" altLang="en-US" dirty="0" smtClean="0"/>
              <a:t>できる（かも）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大川研</a:t>
            </a:r>
            <a:r>
              <a:rPr kumimoji="1" lang="en-US" altLang="ja-JP" dirty="0" smtClean="0"/>
              <a:t>(</a:t>
            </a:r>
            <a:r>
              <a:rPr lang="ja-JP" altLang="en-US" dirty="0"/>
              <a:t>津田</a:t>
            </a:r>
            <a:r>
              <a:rPr lang="ja-JP" altLang="en-US" dirty="0" smtClean="0"/>
              <a:t>沼</a:t>
            </a:r>
            <a:r>
              <a:rPr lang="en-US" altLang="ja-JP" dirty="0" smtClean="0"/>
              <a:t>2</a:t>
            </a:r>
            <a:r>
              <a:rPr lang="ja-JP" altLang="en-US" dirty="0" smtClean="0"/>
              <a:t>号館</a:t>
            </a:r>
            <a:r>
              <a:rPr lang="en-US" altLang="ja-JP" dirty="0" smtClean="0"/>
              <a:t>19</a:t>
            </a:r>
            <a:r>
              <a:rPr lang="ja-JP" altLang="en-US" dirty="0" smtClean="0"/>
              <a:t>階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23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疑問点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464496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 smtClean="0"/>
              <a:t>ポインタ変数以外へのアドレス代入できる？</a:t>
            </a:r>
            <a:endParaRPr kumimoji="1"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 smtClean="0"/>
              <a:t>ポインタ変数のアドレスはどこ？</a:t>
            </a:r>
            <a:endParaRPr kumimoji="1" lang="en-US" altLang="ja-JP" sz="4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7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3:</a:t>
            </a:r>
            <a:r>
              <a:rPr kumimoji="1" lang="ja-JP" altLang="en-US" dirty="0" smtClean="0"/>
              <a:t>ポインタ実験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1977802"/>
            <a:ext cx="6624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data=99;</a:t>
            </a:r>
            <a:endParaRPr lang="en-US" altLang="ja-JP" sz="28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kumimoji="1" lang="en-US" altLang="ja-JP" sz="2800" dirty="0" err="1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kumimoji="1"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*p;</a:t>
            </a:r>
            <a:endParaRPr kumimoji="1" lang="en-US" altLang="ja-JP" sz="28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lang="en-US" altLang="ja-JP" sz="2800" dirty="0" err="1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test;</a:t>
            </a:r>
          </a:p>
          <a:p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</a:t>
            </a:r>
            <a:r>
              <a:rPr lang="ja-JP" altLang="en-US" sz="28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= &amp;data;</a:t>
            </a:r>
          </a:p>
          <a:p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test = &amp;data;</a:t>
            </a:r>
          </a:p>
          <a:p>
            <a:endParaRPr lang="en-US" altLang="ja-JP" sz="28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④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&amp;p(</a:t>
            </a:r>
            <a:r>
              <a:rPr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ポインタ変数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</a:t>
            </a:r>
            <a:r>
              <a:rPr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のアドレス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)</a:t>
            </a:r>
          </a:p>
          <a:p>
            <a:r>
              <a:rPr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⑤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test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(</a:t>
            </a:r>
            <a:r>
              <a:rPr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ポインタ変数以外にアドレス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)</a:t>
            </a:r>
            <a:endParaRPr lang="en-US" altLang="ja-JP" sz="28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9932" y="2708920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さっきの①～③と合わせて</a:t>
            </a:r>
            <a:endParaRPr lang="en-US" altLang="ja-JP" sz="2400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r>
              <a:rPr kumimoji="1"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　④，⑤も表示してみましょう！</a:t>
            </a:r>
            <a:endParaRPr kumimoji="1" lang="ja-JP" altLang="en-US" sz="2400" dirty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6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解説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うまくできました？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④別のアドレス値が出てくるはず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⑤警告（もしくはエラー）が出るはず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4312" y="3212976"/>
            <a:ext cx="5565947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data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の数値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: 99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data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のアドレス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: 1638224</a:t>
            </a: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ポインタ変数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p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の値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: </a:t>
            </a:r>
            <a:r>
              <a:rPr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1638224</a:t>
            </a:r>
          </a:p>
          <a:p>
            <a:r>
              <a:rPr lang="ja-JP" altLang="en-US" sz="2800" dirty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ポインタ変数</a:t>
            </a:r>
            <a:r>
              <a:rPr lang="en-US" altLang="ja-JP" sz="2800" dirty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p</a:t>
            </a:r>
            <a:r>
              <a:rPr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のアドレス</a:t>
            </a:r>
            <a:r>
              <a:rPr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: 1638220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test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の値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: 1638224</a:t>
            </a:r>
            <a:endParaRPr kumimoji="1" lang="ja-JP" altLang="en-US" sz="2800" dirty="0">
              <a:solidFill>
                <a:schemeClr val="bg1"/>
              </a:solidFill>
              <a:latin typeface="源真ゴシックP Normal" panose="020B0202020203020207" pitchFamily="50" charset="-128"/>
              <a:ea typeface="源真ゴシックP Normal" panose="020B0202020203020207" pitchFamily="50" charset="-128"/>
              <a:cs typeface="源真ゴシックP Normal" panose="020B0202020203020207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84311" y="5610495"/>
            <a:ext cx="6309741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警告 </a:t>
            </a:r>
            <a:r>
              <a:rPr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W8069 </a:t>
            </a:r>
            <a:r>
              <a:rPr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移植性のないポインタ変換</a:t>
            </a:r>
            <a:endParaRPr kumimoji="1" lang="en-US" altLang="ja-JP" sz="2800" dirty="0" smtClean="0">
              <a:solidFill>
                <a:schemeClr val="bg1"/>
              </a:solidFill>
              <a:latin typeface="源真ゴシックP Normal" panose="020B0202020203020207" pitchFamily="50" charset="-128"/>
              <a:ea typeface="源真ゴシックP Normal" panose="020B0202020203020207" pitchFamily="50" charset="-128"/>
              <a:cs typeface="源真ゴシックP Normal" panose="020B02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1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4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*p</a:t>
            </a:r>
            <a:r>
              <a:rPr lang="ja-JP" altLang="en-US" dirty="0"/>
              <a:t>を</a:t>
            </a:r>
            <a:r>
              <a:rPr kumimoji="1" lang="ja-JP" altLang="en-US" dirty="0" smtClean="0"/>
              <a:t>使ってみよう！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592" y="2276872"/>
            <a:ext cx="359585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*p, data;</a:t>
            </a:r>
            <a:endParaRPr kumimoji="1" lang="en-US" altLang="ja-JP" sz="28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kumimoji="1"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 = &amp;data;</a:t>
            </a:r>
          </a:p>
          <a:p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*p = 99;</a:t>
            </a:r>
          </a:p>
          <a:p>
            <a:endParaRPr kumimoji="1" lang="en-US" altLang="ja-JP" sz="28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kumimoji="1"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⑥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*p</a:t>
            </a:r>
            <a:r>
              <a:rPr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の値</a:t>
            </a:r>
            <a:endParaRPr kumimoji="1" lang="en-US" altLang="ja-JP" sz="28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⑦</a:t>
            </a:r>
            <a:r>
              <a:rPr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data</a:t>
            </a:r>
            <a:r>
              <a:rPr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の値</a:t>
            </a:r>
            <a:endParaRPr lang="en-US" altLang="ja-JP" sz="28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kumimoji="1" lang="ja-JP" altLang="en-US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⑧アドレス</a:t>
            </a:r>
            <a:r>
              <a:rPr kumimoji="1" lang="en-US" altLang="ja-JP" sz="28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(&amp;p, &amp;*p)</a:t>
            </a:r>
            <a:endParaRPr kumimoji="1" lang="ja-JP" altLang="en-US" sz="28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4499992" y="3994026"/>
            <a:ext cx="263651" cy="1307182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60032" y="4232118"/>
            <a:ext cx="4283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⑥</a:t>
            </a:r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～</a:t>
            </a:r>
            <a:r>
              <a:rPr lang="ja-JP" altLang="en-US" sz="2400" dirty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⑧</a:t>
            </a:r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を表示するプログラム</a:t>
            </a:r>
            <a:endParaRPr lang="en-US" altLang="ja-JP" sz="2400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　　を作って確認してみよう！</a:t>
            </a:r>
            <a:endParaRPr lang="en-US" altLang="ja-JP" sz="2400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71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　解説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r>
              <a:rPr kumimoji="1" lang="en-US" altLang="ja-JP" dirty="0" smtClean="0"/>
              <a:t>*p</a:t>
            </a:r>
            <a:r>
              <a:rPr kumimoji="1" lang="ja-JP" altLang="en-US" dirty="0" smtClean="0"/>
              <a:t>のアドレス </a:t>
            </a:r>
            <a:r>
              <a:rPr lang="ja-JP" altLang="en-US" dirty="0"/>
              <a:t>＝</a:t>
            </a:r>
            <a:r>
              <a:rPr kumimoji="1" lang="en-US" altLang="ja-JP" dirty="0" smtClean="0"/>
              <a:t> data</a:t>
            </a:r>
            <a:r>
              <a:rPr kumimoji="1" lang="ja-JP" altLang="en-US" dirty="0" smtClean="0"/>
              <a:t>のアドレス</a:t>
            </a:r>
            <a:endParaRPr kumimoji="1" lang="en-US" altLang="ja-JP" dirty="0" smtClean="0"/>
          </a:p>
          <a:p>
            <a:r>
              <a:rPr lang="en-US" altLang="ja-JP" dirty="0" smtClean="0"/>
              <a:t>p</a:t>
            </a:r>
            <a:r>
              <a:rPr lang="ja-JP" altLang="en-US" dirty="0" smtClean="0"/>
              <a:t>のアドレス ≠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のアドレス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55776" y="1700808"/>
            <a:ext cx="4043094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*p: 99</a:t>
            </a:r>
            <a:endParaRPr lang="en-US" altLang="ja-JP" sz="2800" dirty="0">
              <a:solidFill>
                <a:schemeClr val="bg1"/>
              </a:solidFill>
              <a:latin typeface="源真ゴシックP Normal" panose="020B0202020203020207" pitchFamily="50" charset="-128"/>
              <a:ea typeface="源真ゴシックP Normal" panose="020B0202020203020207" pitchFamily="50" charset="-128"/>
              <a:cs typeface="源真ゴシックP Normal" panose="020B0202020203020207" pitchFamily="50" charset="-128"/>
            </a:endParaRPr>
          </a:p>
          <a:p>
            <a:r>
              <a:rPr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&amp;*p: 1638223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&amp;p: 1638220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data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の数値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: 99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data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のアドレス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: 1638223</a:t>
            </a:r>
          </a:p>
        </p:txBody>
      </p:sp>
    </p:spTree>
    <p:extLst>
      <p:ext uri="{BB962C8B-B14F-4D97-AF65-F5344CB8AC3E}">
        <p14:creationId xmlns:p14="http://schemas.microsoft.com/office/powerpoint/2010/main" val="29486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演習</a:t>
            </a:r>
            <a:r>
              <a:rPr lang="en-US" altLang="ja-JP" dirty="0" smtClean="0"/>
              <a:t>4</a:t>
            </a:r>
            <a:r>
              <a:rPr lang="ja-JP" altLang="en-US" dirty="0" smtClean="0"/>
              <a:t>　図で説明すると・・・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529624" y="2323083"/>
            <a:ext cx="793978" cy="1044048"/>
            <a:chOff x="1656228" y="4510414"/>
            <a:chExt cx="793978" cy="1044048"/>
          </a:xfrm>
        </p:grpSpPr>
        <p:sp>
          <p:nvSpPr>
            <p:cNvPr id="6" name="平行四辺形 5"/>
            <p:cNvSpPr/>
            <p:nvPr/>
          </p:nvSpPr>
          <p:spPr>
            <a:xfrm>
              <a:off x="1656228" y="4510414"/>
              <a:ext cx="793268" cy="432048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1775710" y="4520414"/>
              <a:ext cx="0" cy="792862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1656228" y="4942462"/>
              <a:ext cx="684000" cy="6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平行四辺形 8"/>
            <p:cNvSpPr/>
            <p:nvPr/>
          </p:nvSpPr>
          <p:spPr>
            <a:xfrm rot="16200000" flipV="1">
              <a:off x="1873193" y="4977449"/>
              <a:ext cx="1044048" cy="109978"/>
            </a:xfrm>
            <a:prstGeom prst="parallelogram">
              <a:avLst>
                <a:gd name="adj" fmla="val 40339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3404593" y="2323083"/>
            <a:ext cx="793978" cy="1044048"/>
            <a:chOff x="1656228" y="4510414"/>
            <a:chExt cx="793978" cy="1044048"/>
          </a:xfrm>
        </p:grpSpPr>
        <p:sp>
          <p:nvSpPr>
            <p:cNvPr id="12" name="平行四辺形 11"/>
            <p:cNvSpPr/>
            <p:nvPr/>
          </p:nvSpPr>
          <p:spPr>
            <a:xfrm>
              <a:off x="1656228" y="4510414"/>
              <a:ext cx="793268" cy="432048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1775710" y="4520414"/>
              <a:ext cx="0" cy="792862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/>
            <p:cNvSpPr/>
            <p:nvPr/>
          </p:nvSpPr>
          <p:spPr>
            <a:xfrm>
              <a:off x="1656228" y="4942462"/>
              <a:ext cx="684000" cy="6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平行四辺形 14"/>
            <p:cNvSpPr/>
            <p:nvPr/>
          </p:nvSpPr>
          <p:spPr>
            <a:xfrm rot="16200000" flipV="1">
              <a:off x="1873193" y="4977449"/>
              <a:ext cx="1044048" cy="109978"/>
            </a:xfrm>
            <a:prstGeom prst="parallelogram">
              <a:avLst>
                <a:gd name="adj" fmla="val 40339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5123236" y="2332347"/>
            <a:ext cx="793978" cy="1044048"/>
            <a:chOff x="1656228" y="4510414"/>
            <a:chExt cx="793978" cy="1044048"/>
          </a:xfrm>
        </p:grpSpPr>
        <p:sp>
          <p:nvSpPr>
            <p:cNvPr id="17" name="平行四辺形 16"/>
            <p:cNvSpPr/>
            <p:nvPr/>
          </p:nvSpPr>
          <p:spPr>
            <a:xfrm>
              <a:off x="1656228" y="4510414"/>
              <a:ext cx="793268" cy="432048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/>
            <p:cNvCxnSpPr/>
            <p:nvPr/>
          </p:nvCxnSpPr>
          <p:spPr>
            <a:xfrm>
              <a:off x="1775710" y="4520414"/>
              <a:ext cx="0" cy="792862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1656228" y="4942462"/>
              <a:ext cx="684000" cy="6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/>
          </p:nvSpPr>
          <p:spPr>
            <a:xfrm rot="16200000" flipV="1">
              <a:off x="1873193" y="4977449"/>
              <a:ext cx="1044048" cy="109978"/>
            </a:xfrm>
            <a:prstGeom prst="parallelogram">
              <a:avLst>
                <a:gd name="adj" fmla="val 40339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6838286" y="2323083"/>
            <a:ext cx="793978" cy="1044048"/>
            <a:chOff x="1656228" y="4510414"/>
            <a:chExt cx="793978" cy="1044048"/>
          </a:xfrm>
        </p:grpSpPr>
        <p:sp>
          <p:nvSpPr>
            <p:cNvPr id="22" name="平行四辺形 21"/>
            <p:cNvSpPr/>
            <p:nvPr/>
          </p:nvSpPr>
          <p:spPr>
            <a:xfrm>
              <a:off x="1656228" y="4510414"/>
              <a:ext cx="793268" cy="432048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1775710" y="4520414"/>
              <a:ext cx="0" cy="792862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1656228" y="4942462"/>
              <a:ext cx="684000" cy="61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平行四辺形 24"/>
            <p:cNvSpPr/>
            <p:nvPr/>
          </p:nvSpPr>
          <p:spPr>
            <a:xfrm rot="16200000" flipV="1">
              <a:off x="1873193" y="4977449"/>
              <a:ext cx="1044048" cy="109978"/>
            </a:xfrm>
            <a:prstGeom prst="parallelogram">
              <a:avLst>
                <a:gd name="adj" fmla="val 40339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853556" y="3493194"/>
            <a:ext cx="203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定義：</a:t>
            </a:r>
            <a:r>
              <a:rPr kumimoji="1" lang="en-US" altLang="ja-JP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int *p;</a:t>
            </a:r>
          </a:p>
          <a:p>
            <a:r>
              <a:rPr kumimoji="1" lang="en-US" altLang="ja-JP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int</a:t>
            </a:r>
            <a:r>
              <a:rPr kumimoji="1" lang="ja-JP" altLang="en-US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型変数の</a:t>
            </a:r>
            <a:endParaRPr kumimoji="1" lang="en-US" altLang="ja-JP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r>
              <a:rPr kumimoji="1" lang="ja-JP" altLang="en-US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アドレスを受け取る</a:t>
            </a:r>
            <a:endParaRPr kumimoji="1" lang="ja-JP" altLang="en-US" dirty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06006" y="3493194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定義：</a:t>
            </a:r>
            <a:r>
              <a:rPr kumimoji="1" lang="en-US" altLang="ja-JP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int data;</a:t>
            </a:r>
          </a:p>
          <a:p>
            <a:r>
              <a:rPr kumimoji="1" lang="en-US" altLang="ja-JP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int</a:t>
            </a:r>
            <a:r>
              <a:rPr kumimoji="1" lang="ja-JP" altLang="en-US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型の変数</a:t>
            </a:r>
            <a:endParaRPr kumimoji="1" lang="en-US" altLang="ja-JP" dirty="0" smtClean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0" y="1660942"/>
            <a:ext cx="10326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address</a:t>
            </a:r>
            <a:endParaRPr kumimoji="1" lang="ja-JP" altLang="en-US" dirty="0">
              <a:solidFill>
                <a:schemeClr val="bg1"/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699356" y="1660942"/>
            <a:ext cx="107112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1638223</a:t>
            </a:r>
            <a:endParaRPr lang="en-US" altLang="ja-JP" dirty="0">
              <a:solidFill>
                <a:schemeClr val="bg1"/>
              </a:solidFill>
              <a:latin typeface="源真ゴシックP Normal" panose="020B0202020203020207" pitchFamily="50" charset="-128"/>
              <a:ea typeface="源真ゴシックP Normal" panose="020B0202020203020207" pitchFamily="50" charset="-128"/>
              <a:cs typeface="源真ゴシックP Normal" panose="020B0202020203020207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984306" y="1660942"/>
            <a:ext cx="107112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1638222</a:t>
            </a:r>
            <a:endParaRPr lang="en-US" altLang="ja-JP" dirty="0">
              <a:solidFill>
                <a:schemeClr val="bg1"/>
              </a:solidFill>
              <a:latin typeface="源真ゴシックP Normal" panose="020B0202020203020207" pitchFamily="50" charset="-128"/>
              <a:ea typeface="源真ゴシックP Normal" panose="020B0202020203020207" pitchFamily="50" charset="-128"/>
              <a:cs typeface="源真ゴシックP Normal" panose="020B0202020203020207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11029" y="1660942"/>
            <a:ext cx="107112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1638221</a:t>
            </a:r>
            <a:endParaRPr lang="en-US" altLang="ja-JP" dirty="0">
              <a:solidFill>
                <a:schemeClr val="bg1"/>
              </a:solidFill>
              <a:latin typeface="源真ゴシックP Normal" panose="020B0202020203020207" pitchFamily="50" charset="-128"/>
              <a:ea typeface="源真ゴシックP Normal" panose="020B0202020203020207" pitchFamily="50" charset="-128"/>
              <a:cs typeface="源真ゴシックP Normal" panose="020B0202020203020207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90694" y="1660942"/>
            <a:ext cx="107112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1638220</a:t>
            </a:r>
            <a:endParaRPr lang="en-US" altLang="ja-JP" dirty="0">
              <a:solidFill>
                <a:schemeClr val="bg1"/>
              </a:solidFill>
              <a:latin typeface="源真ゴシックP Normal" panose="020B0202020203020207" pitchFamily="50" charset="-128"/>
              <a:ea typeface="源真ゴシックP Normal" panose="020B0202020203020207" pitchFamily="50" charset="-128"/>
              <a:cs typeface="源真ゴシックP Normal" panose="020B0202020203020207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461821" y="2664280"/>
            <a:ext cx="2148345" cy="46166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① 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p = &amp;data;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cxnSp>
        <p:nvCxnSpPr>
          <p:cNvPr id="43" name="直線矢印コネクタ 42"/>
          <p:cNvCxnSpPr>
            <a:stCxn id="34" idx="1"/>
          </p:cNvCxnSpPr>
          <p:nvPr/>
        </p:nvCxnSpPr>
        <p:spPr>
          <a:xfrm flipH="1">
            <a:off x="2044911" y="1845608"/>
            <a:ext cx="4654445" cy="7027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406024" y="1966156"/>
            <a:ext cx="1737976" cy="46166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②</a:t>
            </a:r>
            <a:r>
              <a:rPr lang="ja-JP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 </a:t>
            </a:r>
            <a:r>
              <a:rPr lang="en-US" altLang="ja-JP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*p = 99;</a:t>
            </a:r>
            <a:endParaRPr kumimoji="1" lang="ja-JP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947330" y="2463279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99</a:t>
            </a:r>
            <a:endParaRPr kumimoji="1" lang="ja-JP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16903" y="2769023"/>
            <a:ext cx="574956" cy="4814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21053" y="288572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data</a:t>
            </a:r>
            <a:endParaRPr kumimoji="1" lang="ja-JP" altLang="en-US" dirty="0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cxnSp>
        <p:nvCxnSpPr>
          <p:cNvPr id="53" name="直線コネクタ 52"/>
          <p:cNvCxnSpPr/>
          <p:nvPr/>
        </p:nvCxnSpPr>
        <p:spPr>
          <a:xfrm flipV="1">
            <a:off x="6853702" y="2757253"/>
            <a:ext cx="66620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 rot="17298960">
            <a:off x="1441858" y="2429921"/>
            <a:ext cx="869149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源真ゴシックP Normal" panose="020B0202020203020207" pitchFamily="50" charset="-128"/>
                <a:ea typeface="源真ゴシックP Normal" panose="020B0202020203020207" pitchFamily="50" charset="-128"/>
                <a:cs typeface="源真ゴシックP Normal" panose="020B0202020203020207" pitchFamily="50" charset="-128"/>
              </a:rPr>
              <a:t>1638223</a:t>
            </a:r>
            <a:endParaRPr lang="en-US" altLang="ja-JP" sz="1400" dirty="0">
              <a:solidFill>
                <a:schemeClr val="bg1"/>
              </a:solidFill>
              <a:latin typeface="源真ゴシックP Normal" panose="020B0202020203020207" pitchFamily="50" charset="-128"/>
              <a:ea typeface="源真ゴシックP Normal" panose="020B0202020203020207" pitchFamily="50" charset="-128"/>
              <a:cs typeface="源真ゴシックP Normal" panose="020B0202020203020207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-3227811" y="2885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p</a:t>
            </a:r>
            <a:endParaRPr kumimoji="1" lang="ja-JP" altLang="en-US" dirty="0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592825" y="2769023"/>
            <a:ext cx="574956" cy="4814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 flipV="1">
            <a:off x="1529624" y="2757253"/>
            <a:ext cx="66620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707957" y="2885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p</a:t>
            </a:r>
            <a:endParaRPr kumimoji="1" lang="ja-JP" altLang="en-US" dirty="0"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cxnSp>
        <p:nvCxnSpPr>
          <p:cNvPr id="64" name="直線矢印コネクタ 63"/>
          <p:cNvCxnSpPr>
            <a:endCxn id="50" idx="3"/>
          </p:cNvCxnSpPr>
          <p:nvPr/>
        </p:nvCxnSpPr>
        <p:spPr>
          <a:xfrm flipH="1">
            <a:off x="7507099" y="2333083"/>
            <a:ext cx="1257272" cy="361029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873478" y="4416524"/>
            <a:ext cx="7370929" cy="10772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①で渡されたアドレスの変数を</a:t>
            </a:r>
            <a:endParaRPr lang="en-US" altLang="ja-JP" sz="3200" dirty="0" smtClean="0">
              <a:solidFill>
                <a:schemeClr val="accent2">
                  <a:lumMod val="75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  <a:p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②のように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*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を使うことで書き換えられる！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005150" y="5512221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↑の使い方を「間接参照演算子」という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7130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9" grpId="0" animBg="1"/>
      <p:bldP spid="50" grpId="0"/>
      <p:bldP spid="57" grpId="0" animBg="1"/>
      <p:bldP spid="66" grpId="0" animBg="1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  <a:alpha val="67000"/>
            </a:schemeClr>
          </a:solidFill>
        </p:spPr>
        <p:txBody>
          <a:bodyPr/>
          <a:lstStyle/>
          <a:p>
            <a:r>
              <a:rPr kumimoji="1" lang="ja-JP" altLang="en-US" dirty="0" smtClean="0"/>
              <a:t>文字列の処理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50000"/>
              <a:alpha val="67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#include&lt;</a:t>
            </a:r>
            <a:r>
              <a:rPr kumimoji="1" lang="en-US" altLang="ja-JP" dirty="0" err="1" smtClean="0"/>
              <a:t>string.h</a:t>
            </a:r>
            <a:r>
              <a:rPr kumimoji="1" lang="en-US" altLang="ja-JP" dirty="0" smtClean="0"/>
              <a:t>&gt;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82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配列について（復習）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複数の変数をまとめる</a:t>
            </a:r>
            <a:endParaRPr lang="en-US" altLang="ja-JP" dirty="0"/>
          </a:p>
          <a:p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要素数に変数が使える</a:t>
            </a:r>
            <a:endParaRPr lang="en-US" altLang="ja-JP" dirty="0" smtClean="0"/>
          </a:p>
          <a:p>
            <a:pPr lvl="1">
              <a:buClr>
                <a:schemeClr val="tx1"/>
              </a:buClr>
            </a:pPr>
            <a:r>
              <a:rPr lang="en-US" altLang="ja-JP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sizeof</a:t>
            </a:r>
            <a:r>
              <a:rPr lang="en-US" altLang="ja-JP" dirty="0" smtClean="0"/>
              <a:t>(</a:t>
            </a:r>
            <a:r>
              <a:rPr lang="ja-JP" altLang="en-US" dirty="0" smtClean="0"/>
              <a:t>配列名</a:t>
            </a:r>
            <a:r>
              <a:rPr lang="en-US" altLang="ja-JP" dirty="0" smtClean="0"/>
              <a:t>)</a:t>
            </a:r>
            <a:r>
              <a:rPr lang="ja-JP" altLang="en-US" dirty="0"/>
              <a:t>で</a:t>
            </a:r>
            <a:r>
              <a:rPr lang="ja-JP" altLang="en-US" dirty="0" smtClean="0"/>
              <a:t>配列の長さ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09678" y="4532927"/>
            <a:ext cx="5724644" cy="12003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for</a:t>
            </a:r>
            <a:r>
              <a:rPr kumimoji="1"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(</a:t>
            </a:r>
            <a:r>
              <a:rPr kumimoji="1" lang="en-US" altLang="ja-JP" sz="24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</a:t>
            </a:r>
            <a:r>
              <a:rPr kumimoji="1"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= 0; </a:t>
            </a:r>
            <a:r>
              <a:rPr kumimoji="1" lang="en-US" altLang="ja-JP" sz="24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</a:t>
            </a:r>
            <a:r>
              <a:rPr kumimoji="1"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&lt; </a:t>
            </a:r>
            <a:r>
              <a:rPr kumimoji="1" lang="en-US" altLang="ja-JP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sizeof</a:t>
            </a:r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(array)</a:t>
            </a:r>
            <a:r>
              <a:rPr kumimoji="1"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; </a:t>
            </a:r>
            <a:r>
              <a:rPr kumimoji="1" lang="en-US" altLang="ja-JP" sz="24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</a:t>
            </a:r>
            <a:r>
              <a:rPr kumimoji="1"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++){</a:t>
            </a:r>
          </a:p>
          <a:p>
            <a:r>
              <a:rPr lang="en-US" altLang="ja-JP" sz="24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	</a:t>
            </a:r>
            <a:r>
              <a:rPr lang="en-US" altLang="ja-JP" sz="24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printf</a:t>
            </a:r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(</a:t>
            </a:r>
            <a:r>
              <a:rPr lang="en-US" altLang="ja-JP" sz="2400" dirty="0">
                <a:solidFill>
                  <a:schemeClr val="accent3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”</a:t>
            </a:r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%d”</a:t>
            </a:r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, array[</a:t>
            </a:r>
            <a:r>
              <a:rPr lang="en-US" altLang="ja-JP" sz="2400" dirty="0" err="1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</a:t>
            </a:r>
            <a:r>
              <a:rPr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]);</a:t>
            </a:r>
          </a:p>
          <a:p>
            <a:r>
              <a:rPr kumimoji="1" lang="en-US" altLang="ja-JP" sz="24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}</a:t>
            </a:r>
            <a:endParaRPr kumimoji="1" lang="ja-JP" altLang="en-US" sz="24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09678" y="2492895"/>
            <a:ext cx="3108543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kumimoji="1"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a1, a2, a3, a5;</a:t>
            </a:r>
            <a:endParaRPr kumimoji="1" lang="ja-JP" altLang="en-US" sz="24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64662" y="2492895"/>
            <a:ext cx="1569660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kumimoji="1" lang="en-US" altLang="ja-JP" sz="24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a[5];</a:t>
            </a:r>
            <a:endParaRPr kumimoji="1" lang="ja-JP" altLang="en-US" sz="24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5087342" y="2481411"/>
            <a:ext cx="500574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7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文字の列</a:t>
            </a:r>
            <a:endParaRPr kumimoji="1" lang="en-US" altLang="ja-JP" dirty="0" smtClean="0"/>
          </a:p>
          <a:p>
            <a:pPr lvl="1"/>
            <a:r>
              <a:rPr lang="ja-JP" altLang="en-US" u="sng" dirty="0" smtClean="0"/>
              <a:t>文字</a:t>
            </a:r>
            <a:r>
              <a:rPr lang="ja-JP" altLang="en-US" dirty="0" smtClean="0"/>
              <a:t>型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ja-JP" altLang="en-US" dirty="0" smtClean="0"/>
              <a:t>　＋　配</a:t>
            </a:r>
            <a:r>
              <a:rPr lang="ja-JP" altLang="en-US" u="sng" dirty="0" smtClean="0"/>
              <a:t>列</a:t>
            </a:r>
            <a:r>
              <a:rPr lang="en-US" altLang="ja-JP" dirty="0" smtClean="0"/>
              <a:t>[]</a:t>
            </a:r>
          </a:p>
          <a:p>
            <a:pPr lvl="1">
              <a:buClr>
                <a:schemeClr val="tx1"/>
              </a:buClr>
            </a:pP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</a:rPr>
              <a:t>%s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char</a:t>
            </a:r>
            <a:r>
              <a:rPr lang="ja-JP" altLang="en-US" dirty="0" smtClean="0"/>
              <a:t>型なので・・・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char</a:t>
            </a:r>
            <a:r>
              <a:rPr kumimoji="1" lang="ja-JP" altLang="en-US" dirty="0" smtClean="0"/>
              <a:t>型</a:t>
            </a:r>
            <a:r>
              <a:rPr kumimoji="1" lang="en-US" altLang="ja-JP" dirty="0" smtClean="0"/>
              <a:t>: 1byte</a:t>
            </a:r>
          </a:p>
          <a:p>
            <a:pPr lvl="1"/>
            <a:r>
              <a:rPr lang="ja-JP" altLang="en-US" dirty="0" smtClean="0"/>
              <a:t>日本語</a:t>
            </a:r>
            <a:r>
              <a:rPr lang="en-US" altLang="ja-JP" dirty="0" smtClean="0"/>
              <a:t>(</a:t>
            </a:r>
            <a:r>
              <a:rPr lang="ja-JP" altLang="en-US" dirty="0" smtClean="0"/>
              <a:t>全角文字</a:t>
            </a:r>
            <a:r>
              <a:rPr lang="en-US" altLang="ja-JP" dirty="0" smtClean="0"/>
              <a:t>): 2byte</a:t>
            </a:r>
          </a:p>
          <a:p>
            <a:pPr lvl="1"/>
            <a:r>
              <a:rPr kumimoji="1" lang="ja-JP" altLang="en-US" dirty="0" smtClean="0"/>
              <a:t>配列の要素数を文字の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倍確保しておくと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◎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42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string.h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文字列を扱うヘッダーファイル</a:t>
            </a:r>
            <a:r>
              <a:rPr lang="en-US" altLang="ja-JP" dirty="0" err="1" smtClean="0"/>
              <a:t>string.h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文字列の比較，操作</a:t>
            </a:r>
            <a:r>
              <a:rPr lang="ja-JP" altLang="en-US" dirty="0"/>
              <a:t>の</a:t>
            </a:r>
            <a:r>
              <a:rPr kumimoji="1" lang="ja-JP" altLang="en-US" dirty="0" smtClean="0"/>
              <a:t>関数がある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#include&lt;</a:t>
            </a:r>
            <a:r>
              <a:rPr lang="en-US" altLang="ja-JP" dirty="0" err="1" smtClean="0"/>
              <a:t>string.h</a:t>
            </a:r>
            <a:r>
              <a:rPr lang="en-US" altLang="ja-JP" dirty="0" smtClean="0"/>
              <a:t>&gt;</a:t>
            </a:r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白い教科書の</a:t>
            </a:r>
            <a:r>
              <a:rPr lang="en-US" altLang="ja-JP" dirty="0" smtClean="0"/>
              <a:t>P202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28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87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課題の要件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「電話帳」のプログラム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個人データの登録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データの閲覧</a:t>
            </a:r>
            <a:r>
              <a:rPr lang="ja-JP" altLang="en-US" dirty="0" smtClean="0"/>
              <a:t>・検索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ファイルに保存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追加要素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パスワード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データの変更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履歴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右中かっこ 5"/>
          <p:cNvSpPr/>
          <p:nvPr/>
        </p:nvSpPr>
        <p:spPr>
          <a:xfrm>
            <a:off x="4572000" y="2276871"/>
            <a:ext cx="227456" cy="792088"/>
          </a:xfrm>
          <a:prstGeom prst="rightBrac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01914" y="2195862"/>
            <a:ext cx="3794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構造体，ポインタ，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  <a:p>
            <a:r>
              <a:rPr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　配列，文字列操作・・・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4572000" y="3233228"/>
            <a:ext cx="227456" cy="423047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9456" y="318314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ファイル入出力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09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文字列操作</a:t>
            </a:r>
            <a:r>
              <a:rPr kumimoji="1" lang="en-US" altLang="ja-JP" dirty="0" smtClean="0"/>
              <a:t>(P.202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r>
              <a:rPr kumimoji="1" lang="en-US" altLang="ja-JP" sz="2800" dirty="0" err="1" smtClean="0"/>
              <a:t>strcat</a:t>
            </a:r>
            <a:r>
              <a:rPr kumimoji="1" lang="en-US" altLang="ja-JP" sz="2800" dirty="0" smtClean="0"/>
              <a:t>(s, t)		s</a:t>
            </a:r>
            <a:r>
              <a:rPr kumimoji="1" lang="ja-JP" altLang="en-US" sz="2800" dirty="0" smtClean="0"/>
              <a:t>の後に</a:t>
            </a:r>
            <a:r>
              <a:rPr kumimoji="1" lang="en-US" altLang="ja-JP" sz="2800" dirty="0" smtClean="0"/>
              <a:t>t</a:t>
            </a:r>
            <a:r>
              <a:rPr kumimoji="1" lang="ja-JP" altLang="en-US" sz="2800" dirty="0" smtClean="0"/>
              <a:t>をつなぐ</a:t>
            </a:r>
            <a:endParaRPr kumimoji="1" lang="en-US" altLang="ja-JP" sz="2800" dirty="0" smtClean="0"/>
          </a:p>
          <a:p>
            <a:r>
              <a:rPr kumimoji="1" lang="en-US" altLang="ja-JP" sz="2800" dirty="0" err="1" smtClean="0"/>
              <a:t>strncat</a:t>
            </a:r>
            <a:r>
              <a:rPr kumimoji="1" lang="en-US" altLang="ja-JP" sz="2800" dirty="0" smtClean="0"/>
              <a:t>(s, t, n)</a:t>
            </a:r>
            <a:r>
              <a:rPr lang="en-US" altLang="ja-JP" sz="2800" dirty="0"/>
              <a:t>	</a:t>
            </a:r>
            <a:r>
              <a:rPr lang="en-US" altLang="ja-JP" sz="2800" dirty="0" smtClean="0"/>
              <a:t>	s</a:t>
            </a:r>
            <a:r>
              <a:rPr lang="ja-JP" altLang="en-US" sz="2800" dirty="0"/>
              <a:t>の後に</a:t>
            </a:r>
            <a:r>
              <a:rPr lang="en-US" altLang="ja-JP" sz="2800" dirty="0" smtClean="0"/>
              <a:t>t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n</a:t>
            </a:r>
            <a:r>
              <a:rPr lang="ja-JP" altLang="en-US" sz="2800" dirty="0" smtClean="0"/>
              <a:t>文字つなぐ</a:t>
            </a:r>
            <a:endParaRPr lang="en-US" altLang="ja-JP" sz="2800" dirty="0" smtClean="0"/>
          </a:p>
          <a:p>
            <a:r>
              <a:rPr kumimoji="1" lang="en-US" altLang="ja-JP" sz="2800" dirty="0" err="1" smtClean="0"/>
              <a:t>strcmp</a:t>
            </a:r>
            <a:r>
              <a:rPr kumimoji="1" lang="en-US" altLang="ja-JP" sz="2800" dirty="0" smtClean="0"/>
              <a:t>(s, t)		s</a:t>
            </a:r>
            <a:r>
              <a:rPr kumimoji="1" lang="ja-JP" altLang="en-US" sz="2800" dirty="0" smtClean="0"/>
              <a:t>と</a:t>
            </a:r>
            <a:r>
              <a:rPr kumimoji="1" lang="en-US" altLang="ja-JP" sz="2800" dirty="0" smtClean="0"/>
              <a:t>t</a:t>
            </a:r>
            <a:r>
              <a:rPr kumimoji="1" lang="ja-JP" altLang="en-US" sz="2800" dirty="0" smtClean="0"/>
              <a:t>の長さに応じて，</a:t>
            </a:r>
            <a:r>
              <a:rPr kumimoji="1" lang="en-US" altLang="ja-JP" sz="2800" dirty="0" smtClean="0"/>
              <a:t>-/0/+</a:t>
            </a:r>
          </a:p>
          <a:p>
            <a:r>
              <a:rPr lang="en-US" altLang="ja-JP" sz="2800" dirty="0" err="1" smtClean="0"/>
              <a:t>strncmp</a:t>
            </a:r>
            <a:r>
              <a:rPr lang="en-US" altLang="ja-JP" sz="2800" dirty="0" smtClean="0"/>
              <a:t>(s, t, 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)	</a:t>
            </a:r>
            <a:r>
              <a:rPr lang="ja-JP" altLang="en-US" sz="2800" dirty="0" smtClean="0"/>
              <a:t>最初の</a:t>
            </a:r>
            <a:r>
              <a:rPr lang="en-US" altLang="ja-JP" sz="2800" dirty="0" smtClean="0"/>
              <a:t>n</a:t>
            </a:r>
            <a:r>
              <a:rPr lang="ja-JP" altLang="en-US" sz="2800" dirty="0" smtClean="0"/>
              <a:t>文字比較</a:t>
            </a:r>
            <a:endParaRPr lang="en-US" altLang="ja-JP" sz="2800" dirty="0" smtClean="0"/>
          </a:p>
          <a:p>
            <a:r>
              <a:rPr kumimoji="1" lang="en-US" altLang="ja-JP" sz="2800" dirty="0" err="1" smtClean="0"/>
              <a:t>strcpy</a:t>
            </a:r>
            <a:r>
              <a:rPr kumimoji="1" lang="en-US" altLang="ja-JP" sz="2800" dirty="0" smtClean="0"/>
              <a:t>(s, t)		t</a:t>
            </a:r>
            <a:r>
              <a:rPr kumimoji="1" lang="ja-JP" altLang="en-US" sz="2800" dirty="0" smtClean="0"/>
              <a:t>を</a:t>
            </a:r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へコピー</a:t>
            </a:r>
            <a:endParaRPr kumimoji="1" lang="en-US" altLang="ja-JP" sz="2800" dirty="0" smtClean="0"/>
          </a:p>
          <a:p>
            <a:r>
              <a:rPr lang="en-US" altLang="ja-JP" sz="2800" dirty="0" err="1" smtClean="0"/>
              <a:t>strncpy</a:t>
            </a:r>
            <a:r>
              <a:rPr lang="en-US" altLang="ja-JP" sz="2800" dirty="0" smtClean="0"/>
              <a:t>(s, t, n)	t</a:t>
            </a:r>
            <a:r>
              <a:rPr lang="ja-JP" altLang="en-US" sz="2800" dirty="0" smtClean="0"/>
              <a:t>の最大</a:t>
            </a:r>
            <a:r>
              <a:rPr lang="en-US" altLang="ja-JP" sz="2800" dirty="0" smtClean="0"/>
              <a:t>n</a:t>
            </a:r>
            <a:r>
              <a:rPr lang="ja-JP" altLang="en-US" sz="2800" dirty="0" smtClean="0"/>
              <a:t>文字を</a:t>
            </a:r>
            <a:r>
              <a:rPr lang="en-US" altLang="ja-JP" sz="2800" dirty="0" smtClean="0"/>
              <a:t>s</a:t>
            </a:r>
            <a:r>
              <a:rPr lang="ja-JP" altLang="en-US" sz="2800" dirty="0" smtClean="0"/>
              <a:t>にコピー</a:t>
            </a:r>
            <a:endParaRPr kumimoji="1" lang="en-US" altLang="ja-JP" sz="2800" dirty="0" smtClean="0"/>
          </a:p>
          <a:p>
            <a:r>
              <a:rPr lang="en-US" altLang="ja-JP" sz="2800" dirty="0" err="1" smtClean="0"/>
              <a:t>strlen</a:t>
            </a:r>
            <a:r>
              <a:rPr lang="en-US" altLang="ja-JP" sz="2800" dirty="0" smtClean="0"/>
              <a:t>(s)			s</a:t>
            </a:r>
            <a:r>
              <a:rPr lang="ja-JP" altLang="en-US" sz="2800" dirty="0" smtClean="0"/>
              <a:t>の長さを返す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en-US" altLang="ja-JP" sz="2800" dirty="0" smtClean="0"/>
              <a:t>				︙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en-US" altLang="ja-JP" sz="2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43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ファイル入出力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.txt</a:t>
            </a:r>
            <a:r>
              <a:rPr kumimoji="1" lang="ja-JP" altLang="en-US" dirty="0" smtClean="0"/>
              <a:t>の読み書き保存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30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3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定義・開く・閉じる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FILE *</a:t>
            </a:r>
            <a:r>
              <a:rPr kumimoji="1" lang="en-US" altLang="ja-JP" dirty="0" err="1" smtClean="0"/>
              <a:t>fp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実は</a:t>
            </a:r>
            <a:r>
              <a:rPr lang="en-US" altLang="ja-JP" dirty="0" smtClean="0"/>
              <a:t>FILE</a:t>
            </a:r>
            <a:r>
              <a:rPr lang="ja-JP" altLang="en-US" dirty="0" smtClean="0"/>
              <a:t>という構造体がある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ファイルに関する状態をまとめた構造体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int</a:t>
            </a:r>
            <a:r>
              <a:rPr lang="ja-JP" altLang="en-US" dirty="0" err="1" smtClean="0"/>
              <a:t>のように</a:t>
            </a:r>
            <a:r>
              <a:rPr lang="ja-JP" altLang="en-US" dirty="0" smtClean="0"/>
              <a:t>型名のひとつとして扱う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*</a:t>
            </a:r>
            <a:r>
              <a:rPr kumimoji="1" lang="en-US" altLang="ja-JP" dirty="0" err="1" smtClean="0"/>
              <a:t>fp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FILE</a:t>
            </a:r>
            <a:r>
              <a:rPr kumimoji="1" lang="ja-JP" altLang="en-US" dirty="0" smtClean="0"/>
              <a:t>に対するポインタ</a:t>
            </a:r>
            <a:endParaRPr kumimoji="1" lang="en-US" altLang="ja-JP" dirty="0" smtClean="0"/>
          </a:p>
          <a:p>
            <a:r>
              <a:rPr lang="en-US" altLang="ja-JP" dirty="0" err="1" smtClean="0"/>
              <a:t>fopen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fclose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fopen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ファイル名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モード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　モードに沿って開く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fclose</a:t>
            </a:r>
            <a:r>
              <a:rPr lang="en-US" altLang="ja-JP" dirty="0" smtClean="0"/>
              <a:t>(</a:t>
            </a:r>
            <a:r>
              <a:rPr lang="ja-JP" altLang="en-US" dirty="0" smtClean="0"/>
              <a:t>ファイルポインタ</a:t>
            </a:r>
            <a:r>
              <a:rPr lang="en-US" altLang="ja-JP" dirty="0" smtClean="0"/>
              <a:t>)	</a:t>
            </a:r>
            <a:r>
              <a:rPr lang="ja-JP" altLang="en-US" dirty="0" smtClean="0"/>
              <a:t>　ファイルを閉じる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49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モードについて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524323"/>
              </p:ext>
            </p:extLst>
          </p:nvPr>
        </p:nvGraphicFramePr>
        <p:xfrm>
          <a:off x="467544" y="1916832"/>
          <a:ext cx="7853903" cy="362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6855"/>
                <a:gridCol w="6347048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モード文字列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動作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4363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読み込み　ファイルがないと失敗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63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r+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読み書き　</a:t>
                      </a:r>
                      <a:r>
                        <a:rPr kumimoji="1" lang="ja-JP" altLang="en-US" dirty="0" smtClean="0"/>
                        <a:t>ファイルがないと失敗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63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書き込み　ファイルあっても</a:t>
                      </a:r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から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363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w+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読み書き　</a:t>
                      </a:r>
                      <a:r>
                        <a:rPr kumimoji="1" lang="ja-JP" altLang="en-US" dirty="0" smtClean="0"/>
                        <a:t>ファイルあっても</a:t>
                      </a:r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から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363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追加書き込み　ファイルなければ作る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4363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a+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読み書き　</a:t>
                      </a:r>
                      <a:r>
                        <a:rPr kumimoji="1" lang="ja-JP" altLang="en-US" dirty="0" smtClean="0"/>
                        <a:t>ファイルなければ作る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32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3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読み・書き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dirty="0" err="1" smtClean="0"/>
              <a:t>fprintf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fp</a:t>
            </a:r>
            <a:r>
              <a:rPr lang="ja-JP" altLang="en-US" dirty="0" err="1" smtClean="0"/>
              <a:t>，</a:t>
            </a:r>
            <a:r>
              <a:rPr lang="ja-JP" altLang="en-US" dirty="0" smtClean="0"/>
              <a:t>文字列，変数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printf</a:t>
            </a:r>
            <a:r>
              <a:rPr lang="ja-JP" altLang="en-US" dirty="0" smtClean="0"/>
              <a:t>の出力先が画面からファイルになっただけ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fscanf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fp</a:t>
            </a:r>
            <a:r>
              <a:rPr lang="en-US" altLang="ja-JP" dirty="0" smtClean="0"/>
              <a:t>,</a:t>
            </a:r>
            <a:r>
              <a:rPr lang="ja-JP" altLang="en-US" dirty="0" smtClean="0"/>
              <a:t>フォーマット</a:t>
            </a:r>
            <a:r>
              <a:rPr lang="en-US" altLang="ja-JP" dirty="0" smtClean="0"/>
              <a:t>,</a:t>
            </a:r>
            <a:r>
              <a:rPr lang="ja-JP" altLang="en-US" dirty="0" smtClean="0"/>
              <a:t>変数のアドレス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err="1" smtClean="0"/>
              <a:t>scanf</a:t>
            </a:r>
            <a:r>
              <a:rPr kumimoji="1" lang="ja-JP" altLang="en-US" dirty="0" smtClean="0"/>
              <a:t>の入力がキーボードから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ry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r>
              <a:rPr lang="en-US" altLang="ja-JP" dirty="0" err="1" smtClean="0"/>
              <a:t>fp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ファイルポインタ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04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 smtClean="0"/>
              <a:t>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TIPS</a:t>
            </a:r>
          </a:p>
          <a:p>
            <a:pPr>
              <a:lnSpc>
                <a:spcPct val="150000"/>
              </a:lnSpc>
            </a:pPr>
            <a:r>
              <a:rPr lang="ja-JP" altLang="en-US" dirty="0" smtClean="0"/>
              <a:t>構造体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ポインタ</a:t>
            </a:r>
            <a:r>
              <a:rPr lang="ja-JP" altLang="en-US" dirty="0" smtClean="0"/>
              <a:t>とアドレス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文字列の処理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ファイル入出力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88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TIPS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本題に入るその前に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3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「関数」について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引数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戻り値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kumimoji="1" lang="ja-JP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入力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出力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275856" y="3284984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067944" y="2780928"/>
            <a:ext cx="1008112" cy="1008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f(x)</a:t>
            </a:r>
            <a:endParaRPr kumimoji="1" lang="ja-JP" altLang="en-US" sz="4000" dirty="0">
              <a:solidFill>
                <a:schemeClr val="tx1"/>
              </a:solidFill>
              <a:latin typeface="源真ゴシックP Medium" panose="020B0402020203020207" pitchFamily="50" charset="-128"/>
              <a:ea typeface="源真ゴシックP Medium" panose="020B0402020203020207" pitchFamily="50" charset="-128"/>
              <a:cs typeface="源真ゴシックP Medium" panose="020B0402020203020207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5076056" y="3284984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81574" y="4134442"/>
            <a:ext cx="1795684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ex1. </a:t>
            </a:r>
            <a:r>
              <a:rPr lang="en-US" altLang="ja-JP" sz="2800" dirty="0" smtClean="0">
                <a:solidFill>
                  <a:schemeClr val="bg1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sin()</a:t>
            </a:r>
            <a:endParaRPr kumimoji="1" lang="ja-JP" altLang="en-US" sz="2800" dirty="0">
              <a:solidFill>
                <a:schemeClr val="bg1"/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03159" y="4133924"/>
            <a:ext cx="2289409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ex2. </a:t>
            </a:r>
            <a:r>
              <a:rPr lang="en-US" altLang="ja-JP" sz="2800" dirty="0" err="1" smtClean="0">
                <a:solidFill>
                  <a:schemeClr val="bg1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printf</a:t>
            </a:r>
            <a:r>
              <a:rPr lang="en-US" altLang="ja-JP" sz="2800" dirty="0" smtClean="0">
                <a:solidFill>
                  <a:schemeClr val="bg1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()</a:t>
            </a:r>
            <a:endParaRPr kumimoji="1" lang="ja-JP" altLang="en-US" sz="2800" dirty="0">
              <a:solidFill>
                <a:schemeClr val="bg1"/>
              </a:solidFill>
              <a:latin typeface="源真ゴシックP Bold" panose="020B0602020203020207" pitchFamily="50" charset="-128"/>
              <a:ea typeface="源真ゴシックP Bold" panose="020B0602020203020207" pitchFamily="50" charset="-128"/>
              <a:cs typeface="源真ゴシックP Bold" panose="020B0602020203020207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1840" y="276176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in</a:t>
            </a:r>
            <a:endParaRPr kumimoji="1" lang="ja-JP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8058" y="2761764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out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753049" y="5445224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545137" y="4941168"/>
            <a:ext cx="1008112" cy="1008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f(x)</a:t>
            </a:r>
            <a:endParaRPr kumimoji="1" lang="ja-JP" altLang="en-US" sz="4000" dirty="0">
              <a:solidFill>
                <a:schemeClr val="tx1"/>
              </a:solidFill>
              <a:latin typeface="源真ゴシックP Medium" panose="020B0402020203020207" pitchFamily="50" charset="-128"/>
              <a:ea typeface="源真ゴシックP Medium" panose="020B0402020203020207" pitchFamily="50" charset="-128"/>
              <a:cs typeface="源真ゴシックP Medium" panose="020B0402020203020207" pitchFamily="50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2553249" y="5445224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11560" y="504511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角度</a:t>
            </a:r>
            <a:r>
              <a:rPr lang="en-US" altLang="ja-JP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x</a:t>
            </a:r>
            <a:endParaRPr kumimoji="1" lang="ja-JP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69119" y="5045114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sin(x)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の値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5239263" y="5445224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6031351" y="4941168"/>
            <a:ext cx="1008112" cy="1008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rPr>
              <a:t>f(x)</a:t>
            </a:r>
            <a:endParaRPr kumimoji="1" lang="ja-JP" altLang="en-US" sz="4000" dirty="0">
              <a:solidFill>
                <a:schemeClr val="tx1"/>
              </a:solidFill>
              <a:latin typeface="源真ゴシックP Medium" panose="020B0402020203020207" pitchFamily="50" charset="-128"/>
              <a:ea typeface="源真ゴシックP Medium" panose="020B0402020203020207" pitchFamily="50" charset="-128"/>
              <a:cs typeface="源真ゴシックP Medium" panose="020B0402020203020207" pitchFamily="50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7039463" y="5445224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749607" y="479889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色々</a:t>
            </a:r>
            <a:endParaRPr lang="en-US" altLang="ja-JP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  <a:p>
            <a:r>
              <a:rPr kumimoji="1" lang="en-US" altLang="ja-JP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(</a:t>
            </a:r>
            <a:r>
              <a:rPr kumimoji="1" lang="ja-JP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数値，文字</a:t>
            </a:r>
            <a:r>
              <a:rPr kumimoji="1" lang="en-US" altLang="ja-JP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)</a:t>
            </a:r>
            <a:endParaRPr kumimoji="1" lang="ja-JP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17224" y="501498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色々</a:t>
            </a:r>
            <a:r>
              <a:rPr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を画面に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出力</a:t>
            </a:r>
            <a:endParaRPr lang="en-US" altLang="ja-JP" sz="2000" dirty="0" smtClean="0">
              <a:solidFill>
                <a:schemeClr val="accent6">
                  <a:lumMod val="75000"/>
                </a:schemeClr>
              </a:solidFill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0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main </a:t>
            </a:r>
            <a:r>
              <a:rPr kumimoji="1" lang="ja-JP" altLang="en-US" dirty="0" smtClean="0"/>
              <a:t>の書き方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main </a:t>
            </a:r>
            <a:r>
              <a:rPr kumimoji="1" lang="ja-JP" altLang="en-US" dirty="0" smtClean="0"/>
              <a:t>の戻り値の型は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int</a:t>
            </a:r>
          </a:p>
          <a:p>
            <a:pPr lvl="1"/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void main() 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という書き方はありえない</a:t>
            </a:r>
            <a:endParaRPr lang="en-US" altLang="ja-JP" dirty="0" smtClean="0">
              <a:solidFill>
                <a:schemeClr val="accent2">
                  <a:lumMod val="75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  <a:p>
            <a:pPr lvl="1"/>
            <a:endParaRPr kumimoji="1" lang="en-US" altLang="ja-JP" dirty="0">
              <a:solidFill>
                <a:schemeClr val="accent2">
                  <a:lumMod val="75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  <a:p>
            <a:r>
              <a:rPr lang="ja-JP" altLang="en-US" dirty="0" smtClean="0"/>
              <a:t>理想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40784" y="3882478"/>
            <a:ext cx="32624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int</a:t>
            </a:r>
            <a:r>
              <a:rPr kumimoji="1"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main(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void</a:t>
            </a:r>
            <a:r>
              <a:rPr kumimoji="1"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){</a:t>
            </a:r>
          </a:p>
          <a:p>
            <a:r>
              <a:rPr lang="en-US" altLang="ja-JP" sz="32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</a:t>
            </a:r>
            <a:r>
              <a:rPr lang="en-US" altLang="ja-JP" sz="3200" dirty="0" smtClean="0">
                <a:solidFill>
                  <a:schemeClr val="accent3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//</a:t>
            </a:r>
            <a:r>
              <a:rPr lang="ja-JP" altLang="en-US" sz="3200" dirty="0" smtClean="0">
                <a:solidFill>
                  <a:schemeClr val="accent3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何か処理</a:t>
            </a:r>
            <a:endParaRPr kumimoji="1" lang="en-US" altLang="ja-JP" sz="3200" dirty="0" smtClean="0">
              <a:solidFill>
                <a:schemeClr val="accent3">
                  <a:lumMod val="75000"/>
                </a:schemeClr>
              </a:solidFill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   </a:t>
            </a:r>
            <a:r>
              <a:rPr lang="en-US" altLang="ja-JP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return</a:t>
            </a:r>
            <a:r>
              <a:rPr lang="en-US" altLang="ja-JP" sz="32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0;</a:t>
            </a:r>
            <a:endParaRPr kumimoji="1" lang="en-US" altLang="ja-JP" sz="32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  <a:p>
            <a:r>
              <a:rPr lang="en-US" altLang="ja-JP" sz="3200" dirty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}</a:t>
            </a:r>
            <a:endParaRPr kumimoji="1" lang="ja-JP" altLang="en-US" sz="3200" dirty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43613" y="3401516"/>
            <a:ext cx="8803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int</a:t>
            </a:r>
            <a:r>
              <a:rPr lang="ja-JP" altLang="en-US" sz="2400" dirty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型</a:t>
            </a:r>
            <a:endParaRPr kumimoji="1" lang="ja-JP" altLang="en-US" sz="2400" dirty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03216" y="3161778"/>
            <a:ext cx="1335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引数なし</a:t>
            </a:r>
            <a:endParaRPr kumimoji="1" lang="ja-JP" altLang="en-US" sz="2400" dirty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15842" y="5479606"/>
            <a:ext cx="13404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戻り値：</a:t>
            </a:r>
            <a:r>
              <a:rPr lang="en-US" altLang="ja-JP" sz="2400" dirty="0" smtClean="0"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源真ゴシックP Regular" panose="020B0302020203020207" pitchFamily="50" charset="-128"/>
              </a:rPr>
              <a:t>0</a:t>
            </a:r>
            <a:endParaRPr kumimoji="1" lang="ja-JP" altLang="en-US" sz="2400" dirty="0"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源真ゴシックP Regular" panose="020B0302020203020207" pitchFamily="50" charset="-128"/>
            </a:endParaRPr>
          </a:p>
        </p:txBody>
      </p:sp>
      <p:cxnSp>
        <p:nvCxnSpPr>
          <p:cNvPr id="11" name="曲線コネクタ 10"/>
          <p:cNvCxnSpPr>
            <a:stCxn id="7" idx="3"/>
          </p:cNvCxnSpPr>
          <p:nvPr/>
        </p:nvCxnSpPr>
        <p:spPr>
          <a:xfrm>
            <a:off x="2923982" y="3632349"/>
            <a:ext cx="423882" cy="372715"/>
          </a:xfrm>
          <a:prstGeom prst="curvedConnector3">
            <a:avLst>
              <a:gd name="adj1" fmla="val 1049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線コネクタ 13"/>
          <p:cNvCxnSpPr>
            <a:stCxn id="8" idx="1"/>
          </p:cNvCxnSpPr>
          <p:nvPr/>
        </p:nvCxnSpPr>
        <p:spPr>
          <a:xfrm rot="10800000" flipV="1">
            <a:off x="5292080" y="3392610"/>
            <a:ext cx="911136" cy="612453"/>
          </a:xfrm>
          <a:prstGeom prst="curvedConnector3">
            <a:avLst>
              <a:gd name="adj1" fmla="val 1011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9" idx="1"/>
          </p:cNvCxnSpPr>
          <p:nvPr/>
        </p:nvCxnSpPr>
        <p:spPr>
          <a:xfrm rot="10800000">
            <a:off x="4788024" y="5479607"/>
            <a:ext cx="1427818" cy="230833"/>
          </a:xfrm>
          <a:prstGeom prst="curvedConnector3">
            <a:avLst>
              <a:gd name="adj1" fmla="val 1037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配列の初期化・定義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4441" y="4653136"/>
            <a:ext cx="8229600" cy="1257003"/>
          </a:xfrm>
        </p:spPr>
        <p:txBody>
          <a:bodyPr/>
          <a:lstStyle/>
          <a:p>
            <a:r>
              <a:rPr lang="ja-JP" altLang="en-US" dirty="0" smtClean="0"/>
              <a:t>配列はサイズがわからないと定義できない</a:t>
            </a:r>
            <a:endParaRPr lang="en-US" altLang="ja-JP" dirty="0" smtClean="0"/>
          </a:p>
          <a:p>
            <a:r>
              <a:rPr kumimoji="1" lang="ja-JP" altLang="en-US" dirty="0" smtClean="0"/>
              <a:t>文字列は文字の配列で定義され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0671" y="184105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char</a:t>
            </a:r>
            <a:r>
              <a:rPr kumimoji="1"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f</a:t>
            </a:r>
            <a:r>
              <a:rPr kumimoji="1"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ilename = "data.txt";</a:t>
            </a:r>
            <a:endParaRPr kumimoji="1" lang="en-US" altLang="ja-JP" sz="36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29839" y="3374459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solidFill>
                  <a:schemeClr val="accent2">
                    <a:lumMod val="75000"/>
                  </a:schemeClr>
                </a:solidFill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char</a:t>
            </a:r>
            <a:r>
              <a:rPr kumimoji="1"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 </a:t>
            </a:r>
            <a:r>
              <a:rPr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f</a:t>
            </a:r>
            <a:r>
              <a:rPr kumimoji="1" lang="en-US" altLang="ja-JP" sz="3600" dirty="0" smtClean="0">
                <a:latin typeface="ゆたぽん（コーディング）" panose="02000609000000000000" pitchFamily="1" charset="-128"/>
                <a:ea typeface="ゆたぽん（コーディング）" panose="02000609000000000000" pitchFamily="1" charset="-128"/>
              </a:rPr>
              <a:t>ilename[] = "data.txt";</a:t>
            </a:r>
            <a:endParaRPr kumimoji="1" lang="en-US" altLang="ja-JP" sz="3600" dirty="0" smtClean="0">
              <a:latin typeface="ゆたぽん（コーディング）" panose="02000609000000000000" pitchFamily="1" charset="-128"/>
              <a:ea typeface="ゆたぽん（コーディング）" panose="02000609000000000000" pitchFamily="1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9484" y="182307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solidFill>
                  <a:schemeClr val="accent2">
                    <a:lumMod val="75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×</a:t>
            </a:r>
            <a:endParaRPr kumimoji="1" lang="ja-JP" altLang="en-US" sz="5400" dirty="0">
              <a:solidFill>
                <a:schemeClr val="accent2">
                  <a:lumMod val="75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9484" y="323595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rPr>
              <a:t>◎</a:t>
            </a:r>
            <a:endParaRPr kumimoji="1" lang="ja-JP" altLang="en-US" sz="5400" dirty="0">
              <a:solidFill>
                <a:schemeClr val="tx2">
                  <a:lumMod val="60000"/>
                  <a:lumOff val="40000"/>
                </a:schemeClr>
              </a:solidFill>
              <a:latin typeface="源真ゴシックP Heavy" panose="020B0702020203020207" pitchFamily="50" charset="-128"/>
              <a:ea typeface="源真ゴシックP Heavy" panose="020B0702020203020207" pitchFamily="50" charset="-128"/>
              <a:cs typeface="源真ゴシックP Heavy" panose="020B07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09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で始まる数字（電話番号）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一桁ずつ配列に入れる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scanf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</a:rPr>
              <a:t>"%1d"</a:t>
            </a:r>
            <a:r>
              <a:rPr lang="en-US" altLang="ja-JP" dirty="0" smtClean="0"/>
              <a:t>, &amp;phone[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]);</a:t>
            </a:r>
          </a:p>
          <a:p>
            <a:pPr lvl="1"/>
            <a:r>
              <a:rPr lang="ja-JP" altLang="en-US" dirty="0" smtClean="0"/>
              <a:t>↑を番号の桁数分だけループ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工夫の仕方の一例として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あく</a:t>
            </a:r>
            <a:r>
              <a:rPr kumimoji="1" lang="ja-JP" altLang="en-US" dirty="0" smtClean="0"/>
              <a:t>まで僕の思いつき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もっと賢い方法もあるかも？</a:t>
            </a:r>
            <a:endParaRPr lang="en-US" altLang="ja-JP" dirty="0" smtClean="0"/>
          </a:p>
          <a:p>
            <a:pPr lvl="1"/>
            <a:r>
              <a:rPr lang="ja-JP" altLang="en-US" dirty="0"/>
              <a:t>ちなみ</a:t>
            </a:r>
            <a:r>
              <a:rPr lang="ja-JP" altLang="en-US" dirty="0" smtClean="0"/>
              <a:t>に</a:t>
            </a:r>
            <a:r>
              <a:rPr lang="en-US" altLang="ja-JP" dirty="0" smtClean="0"/>
              <a:t>0</a:t>
            </a:r>
            <a:r>
              <a:rPr lang="ja-JP" altLang="en-US" dirty="0" smtClean="0"/>
              <a:t>で始まる数字は普通</a:t>
            </a:r>
            <a:r>
              <a:rPr lang="en-US" altLang="ja-JP" dirty="0" smtClean="0"/>
              <a:t>8</a:t>
            </a:r>
            <a:r>
              <a:rPr lang="ja-JP" altLang="en-US" dirty="0" smtClean="0"/>
              <a:t>進数を示す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2015/11/18 &lt;Exercises&gt;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4021-DEBC-431D-91A5-9B90C5377CF6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46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2334</TotalTime>
  <Words>1439</Words>
  <Application>Microsoft Office PowerPoint</Application>
  <PresentationFormat>画面に合わせる (4:3)</PresentationFormat>
  <Paragraphs>410</Paragraphs>
  <Slides>34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テーマ1</vt:lpstr>
      <vt:lpstr>ロボットプログラミング演習</vt:lpstr>
      <vt:lpstr>今回限り（？）の注意事項</vt:lpstr>
      <vt:lpstr>課題の要件</vt:lpstr>
      <vt:lpstr>今回の内容</vt:lpstr>
      <vt:lpstr>TIPS</vt:lpstr>
      <vt:lpstr>「関数」について</vt:lpstr>
      <vt:lpstr>main の書き方</vt:lpstr>
      <vt:lpstr>配列の初期化・定義</vt:lpstr>
      <vt:lpstr>0で始まる数字（電話番号）</vt:lpstr>
      <vt:lpstr>構造体</vt:lpstr>
      <vt:lpstr>構造体 struct</vt:lpstr>
      <vt:lpstr>具体的な定義の仕方</vt:lpstr>
      <vt:lpstr>具体的な使い方</vt:lpstr>
      <vt:lpstr>ポインタとかそこら辺</vt:lpstr>
      <vt:lpstr>メモリとアドレス</vt:lpstr>
      <vt:lpstr>演習1:アドレスを見てみよう！</vt:lpstr>
      <vt:lpstr>演習1　解説</vt:lpstr>
      <vt:lpstr>演習2:アドレスを変数として扱おう！</vt:lpstr>
      <vt:lpstr>演習2 解説</vt:lpstr>
      <vt:lpstr>演習2での疑問点</vt:lpstr>
      <vt:lpstr>演習3:ポインタ実験</vt:lpstr>
      <vt:lpstr>演習3　解説</vt:lpstr>
      <vt:lpstr>演習4: *pを使ってみよう！</vt:lpstr>
      <vt:lpstr>演習4　解説</vt:lpstr>
      <vt:lpstr>演習4　図で説明すると・・・</vt:lpstr>
      <vt:lpstr>文字列の処理</vt:lpstr>
      <vt:lpstr>配列について（復習）</vt:lpstr>
      <vt:lpstr>文字列</vt:lpstr>
      <vt:lpstr>string.h</vt:lpstr>
      <vt:lpstr>文字列操作(P.202から)</vt:lpstr>
      <vt:lpstr>ファイル入出力</vt:lpstr>
      <vt:lpstr>定義・開く・閉じる</vt:lpstr>
      <vt:lpstr>モードについて</vt:lpstr>
      <vt:lpstr>読み・書き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Masashi.U</dc:creator>
  <cp:lastModifiedBy>samuiui</cp:lastModifiedBy>
  <cp:revision>98</cp:revision>
  <dcterms:created xsi:type="dcterms:W3CDTF">2015-10-07T10:00:23Z</dcterms:created>
  <dcterms:modified xsi:type="dcterms:W3CDTF">2015-11-18T00:28:14Z</dcterms:modified>
</cp:coreProperties>
</file>