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4"/>
  </p:notesMasterIdLst>
  <p:sldIdLst>
    <p:sldId id="256" r:id="rId28"/>
    <p:sldId id="257" r:id="rId29"/>
    <p:sldId id="258" r:id="rId30"/>
    <p:sldId id="259" r:id="rId31"/>
    <p:sldId id="260" r:id="rId32"/>
    <p:sldId id="261"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uce" charset="1" panose="00000500000000000000"/>
      <p:regular r:id="rId10"/>
    </p:embeddedFont>
    <p:embeddedFont>
      <p:font typeface="Open Sauce Bold" charset="1" panose="00000800000000000000"/>
      <p:regular r:id="rId11"/>
    </p:embeddedFont>
    <p:embeddedFont>
      <p:font typeface="Open Sauce Italics" charset="1" panose="00000500000000000000"/>
      <p:regular r:id="rId12"/>
    </p:embeddedFont>
    <p:embeddedFont>
      <p:font typeface="Open Sauce Bold Italics" charset="1" panose="00000800000000000000"/>
      <p:regular r:id="rId13"/>
    </p:embeddedFont>
    <p:embeddedFont>
      <p:font typeface="Open Sauce Light" charset="1" panose="00000400000000000000"/>
      <p:regular r:id="rId14"/>
    </p:embeddedFont>
    <p:embeddedFont>
      <p:font typeface="Open Sauce Light Italics" charset="1" panose="00000400000000000000"/>
      <p:regular r:id="rId15"/>
    </p:embeddedFont>
    <p:embeddedFont>
      <p:font typeface="Open Sauce Medium" charset="1" panose="00000600000000000000"/>
      <p:regular r:id="rId16"/>
    </p:embeddedFont>
    <p:embeddedFont>
      <p:font typeface="Open Sauce Medium Italics" charset="1" panose="00000600000000000000"/>
      <p:regular r:id="rId17"/>
    </p:embeddedFont>
    <p:embeddedFont>
      <p:font typeface="Open Sauce Semi-Bold" charset="1" panose="00000700000000000000"/>
      <p:regular r:id="rId18"/>
    </p:embeddedFont>
    <p:embeddedFont>
      <p:font typeface="Open Sauce Semi-Bold Italics" charset="1" panose="00000700000000000000"/>
      <p:regular r:id="rId19"/>
    </p:embeddedFont>
    <p:embeddedFont>
      <p:font typeface="Open Sauce Heavy" charset="1" panose="00000A00000000000000"/>
      <p:regular r:id="rId20"/>
    </p:embeddedFont>
    <p:embeddedFont>
      <p:font typeface="Open Sauce Heavy Italics" charset="1" panose="00000A00000000000000"/>
      <p:regular r:id="rId21"/>
    </p:embeddedFont>
    <p:embeddedFont>
      <p:font typeface="Telegraf" charset="1" panose="00000500000000000000"/>
      <p:regular r:id="rId22"/>
    </p:embeddedFont>
    <p:embeddedFont>
      <p:font typeface="Telegraf Bold" charset="1" panose="00000800000000000000"/>
      <p:regular r:id="rId23"/>
    </p:embeddedFont>
    <p:embeddedFont>
      <p:font typeface="Telegraf Extra-Light" charset="1" panose="00000300000000000000"/>
      <p:regular r:id="rId24"/>
    </p:embeddedFont>
    <p:embeddedFont>
      <p:font typeface="Telegraf Medium" charset="1" panose="00000600000000000000"/>
      <p:regular r:id="rId25"/>
    </p:embeddedFont>
    <p:embeddedFont>
      <p:font typeface="Telegraf Ultra-Bold" charset="1" panose="00000900000000000000"/>
      <p:regular r:id="rId26"/>
    </p:embeddedFont>
    <p:embeddedFont>
      <p:font typeface="Telegraf Heavy"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notesMasters/notesMaster1.xml" Type="http://schemas.openxmlformats.org/officeDocument/2006/relationships/notesMaster"/><Relationship Id="rId35" Target="theme/theme2.xml" Type="http://schemas.openxmlformats.org/officeDocument/2006/relationships/theme"/><Relationship Id="rId36" Target="notesSlides/notesSlide1.xml" Type="http://schemas.openxmlformats.org/officeDocument/2006/relationships/notesSlide"/><Relationship Id="rId37" Target="notesSlides/notesSlide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p>
          <a:p>
            <a:r>
              <a:rPr lang="en-US"/>
              <a:t>• Choose the number of clusters (k). This is an important step, as the number of clusters will have a big impact on the outcome of the algorithm.</a:t>
            </a:r>
          </a:p>
          <a:p>
            <a:r>
              <a:rPr lang="en-US"/>
              <a:t/>
            </a:r>
          </a:p>
          <a:p>
            <a:r>
              <a:rPr lang="en-US"/>
              <a:t>• Initialize the centroids of the clusters. This can be done randomly or by using a more sophisticated method, such as k-means++.</a:t>
            </a:r>
          </a:p>
          <a:p>
            <a:r>
              <a:rPr lang="en-US"/>
              <a:t/>
            </a:r>
          </a:p>
          <a:p>
            <a:r>
              <a:rPr lang="en-US"/>
              <a:t>• Assign each data point to the cluster with the closest centroid. To calculate the distance between a data point and a centroid, you can use any distance metric, such as Euclidean distance or Manhattan distance.</a:t>
            </a:r>
          </a:p>
          <a:p>
            <a:r>
              <a:rPr lang="en-US"/>
              <a:t/>
            </a:r>
          </a:p>
          <a:p>
            <a:r>
              <a:rPr lang="en-US"/>
              <a:t>• Update the centroids of the clusters. To do this, calculate the average of all the data points in each cluster.</a:t>
            </a:r>
          </a:p>
          <a:p>
            <a:r>
              <a:rPr lang="en-US"/>
              <a:t/>
            </a:r>
          </a:p>
          <a:p>
            <a:r>
              <a:rPr lang="en-US"/>
              <a:t/>
            </a:r>
          </a:p>
          <a:p>
            <a:r>
              <a:rPr lang="en-US"/>
              <a:t>Steps 3 and 4 are repeated until the centroids no longer change. At this point, the algorithm has converged and the data points have been grouped into their final clusters.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company can use K-means clustering to segment the customers into</a:t>
            </a:r>
          </a:p>
          <a:p>
            <a:r>
              <a:rPr lang="en-US"/>
              <a:t>different groups based on their purchase history. For example, the</a:t>
            </a:r>
          </a:p>
          <a:p>
            <a:r>
              <a:rPr lang="en-US"/>
              <a:t>company could use three clusters to represent three different types of</a:t>
            </a:r>
          </a:p>
          <a:p>
            <a:r>
              <a:rPr lang="en-US"/>
              <a:t>customers: high-value customers, medium-value customers, and</a:t>
            </a:r>
          </a:p>
          <a:p>
            <a:r>
              <a:rPr lang="en-US"/>
              <a:t>low-value customers.</a:t>
            </a:r>
          </a:p>
          <a:p>
            <a:r>
              <a:rPr lang="en-US"/>
              <a:t/>
            </a:r>
          </a:p>
          <a:p>
            <a:r>
              <a:rPr lang="en-US"/>
              <a:t>Once the customers have been segmented, the company can use this</a:t>
            </a:r>
          </a:p>
          <a:p>
            <a:r>
              <a:rPr lang="en-US"/>
              <a:t>information to develop targeted marketing campaigns and improve the</a:t>
            </a:r>
          </a:p>
          <a:p>
            <a:r>
              <a:rPr lang="en-US"/>
              <a:t>customer experience. For example, the company could send a discount code</a:t>
            </a:r>
          </a:p>
          <a:p>
            <a:r>
              <a:rPr lang="en-US"/>
              <a:t>to the low-value customers segment to encourage them to make a purchase.</a:t>
            </a:r>
          </a:p>
          <a:p>
            <a:r>
              <a:rPr lang="en-US"/>
              <a:t/>
            </a:r>
          </a:p>
          <a:p>
            <a:r>
              <a:rPr lang="en-US"/>
              <a:t>K-means clustering is a powerful tool that can be used to solve a wide variety of problems. However, it is important to note that K-means clustering is a heuristic algorithm, meaning that it does not guarantee to find the optimal solution. Additionally, K-means clustering is sensitive to the initialization of the cluster centroids.</a:t>
            </a:r>
          </a:p>
          <a:p>
            <a:r>
              <a:rPr lang="en-US"/>
              <a:t/>
            </a:r>
          </a:p>
          <a:p>
            <a:r>
              <a:rPr lang="en-US"/>
              <a:t>To improve the results of K-means clustering, it is important to choose a</a:t>
            </a:r>
          </a:p>
          <a:p>
            <a:r>
              <a:rPr lang="en-US"/>
              <a:t>good value for K and to initialize the cluster centroids carefully. One</a:t>
            </a:r>
          </a:p>
          <a:p>
            <a:r>
              <a:rPr lang="en-US"/>
              <a:t>way to do this is to run K-means clustering multiple times with different</a:t>
            </a:r>
          </a:p>
          <a:p>
            <a:r>
              <a:rPr lang="en-US"/>
              <a:t>values for K and different initializations.</a:t>
            </a:r>
          </a:p>
          <a:p>
            <a:r>
              <a:rPr lang="en-US"/>
              <a:t>Overall, K-means clustering is a simple and effective unsupervised</a:t>
            </a:r>
          </a:p>
          <a:p>
            <a:r>
              <a:rPr lang="en-US"/>
              <a:t>learning algorithm that is widely used in a variety of real-world</a:t>
            </a:r>
          </a:p>
          <a:p>
            <a:r>
              <a:rPr lang="en-US"/>
              <a:t>applications.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7834C"/>
        </a:solidFill>
      </p:bgPr>
    </p:bg>
    <p:spTree>
      <p:nvGrpSpPr>
        <p:cNvPr id="1" name=""/>
        <p:cNvGrpSpPr/>
        <p:nvPr/>
      </p:nvGrpSpPr>
      <p:grpSpPr>
        <a:xfrm>
          <a:off x="0" y="0"/>
          <a:ext cx="0" cy="0"/>
          <a:chOff x="0" y="0"/>
          <a:chExt cx="0" cy="0"/>
        </a:xfrm>
      </p:grpSpPr>
      <p:sp>
        <p:nvSpPr>
          <p:cNvPr name="Freeform 2" id="2"/>
          <p:cNvSpPr/>
          <p:nvPr/>
        </p:nvSpPr>
        <p:spPr>
          <a:xfrm flipH="false" flipV="false" rot="0">
            <a:off x="-120430" y="-72567"/>
            <a:ext cx="18528860" cy="10432134"/>
          </a:xfrm>
          <a:custGeom>
            <a:avLst/>
            <a:gdLst/>
            <a:ahLst/>
            <a:cxnLst/>
            <a:rect r="r" b="b" t="t" l="l"/>
            <a:pathLst>
              <a:path h="10432134" w="18528860">
                <a:moveTo>
                  <a:pt x="0" y="0"/>
                </a:moveTo>
                <a:lnTo>
                  <a:pt x="18528860" y="0"/>
                </a:lnTo>
                <a:lnTo>
                  <a:pt x="18528860" y="10432134"/>
                </a:lnTo>
                <a:lnTo>
                  <a:pt x="0" y="104321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6453820"/>
            <a:ext cx="10825950" cy="504825"/>
          </a:xfrm>
          <a:prstGeom prst="rect">
            <a:avLst/>
          </a:prstGeom>
        </p:spPr>
        <p:txBody>
          <a:bodyPr anchor="t" rtlCol="false" tIns="0" lIns="0" bIns="0" rIns="0">
            <a:spAutoFit/>
          </a:bodyPr>
          <a:lstStyle/>
          <a:p>
            <a:pPr>
              <a:lnSpc>
                <a:spcPts val="4199"/>
              </a:lnSpc>
            </a:pPr>
            <a:r>
              <a:rPr lang="en-US" sz="2999">
                <a:solidFill>
                  <a:srgbClr val="070707"/>
                </a:solidFill>
                <a:latin typeface="Open Sauce"/>
              </a:rPr>
              <a:t>A Machine Learning Algorithm</a:t>
            </a:r>
          </a:p>
        </p:txBody>
      </p:sp>
      <p:sp>
        <p:nvSpPr>
          <p:cNvPr name="TextBox 4" id="4"/>
          <p:cNvSpPr txBox="true"/>
          <p:nvPr/>
        </p:nvSpPr>
        <p:spPr>
          <a:xfrm rot="0">
            <a:off x="948565" y="3189925"/>
            <a:ext cx="15987398" cy="3398121"/>
          </a:xfrm>
          <a:prstGeom prst="rect">
            <a:avLst/>
          </a:prstGeom>
        </p:spPr>
        <p:txBody>
          <a:bodyPr anchor="t" rtlCol="false" tIns="0" lIns="0" bIns="0" rIns="0">
            <a:spAutoFit/>
          </a:bodyPr>
          <a:lstStyle/>
          <a:p>
            <a:pPr>
              <a:lnSpc>
                <a:spcPts val="12647"/>
              </a:lnSpc>
            </a:pPr>
            <a:r>
              <a:rPr lang="en-US" sz="12399">
                <a:solidFill>
                  <a:srgbClr val="070707"/>
                </a:solidFill>
                <a:latin typeface="Telegraf Bold"/>
              </a:rPr>
              <a:t>K-Means Clustering Algorithm</a:t>
            </a:r>
          </a:p>
        </p:txBody>
      </p:sp>
      <p:sp>
        <p:nvSpPr>
          <p:cNvPr name="Freeform 5" id="5"/>
          <p:cNvSpPr/>
          <p:nvPr/>
        </p:nvSpPr>
        <p:spPr>
          <a:xfrm flipH="false" flipV="false" rot="0">
            <a:off x="14880869" y="0"/>
            <a:ext cx="3407131" cy="3407131"/>
          </a:xfrm>
          <a:custGeom>
            <a:avLst/>
            <a:gdLst/>
            <a:ahLst/>
            <a:cxnLst/>
            <a:rect r="r" b="b" t="t" l="l"/>
            <a:pathLst>
              <a:path h="3407131" w="3407131">
                <a:moveTo>
                  <a:pt x="0" y="0"/>
                </a:moveTo>
                <a:lnTo>
                  <a:pt x="3407131" y="0"/>
                </a:lnTo>
                <a:lnTo>
                  <a:pt x="3407131" y="3407131"/>
                </a:lnTo>
                <a:lnTo>
                  <a:pt x="0" y="3407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7760013"/>
            <a:ext cx="3324087" cy="452755"/>
          </a:xfrm>
          <a:prstGeom prst="rect">
            <a:avLst/>
          </a:prstGeom>
        </p:spPr>
        <p:txBody>
          <a:bodyPr anchor="t" rtlCol="false" tIns="0" lIns="0" bIns="0" rIns="0">
            <a:spAutoFit/>
          </a:bodyPr>
          <a:lstStyle/>
          <a:p>
            <a:pPr algn="l" marL="0" indent="0" lvl="0">
              <a:lnSpc>
                <a:spcPts val="3379"/>
              </a:lnSpc>
              <a:spcBef>
                <a:spcPct val="0"/>
              </a:spcBef>
            </a:pPr>
            <a:r>
              <a:rPr lang="en-US" sz="2599">
                <a:solidFill>
                  <a:srgbClr val="070707"/>
                </a:solidFill>
                <a:latin typeface="Telegraf Bold"/>
              </a:rPr>
              <a:t>Presented By:</a:t>
            </a:r>
          </a:p>
        </p:txBody>
      </p:sp>
      <p:sp>
        <p:nvSpPr>
          <p:cNvPr name="TextBox 7" id="7"/>
          <p:cNvSpPr txBox="true"/>
          <p:nvPr/>
        </p:nvSpPr>
        <p:spPr>
          <a:xfrm rot="0">
            <a:off x="1028700" y="8245522"/>
            <a:ext cx="4723277" cy="417195"/>
          </a:xfrm>
          <a:prstGeom prst="rect">
            <a:avLst/>
          </a:prstGeom>
        </p:spPr>
        <p:txBody>
          <a:bodyPr anchor="t" rtlCol="false" tIns="0" lIns="0" bIns="0" rIns="0">
            <a:spAutoFit/>
          </a:bodyPr>
          <a:lstStyle/>
          <a:p>
            <a:pPr algn="l" marL="0" indent="0" lvl="0">
              <a:lnSpc>
                <a:spcPts val="3119"/>
              </a:lnSpc>
              <a:spcBef>
                <a:spcPct val="0"/>
              </a:spcBef>
            </a:pPr>
            <a:r>
              <a:rPr lang="en-US" sz="2399">
                <a:solidFill>
                  <a:srgbClr val="070707"/>
                </a:solidFill>
                <a:latin typeface="Telegraf"/>
              </a:rPr>
              <a:t>Matthew Andrei O. Valencia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834C"/>
        </a:solidFill>
      </p:bgPr>
    </p:bg>
    <p:spTree>
      <p:nvGrpSpPr>
        <p:cNvPr id="1" name=""/>
        <p:cNvGrpSpPr/>
        <p:nvPr/>
      </p:nvGrpSpPr>
      <p:grpSpPr>
        <a:xfrm>
          <a:off x="0" y="0"/>
          <a:ext cx="0" cy="0"/>
          <a:chOff x="0" y="0"/>
          <a:chExt cx="0" cy="0"/>
        </a:xfrm>
      </p:grpSpPr>
      <p:sp>
        <p:nvSpPr>
          <p:cNvPr name="Freeform 2" id="2"/>
          <p:cNvSpPr/>
          <p:nvPr/>
        </p:nvSpPr>
        <p:spPr>
          <a:xfrm flipH="false" flipV="false" rot="0">
            <a:off x="-2327796" y="-2784538"/>
            <a:ext cx="31208825" cy="17571219"/>
          </a:xfrm>
          <a:custGeom>
            <a:avLst/>
            <a:gdLst/>
            <a:ahLst/>
            <a:cxnLst/>
            <a:rect r="r" b="b" t="t" l="l"/>
            <a:pathLst>
              <a:path h="17571219" w="31208825">
                <a:moveTo>
                  <a:pt x="0" y="0"/>
                </a:moveTo>
                <a:lnTo>
                  <a:pt x="31208825" y="0"/>
                </a:lnTo>
                <a:lnTo>
                  <a:pt x="31208825" y="17571219"/>
                </a:lnTo>
                <a:lnTo>
                  <a:pt x="0" y="175712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0869" y="0"/>
            <a:ext cx="3407131" cy="3407131"/>
          </a:xfrm>
          <a:custGeom>
            <a:avLst/>
            <a:gdLst/>
            <a:ahLst/>
            <a:cxnLst/>
            <a:rect r="r" b="b" t="t" l="l"/>
            <a:pathLst>
              <a:path h="3407131" w="3407131">
                <a:moveTo>
                  <a:pt x="0" y="0"/>
                </a:moveTo>
                <a:lnTo>
                  <a:pt x="3407131" y="0"/>
                </a:lnTo>
                <a:lnTo>
                  <a:pt x="3407131" y="3407131"/>
                </a:lnTo>
                <a:lnTo>
                  <a:pt x="0" y="3407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714375" y="3813284"/>
            <a:ext cx="15599979" cy="3086100"/>
            <a:chOff x="0" y="0"/>
            <a:chExt cx="4108637" cy="812800"/>
          </a:xfrm>
        </p:grpSpPr>
        <p:sp>
          <p:nvSpPr>
            <p:cNvPr name="Freeform 5" id="5"/>
            <p:cNvSpPr/>
            <p:nvPr/>
          </p:nvSpPr>
          <p:spPr>
            <a:xfrm flipH="false" flipV="false" rot="0">
              <a:off x="0" y="0"/>
              <a:ext cx="4108636" cy="812800"/>
            </a:xfrm>
            <a:custGeom>
              <a:avLst/>
              <a:gdLst/>
              <a:ahLst/>
              <a:cxnLst/>
              <a:rect r="r" b="b" t="t" l="l"/>
              <a:pathLst>
                <a:path h="812800" w="4108636">
                  <a:moveTo>
                    <a:pt x="25310" y="0"/>
                  </a:moveTo>
                  <a:lnTo>
                    <a:pt x="4083326" y="0"/>
                  </a:lnTo>
                  <a:cubicBezTo>
                    <a:pt x="4090039" y="0"/>
                    <a:pt x="4096477" y="2667"/>
                    <a:pt x="4101223" y="7413"/>
                  </a:cubicBezTo>
                  <a:cubicBezTo>
                    <a:pt x="4105970" y="12160"/>
                    <a:pt x="4108636" y="18597"/>
                    <a:pt x="4108636" y="25310"/>
                  </a:cubicBezTo>
                  <a:lnTo>
                    <a:pt x="4108636" y="787490"/>
                  </a:lnTo>
                  <a:cubicBezTo>
                    <a:pt x="4108636" y="801468"/>
                    <a:pt x="4097305" y="812800"/>
                    <a:pt x="4083326" y="812800"/>
                  </a:cubicBezTo>
                  <a:lnTo>
                    <a:pt x="25310" y="812800"/>
                  </a:lnTo>
                  <a:cubicBezTo>
                    <a:pt x="18597" y="812800"/>
                    <a:pt x="12160" y="810133"/>
                    <a:pt x="7413" y="805387"/>
                  </a:cubicBezTo>
                  <a:cubicBezTo>
                    <a:pt x="2667" y="800640"/>
                    <a:pt x="0" y="794202"/>
                    <a:pt x="0" y="787490"/>
                  </a:cubicBezTo>
                  <a:lnTo>
                    <a:pt x="0" y="25310"/>
                  </a:lnTo>
                  <a:cubicBezTo>
                    <a:pt x="0" y="18597"/>
                    <a:pt x="2667" y="12160"/>
                    <a:pt x="7413" y="7413"/>
                  </a:cubicBezTo>
                  <a:cubicBezTo>
                    <a:pt x="12160" y="2667"/>
                    <a:pt x="18597" y="0"/>
                    <a:pt x="25310" y="0"/>
                  </a:cubicBezTo>
                  <a:close/>
                </a:path>
              </a:pathLst>
            </a:custGeom>
            <a:solidFill>
              <a:srgbClr val="FFFFFF">
                <a:alpha val="32941"/>
              </a:srgbClr>
            </a:solidFill>
          </p:spPr>
        </p:sp>
        <p:sp>
          <p:nvSpPr>
            <p:cNvPr name="TextBox 6" id="6"/>
            <p:cNvSpPr txBox="true"/>
            <p:nvPr/>
          </p:nvSpPr>
          <p:spPr>
            <a:xfrm>
              <a:off x="0" y="-57150"/>
              <a:ext cx="4108637" cy="869950"/>
            </a:xfrm>
            <a:prstGeom prst="rect">
              <a:avLst/>
            </a:prstGeom>
          </p:spPr>
          <p:txBody>
            <a:bodyPr anchor="ctr" rtlCol="false" tIns="50800" lIns="50800" bIns="50800" rIns="50800"/>
            <a:lstStyle/>
            <a:p>
              <a:pPr algn="ctr">
                <a:lnSpc>
                  <a:spcPts val="3379"/>
                </a:lnSpc>
              </a:pPr>
            </a:p>
          </p:txBody>
        </p:sp>
      </p:grpSp>
      <p:sp>
        <p:nvSpPr>
          <p:cNvPr name="TextBox 7" id="7"/>
          <p:cNvSpPr txBox="true"/>
          <p:nvPr/>
        </p:nvSpPr>
        <p:spPr>
          <a:xfrm rot="0">
            <a:off x="1028700" y="1076325"/>
            <a:ext cx="6616582" cy="1163952"/>
          </a:xfrm>
          <a:prstGeom prst="rect">
            <a:avLst/>
          </a:prstGeom>
        </p:spPr>
        <p:txBody>
          <a:bodyPr anchor="t" rtlCol="false" tIns="0" lIns="0" bIns="0" rIns="0">
            <a:spAutoFit/>
          </a:bodyPr>
          <a:lstStyle/>
          <a:p>
            <a:pPr>
              <a:lnSpc>
                <a:spcPts val="8159"/>
              </a:lnSpc>
            </a:pPr>
            <a:r>
              <a:rPr lang="en-US" sz="7999">
                <a:solidFill>
                  <a:srgbClr val="010101"/>
                </a:solidFill>
                <a:latin typeface="Telegraf Bold"/>
              </a:rPr>
              <a:t>Definition</a:t>
            </a:r>
          </a:p>
        </p:txBody>
      </p:sp>
      <p:sp>
        <p:nvSpPr>
          <p:cNvPr name="TextBox 8" id="8"/>
          <p:cNvSpPr txBox="true"/>
          <p:nvPr/>
        </p:nvSpPr>
        <p:spPr>
          <a:xfrm rot="0">
            <a:off x="1028700" y="4185723"/>
            <a:ext cx="15704344" cy="2058670"/>
          </a:xfrm>
          <a:prstGeom prst="rect">
            <a:avLst/>
          </a:prstGeom>
        </p:spPr>
        <p:txBody>
          <a:bodyPr anchor="t" rtlCol="false" tIns="0" lIns="0" bIns="0" rIns="0">
            <a:spAutoFit/>
          </a:bodyPr>
          <a:lstStyle/>
          <a:p>
            <a:pPr marL="561339" indent="-280669" lvl="1">
              <a:lnSpc>
                <a:spcPts val="4159"/>
              </a:lnSpc>
              <a:buFont typeface="Arial"/>
              <a:buChar char="•"/>
            </a:pPr>
            <a:r>
              <a:rPr lang="en-US" sz="2599">
                <a:solidFill>
                  <a:srgbClr val="010101"/>
                </a:solidFill>
                <a:latin typeface="Open Sauce"/>
              </a:rPr>
              <a:t>is a simple and effective unsupervised </a:t>
            </a:r>
            <a:r>
              <a:rPr lang="en-US" sz="2599">
                <a:solidFill>
                  <a:srgbClr val="010101"/>
                </a:solidFill>
                <a:latin typeface="Open Sauce"/>
              </a:rPr>
              <a:t>learning algorithm that groups data points into K clusters based on their similarity.</a:t>
            </a:r>
          </a:p>
          <a:p>
            <a:pPr algn="l" marL="561339" indent="-280669" lvl="1">
              <a:lnSpc>
                <a:spcPts val="4159"/>
              </a:lnSpc>
              <a:buFont typeface="Arial"/>
              <a:buChar char="•"/>
            </a:pPr>
            <a:r>
              <a:rPr lang="en-US" sz="2599">
                <a:solidFill>
                  <a:srgbClr val="010101"/>
                </a:solidFill>
                <a:latin typeface="Open Sauce"/>
              </a:rPr>
              <a:t>It is one of the most popular clustering algorithms due to its simplicity, efficiency, and scalability.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7834C"/>
        </a:solidFill>
      </p:bgPr>
    </p:bg>
    <p:spTree>
      <p:nvGrpSpPr>
        <p:cNvPr id="1" name=""/>
        <p:cNvGrpSpPr/>
        <p:nvPr/>
      </p:nvGrpSpPr>
      <p:grpSpPr>
        <a:xfrm>
          <a:off x="0" y="0"/>
          <a:ext cx="0" cy="0"/>
          <a:chOff x="0" y="0"/>
          <a:chExt cx="0" cy="0"/>
        </a:xfrm>
      </p:grpSpPr>
      <p:sp>
        <p:nvSpPr>
          <p:cNvPr name="Freeform 2" id="2"/>
          <p:cNvSpPr/>
          <p:nvPr/>
        </p:nvSpPr>
        <p:spPr>
          <a:xfrm flipH="false" flipV="false" rot="0">
            <a:off x="-5836670" y="-1749963"/>
            <a:ext cx="31208825" cy="17571219"/>
          </a:xfrm>
          <a:custGeom>
            <a:avLst/>
            <a:gdLst/>
            <a:ahLst/>
            <a:cxnLst/>
            <a:rect r="r" b="b" t="t" l="l"/>
            <a:pathLst>
              <a:path h="17571219" w="31208825">
                <a:moveTo>
                  <a:pt x="0" y="0"/>
                </a:moveTo>
                <a:lnTo>
                  <a:pt x="31208824" y="0"/>
                </a:lnTo>
                <a:lnTo>
                  <a:pt x="31208824" y="17571219"/>
                </a:lnTo>
                <a:lnTo>
                  <a:pt x="0" y="17571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880869" y="0"/>
            <a:ext cx="3407131" cy="3407131"/>
          </a:xfrm>
          <a:custGeom>
            <a:avLst/>
            <a:gdLst/>
            <a:ahLst/>
            <a:cxnLst/>
            <a:rect r="r" b="b" t="t" l="l"/>
            <a:pathLst>
              <a:path h="3407131" w="3407131">
                <a:moveTo>
                  <a:pt x="0" y="0"/>
                </a:moveTo>
                <a:lnTo>
                  <a:pt x="3407131" y="0"/>
                </a:lnTo>
                <a:lnTo>
                  <a:pt x="3407131" y="3407131"/>
                </a:lnTo>
                <a:lnTo>
                  <a:pt x="0" y="34071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4" id="4"/>
          <p:cNvSpPr/>
          <p:nvPr/>
        </p:nvSpPr>
        <p:spPr>
          <a:xfrm flipV="true">
            <a:off x="1354858" y="5132042"/>
            <a:ext cx="3638573" cy="9525"/>
          </a:xfrm>
          <a:prstGeom prst="line">
            <a:avLst/>
          </a:prstGeom>
          <a:ln cap="flat" w="19050">
            <a:solidFill>
              <a:srgbClr val="3F6E80"/>
            </a:solidFill>
            <a:prstDash val="solid"/>
            <a:headEnd type="none" len="sm" w="sm"/>
            <a:tailEnd type="none" len="sm" w="sm"/>
          </a:ln>
        </p:spPr>
      </p:sp>
      <p:sp>
        <p:nvSpPr>
          <p:cNvPr name="AutoShape 5" id="5"/>
          <p:cNvSpPr/>
          <p:nvPr/>
        </p:nvSpPr>
        <p:spPr>
          <a:xfrm flipV="true">
            <a:off x="5317281" y="5122517"/>
            <a:ext cx="4288536" cy="9525"/>
          </a:xfrm>
          <a:prstGeom prst="line">
            <a:avLst/>
          </a:prstGeom>
          <a:ln cap="flat" w="19050">
            <a:solidFill>
              <a:srgbClr val="3F6E80"/>
            </a:solidFill>
            <a:prstDash val="solid"/>
            <a:headEnd type="none" len="sm" w="sm"/>
            <a:tailEnd type="none" len="sm" w="sm"/>
          </a:ln>
        </p:spPr>
      </p:sp>
      <p:sp>
        <p:nvSpPr>
          <p:cNvPr name="AutoShape 6" id="6"/>
          <p:cNvSpPr/>
          <p:nvPr/>
        </p:nvSpPr>
        <p:spPr>
          <a:xfrm flipV="true">
            <a:off x="9929667" y="5112992"/>
            <a:ext cx="3800475" cy="9525"/>
          </a:xfrm>
          <a:prstGeom prst="line">
            <a:avLst/>
          </a:prstGeom>
          <a:ln cap="flat" w="19050">
            <a:solidFill>
              <a:srgbClr val="3F6E80"/>
            </a:solidFill>
            <a:prstDash val="solid"/>
            <a:headEnd type="none" len="sm" w="sm"/>
            <a:tailEnd type="none" len="sm" w="sm"/>
          </a:ln>
        </p:spPr>
      </p:sp>
      <p:sp>
        <p:nvSpPr>
          <p:cNvPr name="AutoShape 7" id="7"/>
          <p:cNvSpPr/>
          <p:nvPr/>
        </p:nvSpPr>
        <p:spPr>
          <a:xfrm>
            <a:off x="14053992" y="5112992"/>
            <a:ext cx="3205308" cy="1933"/>
          </a:xfrm>
          <a:prstGeom prst="line">
            <a:avLst/>
          </a:prstGeom>
          <a:ln cap="flat" w="19050">
            <a:solidFill>
              <a:srgbClr val="3F6E80"/>
            </a:solidFill>
            <a:prstDash val="solid"/>
            <a:headEnd type="none" len="sm" w="sm"/>
            <a:tailEnd type="none" len="sm" w="sm"/>
          </a:ln>
        </p:spPr>
      </p:sp>
      <p:grpSp>
        <p:nvGrpSpPr>
          <p:cNvPr name="Group 8" id="8"/>
          <p:cNvGrpSpPr/>
          <p:nvPr/>
        </p:nvGrpSpPr>
        <p:grpSpPr>
          <a:xfrm rot="-10800000">
            <a:off x="1031008" y="5122517"/>
            <a:ext cx="672802" cy="588702"/>
            <a:chOff x="0" y="0"/>
            <a:chExt cx="812800" cy="711200"/>
          </a:xfrm>
        </p:grpSpPr>
        <p:sp>
          <p:nvSpPr>
            <p:cNvPr name="Freeform 9" id="9"/>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7DAABA"/>
            </a:solidFill>
          </p:spPr>
        </p:sp>
        <p:sp>
          <p:nvSpPr>
            <p:cNvPr name="TextBox 10" id="10"/>
            <p:cNvSpPr txBox="true"/>
            <p:nvPr/>
          </p:nvSpPr>
          <p:spPr>
            <a:xfrm>
              <a:off x="127000" y="282575"/>
              <a:ext cx="558800" cy="377825"/>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10800000">
            <a:off x="4993456" y="5112992"/>
            <a:ext cx="672802" cy="588702"/>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7DAABA"/>
            </a:solidFill>
          </p:spPr>
        </p:sp>
        <p:sp>
          <p:nvSpPr>
            <p:cNvPr name="TextBox 13" id="13"/>
            <p:cNvSpPr txBox="true"/>
            <p:nvPr/>
          </p:nvSpPr>
          <p:spPr>
            <a:xfrm>
              <a:off x="127000" y="282575"/>
              <a:ext cx="558800" cy="377825"/>
            </a:xfrm>
            <a:prstGeom prst="rect">
              <a:avLst/>
            </a:prstGeom>
          </p:spPr>
          <p:txBody>
            <a:bodyPr anchor="ctr" rtlCol="false" tIns="50800" lIns="50800" bIns="50800" rIns="50800"/>
            <a:lstStyle/>
            <a:p>
              <a:pPr algn="ctr">
                <a:lnSpc>
                  <a:spcPts val="3499"/>
                </a:lnSpc>
              </a:pPr>
            </a:p>
          </p:txBody>
        </p:sp>
      </p:grpSp>
      <p:grpSp>
        <p:nvGrpSpPr>
          <p:cNvPr name="Group 14" id="14"/>
          <p:cNvGrpSpPr/>
          <p:nvPr/>
        </p:nvGrpSpPr>
        <p:grpSpPr>
          <a:xfrm rot="-10800000">
            <a:off x="9605838" y="5103467"/>
            <a:ext cx="672802" cy="588702"/>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6898A8"/>
            </a:solidFill>
          </p:spPr>
        </p:sp>
        <p:sp>
          <p:nvSpPr>
            <p:cNvPr name="TextBox 16" id="16"/>
            <p:cNvSpPr txBox="true"/>
            <p:nvPr/>
          </p:nvSpPr>
          <p:spPr>
            <a:xfrm>
              <a:off x="127000" y="282575"/>
              <a:ext cx="558800" cy="377825"/>
            </a:xfrm>
            <a:prstGeom prst="rect">
              <a:avLst/>
            </a:prstGeom>
          </p:spPr>
          <p:txBody>
            <a:bodyPr anchor="ctr" rtlCol="false" tIns="50800" lIns="50800" bIns="50800" rIns="50800"/>
            <a:lstStyle/>
            <a:p>
              <a:pPr algn="ctr">
                <a:lnSpc>
                  <a:spcPts val="3499"/>
                </a:lnSpc>
              </a:pPr>
            </a:p>
          </p:txBody>
        </p:sp>
      </p:grpSp>
      <p:grpSp>
        <p:nvGrpSpPr>
          <p:cNvPr name="Group 17" id="17"/>
          <p:cNvGrpSpPr/>
          <p:nvPr/>
        </p:nvGrpSpPr>
        <p:grpSpPr>
          <a:xfrm rot="-10800000">
            <a:off x="13730166" y="5103467"/>
            <a:ext cx="672802" cy="588702"/>
            <a:chOff x="0" y="0"/>
            <a:chExt cx="812800" cy="711200"/>
          </a:xfrm>
        </p:grpSpPr>
        <p:sp>
          <p:nvSpPr>
            <p:cNvPr name="Freeform 18" id="18"/>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F6E80"/>
            </a:solidFill>
          </p:spPr>
        </p:sp>
        <p:sp>
          <p:nvSpPr>
            <p:cNvPr name="TextBox 19" id="19"/>
            <p:cNvSpPr txBox="true"/>
            <p:nvPr/>
          </p:nvSpPr>
          <p:spPr>
            <a:xfrm>
              <a:off x="127000" y="282575"/>
              <a:ext cx="558800" cy="377825"/>
            </a:xfrm>
            <a:prstGeom prst="rect">
              <a:avLst/>
            </a:prstGeom>
          </p:spPr>
          <p:txBody>
            <a:bodyPr anchor="ctr" rtlCol="false" tIns="50800" lIns="50800" bIns="50800" rIns="50800"/>
            <a:lstStyle/>
            <a:p>
              <a:pPr algn="ctr">
                <a:lnSpc>
                  <a:spcPts val="3499"/>
                </a:lnSpc>
              </a:pPr>
            </a:p>
          </p:txBody>
        </p:sp>
      </p:grpSp>
      <p:sp>
        <p:nvSpPr>
          <p:cNvPr name="TextBox 20" id="20"/>
          <p:cNvSpPr txBox="true"/>
          <p:nvPr/>
        </p:nvSpPr>
        <p:spPr>
          <a:xfrm rot="0">
            <a:off x="1028700" y="1399518"/>
            <a:ext cx="13852169" cy="1295400"/>
          </a:xfrm>
          <a:prstGeom prst="rect">
            <a:avLst/>
          </a:prstGeom>
        </p:spPr>
        <p:txBody>
          <a:bodyPr anchor="t" rtlCol="false" tIns="0" lIns="0" bIns="0" rIns="0">
            <a:spAutoFit/>
          </a:bodyPr>
          <a:lstStyle/>
          <a:p>
            <a:pPr>
              <a:lnSpc>
                <a:spcPts val="9599"/>
              </a:lnSpc>
            </a:pPr>
            <a:r>
              <a:rPr lang="en-US" sz="7999">
                <a:solidFill>
                  <a:srgbClr val="010101"/>
                </a:solidFill>
                <a:latin typeface="Telegraf Bold"/>
              </a:rPr>
              <a:t>How They Work</a:t>
            </a:r>
          </a:p>
        </p:txBody>
      </p:sp>
      <p:sp>
        <p:nvSpPr>
          <p:cNvPr name="TextBox 21" id="21"/>
          <p:cNvSpPr txBox="true"/>
          <p:nvPr/>
        </p:nvSpPr>
        <p:spPr>
          <a:xfrm rot="0">
            <a:off x="479999" y="6014884"/>
            <a:ext cx="2694146" cy="1228725"/>
          </a:xfrm>
          <a:prstGeom prst="rect">
            <a:avLst/>
          </a:prstGeom>
        </p:spPr>
        <p:txBody>
          <a:bodyPr anchor="t" rtlCol="false" tIns="0" lIns="0" bIns="0" rIns="0">
            <a:spAutoFit/>
          </a:bodyPr>
          <a:lstStyle/>
          <a:p>
            <a:pPr marL="0" indent="0" lvl="0">
              <a:lnSpc>
                <a:spcPts val="3240"/>
              </a:lnSpc>
              <a:spcBef>
                <a:spcPct val="0"/>
              </a:spcBef>
            </a:pPr>
            <a:r>
              <a:rPr lang="en-US" sz="2700">
                <a:solidFill>
                  <a:srgbClr val="010101"/>
                </a:solidFill>
                <a:latin typeface="Open Sauce Semi-Bold"/>
              </a:rPr>
              <a:t>Choose the number of clusters (k)</a:t>
            </a:r>
          </a:p>
        </p:txBody>
      </p:sp>
      <p:sp>
        <p:nvSpPr>
          <p:cNvPr name="TextBox 22" id="22"/>
          <p:cNvSpPr txBox="true"/>
          <p:nvPr/>
        </p:nvSpPr>
        <p:spPr>
          <a:xfrm rot="0">
            <a:off x="4432212" y="6014884"/>
            <a:ext cx="2468093" cy="1228725"/>
          </a:xfrm>
          <a:prstGeom prst="rect">
            <a:avLst/>
          </a:prstGeom>
        </p:spPr>
        <p:txBody>
          <a:bodyPr anchor="t" rtlCol="false" tIns="0" lIns="0" bIns="0" rIns="0">
            <a:spAutoFit/>
          </a:bodyPr>
          <a:lstStyle/>
          <a:p>
            <a:pPr marL="0" indent="0" lvl="0">
              <a:lnSpc>
                <a:spcPts val="3240"/>
              </a:lnSpc>
              <a:spcBef>
                <a:spcPct val="0"/>
              </a:spcBef>
            </a:pPr>
            <a:r>
              <a:rPr lang="en-US" sz="2700">
                <a:solidFill>
                  <a:srgbClr val="010101"/>
                </a:solidFill>
                <a:latin typeface="Open Sauce Semi-Bold"/>
              </a:rPr>
              <a:t>Initialize the centroids of the clusters</a:t>
            </a:r>
          </a:p>
        </p:txBody>
      </p:sp>
      <p:sp>
        <p:nvSpPr>
          <p:cNvPr name="TextBox 23" id="23"/>
          <p:cNvSpPr txBox="true"/>
          <p:nvPr/>
        </p:nvSpPr>
        <p:spPr>
          <a:xfrm rot="0">
            <a:off x="8875920" y="6014884"/>
            <a:ext cx="2805441" cy="1638300"/>
          </a:xfrm>
          <a:prstGeom prst="rect">
            <a:avLst/>
          </a:prstGeom>
        </p:spPr>
        <p:txBody>
          <a:bodyPr anchor="t" rtlCol="false" tIns="0" lIns="0" bIns="0" rIns="0">
            <a:spAutoFit/>
          </a:bodyPr>
          <a:lstStyle/>
          <a:p>
            <a:pPr marL="0" indent="0" lvl="0">
              <a:lnSpc>
                <a:spcPts val="3240"/>
              </a:lnSpc>
              <a:spcBef>
                <a:spcPct val="0"/>
              </a:spcBef>
            </a:pPr>
            <a:r>
              <a:rPr lang="en-US" sz="2700">
                <a:solidFill>
                  <a:srgbClr val="010101"/>
                </a:solidFill>
                <a:latin typeface="Open Sauce Semi-Bold"/>
              </a:rPr>
              <a:t>Assign each data point to the cluster with the closest centroid</a:t>
            </a:r>
          </a:p>
        </p:txBody>
      </p:sp>
      <p:sp>
        <p:nvSpPr>
          <p:cNvPr name="TextBox 24" id="24"/>
          <p:cNvSpPr txBox="true"/>
          <p:nvPr/>
        </p:nvSpPr>
        <p:spPr>
          <a:xfrm rot="0">
            <a:off x="13424685" y="6014884"/>
            <a:ext cx="2416064" cy="1228725"/>
          </a:xfrm>
          <a:prstGeom prst="rect">
            <a:avLst/>
          </a:prstGeom>
        </p:spPr>
        <p:txBody>
          <a:bodyPr anchor="t" rtlCol="false" tIns="0" lIns="0" bIns="0" rIns="0">
            <a:spAutoFit/>
          </a:bodyPr>
          <a:lstStyle/>
          <a:p>
            <a:pPr marL="0" indent="0" lvl="0">
              <a:lnSpc>
                <a:spcPts val="3240"/>
              </a:lnSpc>
              <a:spcBef>
                <a:spcPct val="0"/>
              </a:spcBef>
            </a:pPr>
            <a:r>
              <a:rPr lang="en-US" sz="2700">
                <a:solidFill>
                  <a:srgbClr val="010101"/>
                </a:solidFill>
                <a:latin typeface="Open Sauce Semi-Bold"/>
              </a:rPr>
              <a:t>Update the centroids of the clusters.</a:t>
            </a:r>
          </a:p>
        </p:txBody>
      </p:sp>
      <p:sp>
        <p:nvSpPr>
          <p:cNvPr name="TextBox 25" id="25"/>
          <p:cNvSpPr txBox="true"/>
          <p:nvPr/>
        </p:nvSpPr>
        <p:spPr>
          <a:xfrm rot="0">
            <a:off x="1028700" y="2793552"/>
            <a:ext cx="16230600" cy="1095376"/>
          </a:xfrm>
          <a:prstGeom prst="rect">
            <a:avLst/>
          </a:prstGeom>
        </p:spPr>
        <p:txBody>
          <a:bodyPr anchor="t" rtlCol="false" tIns="0" lIns="0" bIns="0" rIns="0">
            <a:spAutoFit/>
          </a:bodyPr>
          <a:lstStyle/>
          <a:p>
            <a:pPr>
              <a:lnSpc>
                <a:spcPts val="4499"/>
              </a:lnSpc>
            </a:pPr>
            <a:r>
              <a:rPr lang="en-US" sz="2999">
                <a:solidFill>
                  <a:srgbClr val="010101"/>
                </a:solidFill>
                <a:latin typeface="Open Sauce"/>
              </a:rPr>
              <a:t>Lay out the timeline for the marketing activities and initiatives that will make the campaign succcesful.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834C"/>
        </a:solidFill>
      </p:bgPr>
    </p:bg>
    <p:spTree>
      <p:nvGrpSpPr>
        <p:cNvPr id="1" name=""/>
        <p:cNvGrpSpPr/>
        <p:nvPr/>
      </p:nvGrpSpPr>
      <p:grpSpPr>
        <a:xfrm>
          <a:off x="0" y="0"/>
          <a:ext cx="0" cy="0"/>
          <a:chOff x="0" y="0"/>
          <a:chExt cx="0" cy="0"/>
        </a:xfrm>
      </p:grpSpPr>
      <p:sp>
        <p:nvSpPr>
          <p:cNvPr name="Freeform 2" id="2"/>
          <p:cNvSpPr/>
          <p:nvPr/>
        </p:nvSpPr>
        <p:spPr>
          <a:xfrm flipH="false" flipV="false" rot="0">
            <a:off x="-2327796" y="-2784538"/>
            <a:ext cx="31208825" cy="17571219"/>
          </a:xfrm>
          <a:custGeom>
            <a:avLst/>
            <a:gdLst/>
            <a:ahLst/>
            <a:cxnLst/>
            <a:rect r="r" b="b" t="t" l="l"/>
            <a:pathLst>
              <a:path h="17571219" w="31208825">
                <a:moveTo>
                  <a:pt x="0" y="0"/>
                </a:moveTo>
                <a:lnTo>
                  <a:pt x="31208825" y="0"/>
                </a:lnTo>
                <a:lnTo>
                  <a:pt x="31208825" y="17571219"/>
                </a:lnTo>
                <a:lnTo>
                  <a:pt x="0" y="175712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880869" y="0"/>
            <a:ext cx="3407131" cy="3407131"/>
          </a:xfrm>
          <a:custGeom>
            <a:avLst/>
            <a:gdLst/>
            <a:ahLst/>
            <a:cxnLst/>
            <a:rect r="r" b="b" t="t" l="l"/>
            <a:pathLst>
              <a:path h="3407131" w="3407131">
                <a:moveTo>
                  <a:pt x="0" y="0"/>
                </a:moveTo>
                <a:lnTo>
                  <a:pt x="3407131" y="0"/>
                </a:lnTo>
                <a:lnTo>
                  <a:pt x="3407131" y="3407131"/>
                </a:lnTo>
                <a:lnTo>
                  <a:pt x="0" y="34071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7927099" y="275897"/>
            <a:ext cx="9461281" cy="9806152"/>
            <a:chOff x="0" y="0"/>
            <a:chExt cx="2491860" cy="2582690"/>
          </a:xfrm>
        </p:grpSpPr>
        <p:sp>
          <p:nvSpPr>
            <p:cNvPr name="Freeform 5" id="5"/>
            <p:cNvSpPr/>
            <p:nvPr/>
          </p:nvSpPr>
          <p:spPr>
            <a:xfrm flipH="false" flipV="false" rot="0">
              <a:off x="0" y="0"/>
              <a:ext cx="2491860" cy="2582690"/>
            </a:xfrm>
            <a:custGeom>
              <a:avLst/>
              <a:gdLst/>
              <a:ahLst/>
              <a:cxnLst/>
              <a:rect r="r" b="b" t="t" l="l"/>
              <a:pathLst>
                <a:path h="2582690" w="2491860">
                  <a:moveTo>
                    <a:pt x="0" y="0"/>
                  </a:moveTo>
                  <a:lnTo>
                    <a:pt x="2491860" y="0"/>
                  </a:lnTo>
                  <a:lnTo>
                    <a:pt x="2491860" y="2582690"/>
                  </a:lnTo>
                  <a:lnTo>
                    <a:pt x="0" y="2582690"/>
                  </a:lnTo>
                  <a:close/>
                </a:path>
              </a:pathLst>
            </a:custGeom>
            <a:solidFill>
              <a:srgbClr val="3F6E80">
                <a:alpha val="47843"/>
              </a:srgbClr>
            </a:solidFill>
          </p:spPr>
        </p:sp>
        <p:sp>
          <p:nvSpPr>
            <p:cNvPr name="TextBox 6" id="6"/>
            <p:cNvSpPr txBox="true"/>
            <p:nvPr/>
          </p:nvSpPr>
          <p:spPr>
            <a:xfrm>
              <a:off x="0" y="-47625"/>
              <a:ext cx="2491860" cy="2630315"/>
            </a:xfrm>
            <a:prstGeom prst="rect">
              <a:avLst/>
            </a:prstGeom>
          </p:spPr>
          <p:txBody>
            <a:bodyPr anchor="ctr" rtlCol="false" tIns="50800" lIns="50800" bIns="50800" rIns="50800"/>
            <a:lstStyle/>
            <a:p>
              <a:pPr algn="ctr">
                <a:lnSpc>
                  <a:spcPts val="3499"/>
                </a:lnSpc>
              </a:pPr>
            </a:p>
          </p:txBody>
        </p:sp>
      </p:grpSp>
      <p:graphicFrame>
        <p:nvGraphicFramePr>
          <p:cNvPr name="Table 7" id="7"/>
          <p:cNvGraphicFramePr>
            <a:graphicFrameLocks noGrp="true"/>
          </p:cNvGraphicFramePr>
          <p:nvPr/>
        </p:nvGraphicFramePr>
        <p:xfrm>
          <a:off x="8061787" y="1028700"/>
          <a:ext cx="7271974" cy="7154027"/>
        </p:xfrm>
        <a:graphic>
          <a:graphicData uri="http://schemas.openxmlformats.org/drawingml/2006/table">
            <a:tbl>
              <a:tblPr/>
              <a:tblGrid>
                <a:gridCol w="7271974"/>
              </a:tblGrid>
              <a:tr h="1072149">
                <a:tc>
                  <a:txBody>
                    <a:bodyPr anchor="t" rtlCol="false"/>
                    <a:lstStyle/>
                    <a:p>
                      <a:pPr algn="ctr">
                        <a:lnSpc>
                          <a:spcPts val="2352"/>
                        </a:lnSpc>
                        <a:defRPr/>
                      </a:pPr>
                      <a:r>
                        <a:rPr lang="en-US" sz="1680">
                          <a:solidFill>
                            <a:srgbClr val="FFFFFF"/>
                          </a:solidFill>
                          <a:latin typeface="Open Sauce"/>
                        </a:rPr>
                        <a:t>Gather customer data, including purchase history, transaction frequency, and other relevant information.</a:t>
                      </a:r>
                      <a:endParaRPr lang="en-US" sz="1100"/>
                    </a:p>
                  </a:txBody>
                  <a:tcPr marL="152400" marR="152400" marT="152400" marB="152400" anchor="ctr">
                    <a:lnL cmpd="sng" algn="ctr" cap="flat" w="6096">
                      <a:solidFill>
                        <a:srgbClr val="000000"/>
                      </a:solidFill>
                      <a:prstDash val="solid"/>
                      <a:round/>
                      <a:headEnd type="none" w="med" len="med"/>
                      <a:tailEnd type="none" w="med" len="med"/>
                    </a:lnL>
                    <a:lnR cmpd="sng" algn="ctr" cap="flat" w="6096">
                      <a:solidFill>
                        <a:srgbClr val="FFFFFF"/>
                      </a:solidFill>
                      <a:prstDash val="solid"/>
                      <a:round/>
                      <a:headEnd type="none" w="med" len="med"/>
                      <a:tailEnd type="none" w="med" len="med"/>
                    </a:lnR>
                    <a:lnT cmpd="sng" algn="ctr" cap="flat" w="6096">
                      <a:solidFill>
                        <a:srgbClr val="FFFFFF"/>
                      </a:solidFill>
                      <a:prstDash val="solid"/>
                      <a:round/>
                      <a:headEnd type="none" w="med" len="med"/>
                      <a:tailEnd type="none" w="med" len="med"/>
                    </a:lnT>
                    <a:lnB cmpd="sng" algn="ctr" cap="flat" w="6096">
                      <a:solidFill>
                        <a:srgbClr val="010101"/>
                      </a:solidFill>
                      <a:prstDash val="solid"/>
                      <a:round/>
                      <a:headEnd type="none" w="med" len="med"/>
                      <a:tailEnd type="none" w="med" len="med"/>
                    </a:lnB>
                  </a:tcPr>
                </a:tc>
              </a:tr>
              <a:tr h="1072149">
                <a:tc>
                  <a:txBody>
                    <a:bodyPr anchor="t" rtlCol="false"/>
                    <a:lstStyle/>
                    <a:p>
                      <a:pPr algn="ctr">
                        <a:lnSpc>
                          <a:spcPts val="2352"/>
                        </a:lnSpc>
                        <a:defRPr/>
                      </a:pPr>
                      <a:r>
                        <a:rPr lang="en-US" sz="1680">
                          <a:solidFill>
                            <a:srgbClr val="FFFFFF"/>
                          </a:solidFill>
                          <a:latin typeface="Open Sauce"/>
                        </a:rPr>
                        <a:t>Clean and prepare the data, ensuring it's in a suitable format for clustering. This may involve data normalization and dealing with missing values.</a:t>
                      </a:r>
                      <a:endParaRPr lang="en-US" sz="1100"/>
                    </a:p>
                  </a:txBody>
                  <a:tcPr marL="152400" marR="152400" marT="152400" marB="152400" anchor="ctr">
                    <a:lnL cmpd="sng" algn="ctr" cap="flat" w="6096">
                      <a:solidFill>
                        <a:srgbClr val="000000"/>
                      </a:solidFill>
                      <a:prstDash val="solid"/>
                      <a:round/>
                      <a:headEnd type="none" w="med" len="med"/>
                      <a:tailEnd type="none" w="med" len="med"/>
                    </a:lnL>
                    <a:lnR cmpd="sng" algn="ctr" cap="flat" w="6096">
                      <a:solidFill>
                        <a:srgbClr val="FFFFFF"/>
                      </a:solidFill>
                      <a:prstDash val="solid"/>
                      <a:round/>
                      <a:headEnd type="none" w="med" len="med"/>
                      <a:tailEnd type="none" w="med" len="med"/>
                    </a:lnR>
                    <a:lnT cmpd="sng" algn="ctr" cap="flat" w="6096">
                      <a:solidFill>
                        <a:srgbClr val="010101"/>
                      </a:solidFill>
                      <a:prstDash val="solid"/>
                      <a:round/>
                      <a:headEnd type="none" w="med" len="med"/>
                      <a:tailEnd type="none" w="med" len="med"/>
                    </a:lnT>
                    <a:lnB cmpd="sng" algn="ctr" cap="flat" w="6096">
                      <a:solidFill>
                        <a:srgbClr val="010101"/>
                      </a:solidFill>
                      <a:prstDash val="solid"/>
                      <a:round/>
                      <a:headEnd type="none" w="med" len="med"/>
                      <a:tailEnd type="none" w="med" len="med"/>
                    </a:lnB>
                  </a:tcPr>
                </a:tc>
              </a:tr>
              <a:tr h="1072149">
                <a:tc>
                  <a:txBody>
                    <a:bodyPr anchor="t" rtlCol="false"/>
                    <a:lstStyle/>
                    <a:p>
                      <a:pPr algn="ctr">
                        <a:lnSpc>
                          <a:spcPts val="2352"/>
                        </a:lnSpc>
                        <a:defRPr/>
                      </a:pPr>
                      <a:r>
                        <a:rPr lang="en-US" sz="1680">
                          <a:solidFill>
                            <a:srgbClr val="FFFFFF"/>
                          </a:solidFill>
                          <a:latin typeface="Open Sauce"/>
                        </a:rPr>
                        <a:t>Decide how many customer segments (clusters) you want to create. In this example, it's suggested to use three clusters: high-value, medium-value, and low-value customers.</a:t>
                      </a:r>
                      <a:endParaRPr lang="en-US" sz="1100"/>
                    </a:p>
                  </a:txBody>
                  <a:tcPr marL="152400" marR="152400" marT="152400" marB="152400" anchor="ctr">
                    <a:lnL cmpd="sng" algn="ctr" cap="flat" w="6096">
                      <a:solidFill>
                        <a:srgbClr val="000000"/>
                      </a:solidFill>
                      <a:prstDash val="solid"/>
                      <a:round/>
                      <a:headEnd type="none" w="med" len="med"/>
                      <a:tailEnd type="none" w="med" len="med"/>
                    </a:lnL>
                    <a:lnR cmpd="sng" algn="ctr" cap="flat" w="6096">
                      <a:solidFill>
                        <a:srgbClr val="FFFFFF"/>
                      </a:solidFill>
                      <a:prstDash val="solid"/>
                      <a:round/>
                      <a:headEnd type="none" w="med" len="med"/>
                      <a:tailEnd type="none" w="med" len="med"/>
                    </a:lnR>
                    <a:lnT cmpd="sng" algn="ctr" cap="flat" w="6096">
                      <a:solidFill>
                        <a:srgbClr val="010101"/>
                      </a:solidFill>
                      <a:prstDash val="solid"/>
                      <a:round/>
                      <a:headEnd type="none" w="med" len="med"/>
                      <a:tailEnd type="none" w="med" len="med"/>
                    </a:lnT>
                    <a:lnB cmpd="sng" algn="ctr" cap="flat" w="6096">
                      <a:solidFill>
                        <a:srgbClr val="010101"/>
                      </a:solidFill>
                      <a:prstDash val="solid"/>
                      <a:round/>
                      <a:headEnd type="none" w="med" len="med"/>
                      <a:tailEnd type="none" w="med" len="med"/>
                    </a:lnB>
                  </a:tcPr>
                </a:tc>
              </a:tr>
              <a:tr h="1122249">
                <a:tc>
                  <a:txBody>
                    <a:bodyPr anchor="t" rtlCol="false"/>
                    <a:lstStyle/>
                    <a:p>
                      <a:pPr algn="ctr">
                        <a:lnSpc>
                          <a:spcPts val="2352"/>
                        </a:lnSpc>
                        <a:defRPr/>
                      </a:pPr>
                      <a:r>
                        <a:rPr lang="en-US" sz="1680">
                          <a:solidFill>
                            <a:srgbClr val="FFFFFF"/>
                          </a:solidFill>
                          <a:latin typeface="Open Sauce"/>
                        </a:rPr>
                        <a:t>Implement the K-means clustering algorithm on the preprocessed customer data, using the chosen number of clusters (K).</a:t>
                      </a:r>
                      <a:endParaRPr lang="en-US" sz="1100"/>
                    </a:p>
                  </a:txBody>
                  <a:tcPr marL="152400" marR="152400" marT="152400" marB="152400" anchor="ctr">
                    <a:lnL cmpd="sng" algn="ctr" cap="flat" w="6096">
                      <a:solidFill>
                        <a:srgbClr val="000000"/>
                      </a:solidFill>
                      <a:prstDash val="solid"/>
                      <a:round/>
                      <a:headEnd type="none" w="med" len="med"/>
                      <a:tailEnd type="none" w="med" len="med"/>
                    </a:lnL>
                    <a:lnR cmpd="sng" algn="ctr" cap="flat" w="6096">
                      <a:solidFill>
                        <a:srgbClr val="FFFFFF"/>
                      </a:solidFill>
                      <a:prstDash val="solid"/>
                      <a:round/>
                      <a:headEnd type="none" w="med" len="med"/>
                      <a:tailEnd type="none" w="med" len="med"/>
                    </a:lnR>
                    <a:lnT cmpd="sng" algn="ctr" cap="flat" w="6096">
                      <a:solidFill>
                        <a:srgbClr val="010101"/>
                      </a:solidFill>
                      <a:prstDash val="solid"/>
                      <a:round/>
                      <a:headEnd type="none" w="med" len="med"/>
                      <a:tailEnd type="none" w="med" len="med"/>
                    </a:lnT>
                    <a:lnB cmpd="sng" algn="ctr" cap="flat" w="6096">
                      <a:solidFill>
                        <a:srgbClr val="010101"/>
                      </a:solidFill>
                      <a:prstDash val="solid"/>
                      <a:round/>
                      <a:headEnd type="none" w="med" len="med"/>
                      <a:tailEnd type="none" w="med" len="med"/>
                    </a:lnB>
                  </a:tcPr>
                </a:tc>
              </a:tr>
              <a:tr h="1122249">
                <a:tc>
                  <a:txBody>
                    <a:bodyPr anchor="t" rtlCol="false"/>
                    <a:lstStyle/>
                    <a:p>
                      <a:pPr algn="ctr">
                        <a:lnSpc>
                          <a:spcPts val="2352"/>
                        </a:lnSpc>
                        <a:defRPr/>
                      </a:pPr>
                      <a:r>
                        <a:rPr lang="en-US" sz="1680">
                          <a:solidFill>
                            <a:srgbClr val="FFFFFF"/>
                          </a:solidFill>
                          <a:latin typeface="Open Sauce"/>
                        </a:rPr>
                        <a:t>Analyze the results of the clustering to understand the characteristics of each segment. Identify what differentiates high, medium, and low-value customers.</a:t>
                      </a:r>
                      <a:endParaRPr lang="en-US" sz="1100"/>
                    </a:p>
                  </a:txBody>
                  <a:tcPr marL="152400" marR="152400" marT="152400" marB="152400" anchor="ctr">
                    <a:lnL cmpd="sng" algn="ctr" cap="flat" w="6096">
                      <a:solidFill>
                        <a:srgbClr val="000000"/>
                      </a:solidFill>
                      <a:prstDash val="solid"/>
                      <a:round/>
                      <a:headEnd type="none" w="med" len="med"/>
                      <a:tailEnd type="none" w="med" len="med"/>
                    </a:lnL>
                    <a:lnR cmpd="sng" algn="ctr" cap="flat" w="6096">
                      <a:solidFill>
                        <a:srgbClr val="FFFFFF"/>
                      </a:solidFill>
                      <a:prstDash val="solid"/>
                      <a:round/>
                      <a:headEnd type="none" w="med" len="med"/>
                      <a:tailEnd type="none" w="med" len="med"/>
                    </a:lnR>
                    <a:lnT cmpd="sng" algn="ctr" cap="flat" w="6096">
                      <a:solidFill>
                        <a:srgbClr val="010101"/>
                      </a:solidFill>
                      <a:prstDash val="solid"/>
                      <a:round/>
                      <a:headEnd type="none" w="med" len="med"/>
                      <a:tailEnd type="none" w="med" len="med"/>
                    </a:lnT>
                    <a:lnB cmpd="sng" algn="ctr" cap="flat" w="6096">
                      <a:solidFill>
                        <a:srgbClr val="010101"/>
                      </a:solidFill>
                      <a:prstDash val="solid"/>
                      <a:round/>
                      <a:headEnd type="none" w="med" len="med"/>
                      <a:tailEnd type="none" w="med" len="med"/>
                    </a:lnB>
                  </a:tcPr>
                </a:tc>
              </a:tr>
              <a:tr h="1693083">
                <a:tc>
                  <a:txBody>
                    <a:bodyPr anchor="t" rtlCol="false"/>
                    <a:lstStyle/>
                    <a:p>
                      <a:pPr algn="ctr">
                        <a:lnSpc>
                          <a:spcPts val="2352"/>
                        </a:lnSpc>
                        <a:defRPr/>
                      </a:pPr>
                      <a:r>
                        <a:rPr lang="en-US" sz="1680">
                          <a:solidFill>
                            <a:srgbClr val="FFFFFF"/>
                          </a:solidFill>
                          <a:latin typeface="Open Sauce"/>
                        </a:rPr>
                        <a:t>Develop marketing strategies specific to each customer segment. For example:</a:t>
                      </a:r>
                      <a:endParaRPr lang="en-US" sz="1100"/>
                    </a:p>
                    <a:p>
                      <a:pPr algn="ctr" marL="362712" indent="-181356" lvl="1">
                        <a:lnSpc>
                          <a:spcPts val="2352"/>
                        </a:lnSpc>
                        <a:buFont typeface="Arial"/>
                        <a:buChar char="•"/>
                      </a:pPr>
                      <a:r>
                        <a:rPr lang="en-US" sz="1680">
                          <a:solidFill>
                            <a:srgbClr val="FFFFFF"/>
                          </a:solidFill>
                          <a:latin typeface="Open Sauce"/>
                        </a:rPr>
                        <a:t>High-value customers may receive exclusive offers or loyalty rewards.</a:t>
                      </a:r>
                    </a:p>
                    <a:p>
                      <a:pPr algn="ctr" marL="362712" indent="-181356" lvl="1">
                        <a:lnSpc>
                          <a:spcPts val="2352"/>
                        </a:lnSpc>
                        <a:buFont typeface="Arial"/>
                        <a:buChar char="•"/>
                      </a:pPr>
                      <a:r>
                        <a:rPr lang="en-US" sz="1680">
                          <a:solidFill>
                            <a:srgbClr val="FFFFFF"/>
                          </a:solidFill>
                          <a:latin typeface="Open Sauce"/>
                        </a:rPr>
                        <a:t>Medium-value customers may get personalized product recommendations.</a:t>
                      </a:r>
                    </a:p>
                    <a:p>
                      <a:pPr algn="ctr" marL="362712" indent="-181356" lvl="1">
                        <a:lnSpc>
                          <a:spcPts val="2352"/>
                        </a:lnSpc>
                        <a:buFont typeface="Arial"/>
                        <a:buChar char="•"/>
                      </a:pPr>
                      <a:r>
                        <a:rPr lang="en-US" sz="1680">
                          <a:solidFill>
                            <a:srgbClr val="FFFFFF"/>
                          </a:solidFill>
                          <a:latin typeface="Open Sauce"/>
                        </a:rPr>
                        <a:t>Low-value customers may receive discount codes to encourage more purchases.</a:t>
                      </a:r>
                    </a:p>
                    <a:p>
                      <a:pPr algn="ctr">
                        <a:lnSpc>
                          <a:spcPts val="2352"/>
                        </a:lnSpc>
                      </a:pPr>
                    </a:p>
                  </a:txBody>
                  <a:tcPr marL="152400" marR="152400" marT="152400" marB="152400" anchor="ctr">
                    <a:lnL cmpd="sng" algn="ctr" cap="flat" w="6096">
                      <a:solidFill>
                        <a:srgbClr val="000000"/>
                      </a:solidFill>
                      <a:prstDash val="solid"/>
                      <a:round/>
                      <a:headEnd type="none" w="med" len="med"/>
                      <a:tailEnd type="none" w="med" len="med"/>
                    </a:lnL>
                    <a:lnR cmpd="sng" algn="ctr" cap="flat" w="6096">
                      <a:solidFill>
                        <a:srgbClr val="FFFFFF"/>
                      </a:solidFill>
                      <a:prstDash val="solid"/>
                      <a:round/>
                      <a:headEnd type="none" w="med" len="med"/>
                      <a:tailEnd type="none" w="med" len="med"/>
                    </a:lnR>
                    <a:lnT cmpd="sng" algn="ctr" cap="flat" w="6096">
                      <a:solidFill>
                        <a:srgbClr val="010101"/>
                      </a:solidFill>
                      <a:prstDash val="solid"/>
                      <a:round/>
                      <a:headEnd type="none" w="med" len="med"/>
                      <a:tailEnd type="none" w="med" len="med"/>
                    </a:lnT>
                    <a:lnB cmpd="sng" algn="ctr" cap="flat" w="6096">
                      <a:solidFill>
                        <a:srgbClr val="FFFFFF"/>
                      </a:solidFill>
                      <a:prstDash val="solid"/>
                      <a:round/>
                      <a:headEnd type="none" w="med" len="med"/>
                      <a:tailEnd type="none" w="med" len="med"/>
                    </a:lnB>
                  </a:tcPr>
                </a:tc>
              </a:tr>
            </a:tbl>
          </a:graphicData>
        </a:graphic>
      </p:graphicFrame>
      <p:sp>
        <p:nvSpPr>
          <p:cNvPr name="TextBox 8" id="8"/>
          <p:cNvSpPr txBox="true"/>
          <p:nvPr/>
        </p:nvSpPr>
        <p:spPr>
          <a:xfrm rot="0">
            <a:off x="1028700" y="1076325"/>
            <a:ext cx="6616582" cy="1163952"/>
          </a:xfrm>
          <a:prstGeom prst="rect">
            <a:avLst/>
          </a:prstGeom>
        </p:spPr>
        <p:txBody>
          <a:bodyPr anchor="t" rtlCol="false" tIns="0" lIns="0" bIns="0" rIns="0">
            <a:spAutoFit/>
          </a:bodyPr>
          <a:lstStyle/>
          <a:p>
            <a:pPr>
              <a:lnSpc>
                <a:spcPts val="8159"/>
              </a:lnSpc>
            </a:pPr>
            <a:r>
              <a:rPr lang="en-US" sz="7999">
                <a:solidFill>
                  <a:srgbClr val="010101"/>
                </a:solidFill>
                <a:latin typeface="Telegraf Bold"/>
              </a:rPr>
              <a:t>Example</a:t>
            </a:r>
          </a:p>
        </p:txBody>
      </p:sp>
      <p:sp>
        <p:nvSpPr>
          <p:cNvPr name="TextBox 9" id="9"/>
          <p:cNvSpPr txBox="true"/>
          <p:nvPr/>
        </p:nvSpPr>
        <p:spPr>
          <a:xfrm rot="0">
            <a:off x="1028700" y="2680335"/>
            <a:ext cx="4419263" cy="4831080"/>
          </a:xfrm>
          <a:prstGeom prst="rect">
            <a:avLst/>
          </a:prstGeom>
        </p:spPr>
        <p:txBody>
          <a:bodyPr anchor="t" rtlCol="false" tIns="0" lIns="0" bIns="0" rIns="0">
            <a:spAutoFit/>
          </a:bodyPr>
          <a:lstStyle/>
          <a:p>
            <a:pPr algn="just" marL="0" indent="0" lvl="0">
              <a:lnSpc>
                <a:spcPts val="3840"/>
              </a:lnSpc>
            </a:pPr>
            <a:r>
              <a:rPr lang="en-US" sz="2400">
                <a:solidFill>
                  <a:srgbClr val="010101"/>
                </a:solidFill>
                <a:latin typeface="Open Sauce"/>
              </a:rPr>
              <a:t>A retail company wants to segment its customers into different groups </a:t>
            </a:r>
            <a:r>
              <a:rPr lang="en-US" sz="2400">
                <a:solidFill>
                  <a:srgbClr val="010101"/>
                </a:solidFill>
                <a:latin typeface="Open Sauce"/>
              </a:rPr>
              <a:t>based on their purchase history. The company has a dataset of customer transactions that includes information such as the products purchased, the amount spent, and the date of the transaction.</a:t>
            </a:r>
          </a:p>
        </p:txBody>
      </p:sp>
      <p:sp>
        <p:nvSpPr>
          <p:cNvPr name="TextBox 10" id="10"/>
          <p:cNvSpPr txBox="true"/>
          <p:nvPr/>
        </p:nvSpPr>
        <p:spPr>
          <a:xfrm rot="0">
            <a:off x="9298480" y="382905"/>
            <a:ext cx="6616582" cy="645795"/>
          </a:xfrm>
          <a:prstGeom prst="rect">
            <a:avLst/>
          </a:prstGeom>
        </p:spPr>
        <p:txBody>
          <a:bodyPr anchor="t" rtlCol="false" tIns="0" lIns="0" bIns="0" rIns="0">
            <a:spAutoFit/>
          </a:bodyPr>
          <a:lstStyle/>
          <a:p>
            <a:pPr algn="ctr">
              <a:lnSpc>
                <a:spcPts val="4590"/>
              </a:lnSpc>
            </a:pPr>
            <a:r>
              <a:rPr lang="en-US" sz="4500">
                <a:solidFill>
                  <a:srgbClr val="FFFFFF"/>
                </a:solidFill>
                <a:latin typeface="Telegraf Bold"/>
              </a:rPr>
              <a:t>Solution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7834C"/>
        </a:solidFill>
      </p:bgPr>
    </p:bg>
    <p:spTree>
      <p:nvGrpSpPr>
        <p:cNvPr id="1" name=""/>
        <p:cNvGrpSpPr/>
        <p:nvPr/>
      </p:nvGrpSpPr>
      <p:grpSpPr>
        <a:xfrm>
          <a:off x="0" y="0"/>
          <a:ext cx="0" cy="0"/>
          <a:chOff x="0" y="0"/>
          <a:chExt cx="0" cy="0"/>
        </a:xfrm>
      </p:grpSpPr>
      <p:sp>
        <p:nvSpPr>
          <p:cNvPr name="Freeform 2" id="2"/>
          <p:cNvSpPr/>
          <p:nvPr/>
        </p:nvSpPr>
        <p:spPr>
          <a:xfrm flipH="false" flipV="false" rot="0">
            <a:off x="-12920825" y="-3808519"/>
            <a:ext cx="31208825" cy="17571219"/>
          </a:xfrm>
          <a:custGeom>
            <a:avLst/>
            <a:gdLst/>
            <a:ahLst/>
            <a:cxnLst/>
            <a:rect r="r" b="b" t="t" l="l"/>
            <a:pathLst>
              <a:path h="17571219" w="31208825">
                <a:moveTo>
                  <a:pt x="0" y="0"/>
                </a:moveTo>
                <a:lnTo>
                  <a:pt x="31208825" y="0"/>
                </a:lnTo>
                <a:lnTo>
                  <a:pt x="31208825" y="17571218"/>
                </a:lnTo>
                <a:lnTo>
                  <a:pt x="0" y="175712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80869" y="0"/>
            <a:ext cx="3407131" cy="3407131"/>
          </a:xfrm>
          <a:custGeom>
            <a:avLst/>
            <a:gdLst/>
            <a:ahLst/>
            <a:cxnLst/>
            <a:rect r="r" b="b" t="t" l="l"/>
            <a:pathLst>
              <a:path h="3407131" w="3407131">
                <a:moveTo>
                  <a:pt x="0" y="0"/>
                </a:moveTo>
                <a:lnTo>
                  <a:pt x="3407131" y="0"/>
                </a:lnTo>
                <a:lnTo>
                  <a:pt x="3407131" y="3407131"/>
                </a:lnTo>
                <a:lnTo>
                  <a:pt x="0" y="3407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84815" y="1793328"/>
            <a:ext cx="16772540" cy="7746781"/>
            <a:chOff x="0" y="0"/>
            <a:chExt cx="4417459" cy="2040304"/>
          </a:xfrm>
        </p:grpSpPr>
        <p:sp>
          <p:nvSpPr>
            <p:cNvPr name="Freeform 5" id="5"/>
            <p:cNvSpPr/>
            <p:nvPr/>
          </p:nvSpPr>
          <p:spPr>
            <a:xfrm flipH="false" flipV="false" rot="0">
              <a:off x="0" y="0"/>
              <a:ext cx="4417459" cy="2040305"/>
            </a:xfrm>
            <a:custGeom>
              <a:avLst/>
              <a:gdLst/>
              <a:ahLst/>
              <a:cxnLst/>
              <a:rect r="r" b="b" t="t" l="l"/>
              <a:pathLst>
                <a:path h="2040305" w="4417459">
                  <a:moveTo>
                    <a:pt x="23541" y="0"/>
                  </a:moveTo>
                  <a:lnTo>
                    <a:pt x="4393918" y="0"/>
                  </a:lnTo>
                  <a:cubicBezTo>
                    <a:pt x="4400162" y="0"/>
                    <a:pt x="4406149" y="2480"/>
                    <a:pt x="4410564" y="6895"/>
                  </a:cubicBezTo>
                  <a:cubicBezTo>
                    <a:pt x="4414979" y="11310"/>
                    <a:pt x="4417459" y="17297"/>
                    <a:pt x="4417459" y="23541"/>
                  </a:cubicBezTo>
                  <a:lnTo>
                    <a:pt x="4417459" y="2016764"/>
                  </a:lnTo>
                  <a:cubicBezTo>
                    <a:pt x="4417459" y="2023007"/>
                    <a:pt x="4414979" y="2028995"/>
                    <a:pt x="4410564" y="2033410"/>
                  </a:cubicBezTo>
                  <a:cubicBezTo>
                    <a:pt x="4406149" y="2037824"/>
                    <a:pt x="4400162" y="2040305"/>
                    <a:pt x="4393918" y="2040305"/>
                  </a:cubicBezTo>
                  <a:lnTo>
                    <a:pt x="23541" y="2040305"/>
                  </a:lnTo>
                  <a:cubicBezTo>
                    <a:pt x="17297" y="2040305"/>
                    <a:pt x="11310" y="2037824"/>
                    <a:pt x="6895" y="2033410"/>
                  </a:cubicBezTo>
                  <a:cubicBezTo>
                    <a:pt x="2480" y="2028995"/>
                    <a:pt x="0" y="2023007"/>
                    <a:pt x="0" y="2016764"/>
                  </a:cubicBezTo>
                  <a:lnTo>
                    <a:pt x="0" y="23541"/>
                  </a:lnTo>
                  <a:cubicBezTo>
                    <a:pt x="0" y="17297"/>
                    <a:pt x="2480" y="11310"/>
                    <a:pt x="6895" y="6895"/>
                  </a:cubicBezTo>
                  <a:cubicBezTo>
                    <a:pt x="11310" y="2480"/>
                    <a:pt x="17297" y="0"/>
                    <a:pt x="23541" y="0"/>
                  </a:cubicBezTo>
                  <a:close/>
                </a:path>
              </a:pathLst>
            </a:custGeom>
            <a:solidFill>
              <a:srgbClr val="FFFFFF">
                <a:alpha val="47843"/>
              </a:srgbClr>
            </a:solidFill>
          </p:spPr>
        </p:sp>
        <p:sp>
          <p:nvSpPr>
            <p:cNvPr name="TextBox 6" id="6"/>
            <p:cNvSpPr txBox="true"/>
            <p:nvPr/>
          </p:nvSpPr>
          <p:spPr>
            <a:xfrm>
              <a:off x="0" y="-47625"/>
              <a:ext cx="4417459" cy="2087929"/>
            </a:xfrm>
            <a:prstGeom prst="rect">
              <a:avLst/>
            </a:prstGeom>
          </p:spPr>
          <p:txBody>
            <a:bodyPr anchor="ctr" rtlCol="false" tIns="50800" lIns="50800" bIns="50800" rIns="50800"/>
            <a:lstStyle/>
            <a:p>
              <a:pPr algn="ctr">
                <a:lnSpc>
                  <a:spcPts val="3499"/>
                </a:lnSpc>
              </a:pPr>
            </a:p>
          </p:txBody>
        </p:sp>
      </p:grpSp>
      <p:sp>
        <p:nvSpPr>
          <p:cNvPr name="TextBox 7" id="7"/>
          <p:cNvSpPr txBox="true"/>
          <p:nvPr/>
        </p:nvSpPr>
        <p:spPr>
          <a:xfrm rot="0">
            <a:off x="949872" y="1881352"/>
            <a:ext cx="15964198" cy="7259955"/>
          </a:xfrm>
          <a:prstGeom prst="rect">
            <a:avLst/>
          </a:prstGeom>
        </p:spPr>
        <p:txBody>
          <a:bodyPr anchor="t" rtlCol="false" tIns="0" lIns="0" bIns="0" rIns="0">
            <a:spAutoFit/>
          </a:bodyPr>
          <a:lstStyle/>
          <a:p>
            <a:pPr marL="518160" indent="-259080" lvl="1">
              <a:lnSpc>
                <a:spcPts val="3840"/>
              </a:lnSpc>
              <a:buFont typeface="Arial"/>
              <a:buChar char="•"/>
            </a:pPr>
            <a:r>
              <a:rPr lang="en-US" sz="2400">
                <a:solidFill>
                  <a:srgbClr val="010101"/>
                </a:solidFill>
                <a:latin typeface="Open Sauce"/>
              </a:rPr>
              <a:t>Requires the number of clusters to be specified in advance:</a:t>
            </a:r>
          </a:p>
          <a:p>
            <a:pPr marL="1036320" indent="-345440" lvl="2">
              <a:lnSpc>
                <a:spcPts val="3840"/>
              </a:lnSpc>
              <a:buFont typeface="Arial"/>
              <a:buChar char="⚬"/>
            </a:pPr>
            <a:r>
              <a:rPr lang="en-US" sz="2400">
                <a:solidFill>
                  <a:srgbClr val="010101"/>
                </a:solidFill>
                <a:latin typeface="Open Sauce"/>
              </a:rPr>
              <a:t>K-means clustering requires the user to specify the number of clusters (K) in advance. This can be difficult to do if the user does not have a good understanding of the data.</a:t>
            </a:r>
          </a:p>
          <a:p>
            <a:pPr marL="518160" indent="-259080" lvl="1">
              <a:lnSpc>
                <a:spcPts val="3840"/>
              </a:lnSpc>
              <a:buFont typeface="Arial"/>
              <a:buChar char="•"/>
            </a:pPr>
            <a:r>
              <a:rPr lang="en-US" sz="2400">
                <a:solidFill>
                  <a:srgbClr val="010101"/>
                </a:solidFill>
                <a:latin typeface="Open Sauce"/>
              </a:rPr>
              <a:t>Sensitive to the initialization of the cluster centroids: K-means clustering is sensitive to the initialization of the cluster centroids. If the cluster centroids are not initialized well, the algorithm may converge to a suboptimal solution.</a:t>
            </a:r>
          </a:p>
          <a:p>
            <a:pPr marL="518160" indent="-259080" lvl="1">
              <a:lnSpc>
                <a:spcPts val="3840"/>
              </a:lnSpc>
              <a:buFont typeface="Arial"/>
              <a:buChar char="•"/>
            </a:pPr>
            <a:r>
              <a:rPr lang="en-US" sz="2400">
                <a:solidFill>
                  <a:srgbClr val="010101"/>
                </a:solidFill>
                <a:latin typeface="Open Sauce"/>
              </a:rPr>
              <a:t>Assumes spherical clusters: K-means clustering assumes that the data points are grouped into spherical clusters. If the data points are grouped into non-spherical clusters, K-means clustering may not be able to find the optimal solution.</a:t>
            </a:r>
          </a:p>
          <a:p>
            <a:pPr marL="518160" indent="-259080" lvl="1">
              <a:lnSpc>
                <a:spcPts val="3840"/>
              </a:lnSpc>
              <a:buFont typeface="Arial"/>
              <a:buChar char="•"/>
            </a:pPr>
            <a:r>
              <a:rPr lang="en-US" sz="2400">
                <a:solidFill>
                  <a:srgbClr val="010101"/>
                </a:solidFill>
                <a:latin typeface="Open Sauce"/>
              </a:rPr>
              <a:t>Does not work well with outliers: K-means clustering can be affected by outliers in the data. Outliers are data points that are significantly different from the other data points. Outliers can cause the algorithm to converge to a suboptimal solution.</a:t>
            </a:r>
          </a:p>
          <a:p>
            <a:pPr algn="l" marL="518160" indent="-259080" lvl="1">
              <a:lnSpc>
                <a:spcPts val="3840"/>
              </a:lnSpc>
              <a:buFont typeface="Arial"/>
              <a:buChar char="•"/>
            </a:pPr>
            <a:r>
              <a:rPr lang="en-US" sz="2400">
                <a:solidFill>
                  <a:srgbClr val="010101"/>
                </a:solidFill>
                <a:latin typeface="Open Sauce"/>
              </a:rPr>
              <a:t>Does not produce interpretable results: K-means clustering does not produce interpretable results. This means that it is difficult to understand why the algorithm assigned a particular data point to a particular cluster.</a:t>
            </a:r>
          </a:p>
        </p:txBody>
      </p:sp>
      <p:sp>
        <p:nvSpPr>
          <p:cNvPr name="TextBox 8" id="8"/>
          <p:cNvSpPr txBox="true"/>
          <p:nvPr/>
        </p:nvSpPr>
        <p:spPr>
          <a:xfrm rot="0">
            <a:off x="664122" y="479742"/>
            <a:ext cx="8575374" cy="1155066"/>
          </a:xfrm>
          <a:prstGeom prst="rect">
            <a:avLst/>
          </a:prstGeom>
        </p:spPr>
        <p:txBody>
          <a:bodyPr anchor="t" rtlCol="false" tIns="0" lIns="0" bIns="0" rIns="0">
            <a:spAutoFit/>
          </a:bodyPr>
          <a:lstStyle/>
          <a:p>
            <a:pPr>
              <a:lnSpc>
                <a:spcPts val="8080"/>
              </a:lnSpc>
            </a:pPr>
            <a:r>
              <a:rPr lang="en-US" sz="8000">
                <a:solidFill>
                  <a:srgbClr val="000000"/>
                </a:solidFill>
                <a:latin typeface="Telegraf Bold"/>
              </a:rPr>
              <a:t>Limitations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834C"/>
        </a:solidFill>
      </p:bgPr>
    </p:bg>
    <p:spTree>
      <p:nvGrpSpPr>
        <p:cNvPr id="1" name=""/>
        <p:cNvGrpSpPr/>
        <p:nvPr/>
      </p:nvGrpSpPr>
      <p:grpSpPr>
        <a:xfrm>
          <a:off x="0" y="0"/>
          <a:ext cx="0" cy="0"/>
          <a:chOff x="0" y="0"/>
          <a:chExt cx="0" cy="0"/>
        </a:xfrm>
      </p:grpSpPr>
      <p:sp>
        <p:nvSpPr>
          <p:cNvPr name="Freeform 2" id="2"/>
          <p:cNvSpPr/>
          <p:nvPr/>
        </p:nvSpPr>
        <p:spPr>
          <a:xfrm flipH="false" flipV="false" rot="0">
            <a:off x="-120430" y="-72567"/>
            <a:ext cx="18528860" cy="10432134"/>
          </a:xfrm>
          <a:custGeom>
            <a:avLst/>
            <a:gdLst/>
            <a:ahLst/>
            <a:cxnLst/>
            <a:rect r="r" b="b" t="t" l="l"/>
            <a:pathLst>
              <a:path h="10432134" w="18528860">
                <a:moveTo>
                  <a:pt x="0" y="0"/>
                </a:moveTo>
                <a:lnTo>
                  <a:pt x="18528860" y="0"/>
                </a:lnTo>
                <a:lnTo>
                  <a:pt x="18528860" y="10432134"/>
                </a:lnTo>
                <a:lnTo>
                  <a:pt x="0" y="104321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287402"/>
            <a:ext cx="14105389" cy="1797921"/>
          </a:xfrm>
          <a:prstGeom prst="rect">
            <a:avLst/>
          </a:prstGeom>
        </p:spPr>
        <p:txBody>
          <a:bodyPr anchor="t" rtlCol="false" tIns="0" lIns="0" bIns="0" rIns="0">
            <a:spAutoFit/>
          </a:bodyPr>
          <a:lstStyle/>
          <a:p>
            <a:pPr>
              <a:lnSpc>
                <a:spcPts val="12647"/>
              </a:lnSpc>
            </a:pPr>
            <a:r>
              <a:rPr lang="en-US" sz="12399">
                <a:solidFill>
                  <a:srgbClr val="070707"/>
                </a:solidFill>
                <a:latin typeface="Telegraf Bold"/>
              </a:rPr>
              <a:t>Demonstration</a:t>
            </a:r>
          </a:p>
        </p:txBody>
      </p:sp>
      <p:sp>
        <p:nvSpPr>
          <p:cNvPr name="Freeform 4" id="4"/>
          <p:cNvSpPr/>
          <p:nvPr/>
        </p:nvSpPr>
        <p:spPr>
          <a:xfrm flipH="false" flipV="false" rot="0">
            <a:off x="14880869" y="0"/>
            <a:ext cx="3407131" cy="3407131"/>
          </a:xfrm>
          <a:custGeom>
            <a:avLst/>
            <a:gdLst/>
            <a:ahLst/>
            <a:cxnLst/>
            <a:rect r="r" b="b" t="t" l="l"/>
            <a:pathLst>
              <a:path h="3407131" w="3407131">
                <a:moveTo>
                  <a:pt x="0" y="0"/>
                </a:moveTo>
                <a:lnTo>
                  <a:pt x="3407131" y="0"/>
                </a:lnTo>
                <a:lnTo>
                  <a:pt x="3407131" y="3407131"/>
                </a:lnTo>
                <a:lnTo>
                  <a:pt x="0" y="3407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3319337" y="8872487"/>
            <a:ext cx="3122338" cy="3122338"/>
          </a:xfrm>
          <a:custGeom>
            <a:avLst/>
            <a:gdLst/>
            <a:ahLst/>
            <a:cxnLst/>
            <a:rect r="r" b="b" t="t" l="l"/>
            <a:pathLst>
              <a:path h="3122338" w="3122338">
                <a:moveTo>
                  <a:pt x="0" y="0"/>
                </a:moveTo>
                <a:lnTo>
                  <a:pt x="3122338" y="0"/>
                </a:lnTo>
                <a:lnTo>
                  <a:pt x="3122338" y="3122338"/>
                </a:lnTo>
                <a:lnTo>
                  <a:pt x="0" y="31223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DAFxT8u9yy8</dc:identifier>
  <dcterms:modified xsi:type="dcterms:W3CDTF">2011-08-01T06:04:30Z</dcterms:modified>
  <cp:revision>1</cp:revision>
  <dc:title>Marketing Plan Presentation</dc:title>
</cp:coreProperties>
</file>