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91" r:id="rId3"/>
    <p:sldId id="292" r:id="rId4"/>
    <p:sldId id="259" r:id="rId5"/>
    <p:sldId id="296" r:id="rId6"/>
    <p:sldId id="262" r:id="rId7"/>
    <p:sldId id="286" r:id="rId8"/>
    <p:sldId id="289" r:id="rId9"/>
    <p:sldId id="257" r:id="rId10"/>
    <p:sldId id="294" r:id="rId11"/>
    <p:sldId id="258" r:id="rId12"/>
    <p:sldId id="295" r:id="rId13"/>
    <p:sldId id="260" r:id="rId14"/>
    <p:sldId id="261" r:id="rId15"/>
    <p:sldId id="263" r:id="rId16"/>
    <p:sldId id="264" r:id="rId17"/>
    <p:sldId id="265" r:id="rId18"/>
    <p:sldId id="267" r:id="rId19"/>
    <p:sldId id="268" r:id="rId20"/>
    <p:sldId id="269" r:id="rId21"/>
    <p:sldId id="270" r:id="rId22"/>
    <p:sldId id="271" r:id="rId23"/>
    <p:sldId id="272" r:id="rId24"/>
    <p:sldId id="273" r:id="rId25"/>
    <p:sldId id="274" r:id="rId26"/>
    <p:sldId id="285" r:id="rId27"/>
    <p:sldId id="275" r:id="rId28"/>
    <p:sldId id="276" r:id="rId29"/>
    <p:sldId id="277" r:id="rId30"/>
    <p:sldId id="278" r:id="rId31"/>
    <p:sldId id="279" r:id="rId32"/>
    <p:sldId id="280" r:id="rId33"/>
    <p:sldId id="284" r:id="rId34"/>
    <p:sldId id="281" r:id="rId35"/>
    <p:sldId id="283" r:id="rId36"/>
    <p:sldId id="290"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48" autoAdjust="0"/>
    <p:restoredTop sz="94660"/>
  </p:normalViewPr>
  <p:slideViewPr>
    <p:cSldViewPr snapToGrid="0">
      <p:cViewPr varScale="1">
        <p:scale>
          <a:sx n="103" d="100"/>
          <a:sy n="103" d="100"/>
        </p:scale>
        <p:origin x="12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14AA2-F44F-4250-998A-3A9D0FF4D06A}" type="datetimeFigureOut">
              <a:rPr kumimoji="1" lang="ja-JP" altLang="en-US" smtClean="0"/>
              <a:t>2018/4/26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059B77-A8DE-453C-9590-8465F7CC0DC0}" type="slidenum">
              <a:rPr kumimoji="1" lang="ja-JP" altLang="en-US" smtClean="0"/>
              <a:t>‹#›</a:t>
            </a:fld>
            <a:endParaRPr kumimoji="1" lang="ja-JP" altLang="en-US"/>
          </a:p>
        </p:txBody>
      </p:sp>
    </p:spTree>
    <p:extLst>
      <p:ext uri="{BB962C8B-B14F-4D97-AF65-F5344CB8AC3E}">
        <p14:creationId xmlns:p14="http://schemas.microsoft.com/office/powerpoint/2010/main" val="108380114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1FBA11D-73E9-4FF8-B1AD-328B5E741D9E}" type="datetime1">
              <a:rPr kumimoji="1" lang="ja-JP" altLang="en-US" smtClean="0"/>
              <a:t>2018/4/26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60D2504-4999-42CA-B4D2-CEE807EF059A}" type="slidenum">
              <a:rPr kumimoji="1" lang="ja-JP" altLang="en-US" smtClean="0"/>
              <a:t>‹#›</a:t>
            </a:fld>
            <a:endParaRPr kumimoji="1" lang="ja-JP" altLang="en-US"/>
          </a:p>
        </p:txBody>
      </p:sp>
    </p:spTree>
    <p:extLst>
      <p:ext uri="{BB962C8B-B14F-4D97-AF65-F5344CB8AC3E}">
        <p14:creationId xmlns:p14="http://schemas.microsoft.com/office/powerpoint/2010/main" val="183274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283AC6C-D9EC-4236-BDE8-50FE6E8F3763}" type="datetime1">
              <a:rPr kumimoji="1" lang="ja-JP" altLang="en-US" smtClean="0"/>
              <a:t>2018/4/26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60D2504-4999-42CA-B4D2-CEE807EF059A}" type="slidenum">
              <a:rPr kumimoji="1" lang="ja-JP" altLang="en-US" smtClean="0"/>
              <a:t>‹#›</a:t>
            </a:fld>
            <a:endParaRPr kumimoji="1" lang="ja-JP" altLang="en-US"/>
          </a:p>
        </p:txBody>
      </p:sp>
    </p:spTree>
    <p:extLst>
      <p:ext uri="{BB962C8B-B14F-4D97-AF65-F5344CB8AC3E}">
        <p14:creationId xmlns:p14="http://schemas.microsoft.com/office/powerpoint/2010/main" val="1258396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F17E1CD-335E-4924-8F9A-530B56A6A21E}" type="datetime1">
              <a:rPr kumimoji="1" lang="ja-JP" altLang="en-US" smtClean="0"/>
              <a:t>2018/4/26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60D2504-4999-42CA-B4D2-CEE807EF059A}" type="slidenum">
              <a:rPr kumimoji="1" lang="ja-JP" altLang="en-US" smtClean="0"/>
              <a:t>‹#›</a:t>
            </a:fld>
            <a:endParaRPr kumimoji="1" lang="ja-JP" altLang="en-US"/>
          </a:p>
        </p:txBody>
      </p:sp>
    </p:spTree>
    <p:extLst>
      <p:ext uri="{BB962C8B-B14F-4D97-AF65-F5344CB8AC3E}">
        <p14:creationId xmlns:p14="http://schemas.microsoft.com/office/powerpoint/2010/main" val="2944052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90B2EC0-3A67-4A0F-9B71-7B33CCBBEA43}" type="datetime1">
              <a:rPr kumimoji="1" lang="ja-JP" altLang="en-US" smtClean="0"/>
              <a:t>2018/4/26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60D2504-4999-42CA-B4D2-CEE807EF059A}" type="slidenum">
              <a:rPr kumimoji="1" lang="ja-JP" altLang="en-US" smtClean="0"/>
              <a:t>‹#›</a:t>
            </a:fld>
            <a:endParaRPr kumimoji="1" lang="ja-JP" altLang="en-US"/>
          </a:p>
        </p:txBody>
      </p:sp>
    </p:spTree>
    <p:extLst>
      <p:ext uri="{BB962C8B-B14F-4D97-AF65-F5344CB8AC3E}">
        <p14:creationId xmlns:p14="http://schemas.microsoft.com/office/powerpoint/2010/main" val="148090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25017F5-3DF0-4039-87DF-C46E29E532B4}" type="datetime1">
              <a:rPr kumimoji="1" lang="ja-JP" altLang="en-US" smtClean="0"/>
              <a:t>2018/4/26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60D2504-4999-42CA-B4D2-CEE807EF059A}" type="slidenum">
              <a:rPr kumimoji="1" lang="ja-JP" altLang="en-US" smtClean="0"/>
              <a:t>‹#›</a:t>
            </a:fld>
            <a:endParaRPr kumimoji="1" lang="ja-JP" altLang="en-US"/>
          </a:p>
        </p:txBody>
      </p:sp>
    </p:spTree>
    <p:extLst>
      <p:ext uri="{BB962C8B-B14F-4D97-AF65-F5344CB8AC3E}">
        <p14:creationId xmlns:p14="http://schemas.microsoft.com/office/powerpoint/2010/main" val="514243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D7B5627-4516-4355-95F4-CF25263636AE}" type="datetime1">
              <a:rPr kumimoji="1" lang="ja-JP" altLang="en-US" smtClean="0"/>
              <a:t>2018/4/26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60D2504-4999-42CA-B4D2-CEE807EF059A}" type="slidenum">
              <a:rPr kumimoji="1" lang="ja-JP" altLang="en-US" smtClean="0"/>
              <a:t>‹#›</a:t>
            </a:fld>
            <a:endParaRPr kumimoji="1" lang="ja-JP" altLang="en-US"/>
          </a:p>
        </p:txBody>
      </p:sp>
    </p:spTree>
    <p:extLst>
      <p:ext uri="{BB962C8B-B14F-4D97-AF65-F5344CB8AC3E}">
        <p14:creationId xmlns:p14="http://schemas.microsoft.com/office/powerpoint/2010/main" val="3586886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C6D139BB-0144-42A4-BC70-CA09D3B52C60}" type="datetime1">
              <a:rPr kumimoji="1" lang="ja-JP" altLang="en-US" smtClean="0"/>
              <a:t>2018/4/26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60D2504-4999-42CA-B4D2-CEE807EF059A}" type="slidenum">
              <a:rPr kumimoji="1" lang="ja-JP" altLang="en-US" smtClean="0"/>
              <a:t>‹#›</a:t>
            </a:fld>
            <a:endParaRPr kumimoji="1" lang="ja-JP" altLang="en-US"/>
          </a:p>
        </p:txBody>
      </p:sp>
    </p:spTree>
    <p:extLst>
      <p:ext uri="{BB962C8B-B14F-4D97-AF65-F5344CB8AC3E}">
        <p14:creationId xmlns:p14="http://schemas.microsoft.com/office/powerpoint/2010/main" val="245242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5165D3E0-E7EE-4D12-BB11-578501063DB6}" type="datetime1">
              <a:rPr kumimoji="1" lang="ja-JP" altLang="en-US" smtClean="0"/>
              <a:t>2018/4/26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60D2504-4999-42CA-B4D2-CEE807EF059A}" type="slidenum">
              <a:rPr kumimoji="1" lang="ja-JP" altLang="en-US" smtClean="0"/>
              <a:t>‹#›</a:t>
            </a:fld>
            <a:endParaRPr kumimoji="1" lang="ja-JP" altLang="en-US"/>
          </a:p>
        </p:txBody>
      </p:sp>
    </p:spTree>
    <p:extLst>
      <p:ext uri="{BB962C8B-B14F-4D97-AF65-F5344CB8AC3E}">
        <p14:creationId xmlns:p14="http://schemas.microsoft.com/office/powerpoint/2010/main" val="179637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B7DCE3C-3130-4579-B893-7BFDF106B13D}" type="datetime1">
              <a:rPr kumimoji="1" lang="ja-JP" altLang="en-US" smtClean="0"/>
              <a:t>2018/4/26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60D2504-4999-42CA-B4D2-CEE807EF059A}" type="slidenum">
              <a:rPr kumimoji="1" lang="ja-JP" altLang="en-US" smtClean="0"/>
              <a:t>‹#›</a:t>
            </a:fld>
            <a:endParaRPr kumimoji="1" lang="ja-JP" altLang="en-US"/>
          </a:p>
        </p:txBody>
      </p:sp>
    </p:spTree>
    <p:extLst>
      <p:ext uri="{BB962C8B-B14F-4D97-AF65-F5344CB8AC3E}">
        <p14:creationId xmlns:p14="http://schemas.microsoft.com/office/powerpoint/2010/main" val="1009066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AAA3C8-3331-497E-BF52-71788044039E}" type="datetime1">
              <a:rPr kumimoji="1" lang="ja-JP" altLang="en-US" smtClean="0"/>
              <a:t>2018/4/26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60D2504-4999-42CA-B4D2-CEE807EF059A}" type="slidenum">
              <a:rPr kumimoji="1" lang="ja-JP" altLang="en-US" smtClean="0"/>
              <a:t>‹#›</a:t>
            </a:fld>
            <a:endParaRPr kumimoji="1" lang="ja-JP" altLang="en-US"/>
          </a:p>
        </p:txBody>
      </p:sp>
    </p:spTree>
    <p:extLst>
      <p:ext uri="{BB962C8B-B14F-4D97-AF65-F5344CB8AC3E}">
        <p14:creationId xmlns:p14="http://schemas.microsoft.com/office/powerpoint/2010/main" val="133850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a:xfrm>
            <a:off x="628650" y="6323693"/>
            <a:ext cx="2057400" cy="365125"/>
          </a:xfrm>
        </p:spPr>
        <p:txBody>
          <a:bodyPr/>
          <a:lstStyle/>
          <a:p>
            <a:fld id="{CE4252F9-D7E4-4D66-AB01-B8E97D788183}" type="datetime1">
              <a:rPr kumimoji="1" lang="ja-JP" altLang="en-US" smtClean="0"/>
              <a:t>2018/4/26</a:t>
            </a:fld>
            <a:endParaRPr kumimoji="1" lang="ja-JP" altLang="en-US"/>
          </a:p>
        </p:txBody>
      </p:sp>
      <p:sp>
        <p:nvSpPr>
          <p:cNvPr id="4" name="フッター プレースホルダー 3"/>
          <p:cNvSpPr>
            <a:spLocks noGrp="1"/>
          </p:cNvSpPr>
          <p:nvPr>
            <p:ph type="ftr" sz="quarter" idx="11"/>
          </p:nvPr>
        </p:nvSpPr>
        <p:spPr>
          <a:xfrm>
            <a:off x="3028950" y="6323693"/>
            <a:ext cx="3086100" cy="365125"/>
          </a:xfrm>
        </p:spPr>
        <p:txBody>
          <a:bodyPr/>
          <a:lstStyle/>
          <a:p>
            <a:endParaRPr kumimoji="1" lang="ja-JP" altLang="en-US" dirty="0"/>
          </a:p>
        </p:txBody>
      </p:sp>
      <p:sp>
        <p:nvSpPr>
          <p:cNvPr id="5" name="スライド番号プレースホルダー 4"/>
          <p:cNvSpPr>
            <a:spLocks noGrp="1"/>
          </p:cNvSpPr>
          <p:nvPr>
            <p:ph type="sldNum" sz="quarter" idx="12"/>
          </p:nvPr>
        </p:nvSpPr>
        <p:spPr>
          <a:xfrm>
            <a:off x="7086600" y="6492875"/>
            <a:ext cx="2057400" cy="365125"/>
          </a:xfrm>
        </p:spPr>
        <p:txBody>
          <a:bodyPr/>
          <a:lstStyle>
            <a:lvl1pPr>
              <a:defRPr sz="2400"/>
            </a:lvl1pPr>
          </a:lstStyle>
          <a:p>
            <a:fld id="{BBF99F5A-3D33-4C56-BBB8-02C2A46F3601}" type="slidenum">
              <a:rPr kumimoji="1" lang="ja-JP" altLang="en-US" smtClean="0"/>
              <a:pPr/>
              <a:t>‹#›</a:t>
            </a:fld>
            <a:endParaRPr kumimoji="1" lang="ja-JP" altLang="en-US" dirty="0"/>
          </a:p>
        </p:txBody>
      </p:sp>
      <p:sp>
        <p:nvSpPr>
          <p:cNvPr id="6" name="正方形/長方形 5"/>
          <p:cNvSpPr/>
          <p:nvPr userDrawn="1"/>
        </p:nvSpPr>
        <p:spPr>
          <a:xfrm>
            <a:off x="0" y="-1"/>
            <a:ext cx="9144000" cy="98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p:nvPr userDrawn="1"/>
        </p:nvCxnSpPr>
        <p:spPr>
          <a:xfrm>
            <a:off x="0" y="611777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0" y="1"/>
            <a:ext cx="9144000" cy="980029"/>
          </a:xfrm>
        </p:spPr>
        <p:txBody>
          <a:bodyPr/>
          <a:lstStyle/>
          <a:p>
            <a:r>
              <a:rPr lang="ja-JP" altLang="en-US" dirty="0" smtClean="0"/>
              <a:t>マスター タイトルの書式設定</a:t>
            </a:r>
            <a:endParaRPr lang="en-US" dirty="0"/>
          </a:p>
        </p:txBody>
      </p:sp>
    </p:spTree>
    <p:extLst>
      <p:ext uri="{BB962C8B-B14F-4D97-AF65-F5344CB8AC3E}">
        <p14:creationId xmlns:p14="http://schemas.microsoft.com/office/powerpoint/2010/main" val="320478238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678E1EE-DC5E-4E6A-B309-8D5E784B9D91}" type="datetime1">
              <a:rPr kumimoji="1" lang="ja-JP" altLang="en-US" smtClean="0"/>
              <a:t>2018/4/26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60D2504-4999-42CA-B4D2-CEE807EF059A}" type="slidenum">
              <a:rPr kumimoji="1" lang="ja-JP" altLang="en-US" smtClean="0"/>
              <a:t>‹#›</a:t>
            </a:fld>
            <a:endParaRPr kumimoji="1" lang="ja-JP" altLang="en-US"/>
          </a:p>
        </p:txBody>
      </p:sp>
    </p:spTree>
    <p:extLst>
      <p:ext uri="{BB962C8B-B14F-4D97-AF65-F5344CB8AC3E}">
        <p14:creationId xmlns:p14="http://schemas.microsoft.com/office/powerpoint/2010/main" val="10373534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97849-A816-45B1-8149-D55027CB82AD}" type="datetime1">
              <a:rPr kumimoji="1" lang="ja-JP" altLang="en-US" smtClean="0"/>
              <a:t>2018/4/26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0D2504-4999-42CA-B4D2-CEE807EF059A}" type="slidenum">
              <a:rPr kumimoji="1" lang="ja-JP" altLang="en-US" smtClean="0"/>
              <a:t>‹#›</a:t>
            </a:fld>
            <a:endParaRPr kumimoji="1" lang="ja-JP" altLang="en-US"/>
          </a:p>
        </p:txBody>
      </p:sp>
    </p:spTree>
    <p:extLst>
      <p:ext uri="{BB962C8B-B14F-4D97-AF65-F5344CB8AC3E}">
        <p14:creationId xmlns:p14="http://schemas.microsoft.com/office/powerpoint/2010/main" val="13113022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png"/><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docs.scipy.org/doc/numpy-1.11.0/referenc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8.xml"/><Relationship Id="rId2" Type="http://schemas.openxmlformats.org/officeDocument/2006/relationships/image" Target="../media/image25.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9.png"/><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1.png"/><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3.png"/><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6.png"/><Relationship Id="rId3" Type="http://schemas.openxmlformats.org/officeDocument/2006/relationships/image" Target="../media/image37.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ython Killing a Gnu"/>
          <p:cNvPicPr>
            <a:picLocks noChangeAspect="1" noChangeArrowheads="1"/>
          </p:cNvPicPr>
          <p:nvPr/>
        </p:nvPicPr>
        <p:blipFill rotWithShape="1">
          <a:blip r:embed="rId2">
            <a:extLst>
              <a:ext uri="{28A0092B-C50C-407E-A947-70E740481C1C}">
                <a14:useLocalDpi xmlns:a14="http://schemas.microsoft.com/office/drawing/2010/main" val="0"/>
              </a:ext>
            </a:extLst>
          </a:blip>
          <a:srcRect l="4038"/>
          <a:stretch/>
        </p:blipFill>
        <p:spPr bwMode="auto">
          <a:xfrm>
            <a:off x="0" y="-8189"/>
            <a:ext cx="9138254" cy="6309883"/>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4188941" y="0"/>
            <a:ext cx="4955058" cy="1261884"/>
          </a:xfrm>
          <a:prstGeom prst="rect">
            <a:avLst/>
          </a:prstGeom>
          <a:noFill/>
        </p:spPr>
        <p:txBody>
          <a:bodyPr wrap="square" rtlCol="0">
            <a:spAutoFit/>
          </a:bodyPr>
          <a:lstStyle/>
          <a:p>
            <a:r>
              <a:rPr kumimoji="1" lang="en-US" altLang="ja-JP" sz="4400" dirty="0" smtClean="0"/>
              <a:t>Python</a:t>
            </a:r>
            <a:r>
              <a:rPr kumimoji="1" lang="ja-JP" altLang="en-US" sz="4400" dirty="0" smtClean="0"/>
              <a:t>講座</a:t>
            </a:r>
            <a:endParaRPr kumimoji="1" lang="en-US" altLang="ja-JP" sz="4400" dirty="0" smtClean="0"/>
          </a:p>
          <a:p>
            <a:pPr algn="r"/>
            <a:r>
              <a:rPr kumimoji="1" lang="en-US" altLang="ja-JP" sz="3200" dirty="0" err="1" smtClean="0"/>
              <a:t>Numpy</a:t>
            </a:r>
            <a:r>
              <a:rPr kumimoji="1" lang="en-US" altLang="ja-JP" sz="3200" dirty="0" smtClean="0"/>
              <a:t>, </a:t>
            </a:r>
            <a:r>
              <a:rPr kumimoji="1" lang="en-US" altLang="ja-JP" sz="3200" dirty="0" err="1"/>
              <a:t>S</a:t>
            </a:r>
            <a:r>
              <a:rPr kumimoji="1" lang="en-US" altLang="ja-JP" sz="3200" dirty="0" err="1" smtClean="0"/>
              <a:t>cipy</a:t>
            </a:r>
            <a:r>
              <a:rPr kumimoji="1" lang="en-US" altLang="ja-JP" sz="3200" dirty="0" smtClean="0"/>
              <a:t>, </a:t>
            </a:r>
            <a:r>
              <a:rPr kumimoji="1" lang="en-US" altLang="ja-JP" sz="3200" dirty="0" err="1" smtClean="0"/>
              <a:t>Matplotlib</a:t>
            </a:r>
            <a:r>
              <a:rPr kumimoji="1" lang="ja-JP" altLang="en-US" sz="3200" dirty="0" smtClean="0"/>
              <a:t>編</a:t>
            </a:r>
            <a:endParaRPr kumimoji="1" lang="ja-JP" altLang="en-US" sz="3200" dirty="0"/>
          </a:p>
        </p:txBody>
      </p:sp>
      <p:sp>
        <p:nvSpPr>
          <p:cNvPr id="6" name="正方形/長方形 5"/>
          <p:cNvSpPr/>
          <p:nvPr/>
        </p:nvSpPr>
        <p:spPr>
          <a:xfrm>
            <a:off x="4623532" y="6309883"/>
            <a:ext cx="4520468" cy="369332"/>
          </a:xfrm>
          <a:prstGeom prst="rect">
            <a:avLst/>
          </a:prstGeom>
        </p:spPr>
        <p:txBody>
          <a:bodyPr wrap="none">
            <a:spAutoFit/>
          </a:bodyPr>
          <a:lstStyle/>
          <a:p>
            <a:r>
              <a:rPr lang="en-US" altLang="ja-JP" dirty="0" smtClean="0"/>
              <a:t>“Python killing a GNU” Antoine-Louis </a:t>
            </a:r>
            <a:r>
              <a:rPr lang="en-US" altLang="ja-JP" dirty="0" err="1"/>
              <a:t>Barye</a:t>
            </a:r>
            <a:r>
              <a:rPr lang="en-US" altLang="ja-JP" dirty="0"/>
              <a:t> </a:t>
            </a:r>
            <a:r>
              <a:rPr lang="ja-JP" altLang="en-US" dirty="0" smtClean="0"/>
              <a:t>作</a:t>
            </a:r>
            <a:endParaRPr lang="ja-JP" altLang="en-US" dirty="0"/>
          </a:p>
        </p:txBody>
      </p:sp>
      <p:sp>
        <p:nvSpPr>
          <p:cNvPr id="7" name="スライド番号プレースホルダー 6"/>
          <p:cNvSpPr>
            <a:spLocks noGrp="1"/>
          </p:cNvSpPr>
          <p:nvPr>
            <p:ph type="sldNum" sz="quarter" idx="12"/>
          </p:nvPr>
        </p:nvSpPr>
        <p:spPr/>
        <p:txBody>
          <a:bodyPr/>
          <a:lstStyle/>
          <a:p>
            <a:fld id="{C60D2504-4999-42CA-B4D2-CEE807EF059A}" type="slidenum">
              <a:rPr kumimoji="1" lang="ja-JP" altLang="en-US" smtClean="0"/>
              <a:t>1</a:t>
            </a:fld>
            <a:endParaRPr kumimoji="1" lang="ja-JP" altLang="en-US"/>
          </a:p>
        </p:txBody>
      </p:sp>
      <p:sp>
        <p:nvSpPr>
          <p:cNvPr id="2" name="テキスト ボックス 1"/>
          <p:cNvSpPr txBox="1"/>
          <p:nvPr/>
        </p:nvSpPr>
        <p:spPr>
          <a:xfrm>
            <a:off x="0" y="6334780"/>
            <a:ext cx="4188941" cy="523220"/>
          </a:xfrm>
          <a:prstGeom prst="rect">
            <a:avLst/>
          </a:prstGeom>
          <a:noFill/>
        </p:spPr>
        <p:txBody>
          <a:bodyPr wrap="square" rtlCol="0">
            <a:spAutoFit/>
          </a:bodyPr>
          <a:lstStyle/>
          <a:p>
            <a:r>
              <a:rPr kumimoji="1" lang="ja-JP" altLang="en-US" sz="2800" dirty="0" smtClean="0"/>
              <a:t>質問</a:t>
            </a:r>
            <a:r>
              <a:rPr kumimoji="1" lang="ja-JP" altLang="en-US" sz="2800" dirty="0" smtClean="0"/>
              <a:t>は随時</a:t>
            </a:r>
            <a:r>
              <a:rPr kumimoji="1" lang="ja-JP" altLang="en-US" sz="2800" dirty="0" smtClean="0"/>
              <a:t>してください</a:t>
            </a:r>
            <a:endParaRPr kumimoji="1" lang="ja-JP" altLang="en-US" sz="2800" dirty="0"/>
          </a:p>
        </p:txBody>
      </p:sp>
    </p:spTree>
    <p:extLst>
      <p:ext uri="{BB962C8B-B14F-4D97-AF65-F5344CB8AC3E}">
        <p14:creationId xmlns:p14="http://schemas.microsoft.com/office/powerpoint/2010/main" val="3786431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BF99F5A-3D33-4C56-BBB8-02C2A46F3601}" type="slidenum">
              <a:rPr kumimoji="1" lang="ja-JP" altLang="en-US" smtClean="0"/>
              <a:pPr/>
              <a:t>10</a:t>
            </a:fld>
            <a:endParaRPr kumimoji="1" lang="ja-JP" altLang="en-US" dirty="0"/>
          </a:p>
        </p:txBody>
      </p:sp>
      <p:sp>
        <p:nvSpPr>
          <p:cNvPr id="3" name="タイトル 2"/>
          <p:cNvSpPr>
            <a:spLocks noGrp="1"/>
          </p:cNvSpPr>
          <p:nvPr>
            <p:ph type="title"/>
          </p:nvPr>
        </p:nvSpPr>
        <p:spPr/>
        <p:txBody>
          <a:bodyPr/>
          <a:lstStyle/>
          <a:p>
            <a:r>
              <a:rPr lang="en-US" altLang="ja-JP" dirty="0" err="1" smtClean="0"/>
              <a:t>IPython</a:t>
            </a:r>
            <a:r>
              <a:rPr lang="en-US" altLang="ja-JP" dirty="0" smtClean="0"/>
              <a:t>:</a:t>
            </a:r>
            <a:r>
              <a:rPr lang="ja-JP" altLang="en-US" dirty="0" smtClean="0"/>
              <a:t>せめてこれは使いましょう</a:t>
            </a:r>
            <a:endParaRPr kumimoji="1" lang="ja-JP" altLang="en-US" dirty="0"/>
          </a:p>
        </p:txBody>
      </p:sp>
      <p:sp>
        <p:nvSpPr>
          <p:cNvPr id="4" name="テキスト ボックス 3"/>
          <p:cNvSpPr txBox="1"/>
          <p:nvPr/>
        </p:nvSpPr>
        <p:spPr>
          <a:xfrm>
            <a:off x="0" y="980023"/>
            <a:ext cx="9144000" cy="5016758"/>
          </a:xfrm>
          <a:prstGeom prst="rect">
            <a:avLst/>
          </a:prstGeom>
          <a:noFill/>
        </p:spPr>
        <p:txBody>
          <a:bodyPr wrap="square" rtlCol="0">
            <a:spAutoFit/>
          </a:bodyPr>
          <a:lstStyle/>
          <a:p>
            <a:r>
              <a:rPr kumimoji="1" lang="en-US" altLang="ja-JP" sz="3200" dirty="0" err="1" smtClean="0"/>
              <a:t>IPython</a:t>
            </a:r>
            <a:endParaRPr kumimoji="1" lang="en-US" altLang="ja-JP" sz="3200" dirty="0" smtClean="0"/>
          </a:p>
          <a:p>
            <a:pPr marL="311150"/>
            <a:r>
              <a:rPr kumimoji="1" lang="ja-JP" altLang="en-US" sz="2400" dirty="0" smtClean="0"/>
              <a:t>ターミナルで起動する通常</a:t>
            </a:r>
            <a:r>
              <a:rPr kumimoji="1" lang="en-US" altLang="ja-JP" sz="2400" dirty="0" smtClean="0"/>
              <a:t>Python</a:t>
            </a:r>
            <a:r>
              <a:rPr kumimoji="1" lang="ja-JP" altLang="en-US" sz="2400" dirty="0" smtClean="0"/>
              <a:t>は１行ずつしかコードが打てないので</a:t>
            </a:r>
            <a:r>
              <a:rPr kumimoji="1" lang="en-US" altLang="ja-JP" sz="2400" dirty="0" smtClean="0"/>
              <a:t>for</a:t>
            </a:r>
            <a:r>
              <a:rPr kumimoji="1" lang="ja-JP" altLang="en-US" sz="2400" dirty="0" smtClean="0"/>
              <a:t>文や</a:t>
            </a:r>
            <a:r>
              <a:rPr kumimoji="1" lang="en-US" altLang="ja-JP" sz="2400" dirty="0" err="1" smtClean="0"/>
              <a:t>def</a:t>
            </a:r>
            <a:r>
              <a:rPr kumimoji="1" lang="ja-JP" altLang="en-US" sz="2400" dirty="0" smtClean="0"/>
              <a:t>文のテストをするときに非常にダルい</a:t>
            </a:r>
            <a:endParaRPr kumimoji="1" lang="en-US" altLang="ja-JP" sz="2400" dirty="0" smtClean="0"/>
          </a:p>
          <a:p>
            <a:pPr marL="311150"/>
            <a:r>
              <a:rPr kumimoji="1" lang="en-US" altLang="ja-JP" sz="2400" dirty="0" err="1" smtClean="0"/>
              <a:t>IPython</a:t>
            </a:r>
            <a:r>
              <a:rPr kumimoji="1" lang="ja-JP" altLang="en-US" sz="2400" dirty="0" smtClean="0"/>
              <a:t>は</a:t>
            </a:r>
            <a:r>
              <a:rPr kumimoji="1" lang="en-US" altLang="ja-JP" sz="2400" dirty="0" smtClean="0"/>
              <a:t>for</a:t>
            </a:r>
            <a:r>
              <a:rPr kumimoji="1" lang="ja-JP" altLang="en-US" sz="2400" dirty="0" smtClean="0"/>
              <a:t>文などのまとまりを持つコードが打てるのに加えて</a:t>
            </a:r>
            <a:endParaRPr kumimoji="1" lang="en-US" altLang="ja-JP" sz="2400" dirty="0" smtClean="0"/>
          </a:p>
          <a:p>
            <a:pPr marL="311150"/>
            <a:endParaRPr kumimoji="1" lang="en-US" altLang="ja-JP" sz="2400" dirty="0"/>
          </a:p>
          <a:p>
            <a:pPr marL="311150"/>
            <a:r>
              <a:rPr kumimoji="1" lang="ja-JP" altLang="en-US" sz="2400" dirty="0" smtClean="0"/>
              <a:t>・</a:t>
            </a:r>
            <a:r>
              <a:rPr kumimoji="1" lang="en-US" altLang="ja-JP" sz="2400" dirty="0" smtClean="0"/>
              <a:t>Unix</a:t>
            </a:r>
            <a:r>
              <a:rPr kumimoji="1" lang="ja-JP" altLang="en-US" sz="2400" dirty="0" smtClean="0"/>
              <a:t>のコマンドラインシェルが使えてしまう</a:t>
            </a:r>
            <a:r>
              <a:rPr kumimoji="1" lang="en-US" altLang="ja-JP" sz="2400" dirty="0" smtClean="0"/>
              <a:t>(Windows</a:t>
            </a:r>
            <a:r>
              <a:rPr kumimoji="1" lang="ja-JP" altLang="en-US" sz="2400" dirty="0" smtClean="0"/>
              <a:t>でも</a:t>
            </a:r>
            <a:r>
              <a:rPr kumimoji="1" lang="en-US" altLang="ja-JP" sz="2400" dirty="0" smtClean="0"/>
              <a:t>)</a:t>
            </a:r>
          </a:p>
          <a:p>
            <a:pPr marL="311150"/>
            <a:r>
              <a:rPr kumimoji="1" lang="ja-JP" altLang="en-US" sz="2400" dirty="0" smtClean="0"/>
              <a:t>・</a:t>
            </a:r>
            <a:r>
              <a:rPr kumimoji="1" lang="en-US" altLang="ja-JP" sz="2400" dirty="0" smtClean="0"/>
              <a:t>IDE</a:t>
            </a:r>
            <a:r>
              <a:rPr kumimoji="1" lang="ja-JP" altLang="en-US" sz="2400" dirty="0" smtClean="0"/>
              <a:t>のようなコード補完機能</a:t>
            </a:r>
            <a:endParaRPr kumimoji="1" lang="en-US" altLang="ja-JP" sz="2400" dirty="0" smtClean="0"/>
          </a:p>
          <a:p>
            <a:pPr marL="311150"/>
            <a:r>
              <a:rPr kumimoji="1" lang="ja-JP" altLang="en-US" sz="2400" dirty="0" smtClean="0"/>
              <a:t>・デバッグ機能</a:t>
            </a:r>
            <a:endParaRPr kumimoji="1" lang="en-US" altLang="ja-JP" sz="2400" dirty="0" smtClean="0"/>
          </a:p>
          <a:p>
            <a:pPr marL="311150"/>
            <a:r>
              <a:rPr kumimoji="1" lang="ja-JP" altLang="en-US" sz="2400" dirty="0" smtClean="0"/>
              <a:t>・並列コンピューティング</a:t>
            </a:r>
            <a:endParaRPr kumimoji="1" lang="en-US" altLang="ja-JP" sz="2400" dirty="0" smtClean="0"/>
          </a:p>
          <a:p>
            <a:pPr marL="311150"/>
            <a:endParaRPr kumimoji="1" lang="en-US" altLang="ja-JP" sz="2400" dirty="0" smtClean="0"/>
          </a:p>
          <a:p>
            <a:pPr marL="311150"/>
            <a:r>
              <a:rPr kumimoji="1" lang="ja-JP" altLang="en-US" sz="2400" dirty="0" smtClean="0"/>
              <a:t>をオプションで簡単に指定できる</a:t>
            </a:r>
            <a:endParaRPr kumimoji="1" lang="en-US" altLang="ja-JP" sz="2400" dirty="0"/>
          </a:p>
          <a:p>
            <a:pPr marL="311150"/>
            <a:r>
              <a:rPr kumimoji="1" lang="ja-JP" altLang="en-US" sz="2400" dirty="0" smtClean="0"/>
              <a:t>要するに</a:t>
            </a:r>
            <a:r>
              <a:rPr kumimoji="1" lang="en-US" altLang="ja-JP" sz="2400" dirty="0" smtClean="0"/>
              <a:t>IDE</a:t>
            </a:r>
            <a:r>
              <a:rPr kumimoji="1" lang="ja-JP" altLang="en-US" sz="2400" dirty="0" smtClean="0"/>
              <a:t>なんていう重くてごちゃごちゃしたものを入れなくてもコンソール１本で</a:t>
            </a:r>
            <a:r>
              <a:rPr kumimoji="1" lang="en-US" altLang="ja-JP" sz="2400" dirty="0" smtClean="0"/>
              <a:t>IDE</a:t>
            </a:r>
            <a:r>
              <a:rPr kumimoji="1" lang="ja-JP" altLang="en-US" sz="2400" dirty="0" smtClean="0"/>
              <a:t>の役割を果たせる</a:t>
            </a:r>
            <a:endParaRPr kumimoji="1" lang="en-US" altLang="ja-JP" sz="2400" dirty="0" smtClean="0"/>
          </a:p>
        </p:txBody>
      </p:sp>
      <p:sp>
        <p:nvSpPr>
          <p:cNvPr id="5" name="テキスト ボックス 4"/>
          <p:cNvSpPr txBox="1"/>
          <p:nvPr/>
        </p:nvSpPr>
        <p:spPr>
          <a:xfrm>
            <a:off x="0" y="6125378"/>
            <a:ext cx="9144000" cy="646331"/>
          </a:xfrm>
          <a:prstGeom prst="rect">
            <a:avLst/>
          </a:prstGeom>
          <a:noFill/>
        </p:spPr>
        <p:txBody>
          <a:bodyPr wrap="square" rtlCol="0">
            <a:spAutoFit/>
          </a:bodyPr>
          <a:lstStyle/>
          <a:p>
            <a:r>
              <a:rPr kumimoji="1" lang="ja-JP" altLang="en-US" dirty="0" smtClean="0"/>
              <a:t>コード補完は</a:t>
            </a:r>
            <a:r>
              <a:rPr kumimoji="1" lang="en-US" altLang="ja-JP" dirty="0" smtClean="0"/>
              <a:t>Tab</a:t>
            </a:r>
            <a:r>
              <a:rPr kumimoji="1" lang="ja-JP" altLang="en-US" dirty="0" smtClean="0"/>
              <a:t>キー</a:t>
            </a:r>
            <a:endParaRPr kumimoji="1" lang="en-US" altLang="ja-JP" dirty="0" smtClean="0"/>
          </a:p>
          <a:p>
            <a:r>
              <a:rPr kumimoji="1" lang="en-US" altLang="ja-JP" dirty="0" smtClean="0"/>
              <a:t>pip or </a:t>
            </a:r>
            <a:r>
              <a:rPr kumimoji="1" lang="en-US" altLang="ja-JP" dirty="0" err="1" smtClean="0"/>
              <a:t>conda</a:t>
            </a:r>
            <a:r>
              <a:rPr kumimoji="1" lang="en-US" altLang="ja-JP" dirty="0" smtClean="0"/>
              <a:t> install </a:t>
            </a:r>
            <a:r>
              <a:rPr kumimoji="1" lang="en-US" altLang="ja-JP" dirty="0" err="1" smtClean="0"/>
              <a:t>ipython</a:t>
            </a:r>
            <a:r>
              <a:rPr kumimoji="1" lang="ja-JP" altLang="en-US" dirty="0" smtClean="0"/>
              <a:t>とした後にコンソールで</a:t>
            </a:r>
            <a:r>
              <a:rPr kumimoji="1" lang="en-US" altLang="ja-JP" dirty="0" err="1" smtClean="0"/>
              <a:t>ipython</a:t>
            </a:r>
            <a:r>
              <a:rPr kumimoji="1" lang="ja-JP" altLang="en-US" dirty="0" smtClean="0"/>
              <a:t>とたたく</a:t>
            </a:r>
            <a:endParaRPr kumimoji="1" lang="ja-JP" altLang="en-US" dirty="0"/>
          </a:p>
        </p:txBody>
      </p:sp>
    </p:spTree>
    <p:extLst>
      <p:ext uri="{BB962C8B-B14F-4D97-AF65-F5344CB8AC3E}">
        <p14:creationId xmlns:p14="http://schemas.microsoft.com/office/powerpoint/2010/main" val="2678165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統合開発</a:t>
            </a:r>
            <a:r>
              <a:rPr lang="ja-JP" altLang="en-US" dirty="0"/>
              <a:t>環境</a:t>
            </a:r>
            <a:endParaRPr kumimoji="1" lang="ja-JP" altLang="en-US" dirty="0"/>
          </a:p>
        </p:txBody>
      </p:sp>
      <p:sp>
        <p:nvSpPr>
          <p:cNvPr id="5" name="スライド番号プレースホルダー 4"/>
          <p:cNvSpPr>
            <a:spLocks noGrp="1"/>
          </p:cNvSpPr>
          <p:nvPr>
            <p:ph type="sldNum" sz="quarter" idx="12"/>
          </p:nvPr>
        </p:nvSpPr>
        <p:spPr/>
        <p:txBody>
          <a:bodyPr/>
          <a:lstStyle/>
          <a:p>
            <a:fld id="{BBF99F5A-3D33-4C56-BBB8-02C2A46F3601}" type="slidenum">
              <a:rPr kumimoji="1" lang="ja-JP" altLang="en-US" smtClean="0"/>
              <a:pPr/>
              <a:t>11</a:t>
            </a:fld>
            <a:endParaRPr kumimoji="1" lang="ja-JP" altLang="en-US" dirty="0"/>
          </a:p>
        </p:txBody>
      </p:sp>
      <p:sp>
        <p:nvSpPr>
          <p:cNvPr id="6" name="テキスト ボックス 5"/>
          <p:cNvSpPr txBox="1"/>
          <p:nvPr/>
        </p:nvSpPr>
        <p:spPr>
          <a:xfrm>
            <a:off x="0" y="980023"/>
            <a:ext cx="9144000" cy="2062103"/>
          </a:xfrm>
          <a:prstGeom prst="rect">
            <a:avLst/>
          </a:prstGeom>
          <a:noFill/>
        </p:spPr>
        <p:txBody>
          <a:bodyPr wrap="square" rtlCol="0">
            <a:spAutoFit/>
          </a:bodyPr>
          <a:lstStyle/>
          <a:p>
            <a:r>
              <a:rPr kumimoji="1" lang="en-US" altLang="ja-JP" sz="3200" dirty="0" err="1" smtClean="0"/>
              <a:t>Spyder</a:t>
            </a:r>
            <a:endParaRPr kumimoji="1" lang="en-US" altLang="ja-JP" sz="3200" dirty="0" smtClean="0"/>
          </a:p>
          <a:p>
            <a:pPr marL="357188"/>
            <a:r>
              <a:rPr kumimoji="1" lang="ja-JP" altLang="en-US" sz="2400" dirty="0" smtClean="0"/>
              <a:t>どちらかというと科学計算向けのシンプルな</a:t>
            </a:r>
            <a:r>
              <a:rPr kumimoji="1" lang="en-US" altLang="ja-JP" sz="2400" dirty="0" smtClean="0"/>
              <a:t>IDE.</a:t>
            </a:r>
          </a:p>
          <a:p>
            <a:pPr marL="357188"/>
            <a:r>
              <a:rPr kumimoji="1" lang="ja-JP" altLang="en-US" sz="2400" dirty="0" smtClean="0"/>
              <a:t>オープンソースで拡張性が高い</a:t>
            </a:r>
            <a:r>
              <a:rPr kumimoji="1" lang="en-US" altLang="ja-JP" sz="2400" dirty="0" smtClean="0"/>
              <a:t>.</a:t>
            </a:r>
            <a:endParaRPr kumimoji="1" lang="en-US" altLang="ja-JP" sz="2400" dirty="0" smtClean="0"/>
          </a:p>
          <a:p>
            <a:pPr marL="357188"/>
            <a:r>
              <a:rPr kumimoji="1" lang="ja-JP" altLang="en-US" sz="2400" dirty="0" smtClean="0"/>
              <a:t>エディターとコンソールが</a:t>
            </a:r>
            <a:r>
              <a:rPr kumimoji="1" lang="en-US" altLang="ja-JP" sz="2400" dirty="0" smtClean="0"/>
              <a:t>1</a:t>
            </a:r>
            <a:r>
              <a:rPr kumimoji="1" lang="ja-JP" altLang="en-US" sz="2400" dirty="0" smtClean="0"/>
              <a:t>つの画面に入っている</a:t>
            </a:r>
            <a:r>
              <a:rPr kumimoji="1" lang="en-US" altLang="ja-JP" sz="2400" dirty="0" smtClean="0"/>
              <a:t>.</a:t>
            </a:r>
          </a:p>
          <a:p>
            <a:pPr marL="357188"/>
            <a:r>
              <a:rPr kumimoji="1" lang="ja-JP" altLang="en-US" sz="2400" dirty="0" smtClean="0"/>
              <a:t>コンソール</a:t>
            </a:r>
            <a:r>
              <a:rPr kumimoji="1" lang="ja-JP" altLang="en-US" sz="2400" dirty="0" smtClean="0"/>
              <a:t>で挙動を実験しながらプログラムを</a:t>
            </a:r>
            <a:r>
              <a:rPr kumimoji="1" lang="ja-JP" altLang="en-US" sz="2400" dirty="0" smtClean="0"/>
              <a:t>書ける</a:t>
            </a:r>
            <a:r>
              <a:rPr kumimoji="1" lang="en-US" altLang="ja-JP" sz="2400" dirty="0" smtClean="0"/>
              <a:t>.</a:t>
            </a:r>
            <a:endParaRPr kumimoji="1" lang="en-US" altLang="ja-JP" sz="2400" dirty="0" smtClean="0"/>
          </a:p>
        </p:txBody>
      </p:sp>
      <p:pic>
        <p:nvPicPr>
          <p:cNvPr id="9" name="図 8"/>
          <p:cNvPicPr>
            <a:picLocks noChangeAspect="1"/>
          </p:cNvPicPr>
          <p:nvPr/>
        </p:nvPicPr>
        <p:blipFill rotWithShape="1">
          <a:blip r:embed="rId2"/>
          <a:srcRect l="1" t="27231" r="74016" b="61292"/>
          <a:stretch/>
        </p:blipFill>
        <p:spPr>
          <a:xfrm>
            <a:off x="489009" y="3042013"/>
            <a:ext cx="3895916" cy="924918"/>
          </a:xfrm>
          <a:prstGeom prst="rect">
            <a:avLst/>
          </a:prstGeom>
        </p:spPr>
      </p:pic>
      <p:sp>
        <p:nvSpPr>
          <p:cNvPr id="10" name="テキスト ボックス 9"/>
          <p:cNvSpPr txBox="1"/>
          <p:nvPr/>
        </p:nvSpPr>
        <p:spPr>
          <a:xfrm>
            <a:off x="4384925" y="3052652"/>
            <a:ext cx="4759076" cy="1938992"/>
          </a:xfrm>
          <a:prstGeom prst="rect">
            <a:avLst/>
          </a:prstGeom>
          <a:noFill/>
        </p:spPr>
        <p:txBody>
          <a:bodyPr wrap="square" rtlCol="0">
            <a:spAutoFit/>
          </a:bodyPr>
          <a:lstStyle/>
          <a:p>
            <a:pPr marL="11113"/>
            <a:r>
              <a:rPr kumimoji="1" lang="ja-JP" altLang="en-US" sz="2400" dirty="0" smtClean="0"/>
              <a:t>モジュールを使うとき</a:t>
            </a:r>
            <a:r>
              <a:rPr kumimoji="1" lang="en-US" altLang="ja-JP" sz="2400" dirty="0" smtClean="0"/>
              <a:t>, </a:t>
            </a:r>
            <a:r>
              <a:rPr kumimoji="1" lang="ja-JP" altLang="en-US" sz="2400" dirty="0" smtClean="0"/>
              <a:t>どんな</a:t>
            </a:r>
            <a:r>
              <a:rPr kumimoji="1" lang="en-US" altLang="ja-JP" sz="2400" dirty="0" smtClean="0"/>
              <a:t>method, </a:t>
            </a:r>
            <a:r>
              <a:rPr kumimoji="1" lang="ja-JP" altLang="en-US" sz="2400" dirty="0" smtClean="0"/>
              <a:t>属性</a:t>
            </a:r>
            <a:r>
              <a:rPr kumimoji="1" lang="en-US" altLang="ja-JP" sz="2400" dirty="0" smtClean="0"/>
              <a:t>, </a:t>
            </a:r>
            <a:r>
              <a:rPr kumimoji="1" lang="ja-JP" altLang="en-US" sz="2400" dirty="0"/>
              <a:t>変数</a:t>
            </a:r>
            <a:r>
              <a:rPr kumimoji="1" lang="ja-JP" altLang="en-US" sz="2400" dirty="0" smtClean="0"/>
              <a:t>があるのか</a:t>
            </a:r>
            <a:r>
              <a:rPr kumimoji="1" lang="en-US" altLang="ja-JP" sz="2400" dirty="0" smtClean="0"/>
              <a:t>, </a:t>
            </a:r>
            <a:r>
              <a:rPr kumimoji="1" lang="ja-JP" altLang="en-US" sz="2400" dirty="0" smtClean="0"/>
              <a:t>どんな引数を取るかをあらかじめ教えてくれたりとかで便利</a:t>
            </a:r>
            <a:r>
              <a:rPr kumimoji="1" lang="en-US" altLang="ja-JP" sz="2400" dirty="0" smtClean="0"/>
              <a:t>. </a:t>
            </a:r>
            <a:r>
              <a:rPr kumimoji="1" lang="ja-JP" altLang="en-US" sz="2400" dirty="0" smtClean="0"/>
              <a:t>書き間違いを防いでくれる</a:t>
            </a:r>
            <a:r>
              <a:rPr kumimoji="1" lang="en-US" altLang="ja-JP" sz="2400" dirty="0" smtClean="0"/>
              <a:t>. </a:t>
            </a:r>
            <a:endParaRPr kumimoji="1" lang="ja-JP" altLang="en-US" sz="2400" dirty="0"/>
          </a:p>
        </p:txBody>
      </p:sp>
      <p:sp>
        <p:nvSpPr>
          <p:cNvPr id="11" name="テキスト ボックス 10"/>
          <p:cNvSpPr txBox="1"/>
          <p:nvPr/>
        </p:nvSpPr>
        <p:spPr>
          <a:xfrm>
            <a:off x="0" y="6125378"/>
            <a:ext cx="9144000" cy="646331"/>
          </a:xfrm>
          <a:prstGeom prst="rect">
            <a:avLst/>
          </a:prstGeom>
          <a:noFill/>
        </p:spPr>
        <p:txBody>
          <a:bodyPr wrap="square" rtlCol="0">
            <a:spAutoFit/>
          </a:bodyPr>
          <a:lstStyle/>
          <a:p>
            <a:r>
              <a:rPr kumimoji="1" lang="en-US" altLang="ja-JP" dirty="0" smtClean="0"/>
              <a:t>Python</a:t>
            </a:r>
            <a:r>
              <a:rPr kumimoji="1" lang="ja-JP" altLang="en-US" dirty="0" smtClean="0"/>
              <a:t>に重要なのは</a:t>
            </a:r>
            <a:r>
              <a:rPr kumimoji="1" lang="ja-JP" altLang="en-US" dirty="0"/>
              <a:t>プログラム</a:t>
            </a:r>
            <a:r>
              <a:rPr kumimoji="1" lang="ja-JP" altLang="en-US" dirty="0" smtClean="0"/>
              <a:t>の生産性なので</a:t>
            </a:r>
            <a:r>
              <a:rPr kumimoji="1" lang="en-US" altLang="ja-JP" dirty="0" smtClean="0"/>
              <a:t>IDE</a:t>
            </a:r>
            <a:r>
              <a:rPr kumimoji="1" lang="ja-JP" altLang="en-US" dirty="0" smtClean="0"/>
              <a:t>の補助機能をフル活用すること</a:t>
            </a:r>
            <a:r>
              <a:rPr kumimoji="1" lang="en-US" altLang="ja-JP" dirty="0" smtClean="0"/>
              <a:t>. </a:t>
            </a:r>
            <a:r>
              <a:rPr kumimoji="1" lang="ja-JP" altLang="en-US" dirty="0" smtClean="0"/>
              <a:t>中二病起こして</a:t>
            </a:r>
            <a:r>
              <a:rPr kumimoji="1" lang="en-US" altLang="ja-JP" dirty="0" smtClean="0"/>
              <a:t>vim</a:t>
            </a:r>
            <a:r>
              <a:rPr kumimoji="1" lang="ja-JP" altLang="en-US" dirty="0" smtClean="0"/>
              <a:t>とかで書かないように</a:t>
            </a:r>
            <a:r>
              <a:rPr kumimoji="1" lang="en-US" altLang="ja-JP" dirty="0" smtClean="0"/>
              <a:t>. </a:t>
            </a:r>
            <a:endParaRPr kumimoji="1" lang="ja-JP" altLang="en-US" dirty="0"/>
          </a:p>
        </p:txBody>
      </p:sp>
      <p:sp>
        <p:nvSpPr>
          <p:cNvPr id="3" name="テキスト ボックス 2"/>
          <p:cNvSpPr txBox="1"/>
          <p:nvPr/>
        </p:nvSpPr>
        <p:spPr>
          <a:xfrm>
            <a:off x="0" y="5556637"/>
            <a:ext cx="9144000" cy="584775"/>
          </a:xfrm>
          <a:prstGeom prst="rect">
            <a:avLst/>
          </a:prstGeom>
          <a:noFill/>
        </p:spPr>
        <p:txBody>
          <a:bodyPr wrap="square" rtlCol="0">
            <a:spAutoFit/>
          </a:bodyPr>
          <a:lstStyle/>
          <a:p>
            <a:r>
              <a:rPr kumimoji="1" lang="en-US" altLang="ja-JP" sz="3200" dirty="0" smtClean="0"/>
              <a:t>Eclipse(</a:t>
            </a:r>
            <a:r>
              <a:rPr kumimoji="1" lang="en-US" altLang="ja-JP" sz="3200" dirty="0" err="1" smtClean="0"/>
              <a:t>PyDev</a:t>
            </a:r>
            <a:r>
              <a:rPr kumimoji="1" lang="en-US" altLang="ja-JP" sz="3200" dirty="0" smtClean="0"/>
              <a:t>), Visual Studio(Python tools for VS)</a:t>
            </a:r>
            <a:r>
              <a:rPr kumimoji="1" lang="ja-JP" altLang="en-US" sz="3200" dirty="0" smtClean="0"/>
              <a:t>等も</a:t>
            </a:r>
            <a:endParaRPr kumimoji="1" lang="ja-JP" altLang="en-US" sz="3200" dirty="0"/>
          </a:p>
        </p:txBody>
      </p:sp>
      <p:pic>
        <p:nvPicPr>
          <p:cNvPr id="4" name="図 3"/>
          <p:cNvPicPr>
            <a:picLocks noChangeAspect="1"/>
          </p:cNvPicPr>
          <p:nvPr/>
        </p:nvPicPr>
        <p:blipFill rotWithShape="1">
          <a:blip r:embed="rId3"/>
          <a:srcRect t="25663" r="74506" b="64229"/>
          <a:stretch/>
        </p:blipFill>
        <p:spPr>
          <a:xfrm>
            <a:off x="489009" y="4049614"/>
            <a:ext cx="3885283" cy="828048"/>
          </a:xfrm>
          <a:prstGeom prst="rect">
            <a:avLst/>
          </a:prstGeom>
        </p:spPr>
      </p:pic>
    </p:spTree>
    <p:extLst>
      <p:ext uri="{BB962C8B-B14F-4D97-AF65-F5344CB8AC3E}">
        <p14:creationId xmlns:p14="http://schemas.microsoft.com/office/powerpoint/2010/main" val="173476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統合開発</a:t>
            </a:r>
            <a:r>
              <a:rPr lang="ja-JP" altLang="en-US" dirty="0"/>
              <a:t>環境</a:t>
            </a:r>
            <a:endParaRPr kumimoji="1" lang="ja-JP" altLang="en-US" dirty="0"/>
          </a:p>
        </p:txBody>
      </p:sp>
      <p:sp>
        <p:nvSpPr>
          <p:cNvPr id="5" name="スライド番号プレースホルダー 4"/>
          <p:cNvSpPr>
            <a:spLocks noGrp="1"/>
          </p:cNvSpPr>
          <p:nvPr>
            <p:ph type="sldNum" sz="quarter" idx="12"/>
          </p:nvPr>
        </p:nvSpPr>
        <p:spPr/>
        <p:txBody>
          <a:bodyPr/>
          <a:lstStyle/>
          <a:p>
            <a:fld id="{BBF99F5A-3D33-4C56-BBB8-02C2A46F3601}" type="slidenum">
              <a:rPr kumimoji="1" lang="ja-JP" altLang="en-US" smtClean="0"/>
              <a:pPr/>
              <a:t>12</a:t>
            </a:fld>
            <a:endParaRPr kumimoji="1" lang="ja-JP" altLang="en-US" dirty="0"/>
          </a:p>
        </p:txBody>
      </p:sp>
      <p:sp>
        <p:nvSpPr>
          <p:cNvPr id="6" name="テキスト ボックス 5"/>
          <p:cNvSpPr txBox="1"/>
          <p:nvPr/>
        </p:nvSpPr>
        <p:spPr>
          <a:xfrm>
            <a:off x="0" y="1400152"/>
            <a:ext cx="4978400" cy="3908762"/>
          </a:xfrm>
          <a:prstGeom prst="rect">
            <a:avLst/>
          </a:prstGeom>
          <a:noFill/>
        </p:spPr>
        <p:txBody>
          <a:bodyPr wrap="square" rtlCol="0">
            <a:spAutoFit/>
          </a:bodyPr>
          <a:lstStyle/>
          <a:p>
            <a:r>
              <a:rPr kumimoji="1" lang="en-US" altLang="ja-JP" sz="3200" dirty="0" err="1" smtClean="0"/>
              <a:t>PyCharm</a:t>
            </a:r>
            <a:endParaRPr kumimoji="1" lang="en-US" altLang="ja-JP" sz="3200" dirty="0" smtClean="0"/>
          </a:p>
          <a:p>
            <a:pPr marL="357188"/>
            <a:r>
              <a:rPr kumimoji="1" lang="ja-JP" altLang="en-US" sz="2400" dirty="0" smtClean="0"/>
              <a:t>スタイリッシュな</a:t>
            </a:r>
            <a:r>
              <a:rPr kumimoji="1" lang="en-US" altLang="ja-JP" sz="2400" dirty="0" smtClean="0"/>
              <a:t>IDE</a:t>
            </a:r>
            <a:r>
              <a:rPr kumimoji="1" lang="ja-JP" altLang="en-US" sz="2400" dirty="0" smtClean="0"/>
              <a:t>を開発することに定評のある</a:t>
            </a:r>
            <a:r>
              <a:rPr kumimoji="1" lang="en-US" altLang="ja-JP" sz="2400" dirty="0" err="1" smtClean="0"/>
              <a:t>JetBrains</a:t>
            </a:r>
            <a:r>
              <a:rPr kumimoji="1" lang="ja-JP" altLang="en-US" sz="2400" dirty="0" smtClean="0"/>
              <a:t>産</a:t>
            </a:r>
            <a:r>
              <a:rPr kumimoji="1" lang="en-US" altLang="ja-JP" sz="2400" dirty="0" smtClean="0"/>
              <a:t>.</a:t>
            </a:r>
          </a:p>
          <a:p>
            <a:pPr marL="357188"/>
            <a:r>
              <a:rPr kumimoji="1" lang="ja-JP" altLang="en-US" sz="2400" dirty="0" smtClean="0"/>
              <a:t>多機能高品質で</a:t>
            </a:r>
            <a:r>
              <a:rPr kumimoji="1" lang="en-US" altLang="ja-JP" sz="2400" dirty="0" smtClean="0"/>
              <a:t>Python</a:t>
            </a:r>
            <a:r>
              <a:rPr kumimoji="1" lang="ja-JP" altLang="en-US" sz="2400" dirty="0" smtClean="0"/>
              <a:t>を用いた</a:t>
            </a:r>
            <a:r>
              <a:rPr kumimoji="1" lang="en-US" altLang="ja-JP" sz="2400" dirty="0" smtClean="0"/>
              <a:t>web</a:t>
            </a:r>
            <a:r>
              <a:rPr kumimoji="1" lang="ja-JP" altLang="en-US" sz="2400" dirty="0" smtClean="0"/>
              <a:t>アプリの開発環境等も最初から入っている</a:t>
            </a:r>
            <a:r>
              <a:rPr kumimoji="1" lang="en-US" altLang="ja-JP" sz="2400" dirty="0" smtClean="0"/>
              <a:t>.</a:t>
            </a:r>
          </a:p>
          <a:p>
            <a:pPr marL="357188"/>
            <a:r>
              <a:rPr kumimoji="1" lang="ja-JP" altLang="en-US" sz="2400" dirty="0" smtClean="0"/>
              <a:t>まさに現代の</a:t>
            </a:r>
            <a:r>
              <a:rPr kumimoji="1" lang="en-US" altLang="ja-JP" sz="2400" dirty="0" smtClean="0"/>
              <a:t>IT</a:t>
            </a:r>
            <a:r>
              <a:rPr kumimoji="1" lang="ja-JP" altLang="en-US" sz="2400" dirty="0" smtClean="0"/>
              <a:t>業界において開発をするための</a:t>
            </a:r>
            <a:r>
              <a:rPr kumimoji="1" lang="en-US" altLang="ja-JP" sz="2400" dirty="0" smtClean="0"/>
              <a:t>IDE.</a:t>
            </a:r>
          </a:p>
          <a:p>
            <a:pPr marL="357188"/>
            <a:r>
              <a:rPr kumimoji="1" lang="en-US" altLang="ja-JP" sz="2400" dirty="0" smtClean="0"/>
              <a:t>Python IDE</a:t>
            </a:r>
            <a:r>
              <a:rPr kumimoji="1" lang="ja-JP" altLang="en-US" sz="2400" dirty="0" smtClean="0"/>
              <a:t>の現在のトレンドで、企業が採用しているのはこれ</a:t>
            </a:r>
            <a:r>
              <a:rPr kumimoji="1" lang="en-US" altLang="ja-JP" sz="2400" dirty="0" smtClean="0"/>
              <a:t>.</a:t>
            </a:r>
          </a:p>
        </p:txBody>
      </p:sp>
      <p:pic>
        <p:nvPicPr>
          <p:cNvPr id="7" name="図 6"/>
          <p:cNvPicPr>
            <a:picLocks noChangeAspect="1"/>
          </p:cNvPicPr>
          <p:nvPr/>
        </p:nvPicPr>
        <p:blipFill>
          <a:blip r:embed="rId2"/>
          <a:stretch>
            <a:fillRect/>
          </a:stretch>
        </p:blipFill>
        <p:spPr>
          <a:xfrm>
            <a:off x="4978400" y="1943414"/>
            <a:ext cx="4165600" cy="3365500"/>
          </a:xfrm>
          <a:prstGeom prst="rect">
            <a:avLst/>
          </a:prstGeom>
        </p:spPr>
      </p:pic>
    </p:spTree>
    <p:extLst>
      <p:ext uri="{BB962C8B-B14F-4D97-AF65-F5344CB8AC3E}">
        <p14:creationId xmlns:p14="http://schemas.microsoft.com/office/powerpoint/2010/main" val="1687346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BF99F5A-3D33-4C56-BBB8-02C2A46F3601}" type="slidenum">
              <a:rPr kumimoji="1" lang="ja-JP" altLang="en-US" smtClean="0"/>
              <a:pPr/>
              <a:t>13</a:t>
            </a:fld>
            <a:endParaRPr kumimoji="1" lang="ja-JP" altLang="en-US" dirty="0"/>
          </a:p>
        </p:txBody>
      </p:sp>
      <p:sp>
        <p:nvSpPr>
          <p:cNvPr id="3" name="タイトル 2"/>
          <p:cNvSpPr>
            <a:spLocks noGrp="1"/>
          </p:cNvSpPr>
          <p:nvPr>
            <p:ph type="title"/>
          </p:nvPr>
        </p:nvSpPr>
        <p:spPr/>
        <p:txBody>
          <a:bodyPr/>
          <a:lstStyle/>
          <a:p>
            <a:r>
              <a:rPr kumimoji="1" lang="en-US" altLang="ja-JP" dirty="0" err="1" smtClean="0"/>
              <a:t>Numpy</a:t>
            </a:r>
            <a:r>
              <a:rPr kumimoji="1" lang="en-US" altLang="ja-JP" dirty="0" smtClean="0"/>
              <a:t>, </a:t>
            </a:r>
            <a:r>
              <a:rPr kumimoji="1" lang="en-US" altLang="ja-JP" dirty="0" err="1" smtClean="0"/>
              <a:t>Scipy</a:t>
            </a:r>
            <a:r>
              <a:rPr lang="en-US" altLang="ja-JP" dirty="0" smtClean="0"/>
              <a:t>, </a:t>
            </a:r>
            <a:r>
              <a:rPr lang="en-US" altLang="ja-JP" dirty="0" err="1" smtClean="0"/>
              <a:t>Matplotlib</a:t>
            </a:r>
            <a:endParaRPr kumimoji="1" lang="ja-JP" altLang="en-US" dirty="0"/>
          </a:p>
        </p:txBody>
      </p:sp>
      <p:sp>
        <p:nvSpPr>
          <p:cNvPr id="4" name="テキスト ボックス 3"/>
          <p:cNvSpPr txBox="1"/>
          <p:nvPr/>
        </p:nvSpPr>
        <p:spPr>
          <a:xfrm>
            <a:off x="0" y="980030"/>
            <a:ext cx="9144000" cy="5139869"/>
          </a:xfrm>
          <a:prstGeom prst="rect">
            <a:avLst/>
          </a:prstGeom>
          <a:noFill/>
        </p:spPr>
        <p:txBody>
          <a:bodyPr wrap="square" rtlCol="0">
            <a:spAutoFit/>
          </a:bodyPr>
          <a:lstStyle/>
          <a:p>
            <a:r>
              <a:rPr kumimoji="1" lang="ja-JP" altLang="en-US" sz="3200" dirty="0" smtClean="0"/>
              <a:t>科学計算に必須の御三家で</a:t>
            </a:r>
            <a:r>
              <a:rPr kumimoji="1" lang="en-US" altLang="ja-JP" sz="3200" dirty="0" smtClean="0"/>
              <a:t>Python</a:t>
            </a:r>
            <a:r>
              <a:rPr kumimoji="1" lang="ja-JP" altLang="en-US" sz="3200" dirty="0" smtClean="0"/>
              <a:t>の原動力</a:t>
            </a:r>
            <a:endParaRPr kumimoji="1" lang="en-US" altLang="ja-JP" sz="3200" dirty="0" smtClean="0"/>
          </a:p>
          <a:p>
            <a:endParaRPr kumimoji="1" lang="en-US" altLang="ja-JP" sz="3200" dirty="0"/>
          </a:p>
          <a:p>
            <a:r>
              <a:rPr kumimoji="1" lang="en-US" altLang="ja-JP" sz="3200" dirty="0" err="1" smtClean="0"/>
              <a:t>Numpy</a:t>
            </a:r>
            <a:endParaRPr kumimoji="1" lang="en-US" altLang="ja-JP" sz="3200" dirty="0" smtClean="0"/>
          </a:p>
          <a:p>
            <a:pPr marL="363538"/>
            <a:r>
              <a:rPr kumimoji="1" lang="ja-JP" altLang="en-US" sz="2400" dirty="0" smtClean="0"/>
              <a:t>独自の多次元配列オブジェクトと</a:t>
            </a:r>
            <a:r>
              <a:rPr kumimoji="1" lang="ja-JP" altLang="en-US" sz="2400" dirty="0"/>
              <a:t>高速</a:t>
            </a:r>
            <a:r>
              <a:rPr kumimoji="1" lang="ja-JP" altLang="en-US" sz="2400" dirty="0" smtClean="0"/>
              <a:t>な数値計算のライブラリ</a:t>
            </a:r>
            <a:endParaRPr kumimoji="1" lang="en-US" altLang="ja-JP" sz="2400" dirty="0"/>
          </a:p>
          <a:p>
            <a:pPr marL="363538"/>
            <a:endParaRPr kumimoji="1" lang="en-US" altLang="ja-JP" sz="2400" dirty="0" smtClean="0"/>
          </a:p>
          <a:p>
            <a:r>
              <a:rPr kumimoji="1" lang="en-US" altLang="ja-JP" sz="3200" dirty="0" err="1" smtClean="0"/>
              <a:t>Scipy</a:t>
            </a:r>
            <a:endParaRPr kumimoji="1" lang="en-US" altLang="ja-JP" sz="3200" dirty="0" smtClean="0"/>
          </a:p>
          <a:p>
            <a:pPr marL="363538"/>
            <a:r>
              <a:rPr kumimoji="1" lang="ja-JP" altLang="en-US" sz="2400" dirty="0" smtClean="0"/>
              <a:t>画像処理</a:t>
            </a:r>
            <a:r>
              <a:rPr kumimoji="1" lang="en-US" altLang="ja-JP" sz="2400" dirty="0" smtClean="0"/>
              <a:t>, </a:t>
            </a:r>
            <a:r>
              <a:rPr kumimoji="1" lang="ja-JP" altLang="en-US" sz="2400" dirty="0" smtClean="0"/>
              <a:t>信号処理</a:t>
            </a:r>
            <a:r>
              <a:rPr kumimoji="1" lang="en-US" altLang="ja-JP" sz="2400" dirty="0" smtClean="0"/>
              <a:t>, </a:t>
            </a:r>
            <a:r>
              <a:rPr kumimoji="1" lang="ja-JP" altLang="en-US" sz="2400" dirty="0" smtClean="0"/>
              <a:t>最適化計算</a:t>
            </a:r>
            <a:r>
              <a:rPr kumimoji="1" lang="en-US" altLang="ja-JP" sz="2400" dirty="0" smtClean="0"/>
              <a:t>, </a:t>
            </a:r>
            <a:r>
              <a:rPr kumimoji="1" lang="ja-JP" altLang="en-US" sz="2400" dirty="0" smtClean="0"/>
              <a:t>高速フーリエ変換などのより具体的な問題に対して効果的な関数を提供するライブラリ</a:t>
            </a:r>
            <a:endParaRPr kumimoji="1" lang="en-US" altLang="ja-JP" sz="2400" dirty="0" smtClean="0"/>
          </a:p>
          <a:p>
            <a:pPr marL="363538"/>
            <a:endParaRPr kumimoji="1" lang="en-US" altLang="ja-JP" sz="2400" dirty="0" smtClean="0"/>
          </a:p>
          <a:p>
            <a:r>
              <a:rPr kumimoji="1" lang="en-US" altLang="ja-JP" sz="3200" dirty="0" err="1" smtClean="0"/>
              <a:t>Matplotlib</a:t>
            </a:r>
            <a:endParaRPr kumimoji="1" lang="en-US" altLang="ja-JP" sz="3200" dirty="0" smtClean="0"/>
          </a:p>
          <a:p>
            <a:pPr marL="363538"/>
            <a:r>
              <a:rPr kumimoji="1" lang="ja-JP" altLang="en-US" sz="2400" dirty="0" smtClean="0"/>
              <a:t>手軽に高品質なグラフ描画を提供するライブラリ</a:t>
            </a:r>
            <a:endParaRPr kumimoji="1" lang="en-US" altLang="ja-JP" sz="2400" dirty="0" smtClean="0"/>
          </a:p>
          <a:p>
            <a:pPr marL="363538"/>
            <a:r>
              <a:rPr kumimoji="1" lang="ja-JP" altLang="en-US" sz="2400" dirty="0" smtClean="0"/>
              <a:t>普通は</a:t>
            </a:r>
            <a:r>
              <a:rPr kumimoji="1" lang="en-US" altLang="ja-JP" sz="2400" dirty="0" smtClean="0"/>
              <a:t>2</a:t>
            </a:r>
            <a:r>
              <a:rPr kumimoji="1" lang="ja-JP" altLang="en-US" sz="2400" dirty="0" smtClean="0"/>
              <a:t>次元プロットに用いられるが</a:t>
            </a:r>
            <a:r>
              <a:rPr kumimoji="1" lang="en-US" altLang="ja-JP" sz="2400" dirty="0" smtClean="0"/>
              <a:t>, </a:t>
            </a:r>
            <a:r>
              <a:rPr kumimoji="1" lang="ja-JP" altLang="en-US" sz="2400" dirty="0" smtClean="0"/>
              <a:t>頑張れば</a:t>
            </a:r>
            <a:r>
              <a:rPr kumimoji="1" lang="en-US" altLang="ja-JP" sz="2400" dirty="0" smtClean="0"/>
              <a:t>3</a:t>
            </a:r>
            <a:r>
              <a:rPr kumimoji="1" lang="ja-JP" altLang="en-US" sz="2400" dirty="0" smtClean="0"/>
              <a:t>次元も</a:t>
            </a:r>
            <a:endParaRPr kumimoji="1" lang="ja-JP" altLang="en-US" sz="2400" dirty="0"/>
          </a:p>
        </p:txBody>
      </p:sp>
      <p:sp>
        <p:nvSpPr>
          <p:cNvPr id="5" name="テキスト ボックス 4"/>
          <p:cNvSpPr txBox="1"/>
          <p:nvPr/>
        </p:nvSpPr>
        <p:spPr>
          <a:xfrm>
            <a:off x="0" y="6125378"/>
            <a:ext cx="9144000" cy="369332"/>
          </a:xfrm>
          <a:prstGeom prst="rect">
            <a:avLst/>
          </a:prstGeom>
          <a:noFill/>
        </p:spPr>
        <p:txBody>
          <a:bodyPr wrap="square" rtlCol="0">
            <a:spAutoFit/>
          </a:bodyPr>
          <a:lstStyle/>
          <a:p>
            <a:r>
              <a:rPr kumimoji="1" lang="ja-JP" altLang="en-US" dirty="0"/>
              <a:t>大抵</a:t>
            </a:r>
            <a:r>
              <a:rPr kumimoji="1" lang="ja-JP" altLang="en-US" dirty="0" smtClean="0"/>
              <a:t>プログラムを書く時間よりも</a:t>
            </a:r>
            <a:r>
              <a:rPr kumimoji="1" lang="en-US" altLang="ja-JP" dirty="0" err="1" smtClean="0"/>
              <a:t>numpy</a:t>
            </a:r>
            <a:r>
              <a:rPr kumimoji="1" lang="en-US" altLang="ja-JP" dirty="0" smtClean="0"/>
              <a:t>, </a:t>
            </a:r>
            <a:r>
              <a:rPr kumimoji="1" lang="en-US" altLang="ja-JP" dirty="0" err="1" smtClean="0"/>
              <a:t>scipy</a:t>
            </a:r>
            <a:r>
              <a:rPr kumimoji="1" lang="ja-JP" altLang="en-US" dirty="0" smtClean="0"/>
              <a:t>で欲しい関数を探す時間のほうが長い</a:t>
            </a:r>
            <a:r>
              <a:rPr kumimoji="1" lang="en-US" altLang="ja-JP" dirty="0" smtClean="0"/>
              <a:t>. </a:t>
            </a:r>
            <a:endParaRPr kumimoji="1" lang="ja-JP" altLang="en-US" dirty="0"/>
          </a:p>
        </p:txBody>
      </p:sp>
    </p:spTree>
    <p:extLst>
      <p:ext uri="{BB962C8B-B14F-4D97-AF65-F5344CB8AC3E}">
        <p14:creationId xmlns:p14="http://schemas.microsoft.com/office/powerpoint/2010/main" val="5650163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BF99F5A-3D33-4C56-BBB8-02C2A46F3601}" type="slidenum">
              <a:rPr kumimoji="1" lang="ja-JP" altLang="en-US" smtClean="0"/>
              <a:pPr/>
              <a:t>14</a:t>
            </a:fld>
            <a:endParaRPr kumimoji="1" lang="ja-JP" altLang="en-US" dirty="0"/>
          </a:p>
        </p:txBody>
      </p:sp>
      <p:sp>
        <p:nvSpPr>
          <p:cNvPr id="3" name="タイトル 2"/>
          <p:cNvSpPr>
            <a:spLocks noGrp="1"/>
          </p:cNvSpPr>
          <p:nvPr>
            <p:ph type="title"/>
          </p:nvPr>
        </p:nvSpPr>
        <p:spPr/>
        <p:txBody>
          <a:bodyPr/>
          <a:lstStyle/>
          <a:p>
            <a:r>
              <a:rPr kumimoji="1" lang="en-US" altLang="ja-JP" dirty="0" err="1" smtClean="0"/>
              <a:t>Numpy</a:t>
            </a:r>
            <a:endParaRPr kumimoji="1" lang="ja-JP" altLang="en-US" dirty="0"/>
          </a:p>
        </p:txBody>
      </p:sp>
      <p:sp>
        <p:nvSpPr>
          <p:cNvPr id="4" name="正方形/長方形 3"/>
          <p:cNvSpPr/>
          <p:nvPr/>
        </p:nvSpPr>
        <p:spPr>
          <a:xfrm>
            <a:off x="0" y="980030"/>
            <a:ext cx="9144000" cy="4893647"/>
          </a:xfrm>
          <a:prstGeom prst="rect">
            <a:avLst/>
          </a:prstGeom>
        </p:spPr>
        <p:txBody>
          <a:bodyPr wrap="square">
            <a:spAutoFit/>
          </a:bodyPr>
          <a:lstStyle/>
          <a:p>
            <a:r>
              <a:rPr kumimoji="1" lang="ja-JP" altLang="en-US" sz="2400" dirty="0" smtClean="0"/>
              <a:t>ベクトルや行列を表現するのに</a:t>
            </a:r>
            <a:r>
              <a:rPr kumimoji="1" lang="en-US" altLang="ja-JP" sz="2400" dirty="0" smtClean="0"/>
              <a:t>Python</a:t>
            </a:r>
            <a:r>
              <a:rPr kumimoji="1" lang="ja-JP" altLang="en-US" sz="2400" dirty="0" smtClean="0"/>
              <a:t>の組込み型の</a:t>
            </a:r>
            <a:r>
              <a:rPr kumimoji="1" lang="en-US" altLang="ja-JP" sz="2400" dirty="0" smtClean="0"/>
              <a:t>list</a:t>
            </a:r>
            <a:r>
              <a:rPr kumimoji="1" lang="ja-JP" altLang="en-US" sz="2400" dirty="0" smtClean="0"/>
              <a:t>ではなく</a:t>
            </a:r>
            <a:r>
              <a:rPr kumimoji="1" lang="en-US" altLang="ja-JP" sz="2400" dirty="0" smtClean="0"/>
              <a:t>, </a:t>
            </a:r>
            <a:r>
              <a:rPr kumimoji="1" lang="ja-JP" altLang="en-US" sz="2400" dirty="0" smtClean="0"/>
              <a:t>独自の</a:t>
            </a:r>
            <a:r>
              <a:rPr kumimoji="1" lang="en-US" altLang="ja-JP" sz="2400" dirty="0" err="1" smtClean="0"/>
              <a:t>ndarray</a:t>
            </a:r>
            <a:r>
              <a:rPr kumimoji="1" lang="ja-JP" altLang="en-US" sz="2400" dirty="0" smtClean="0"/>
              <a:t>オブジェクトを用いる</a:t>
            </a:r>
            <a:r>
              <a:rPr kumimoji="1" lang="en-US" altLang="ja-JP" sz="2400" dirty="0" smtClean="0"/>
              <a:t>.</a:t>
            </a:r>
          </a:p>
          <a:p>
            <a:r>
              <a:rPr kumimoji="1" lang="ja-JP" altLang="en-US" sz="2400" dirty="0" smtClean="0"/>
              <a:t>・</a:t>
            </a:r>
            <a:r>
              <a:rPr kumimoji="1" lang="en-US" altLang="ja-JP" sz="2400" dirty="0" err="1" smtClean="0"/>
              <a:t>ndarray</a:t>
            </a:r>
            <a:r>
              <a:rPr kumimoji="1" lang="ja-JP" altLang="en-US" sz="2400" dirty="0" smtClean="0"/>
              <a:t>を</a:t>
            </a:r>
            <a:r>
              <a:rPr kumimoji="1" lang="ja-JP" altLang="en-US" sz="2400" dirty="0"/>
              <a:t>用いた高速な数値演算</a:t>
            </a:r>
            <a:r>
              <a:rPr kumimoji="1" lang="ja-JP" altLang="en-US" sz="2400" dirty="0" smtClean="0"/>
              <a:t>関数</a:t>
            </a:r>
            <a:endParaRPr kumimoji="1" lang="en-US" altLang="ja-JP" sz="2400" dirty="0" smtClean="0"/>
          </a:p>
          <a:p>
            <a:r>
              <a:rPr kumimoji="1" lang="ja-JP" altLang="en-US" sz="2400" dirty="0" smtClean="0"/>
              <a:t>・中身</a:t>
            </a:r>
            <a:r>
              <a:rPr kumimoji="1" lang="ja-JP" altLang="en-US" sz="2400" dirty="0"/>
              <a:t>が</a:t>
            </a:r>
            <a:r>
              <a:rPr kumimoji="1" lang="en-US" altLang="ja-JP" sz="2400" dirty="0" smtClean="0"/>
              <a:t>C</a:t>
            </a:r>
            <a:r>
              <a:rPr kumimoji="1" lang="ja-JP" altLang="en-US" sz="2400" dirty="0" smtClean="0"/>
              <a:t>一部</a:t>
            </a:r>
            <a:r>
              <a:rPr kumimoji="1" lang="en-US" altLang="ja-JP" sz="2400" dirty="0" smtClean="0"/>
              <a:t>Fortran</a:t>
            </a:r>
            <a:r>
              <a:rPr kumimoji="1" lang="ja-JP" altLang="en-US" sz="2400" dirty="0"/>
              <a:t>なのでとても</a:t>
            </a:r>
            <a:r>
              <a:rPr kumimoji="1" lang="ja-JP" altLang="en-US" sz="2400" dirty="0" smtClean="0"/>
              <a:t>速い</a:t>
            </a:r>
            <a:endParaRPr kumimoji="1" lang="en-US" altLang="ja-JP" sz="2400" dirty="0"/>
          </a:p>
          <a:p>
            <a:r>
              <a:rPr kumimoji="1" lang="ja-JP" altLang="en-US" sz="2400" dirty="0" smtClean="0"/>
              <a:t>・</a:t>
            </a:r>
            <a:r>
              <a:rPr kumimoji="1" lang="en-US" altLang="ja-JP" sz="2400" dirty="0" smtClean="0"/>
              <a:t>Python</a:t>
            </a:r>
            <a:r>
              <a:rPr kumimoji="1" lang="ja-JP" altLang="en-US" sz="2400" dirty="0"/>
              <a:t>の</a:t>
            </a:r>
            <a:r>
              <a:rPr kumimoji="1" lang="ja-JP" altLang="en-US" sz="2400" dirty="0" smtClean="0"/>
              <a:t>数値計算</a:t>
            </a:r>
            <a:r>
              <a:rPr kumimoji="1" lang="ja-JP" altLang="en-US" sz="2400" dirty="0"/>
              <a:t>速度</a:t>
            </a:r>
            <a:r>
              <a:rPr kumimoji="1" lang="ja-JP" altLang="en-US" sz="2400" dirty="0" smtClean="0"/>
              <a:t>は</a:t>
            </a:r>
            <a:r>
              <a:rPr kumimoji="1" lang="ja-JP" altLang="en-US" sz="2400" dirty="0"/>
              <a:t>どれくらい</a:t>
            </a:r>
            <a:r>
              <a:rPr kumimoji="1" lang="en-US" altLang="ja-JP" sz="2400" dirty="0" err="1"/>
              <a:t>numpy</a:t>
            </a:r>
            <a:r>
              <a:rPr kumimoji="1" lang="ja-JP" altLang="en-US" sz="2400" dirty="0"/>
              <a:t>関数を使える</a:t>
            </a:r>
            <a:r>
              <a:rPr kumimoji="1" lang="ja-JP" altLang="en-US" sz="2400" dirty="0" smtClean="0"/>
              <a:t>かが鍵</a:t>
            </a:r>
            <a:endParaRPr kumimoji="1" lang="en-US" altLang="ja-JP" sz="2400" dirty="0" smtClean="0"/>
          </a:p>
          <a:p>
            <a:endParaRPr kumimoji="1" lang="en-US" altLang="ja-JP" sz="2400" dirty="0" smtClean="0"/>
          </a:p>
          <a:p>
            <a:r>
              <a:rPr kumimoji="1" lang="en-US" altLang="ja-JP" sz="2400" dirty="0" smtClean="0"/>
              <a:t>&gt;&gt;&gt; import </a:t>
            </a:r>
            <a:r>
              <a:rPr kumimoji="1" lang="en-US" altLang="ja-JP" sz="2400" dirty="0" err="1" smtClean="0"/>
              <a:t>numpy</a:t>
            </a:r>
            <a:r>
              <a:rPr kumimoji="1" lang="en-US" altLang="ja-JP" sz="2400" dirty="0" smtClean="0"/>
              <a:t> as np</a:t>
            </a:r>
            <a:endParaRPr kumimoji="1" lang="en-US" altLang="ja-JP" sz="2400" dirty="0"/>
          </a:p>
          <a:p>
            <a:r>
              <a:rPr kumimoji="1" lang="ja-JP" altLang="en-US" sz="2400" dirty="0" smtClean="0"/>
              <a:t>と</a:t>
            </a:r>
            <a:r>
              <a:rPr kumimoji="1" lang="en-US" altLang="ja-JP" sz="2400" dirty="0" smtClean="0"/>
              <a:t>import</a:t>
            </a:r>
            <a:r>
              <a:rPr kumimoji="1" lang="ja-JP" altLang="en-US" sz="2400" dirty="0" smtClean="0"/>
              <a:t>するのが推奨される</a:t>
            </a:r>
            <a:endParaRPr kumimoji="1" lang="en-US" altLang="ja-JP" sz="2400" dirty="0" smtClean="0"/>
          </a:p>
          <a:p>
            <a:endParaRPr kumimoji="1" lang="en-US" altLang="ja-JP" sz="2400" dirty="0"/>
          </a:p>
          <a:p>
            <a:r>
              <a:rPr kumimoji="1" lang="ja-JP" altLang="en-US" sz="2400" dirty="0" smtClean="0"/>
              <a:t>マニュアル</a:t>
            </a:r>
            <a:endParaRPr kumimoji="1" lang="en-US" altLang="ja-JP" sz="2400" dirty="0" smtClean="0"/>
          </a:p>
          <a:p>
            <a:r>
              <a:rPr kumimoji="1" lang="en-US" altLang="ja-JP" sz="2400" dirty="0">
                <a:hlinkClick r:id="rId2"/>
              </a:rPr>
              <a:t>http://docs.scipy.org/doc/numpy-1.11.0/reference</a:t>
            </a:r>
            <a:r>
              <a:rPr kumimoji="1" lang="en-US" altLang="ja-JP" sz="2400" dirty="0" smtClean="0">
                <a:hlinkClick r:id="rId2"/>
              </a:rPr>
              <a:t>/</a:t>
            </a:r>
            <a:endParaRPr kumimoji="1" lang="en-US" altLang="ja-JP" sz="2400" dirty="0" smtClean="0"/>
          </a:p>
          <a:p>
            <a:r>
              <a:rPr kumimoji="1" lang="ja-JP" altLang="en-US" sz="2400" dirty="0" smtClean="0"/>
              <a:t>どんなモジュールがあるか</a:t>
            </a:r>
            <a:r>
              <a:rPr kumimoji="1" lang="en-US" altLang="ja-JP" sz="2400" dirty="0" smtClean="0"/>
              <a:t>, </a:t>
            </a:r>
            <a:r>
              <a:rPr kumimoji="1" lang="ja-JP" altLang="en-US" sz="2400" dirty="0" smtClean="0"/>
              <a:t>引数には何を取るのかを調べるのに</a:t>
            </a:r>
            <a:r>
              <a:rPr kumimoji="1" lang="en-US" altLang="ja-JP" sz="2400" dirty="0" smtClean="0"/>
              <a:t>.</a:t>
            </a:r>
          </a:p>
          <a:p>
            <a:r>
              <a:rPr kumimoji="1" lang="en-US" altLang="ja-JP" sz="2400" dirty="0" smtClean="0"/>
              <a:t>Python</a:t>
            </a:r>
            <a:r>
              <a:rPr kumimoji="1" lang="ja-JP" altLang="en-US" sz="2400" dirty="0" smtClean="0"/>
              <a:t>標準の</a:t>
            </a:r>
            <a:r>
              <a:rPr kumimoji="1" lang="en-US" altLang="ja-JP" sz="2400" dirty="0" smtClean="0"/>
              <a:t>math</a:t>
            </a:r>
            <a:r>
              <a:rPr kumimoji="1" lang="ja-JP" altLang="en-US" sz="2400" dirty="0" smtClean="0"/>
              <a:t>ライブラリでできることは全部できる</a:t>
            </a:r>
            <a:r>
              <a:rPr kumimoji="1" lang="en-US" altLang="ja-JP" sz="2400" dirty="0" smtClean="0"/>
              <a:t>.</a:t>
            </a:r>
          </a:p>
        </p:txBody>
      </p:sp>
    </p:spTree>
    <p:extLst>
      <p:ext uri="{BB962C8B-B14F-4D97-AF65-F5344CB8AC3E}">
        <p14:creationId xmlns:p14="http://schemas.microsoft.com/office/powerpoint/2010/main" val="2594858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BF99F5A-3D33-4C56-BBB8-02C2A46F3601}" type="slidenum">
              <a:rPr kumimoji="1" lang="ja-JP" altLang="en-US" smtClean="0"/>
              <a:pPr/>
              <a:t>15</a:t>
            </a:fld>
            <a:endParaRPr kumimoji="1" lang="ja-JP" altLang="en-US" dirty="0"/>
          </a:p>
        </p:txBody>
      </p:sp>
      <p:sp>
        <p:nvSpPr>
          <p:cNvPr id="3" name="タイトル 2"/>
          <p:cNvSpPr>
            <a:spLocks noGrp="1"/>
          </p:cNvSpPr>
          <p:nvPr>
            <p:ph type="title"/>
          </p:nvPr>
        </p:nvSpPr>
        <p:spPr/>
        <p:txBody>
          <a:bodyPr/>
          <a:lstStyle/>
          <a:p>
            <a:r>
              <a:rPr kumimoji="1" lang="en-US" altLang="ja-JP" dirty="0" err="1" smtClean="0"/>
              <a:t>Numpy</a:t>
            </a:r>
            <a:r>
              <a:rPr lang="en-US" altLang="ja-JP" dirty="0" smtClean="0"/>
              <a:t>: </a:t>
            </a:r>
            <a:r>
              <a:rPr lang="ja-JP" altLang="en-US" dirty="0" smtClean="0"/>
              <a:t>配列生成</a:t>
            </a:r>
            <a:endParaRPr kumimoji="1" lang="ja-JP" altLang="en-US" dirty="0"/>
          </a:p>
        </p:txBody>
      </p:sp>
      <p:sp>
        <p:nvSpPr>
          <p:cNvPr id="4" name="正方形/長方形 3"/>
          <p:cNvSpPr/>
          <p:nvPr/>
        </p:nvSpPr>
        <p:spPr>
          <a:xfrm>
            <a:off x="1" y="980030"/>
            <a:ext cx="4649118" cy="5016758"/>
          </a:xfrm>
          <a:prstGeom prst="rect">
            <a:avLst/>
          </a:prstGeom>
        </p:spPr>
        <p:txBody>
          <a:bodyPr wrap="square">
            <a:spAutoFit/>
          </a:bodyPr>
          <a:lstStyle/>
          <a:p>
            <a:r>
              <a:rPr kumimoji="1" lang="ja-JP" altLang="en-US" sz="3200" dirty="0" smtClean="0"/>
              <a:t>配列</a:t>
            </a:r>
            <a:r>
              <a:rPr kumimoji="1" lang="ja-JP" altLang="en-US" sz="3200" dirty="0"/>
              <a:t>生成</a:t>
            </a:r>
            <a:endParaRPr kumimoji="1" lang="en-US" altLang="ja-JP" sz="3200" dirty="0"/>
          </a:p>
          <a:p>
            <a:pPr marL="363538"/>
            <a:r>
              <a:rPr kumimoji="1" lang="en-US" altLang="ja-JP" sz="2400" dirty="0" err="1" smtClean="0"/>
              <a:t>np.array</a:t>
            </a:r>
            <a:r>
              <a:rPr kumimoji="1" lang="en-US" altLang="ja-JP" sz="2400" dirty="0" smtClean="0"/>
              <a:t>(object, </a:t>
            </a:r>
            <a:r>
              <a:rPr kumimoji="1" lang="en-US" altLang="ja-JP" sz="2400" i="1" dirty="0" err="1">
                <a:latin typeface="Times New Roman" panose="02020603050405020304" pitchFamily="18" charset="0"/>
                <a:cs typeface="Times New Roman" panose="02020603050405020304" pitchFamily="18" charset="0"/>
              </a:rPr>
              <a:t>dtype</a:t>
            </a:r>
            <a:r>
              <a:rPr kumimoji="1" lang="en-US" altLang="ja-JP" sz="2400" dirty="0"/>
              <a:t>,</a:t>
            </a:r>
            <a:r>
              <a:rPr kumimoji="1" lang="ja-JP" altLang="en-US" sz="2400" dirty="0"/>
              <a:t> 等</a:t>
            </a:r>
            <a:r>
              <a:rPr kumimoji="1" lang="en-US" altLang="ja-JP" sz="2400" dirty="0" smtClean="0"/>
              <a:t>)</a:t>
            </a:r>
          </a:p>
          <a:p>
            <a:pPr marL="715963"/>
            <a:r>
              <a:rPr kumimoji="1" lang="en-US" altLang="ja-JP" sz="2400" dirty="0" err="1" smtClean="0"/>
              <a:t>ndarray</a:t>
            </a:r>
            <a:r>
              <a:rPr kumimoji="1" lang="ja-JP" altLang="en-US" sz="2400" dirty="0" smtClean="0"/>
              <a:t>にキャストするイメージ</a:t>
            </a:r>
            <a:r>
              <a:rPr kumimoji="1" lang="en-US" altLang="ja-JP" sz="2400" dirty="0" smtClean="0"/>
              <a:t>. </a:t>
            </a:r>
            <a:r>
              <a:rPr kumimoji="1" lang="en-US" altLang="ja-JP" sz="2400" i="1" dirty="0" err="1" smtClean="0">
                <a:latin typeface="Times New Roman" panose="02020603050405020304" pitchFamily="18" charset="0"/>
                <a:cs typeface="Times New Roman" panose="02020603050405020304" pitchFamily="18" charset="0"/>
              </a:rPr>
              <a:t>dtype</a:t>
            </a:r>
            <a:r>
              <a:rPr kumimoji="1" lang="ja-JP" altLang="en-US" sz="2400" dirty="0" smtClean="0"/>
              <a:t>はオプションで</a:t>
            </a:r>
            <a:r>
              <a:rPr kumimoji="1" lang="en-US" altLang="ja-JP" sz="2400" dirty="0" smtClean="0"/>
              <a:t>,</a:t>
            </a:r>
            <a:r>
              <a:rPr kumimoji="1" lang="ja-JP" altLang="en-US" sz="2400" dirty="0" smtClean="0"/>
              <a:t>デフォルト自動判別</a:t>
            </a:r>
            <a:r>
              <a:rPr kumimoji="1" lang="en-US" altLang="ja-JP" sz="2400" dirty="0" smtClean="0"/>
              <a:t>. </a:t>
            </a:r>
          </a:p>
          <a:p>
            <a:pPr marL="1708150" indent="-1344613"/>
            <a:r>
              <a:rPr kumimoji="1" lang="en-US" altLang="ja-JP" sz="2400" dirty="0" err="1" smtClean="0"/>
              <a:t>np.arange</a:t>
            </a:r>
            <a:r>
              <a:rPr kumimoji="1" lang="en-US" altLang="ja-JP" sz="2400" dirty="0" smtClean="0"/>
              <a:t>(</a:t>
            </a:r>
            <a:r>
              <a:rPr kumimoji="1" lang="en-US" altLang="ja-JP" sz="2400" i="1" dirty="0" smtClean="0">
                <a:latin typeface="Times New Roman" panose="02020603050405020304" pitchFamily="18" charset="0"/>
                <a:cs typeface="Times New Roman" panose="02020603050405020304" pitchFamily="18" charset="0"/>
              </a:rPr>
              <a:t>start</a:t>
            </a:r>
            <a:r>
              <a:rPr kumimoji="1" lang="en-US" altLang="ja-JP" sz="2400" dirty="0" smtClean="0"/>
              <a:t>, end, </a:t>
            </a:r>
            <a:r>
              <a:rPr kumimoji="1" lang="en-US" altLang="ja-JP" sz="2400" i="1" dirty="0" smtClean="0">
                <a:latin typeface="Times New Roman" panose="02020603050405020304" pitchFamily="18" charset="0"/>
                <a:cs typeface="Times New Roman" panose="02020603050405020304" pitchFamily="18" charset="0"/>
              </a:rPr>
              <a:t>step,</a:t>
            </a:r>
            <a:r>
              <a:rPr kumimoji="1" lang="ja-JP" altLang="en-US" sz="2400" i="1" dirty="0" smtClean="0">
                <a:latin typeface="Times New Roman" panose="02020603050405020304" pitchFamily="18" charset="0"/>
                <a:cs typeface="Times New Roman" panose="02020603050405020304" pitchFamily="18" charset="0"/>
              </a:rPr>
              <a:t> </a:t>
            </a:r>
            <a:r>
              <a:rPr kumimoji="1" lang="en-US" altLang="ja-JP" sz="2400" i="1" dirty="0" err="1" smtClean="0">
                <a:latin typeface="Times New Roman" panose="02020603050405020304" pitchFamily="18" charset="0"/>
                <a:cs typeface="Times New Roman" panose="02020603050405020304" pitchFamily="18" charset="0"/>
              </a:rPr>
              <a:t>dtype</a:t>
            </a:r>
            <a:r>
              <a:rPr kumimoji="1" lang="en-US" altLang="ja-JP" sz="2400" dirty="0" smtClean="0"/>
              <a:t>)</a:t>
            </a:r>
            <a:endParaRPr kumimoji="1" lang="en-US" altLang="ja-JP" sz="2400" dirty="0"/>
          </a:p>
          <a:p>
            <a:pPr marL="715963"/>
            <a:r>
              <a:rPr kumimoji="1" lang="ja-JP" altLang="en-US" sz="2400" dirty="0" smtClean="0"/>
              <a:t>デフォルトが</a:t>
            </a:r>
            <a:r>
              <a:rPr kumimoji="1" lang="en-US" altLang="ja-JP" sz="2400" i="1" dirty="0" smtClean="0">
                <a:latin typeface="Times New Roman" panose="02020603050405020304" pitchFamily="18" charset="0"/>
                <a:cs typeface="Times New Roman" panose="02020603050405020304" pitchFamily="18" charset="0"/>
              </a:rPr>
              <a:t>start</a:t>
            </a:r>
            <a:r>
              <a:rPr kumimoji="1" lang="en-US" altLang="ja-JP" sz="2400" dirty="0" smtClean="0"/>
              <a:t>=0, </a:t>
            </a:r>
            <a:r>
              <a:rPr kumimoji="1" lang="en-US" altLang="ja-JP" sz="2400" i="1" dirty="0" smtClean="0">
                <a:latin typeface="Times New Roman" panose="02020603050405020304" pitchFamily="18" charset="0"/>
                <a:cs typeface="Times New Roman" panose="02020603050405020304" pitchFamily="18" charset="0"/>
              </a:rPr>
              <a:t>step</a:t>
            </a:r>
            <a:r>
              <a:rPr kumimoji="1" lang="en-US" altLang="ja-JP" sz="2400" dirty="0" smtClean="0"/>
              <a:t>=1. </a:t>
            </a:r>
            <a:r>
              <a:rPr kumimoji="1" lang="en-US" altLang="ja-JP" sz="2400" i="1" dirty="0" smtClean="0">
                <a:latin typeface="Times New Roman" panose="02020603050405020304" pitchFamily="18" charset="0"/>
                <a:cs typeface="Times New Roman" panose="02020603050405020304" pitchFamily="18" charset="0"/>
              </a:rPr>
              <a:t> </a:t>
            </a:r>
            <a:r>
              <a:rPr kumimoji="1" lang="en-US" altLang="ja-JP" sz="2400" i="1" dirty="0">
                <a:latin typeface="Times New Roman" panose="02020603050405020304" pitchFamily="18" charset="0"/>
                <a:cs typeface="Times New Roman" panose="02020603050405020304" pitchFamily="18" charset="0"/>
              </a:rPr>
              <a:t>step</a:t>
            </a:r>
            <a:r>
              <a:rPr kumimoji="1" lang="ja-JP" altLang="en-US" sz="2400" dirty="0">
                <a:latin typeface="Times New Roman" panose="02020603050405020304" pitchFamily="18" charset="0"/>
                <a:cs typeface="Times New Roman" panose="02020603050405020304" pitchFamily="18" charset="0"/>
              </a:rPr>
              <a:t>は</a:t>
            </a:r>
            <a:r>
              <a:rPr kumimoji="1" lang="ja-JP" altLang="en-US" sz="2400" dirty="0" smtClean="0">
                <a:latin typeface="Times New Roman" panose="02020603050405020304" pitchFamily="18" charset="0"/>
                <a:cs typeface="Times New Roman" panose="02020603050405020304" pitchFamily="18" charset="0"/>
              </a:rPr>
              <a:t>刻み幅</a:t>
            </a:r>
            <a:r>
              <a:rPr kumimoji="1" lang="en-US" altLang="ja-JP" sz="2400" dirty="0" smtClean="0">
                <a:latin typeface="Times New Roman" panose="02020603050405020304" pitchFamily="18" charset="0"/>
                <a:cs typeface="Times New Roman" panose="02020603050405020304" pitchFamily="18" charset="0"/>
              </a:rPr>
              <a:t>.</a:t>
            </a:r>
            <a:r>
              <a:rPr kumimoji="1" lang="ja-JP" altLang="en-US" sz="2400" dirty="0" smtClean="0">
                <a:latin typeface="Times New Roman" panose="02020603050405020304" pitchFamily="18" charset="0"/>
                <a:cs typeface="Times New Roman" panose="02020603050405020304" pitchFamily="18" charset="0"/>
              </a:rPr>
              <a:t> </a:t>
            </a:r>
            <a:r>
              <a:rPr kumimoji="1" lang="en-US" altLang="ja-JP" sz="2400" dirty="0" smtClean="0"/>
              <a:t>end</a:t>
            </a:r>
            <a:r>
              <a:rPr kumimoji="1" lang="ja-JP" altLang="en-US" sz="2400" dirty="0" smtClean="0"/>
              <a:t>の数字は含まれないので注意</a:t>
            </a:r>
            <a:r>
              <a:rPr kumimoji="1" lang="en-US" altLang="ja-JP" sz="2400" dirty="0" smtClean="0"/>
              <a:t>. </a:t>
            </a:r>
            <a:endParaRPr kumimoji="1" lang="en-US" altLang="ja-JP" sz="2400" dirty="0"/>
          </a:p>
          <a:p>
            <a:pPr marL="363538"/>
            <a:r>
              <a:rPr kumimoji="1" lang="en-US" altLang="ja-JP" sz="2400" dirty="0" err="1" smtClean="0"/>
              <a:t>np.linspace</a:t>
            </a:r>
            <a:r>
              <a:rPr kumimoji="1" lang="en-US" altLang="ja-JP" sz="2400" dirty="0" smtClean="0"/>
              <a:t>(start, stop, </a:t>
            </a:r>
            <a:r>
              <a:rPr kumimoji="1" lang="en-US" altLang="ja-JP" sz="2400" i="1" dirty="0" err="1" smtClean="0">
                <a:latin typeface="Times New Roman" panose="02020603050405020304" pitchFamily="18" charset="0"/>
                <a:cs typeface="Times New Roman" panose="02020603050405020304" pitchFamily="18" charset="0"/>
              </a:rPr>
              <a:t>num</a:t>
            </a:r>
            <a:r>
              <a:rPr kumimoji="1" lang="en-US" altLang="ja-JP" sz="2400" dirty="0" smtClean="0"/>
              <a:t>,</a:t>
            </a:r>
            <a:r>
              <a:rPr kumimoji="1" lang="ja-JP" altLang="en-US" sz="2400" dirty="0"/>
              <a:t>等</a:t>
            </a:r>
            <a:r>
              <a:rPr kumimoji="1" lang="en-US" altLang="ja-JP" sz="2400" dirty="0" smtClean="0"/>
              <a:t>)</a:t>
            </a:r>
          </a:p>
          <a:p>
            <a:pPr marL="715963"/>
            <a:r>
              <a:rPr kumimoji="1" lang="en-US" altLang="ja-JP" sz="2400" i="1" dirty="0" err="1" smtClean="0">
                <a:latin typeface="Times New Roman" panose="02020603050405020304" pitchFamily="18" charset="0"/>
                <a:cs typeface="Times New Roman" panose="02020603050405020304" pitchFamily="18" charset="0"/>
              </a:rPr>
              <a:t>num</a:t>
            </a:r>
            <a:r>
              <a:rPr kumimoji="1" lang="ja-JP" altLang="en-US" sz="2400" dirty="0" smtClean="0">
                <a:latin typeface="Times New Roman" panose="02020603050405020304" pitchFamily="18" charset="0"/>
                <a:cs typeface="Times New Roman" panose="02020603050405020304" pitchFamily="18" charset="0"/>
              </a:rPr>
              <a:t>は要素数でデフォルトが</a:t>
            </a:r>
            <a:r>
              <a:rPr kumimoji="1" lang="en-US" altLang="ja-JP" sz="2400" i="1" dirty="0" err="1" smtClean="0">
                <a:latin typeface="Times New Roman" panose="02020603050405020304" pitchFamily="18" charset="0"/>
                <a:cs typeface="Times New Roman" panose="02020603050405020304" pitchFamily="18" charset="0"/>
              </a:rPr>
              <a:t>num</a:t>
            </a:r>
            <a:r>
              <a:rPr kumimoji="1" lang="en-US" altLang="ja-JP" sz="2400" i="1" dirty="0" smtClean="0">
                <a:latin typeface="Times New Roman" panose="02020603050405020304" pitchFamily="18" charset="0"/>
                <a:cs typeface="Times New Roman" panose="02020603050405020304" pitchFamily="18" charset="0"/>
              </a:rPr>
              <a:t>=50</a:t>
            </a:r>
            <a:r>
              <a:rPr kumimoji="1" lang="en-US" altLang="ja-JP" sz="2400" dirty="0" smtClean="0">
                <a:latin typeface="Times New Roman" panose="02020603050405020304" pitchFamily="18" charset="0"/>
                <a:cs typeface="Times New Roman" panose="02020603050405020304" pitchFamily="18" charset="0"/>
              </a:rPr>
              <a:t>. stop</a:t>
            </a:r>
            <a:r>
              <a:rPr kumimoji="1" lang="ja-JP" altLang="en-US" sz="2400" dirty="0" smtClean="0">
                <a:latin typeface="Times New Roman" panose="02020603050405020304" pitchFamily="18" charset="0"/>
                <a:cs typeface="Times New Roman" panose="02020603050405020304" pitchFamily="18" charset="0"/>
              </a:rPr>
              <a:t>の数字までデフォルトでは含まれる</a:t>
            </a:r>
            <a:r>
              <a:rPr kumimoji="1" lang="en-US" altLang="ja-JP" sz="2400" dirty="0" smtClean="0">
                <a:latin typeface="Times New Roman" panose="02020603050405020304" pitchFamily="18" charset="0"/>
                <a:cs typeface="Times New Roman" panose="02020603050405020304" pitchFamily="18" charset="0"/>
              </a:rPr>
              <a:t>.</a:t>
            </a:r>
            <a:endParaRPr kumimoji="1" lang="en-US" altLang="ja-JP" sz="2400" i="1" dirty="0" smtClean="0">
              <a:cs typeface="Times New Roman" panose="02020603050405020304" pitchFamily="18" charset="0"/>
            </a:endParaRPr>
          </a:p>
        </p:txBody>
      </p:sp>
      <p:pic>
        <p:nvPicPr>
          <p:cNvPr id="8" name="図 7"/>
          <p:cNvPicPr>
            <a:picLocks noChangeAspect="1"/>
          </p:cNvPicPr>
          <p:nvPr/>
        </p:nvPicPr>
        <p:blipFill rotWithShape="1">
          <a:blip r:embed="rId2"/>
          <a:srcRect t="15255" r="68963" b="63620"/>
          <a:stretch/>
        </p:blipFill>
        <p:spPr>
          <a:xfrm>
            <a:off x="4572000" y="1568727"/>
            <a:ext cx="4571999" cy="1993101"/>
          </a:xfrm>
          <a:prstGeom prst="rect">
            <a:avLst/>
          </a:prstGeom>
        </p:spPr>
      </p:pic>
      <p:pic>
        <p:nvPicPr>
          <p:cNvPr id="9" name="図 8"/>
          <p:cNvPicPr>
            <a:picLocks noChangeAspect="1"/>
          </p:cNvPicPr>
          <p:nvPr/>
        </p:nvPicPr>
        <p:blipFill rotWithShape="1">
          <a:blip r:embed="rId2"/>
          <a:srcRect t="68984" r="54824" b="24897"/>
          <a:stretch/>
        </p:blipFill>
        <p:spPr>
          <a:xfrm>
            <a:off x="4572000" y="5292980"/>
            <a:ext cx="4572000" cy="396620"/>
          </a:xfrm>
          <a:prstGeom prst="rect">
            <a:avLst/>
          </a:prstGeom>
        </p:spPr>
      </p:pic>
      <p:pic>
        <p:nvPicPr>
          <p:cNvPr id="10" name="図 9"/>
          <p:cNvPicPr>
            <a:picLocks noChangeAspect="1"/>
          </p:cNvPicPr>
          <p:nvPr/>
        </p:nvPicPr>
        <p:blipFill rotWithShape="1">
          <a:blip r:embed="rId2"/>
          <a:srcRect t="36380" r="68963" b="46119"/>
          <a:stretch/>
        </p:blipFill>
        <p:spPr>
          <a:xfrm>
            <a:off x="4572000" y="3594878"/>
            <a:ext cx="4571999" cy="1651189"/>
          </a:xfrm>
          <a:prstGeom prst="rect">
            <a:avLst/>
          </a:prstGeom>
        </p:spPr>
      </p:pic>
    </p:spTree>
    <p:extLst>
      <p:ext uri="{BB962C8B-B14F-4D97-AF65-F5344CB8AC3E}">
        <p14:creationId xmlns:p14="http://schemas.microsoft.com/office/powerpoint/2010/main" val="3593670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BF99F5A-3D33-4C56-BBB8-02C2A46F3601}" type="slidenum">
              <a:rPr kumimoji="1" lang="ja-JP" altLang="en-US" smtClean="0"/>
              <a:pPr/>
              <a:t>16</a:t>
            </a:fld>
            <a:endParaRPr kumimoji="1" lang="ja-JP" altLang="en-US" dirty="0"/>
          </a:p>
        </p:txBody>
      </p:sp>
      <p:sp>
        <p:nvSpPr>
          <p:cNvPr id="3" name="タイトル 2"/>
          <p:cNvSpPr>
            <a:spLocks noGrp="1"/>
          </p:cNvSpPr>
          <p:nvPr>
            <p:ph type="title"/>
          </p:nvPr>
        </p:nvSpPr>
        <p:spPr/>
        <p:txBody>
          <a:bodyPr/>
          <a:lstStyle/>
          <a:p>
            <a:r>
              <a:rPr kumimoji="1" lang="en-US" altLang="ja-JP" dirty="0" err="1" smtClean="0"/>
              <a:t>Numpy</a:t>
            </a:r>
            <a:r>
              <a:rPr kumimoji="1" lang="en-US" altLang="ja-JP" dirty="0" smtClean="0"/>
              <a:t>:</a:t>
            </a:r>
            <a:r>
              <a:rPr kumimoji="1" lang="ja-JP" altLang="en-US" dirty="0" smtClean="0"/>
              <a:t> 配列生成</a:t>
            </a:r>
            <a:endParaRPr kumimoji="1" lang="ja-JP" altLang="en-US" dirty="0"/>
          </a:p>
        </p:txBody>
      </p:sp>
      <p:sp>
        <p:nvSpPr>
          <p:cNvPr id="4" name="正方形/長方形 3"/>
          <p:cNvSpPr/>
          <p:nvPr/>
        </p:nvSpPr>
        <p:spPr>
          <a:xfrm>
            <a:off x="0" y="980030"/>
            <a:ext cx="4572000" cy="3908762"/>
          </a:xfrm>
          <a:prstGeom prst="rect">
            <a:avLst/>
          </a:prstGeom>
        </p:spPr>
        <p:txBody>
          <a:bodyPr wrap="square">
            <a:spAutoFit/>
          </a:bodyPr>
          <a:lstStyle/>
          <a:p>
            <a:r>
              <a:rPr kumimoji="1" lang="ja-JP" altLang="en-US" sz="3200" dirty="0" smtClean="0"/>
              <a:t>特殊な配列生成</a:t>
            </a:r>
            <a:endParaRPr kumimoji="1" lang="en-US" altLang="ja-JP" sz="3200" dirty="0"/>
          </a:p>
          <a:p>
            <a:pPr marL="363538"/>
            <a:r>
              <a:rPr kumimoji="1" lang="en-US" altLang="ja-JP" sz="2400" dirty="0" err="1" smtClean="0"/>
              <a:t>np.zeros</a:t>
            </a:r>
            <a:r>
              <a:rPr kumimoji="1" lang="en-US" altLang="ja-JP" sz="2400" dirty="0" smtClean="0"/>
              <a:t>(shape, </a:t>
            </a:r>
            <a:r>
              <a:rPr kumimoji="1" lang="en-US" altLang="ja-JP" sz="2400" i="1" dirty="0" err="1" smtClean="0">
                <a:latin typeface="Times New Roman" panose="02020603050405020304" pitchFamily="18" charset="0"/>
                <a:cs typeface="Times New Roman" panose="02020603050405020304" pitchFamily="18" charset="0"/>
              </a:rPr>
              <a:t>dtype</a:t>
            </a:r>
            <a:r>
              <a:rPr kumimoji="1" lang="en-US" altLang="ja-JP" sz="2400" i="1" dirty="0" smtClean="0">
                <a:latin typeface="Times New Roman" panose="02020603050405020304" pitchFamily="18" charset="0"/>
                <a:cs typeface="Times New Roman" panose="02020603050405020304" pitchFamily="18" charset="0"/>
              </a:rPr>
              <a:t>=float</a:t>
            </a:r>
            <a:r>
              <a:rPr kumimoji="1" lang="en-US" altLang="ja-JP" sz="2400" dirty="0" smtClean="0"/>
              <a:t>)</a:t>
            </a:r>
          </a:p>
          <a:p>
            <a:pPr marL="363538"/>
            <a:r>
              <a:rPr kumimoji="1" lang="en-US" altLang="ja-JP" sz="2400" dirty="0" err="1" smtClean="0"/>
              <a:t>np.ones</a:t>
            </a:r>
            <a:r>
              <a:rPr kumimoji="1" lang="en-US" altLang="ja-JP" sz="2400" dirty="0" smtClean="0"/>
              <a:t>(</a:t>
            </a:r>
            <a:r>
              <a:rPr kumimoji="1" lang="en-US" altLang="ja-JP" sz="2400" dirty="0" smtClean="0">
                <a:cs typeface="Times New Roman" panose="02020603050405020304" pitchFamily="18" charset="0"/>
              </a:rPr>
              <a:t>shape</a:t>
            </a:r>
            <a:r>
              <a:rPr kumimoji="1" lang="en-US" altLang="ja-JP" sz="2400" dirty="0" smtClean="0"/>
              <a:t>, </a:t>
            </a:r>
            <a:r>
              <a:rPr kumimoji="1" lang="en-US" altLang="ja-JP" sz="2400" i="1" dirty="0" err="1" smtClean="0">
                <a:latin typeface="Times New Roman" panose="02020603050405020304" pitchFamily="18" charset="0"/>
                <a:cs typeface="Times New Roman" panose="02020603050405020304" pitchFamily="18" charset="0"/>
              </a:rPr>
              <a:t>dtype</a:t>
            </a:r>
            <a:r>
              <a:rPr kumimoji="1" lang="en-US" altLang="ja-JP" sz="2400" i="1" dirty="0" smtClean="0">
                <a:latin typeface="Times New Roman" panose="02020603050405020304" pitchFamily="18" charset="0"/>
                <a:cs typeface="Times New Roman" panose="02020603050405020304" pitchFamily="18" charset="0"/>
              </a:rPr>
              <a:t>=float</a:t>
            </a:r>
            <a:r>
              <a:rPr kumimoji="1" lang="en-US" altLang="ja-JP" sz="2400" dirty="0" smtClean="0"/>
              <a:t>)</a:t>
            </a:r>
          </a:p>
          <a:p>
            <a:pPr marL="715963"/>
            <a:r>
              <a:rPr kumimoji="1" lang="ja-JP" altLang="en-US" sz="2400" dirty="0" smtClean="0"/>
              <a:t>形が</a:t>
            </a:r>
            <a:r>
              <a:rPr kumimoji="1" lang="en-US" altLang="ja-JP" sz="2400" dirty="0" smtClean="0"/>
              <a:t>shape</a:t>
            </a:r>
            <a:r>
              <a:rPr kumimoji="1" lang="ja-JP" altLang="en-US" sz="2400" dirty="0" smtClean="0"/>
              <a:t>となる</a:t>
            </a:r>
            <a:r>
              <a:rPr kumimoji="1" lang="en-US" altLang="ja-JP" sz="2400" dirty="0" smtClean="0"/>
              <a:t>0(zeros)</a:t>
            </a:r>
            <a:r>
              <a:rPr kumimoji="1" lang="ja-JP" altLang="en-US" sz="2400" dirty="0" smtClean="0"/>
              <a:t>または</a:t>
            </a:r>
            <a:r>
              <a:rPr kumimoji="1" lang="en-US" altLang="ja-JP" sz="2400" dirty="0" smtClean="0"/>
              <a:t>1(ones)</a:t>
            </a:r>
            <a:r>
              <a:rPr kumimoji="1" lang="ja-JP" altLang="en-US" sz="2400" dirty="0"/>
              <a:t>の</a:t>
            </a:r>
            <a:r>
              <a:rPr kumimoji="1" lang="ja-JP" altLang="en-US" sz="2400" dirty="0" smtClean="0"/>
              <a:t>行列を生成</a:t>
            </a:r>
            <a:r>
              <a:rPr kumimoji="1" lang="en-US" altLang="ja-JP" sz="2400" dirty="0" smtClean="0"/>
              <a:t>. </a:t>
            </a:r>
          </a:p>
          <a:p>
            <a:pPr marL="715963"/>
            <a:r>
              <a:rPr kumimoji="1" lang="en-US" altLang="ja-JP" sz="2400" dirty="0" smtClean="0"/>
              <a:t>shape</a:t>
            </a:r>
            <a:r>
              <a:rPr kumimoji="1" lang="ja-JP" altLang="en-US" sz="2400" dirty="0" smtClean="0"/>
              <a:t>は</a:t>
            </a:r>
            <a:r>
              <a:rPr kumimoji="1" lang="en-US" altLang="ja-JP" sz="2400" dirty="0" err="1" smtClean="0"/>
              <a:t>int</a:t>
            </a:r>
            <a:r>
              <a:rPr kumimoji="1" lang="ja-JP" altLang="en-US" sz="2400" dirty="0" smtClean="0"/>
              <a:t>のスカラーまたは配列</a:t>
            </a:r>
            <a:r>
              <a:rPr kumimoji="1" lang="en-US" altLang="ja-JP" sz="2400" dirty="0" smtClean="0"/>
              <a:t>(tuple , list or </a:t>
            </a:r>
            <a:r>
              <a:rPr kumimoji="1" lang="en-US" altLang="ja-JP" sz="2400" dirty="0" err="1" smtClean="0"/>
              <a:t>ndarray</a:t>
            </a:r>
            <a:r>
              <a:rPr kumimoji="1" lang="en-US" altLang="ja-JP" sz="2400" dirty="0" smtClean="0"/>
              <a:t>). </a:t>
            </a:r>
            <a:endParaRPr kumimoji="1" lang="en-US" altLang="ja-JP" sz="2400" dirty="0"/>
          </a:p>
          <a:p>
            <a:pPr marL="715963"/>
            <a:r>
              <a:rPr kumimoji="1" lang="ja-JP" altLang="en-US" sz="2400" dirty="0" smtClean="0"/>
              <a:t>どちら</a:t>
            </a:r>
            <a:r>
              <a:rPr kumimoji="1" lang="ja-JP" altLang="en-US" sz="2400" dirty="0"/>
              <a:t>も</a:t>
            </a:r>
            <a:r>
              <a:rPr kumimoji="1" lang="en-US" altLang="ja-JP" sz="2400" i="1" dirty="0" err="1" smtClean="0">
                <a:latin typeface="Times New Roman" panose="02020603050405020304" pitchFamily="18" charset="0"/>
                <a:cs typeface="Times New Roman" panose="02020603050405020304" pitchFamily="18" charset="0"/>
              </a:rPr>
              <a:t>dtype</a:t>
            </a:r>
            <a:r>
              <a:rPr kumimoji="1" lang="ja-JP" altLang="en-US" sz="2400" dirty="0">
                <a:latin typeface="Times New Roman" panose="02020603050405020304" pitchFamily="18" charset="0"/>
                <a:cs typeface="Times New Roman" panose="02020603050405020304" pitchFamily="18" charset="0"/>
              </a:rPr>
              <a:t>の</a:t>
            </a:r>
            <a:r>
              <a:rPr kumimoji="1" lang="ja-JP" altLang="en-US" sz="2400" dirty="0" smtClean="0">
                <a:latin typeface="Times New Roman" panose="02020603050405020304" pitchFamily="18" charset="0"/>
                <a:cs typeface="Times New Roman" panose="02020603050405020304" pitchFamily="18" charset="0"/>
              </a:rPr>
              <a:t>デフォルトは</a:t>
            </a:r>
            <a:r>
              <a:rPr kumimoji="1" lang="en-US" altLang="ja-JP" sz="2400" i="1" dirty="0" smtClean="0">
                <a:latin typeface="Times New Roman" panose="02020603050405020304" pitchFamily="18" charset="0"/>
                <a:cs typeface="Times New Roman" panose="02020603050405020304" pitchFamily="18" charset="0"/>
              </a:rPr>
              <a:t>float</a:t>
            </a:r>
            <a:r>
              <a:rPr kumimoji="1" lang="en-US" altLang="ja-JP" sz="2400" dirty="0" smtClean="0">
                <a:latin typeface="Times New Roman" panose="02020603050405020304" pitchFamily="18" charset="0"/>
                <a:cs typeface="Times New Roman" panose="02020603050405020304" pitchFamily="18" charset="0"/>
              </a:rPr>
              <a:t>. </a:t>
            </a:r>
          </a:p>
          <a:p>
            <a:pPr marL="715963"/>
            <a:r>
              <a:rPr kumimoji="1" lang="ja-JP" altLang="en-US" sz="2400" b="1" u="sng" dirty="0" smtClean="0">
                <a:latin typeface="Times New Roman" panose="02020603050405020304" pitchFamily="18" charset="0"/>
                <a:cs typeface="Times New Roman" panose="02020603050405020304" pitchFamily="18" charset="0"/>
              </a:rPr>
              <a:t>主にメモリ確保に</a:t>
            </a:r>
            <a:r>
              <a:rPr kumimoji="1" lang="en-US" altLang="ja-JP" sz="2400" b="1" u="sng" dirty="0" smtClean="0">
                <a:latin typeface="Times New Roman" panose="02020603050405020304" pitchFamily="18" charset="0"/>
                <a:cs typeface="Times New Roman" panose="02020603050405020304" pitchFamily="18" charset="0"/>
              </a:rPr>
              <a:t>.</a:t>
            </a:r>
            <a:endParaRPr kumimoji="1" lang="en-US" altLang="ja-JP" sz="2400" b="1" u="sng" dirty="0">
              <a:latin typeface="Times New Roman" panose="02020603050405020304" pitchFamily="18" charset="0"/>
              <a:cs typeface="Times New Roman" panose="02020603050405020304" pitchFamily="18" charset="0"/>
            </a:endParaRPr>
          </a:p>
        </p:txBody>
      </p:sp>
      <p:pic>
        <p:nvPicPr>
          <p:cNvPr id="6" name="図 5"/>
          <p:cNvPicPr>
            <a:picLocks noChangeAspect="1"/>
          </p:cNvPicPr>
          <p:nvPr/>
        </p:nvPicPr>
        <p:blipFill rotWithShape="1">
          <a:blip r:embed="rId2"/>
          <a:srcRect t="59513" r="75268" b="1948"/>
          <a:stretch/>
        </p:blipFill>
        <p:spPr>
          <a:xfrm>
            <a:off x="4571999" y="1563924"/>
            <a:ext cx="4572001" cy="4563166"/>
          </a:xfrm>
          <a:prstGeom prst="rect">
            <a:avLst/>
          </a:prstGeom>
        </p:spPr>
      </p:pic>
      <p:sp>
        <p:nvSpPr>
          <p:cNvPr id="11" name="テキスト ボックス 10"/>
          <p:cNvSpPr txBox="1"/>
          <p:nvPr/>
        </p:nvSpPr>
        <p:spPr>
          <a:xfrm>
            <a:off x="0" y="6125378"/>
            <a:ext cx="9144000" cy="646331"/>
          </a:xfrm>
          <a:prstGeom prst="rect">
            <a:avLst/>
          </a:prstGeom>
          <a:noFill/>
        </p:spPr>
        <p:txBody>
          <a:bodyPr wrap="square" rtlCol="0">
            <a:spAutoFit/>
          </a:bodyPr>
          <a:lstStyle/>
          <a:p>
            <a:r>
              <a:rPr kumimoji="1" lang="ja-JP" altLang="en-US" dirty="0" smtClean="0"/>
              <a:t>ちなみに</a:t>
            </a:r>
            <a:r>
              <a:rPr kumimoji="1" lang="en-US" altLang="ja-JP" dirty="0" smtClean="0"/>
              <a:t>Python</a:t>
            </a:r>
            <a:r>
              <a:rPr kumimoji="1" lang="ja-JP" altLang="en-US" dirty="0"/>
              <a:t>で</a:t>
            </a:r>
            <a:r>
              <a:rPr kumimoji="1" lang="ja-JP" altLang="en-US" dirty="0" smtClean="0"/>
              <a:t>言う</a:t>
            </a:r>
            <a:r>
              <a:rPr kumimoji="1" lang="en-US" altLang="ja-JP" dirty="0" smtClean="0"/>
              <a:t>float</a:t>
            </a:r>
            <a:r>
              <a:rPr kumimoji="1" lang="ja-JP" altLang="en-US" dirty="0" smtClean="0"/>
              <a:t>型とは</a:t>
            </a:r>
            <a:r>
              <a:rPr kumimoji="1" lang="en-US" altLang="ja-JP" dirty="0" smtClean="0"/>
              <a:t>64bit</a:t>
            </a:r>
            <a:r>
              <a:rPr kumimoji="1" lang="ja-JP" altLang="en-US" dirty="0" smtClean="0"/>
              <a:t>の浮動小数点数のことで</a:t>
            </a:r>
            <a:r>
              <a:rPr kumimoji="1" lang="en-US" altLang="ja-JP" dirty="0" smtClean="0"/>
              <a:t>, C</a:t>
            </a:r>
            <a:r>
              <a:rPr kumimoji="1" lang="ja-JP" altLang="en-US" dirty="0" smtClean="0"/>
              <a:t>などの</a:t>
            </a:r>
            <a:r>
              <a:rPr kumimoji="1" lang="en-US" altLang="ja-JP" dirty="0" smtClean="0"/>
              <a:t>double</a:t>
            </a:r>
            <a:r>
              <a:rPr kumimoji="1" lang="ja-JP" altLang="en-US" dirty="0" smtClean="0"/>
              <a:t>型のことである</a:t>
            </a:r>
            <a:r>
              <a:rPr kumimoji="1" lang="en-US" altLang="ja-JP" dirty="0" smtClean="0"/>
              <a:t>. Python3</a:t>
            </a:r>
            <a:r>
              <a:rPr kumimoji="1" lang="ja-JP" altLang="en-US" dirty="0" smtClean="0"/>
              <a:t>では</a:t>
            </a:r>
            <a:r>
              <a:rPr kumimoji="1" lang="en-US" altLang="ja-JP" dirty="0" err="1" smtClean="0"/>
              <a:t>int</a:t>
            </a:r>
            <a:r>
              <a:rPr kumimoji="1" lang="ja-JP" altLang="en-US" dirty="0" smtClean="0"/>
              <a:t>と</a:t>
            </a:r>
            <a:r>
              <a:rPr kumimoji="1" lang="en-US" altLang="ja-JP" dirty="0" smtClean="0"/>
              <a:t>long</a:t>
            </a:r>
            <a:r>
              <a:rPr kumimoji="1" lang="ja-JP" altLang="en-US" dirty="0" err="1" smtClean="0"/>
              <a:t>が統</a:t>
            </a:r>
            <a:r>
              <a:rPr kumimoji="1" lang="ja-JP" altLang="en-US" dirty="0" smtClean="0"/>
              <a:t>合されて</a:t>
            </a:r>
            <a:r>
              <a:rPr kumimoji="1" lang="en-US" altLang="ja-JP" dirty="0" smtClean="0"/>
              <a:t>, </a:t>
            </a:r>
            <a:r>
              <a:rPr kumimoji="1" lang="ja-JP" altLang="en-US" dirty="0" smtClean="0"/>
              <a:t>単に</a:t>
            </a:r>
            <a:r>
              <a:rPr kumimoji="1" lang="en-US" altLang="ja-JP" dirty="0" err="1" smtClean="0"/>
              <a:t>int</a:t>
            </a:r>
            <a:r>
              <a:rPr kumimoji="1" lang="ja-JP" altLang="en-US" dirty="0" smtClean="0"/>
              <a:t>と呼ばれる</a:t>
            </a:r>
            <a:r>
              <a:rPr kumimoji="1" lang="en-US" altLang="ja-JP" dirty="0" smtClean="0"/>
              <a:t>. </a:t>
            </a:r>
            <a:endParaRPr kumimoji="1" lang="ja-JP" altLang="en-US" dirty="0"/>
          </a:p>
        </p:txBody>
      </p:sp>
    </p:spTree>
    <p:extLst>
      <p:ext uri="{BB962C8B-B14F-4D97-AF65-F5344CB8AC3E}">
        <p14:creationId xmlns:p14="http://schemas.microsoft.com/office/powerpoint/2010/main" val="36602737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BF99F5A-3D33-4C56-BBB8-02C2A46F3601}" type="slidenum">
              <a:rPr kumimoji="1" lang="ja-JP" altLang="en-US" smtClean="0"/>
              <a:pPr/>
              <a:t>17</a:t>
            </a:fld>
            <a:endParaRPr kumimoji="1" lang="ja-JP" altLang="en-US" dirty="0"/>
          </a:p>
        </p:txBody>
      </p:sp>
      <p:sp>
        <p:nvSpPr>
          <p:cNvPr id="3" name="タイトル 2"/>
          <p:cNvSpPr>
            <a:spLocks noGrp="1"/>
          </p:cNvSpPr>
          <p:nvPr>
            <p:ph type="title"/>
          </p:nvPr>
        </p:nvSpPr>
        <p:spPr/>
        <p:txBody>
          <a:bodyPr/>
          <a:lstStyle/>
          <a:p>
            <a:r>
              <a:rPr kumimoji="1" lang="en-US" altLang="ja-JP" dirty="0" err="1" smtClean="0"/>
              <a:t>Numpy</a:t>
            </a:r>
            <a:r>
              <a:rPr kumimoji="1" lang="en-US" altLang="ja-JP" dirty="0" smtClean="0"/>
              <a:t>:</a:t>
            </a:r>
            <a:r>
              <a:rPr kumimoji="1" lang="ja-JP" altLang="en-US" dirty="0" smtClean="0"/>
              <a:t> 配列生成</a:t>
            </a:r>
            <a:endParaRPr kumimoji="1" lang="ja-JP" altLang="en-US" dirty="0"/>
          </a:p>
        </p:txBody>
      </p:sp>
      <p:sp>
        <p:nvSpPr>
          <p:cNvPr id="4" name="正方形/長方形 3"/>
          <p:cNvSpPr/>
          <p:nvPr/>
        </p:nvSpPr>
        <p:spPr>
          <a:xfrm>
            <a:off x="-1" y="980030"/>
            <a:ext cx="4770305" cy="5016758"/>
          </a:xfrm>
          <a:prstGeom prst="rect">
            <a:avLst/>
          </a:prstGeom>
        </p:spPr>
        <p:txBody>
          <a:bodyPr wrap="square">
            <a:spAutoFit/>
          </a:bodyPr>
          <a:lstStyle/>
          <a:p>
            <a:r>
              <a:rPr kumimoji="1" lang="ja-JP" altLang="en-US" sz="3200" dirty="0"/>
              <a:t>乱数</a:t>
            </a:r>
            <a:r>
              <a:rPr kumimoji="1" lang="ja-JP" altLang="en-US" sz="3200" dirty="0" smtClean="0"/>
              <a:t>配列生成</a:t>
            </a:r>
            <a:endParaRPr kumimoji="1" lang="en-US" altLang="ja-JP" sz="3200" dirty="0" smtClean="0"/>
          </a:p>
          <a:p>
            <a:pPr marL="363538"/>
            <a:r>
              <a:rPr kumimoji="1" lang="en-US" altLang="ja-JP" sz="2400" dirty="0" err="1" smtClean="0"/>
              <a:t>np.random</a:t>
            </a:r>
            <a:r>
              <a:rPr kumimoji="1" lang="ja-JP" altLang="en-US" sz="2400" dirty="0" smtClean="0"/>
              <a:t>クラスのメソッドを用いる</a:t>
            </a:r>
            <a:r>
              <a:rPr kumimoji="1" lang="en-US" altLang="ja-JP" sz="2400" dirty="0" smtClean="0"/>
              <a:t>. </a:t>
            </a:r>
            <a:r>
              <a:rPr kumimoji="1" lang="en-US" altLang="ja-JP" sz="2400" dirty="0" err="1" smtClean="0"/>
              <a:t>Mersenne</a:t>
            </a:r>
            <a:r>
              <a:rPr kumimoji="1" lang="en-US" altLang="ja-JP" sz="2400" dirty="0" smtClean="0"/>
              <a:t> Twister</a:t>
            </a:r>
            <a:r>
              <a:rPr kumimoji="1" lang="ja-JP" altLang="en-US" sz="2400" dirty="0" smtClean="0"/>
              <a:t>がデフォルト</a:t>
            </a:r>
            <a:r>
              <a:rPr kumimoji="1" lang="en-US" altLang="ja-JP" sz="2400" dirty="0" smtClean="0"/>
              <a:t>.</a:t>
            </a:r>
            <a:r>
              <a:rPr kumimoji="1" lang="ja-JP" altLang="en-US" sz="2400" dirty="0" smtClean="0"/>
              <a:t>よく</a:t>
            </a:r>
            <a:r>
              <a:rPr kumimoji="1" lang="ja-JP" altLang="en-US" sz="2400" dirty="0"/>
              <a:t>使うものを列挙</a:t>
            </a:r>
            <a:r>
              <a:rPr kumimoji="1" lang="en-US" altLang="ja-JP" sz="2400" dirty="0" smtClean="0"/>
              <a:t>. </a:t>
            </a:r>
          </a:p>
          <a:p>
            <a:endParaRPr kumimoji="1" lang="en-US" altLang="ja-JP" sz="2400" dirty="0" smtClean="0"/>
          </a:p>
          <a:p>
            <a:pPr marL="363538"/>
            <a:r>
              <a:rPr kumimoji="1" lang="en-US" altLang="ja-JP" sz="2400" dirty="0"/>
              <a:t>~</a:t>
            </a:r>
            <a:r>
              <a:rPr kumimoji="1" lang="en-US" altLang="ja-JP" sz="2400" dirty="0" smtClean="0"/>
              <a:t>.rand(</a:t>
            </a:r>
            <a:r>
              <a:rPr kumimoji="1" lang="en-US" altLang="ja-JP" sz="2400" i="1" dirty="0" smtClean="0">
                <a:latin typeface="Times New Roman" panose="02020603050405020304" pitchFamily="18" charset="0"/>
                <a:cs typeface="Times New Roman" panose="02020603050405020304" pitchFamily="18" charset="0"/>
              </a:rPr>
              <a:t>d0, d1, …,</a:t>
            </a:r>
            <a:r>
              <a:rPr kumimoji="1" lang="en-US" altLang="ja-JP" sz="2400" i="1" dirty="0" err="1" smtClean="0">
                <a:latin typeface="Times New Roman" panose="02020603050405020304" pitchFamily="18" charset="0"/>
                <a:cs typeface="Times New Roman" panose="02020603050405020304" pitchFamily="18" charset="0"/>
              </a:rPr>
              <a:t>dn</a:t>
            </a:r>
            <a:r>
              <a:rPr kumimoji="1" lang="en-US" altLang="ja-JP" sz="2400" dirty="0" smtClean="0"/>
              <a:t>)</a:t>
            </a:r>
          </a:p>
          <a:p>
            <a:pPr marL="363538"/>
            <a:r>
              <a:rPr kumimoji="1" lang="en-US" altLang="ja-JP" sz="2400" dirty="0"/>
              <a:t>~.</a:t>
            </a:r>
            <a:r>
              <a:rPr kumimoji="1" lang="en-US" altLang="ja-JP" sz="2400" dirty="0" err="1" smtClean="0"/>
              <a:t>randn</a:t>
            </a:r>
            <a:r>
              <a:rPr kumimoji="1" lang="en-US" altLang="ja-JP" sz="2400" dirty="0" smtClean="0"/>
              <a:t>(</a:t>
            </a:r>
            <a:r>
              <a:rPr kumimoji="1" lang="en-US" altLang="ja-JP" sz="2400" i="1" dirty="0" smtClean="0">
                <a:latin typeface="Times New Roman" panose="02020603050405020304" pitchFamily="18" charset="0"/>
                <a:cs typeface="Times New Roman" panose="02020603050405020304" pitchFamily="18" charset="0"/>
              </a:rPr>
              <a:t>d0</a:t>
            </a:r>
            <a:r>
              <a:rPr kumimoji="1" lang="en-US" altLang="ja-JP" sz="2400" i="1" dirty="0">
                <a:latin typeface="Times New Roman" panose="02020603050405020304" pitchFamily="18" charset="0"/>
                <a:cs typeface="Times New Roman" panose="02020603050405020304" pitchFamily="18" charset="0"/>
              </a:rPr>
              <a:t>, d1, …,</a:t>
            </a:r>
            <a:r>
              <a:rPr kumimoji="1" lang="en-US" altLang="ja-JP" sz="2400" i="1" dirty="0" err="1">
                <a:latin typeface="Times New Roman" panose="02020603050405020304" pitchFamily="18" charset="0"/>
                <a:cs typeface="Times New Roman" panose="02020603050405020304" pitchFamily="18" charset="0"/>
              </a:rPr>
              <a:t>dn</a:t>
            </a:r>
            <a:r>
              <a:rPr kumimoji="1" lang="en-US" altLang="ja-JP" sz="2400" dirty="0" smtClean="0"/>
              <a:t>)</a:t>
            </a:r>
          </a:p>
          <a:p>
            <a:pPr marL="715963"/>
            <a:r>
              <a:rPr kumimoji="1" lang="en-US" altLang="ja-JP" sz="2400" dirty="0" smtClean="0"/>
              <a:t>n</a:t>
            </a:r>
            <a:r>
              <a:rPr kumimoji="1" lang="ja-JP" altLang="en-US" sz="2400" dirty="0" smtClean="0"/>
              <a:t>次元で要素数</a:t>
            </a:r>
            <a:r>
              <a:rPr kumimoji="1" lang="en-US" altLang="ja-JP" sz="2400" dirty="0" smtClean="0"/>
              <a:t>[</a:t>
            </a:r>
            <a:r>
              <a:rPr kumimoji="1" lang="en-US" altLang="ja-JP" sz="2400" i="1" dirty="0" smtClean="0">
                <a:latin typeface="Times New Roman" panose="02020603050405020304" pitchFamily="18" charset="0"/>
                <a:cs typeface="Times New Roman" panose="02020603050405020304" pitchFamily="18" charset="0"/>
              </a:rPr>
              <a:t>d0, d1, …, </a:t>
            </a:r>
            <a:r>
              <a:rPr kumimoji="1" lang="en-US" altLang="ja-JP" sz="2400" i="1" dirty="0" err="1" smtClean="0">
                <a:latin typeface="Times New Roman" panose="02020603050405020304" pitchFamily="18" charset="0"/>
                <a:cs typeface="Times New Roman" panose="02020603050405020304" pitchFamily="18" charset="0"/>
              </a:rPr>
              <a:t>dn</a:t>
            </a:r>
            <a:r>
              <a:rPr kumimoji="1" lang="en-US" altLang="ja-JP" sz="2400" dirty="0" smtClean="0"/>
              <a:t>]</a:t>
            </a:r>
            <a:r>
              <a:rPr kumimoji="1" lang="ja-JP" altLang="en-US" sz="2400" dirty="0" smtClean="0"/>
              <a:t>の</a:t>
            </a:r>
            <a:r>
              <a:rPr kumimoji="1" lang="en-US" altLang="ja-JP" sz="2400" dirty="0" smtClean="0"/>
              <a:t>0~1</a:t>
            </a:r>
            <a:r>
              <a:rPr kumimoji="1" lang="ja-JP" altLang="en-US" sz="2400" dirty="0" smtClean="0"/>
              <a:t>の一様乱数行列</a:t>
            </a:r>
            <a:r>
              <a:rPr kumimoji="1" lang="en-US" altLang="ja-JP" sz="2400" dirty="0" smtClean="0"/>
              <a:t>(rand) or </a:t>
            </a:r>
            <a:r>
              <a:rPr kumimoji="1" lang="ja-JP" altLang="en-US" sz="2400" dirty="0" smtClean="0"/>
              <a:t>正規乱数列</a:t>
            </a:r>
            <a:r>
              <a:rPr kumimoji="1" lang="en-US" altLang="ja-JP" sz="2400" dirty="0" smtClean="0"/>
              <a:t>(</a:t>
            </a:r>
            <a:r>
              <a:rPr kumimoji="1" lang="en-US" altLang="ja-JP" sz="2400" dirty="0" err="1" smtClean="0"/>
              <a:t>randn</a:t>
            </a:r>
            <a:r>
              <a:rPr kumimoji="1" lang="en-US" altLang="ja-JP" sz="2400" dirty="0" smtClean="0"/>
              <a:t>)</a:t>
            </a:r>
            <a:r>
              <a:rPr kumimoji="1" lang="ja-JP" altLang="en-US" sz="2400" dirty="0" smtClean="0"/>
              <a:t>を生成</a:t>
            </a:r>
            <a:endParaRPr kumimoji="1" lang="en-US" altLang="ja-JP" sz="2400" dirty="0" smtClean="0"/>
          </a:p>
          <a:p>
            <a:pPr marL="2776538" indent="-2413000"/>
            <a:r>
              <a:rPr kumimoji="1" lang="en-US" altLang="ja-JP" sz="2400" dirty="0"/>
              <a:t>~</a:t>
            </a:r>
            <a:r>
              <a:rPr kumimoji="1" lang="en-US" altLang="ja-JP" sz="2400" dirty="0" smtClean="0"/>
              <a:t>.normal</a:t>
            </a:r>
            <a:r>
              <a:rPr kumimoji="1" lang="en-US" altLang="ja-JP" sz="2400" dirty="0" smtClean="0">
                <a:latin typeface="Times New Roman" panose="02020603050405020304" pitchFamily="18" charset="0"/>
                <a:cs typeface="Times New Roman" panose="02020603050405020304" pitchFamily="18" charset="0"/>
              </a:rPr>
              <a:t>(</a:t>
            </a:r>
            <a:r>
              <a:rPr kumimoji="1" lang="en-US" altLang="ja-JP" sz="2400" i="1" dirty="0" err="1" smtClean="0">
                <a:latin typeface="Times New Roman" panose="02020603050405020304" pitchFamily="18" charset="0"/>
                <a:cs typeface="Times New Roman" panose="02020603050405020304" pitchFamily="18" charset="0"/>
              </a:rPr>
              <a:t>loc</a:t>
            </a:r>
            <a:r>
              <a:rPr kumimoji="1" lang="en-US" altLang="ja-JP" sz="2400" dirty="0" smtClean="0">
                <a:latin typeface="Times New Roman" panose="02020603050405020304" pitchFamily="18" charset="0"/>
                <a:cs typeface="Times New Roman" panose="02020603050405020304" pitchFamily="18" charset="0"/>
              </a:rPr>
              <a:t>, </a:t>
            </a:r>
            <a:r>
              <a:rPr kumimoji="1" lang="en-US" altLang="ja-JP" sz="2400" i="1" dirty="0" smtClean="0">
                <a:latin typeface="Times New Roman" panose="02020603050405020304" pitchFamily="18" charset="0"/>
                <a:cs typeface="Times New Roman" panose="02020603050405020304" pitchFamily="18" charset="0"/>
              </a:rPr>
              <a:t>scale</a:t>
            </a:r>
            <a:r>
              <a:rPr kumimoji="1" lang="en-US" altLang="ja-JP" sz="2400" dirty="0" smtClean="0">
                <a:latin typeface="Times New Roman" panose="02020603050405020304" pitchFamily="18" charset="0"/>
                <a:cs typeface="Times New Roman" panose="02020603050405020304" pitchFamily="18" charset="0"/>
              </a:rPr>
              <a:t>, </a:t>
            </a:r>
            <a:r>
              <a:rPr kumimoji="1" lang="en-US" altLang="ja-JP" sz="2400" i="1" dirty="0" smtClean="0">
                <a:latin typeface="Times New Roman" panose="02020603050405020304" pitchFamily="18" charset="0"/>
                <a:cs typeface="Times New Roman" panose="02020603050405020304" pitchFamily="18" charset="0"/>
              </a:rPr>
              <a:t>size</a:t>
            </a:r>
            <a:r>
              <a:rPr kumimoji="1" lang="en-US" altLang="ja-JP" sz="2400" dirty="0" smtClean="0">
                <a:latin typeface="Times New Roman" panose="02020603050405020304" pitchFamily="18" charset="0"/>
                <a:cs typeface="Times New Roman" panose="02020603050405020304" pitchFamily="18" charset="0"/>
              </a:rPr>
              <a:t>)</a:t>
            </a:r>
          </a:p>
          <a:p>
            <a:pPr marL="715963"/>
            <a:r>
              <a:rPr kumimoji="1" lang="ja-JP" altLang="en-US" sz="2400" dirty="0" smtClean="0">
                <a:latin typeface="Times New Roman" panose="02020603050405020304" pitchFamily="18" charset="0"/>
                <a:cs typeface="Times New Roman" panose="02020603050405020304" pitchFamily="18" charset="0"/>
              </a:rPr>
              <a:t>平均</a:t>
            </a:r>
            <a:r>
              <a:rPr kumimoji="1" lang="en-US" altLang="ja-JP" sz="2400" i="1" dirty="0" err="1" smtClean="0">
                <a:latin typeface="Times New Roman" panose="02020603050405020304" pitchFamily="18" charset="0"/>
                <a:cs typeface="Times New Roman" panose="02020603050405020304" pitchFamily="18" charset="0"/>
              </a:rPr>
              <a:t>loc</a:t>
            </a:r>
            <a:r>
              <a:rPr kumimoji="1" lang="en-US" altLang="ja-JP" sz="2400" i="1" dirty="0" smtClean="0">
                <a:latin typeface="Times New Roman" panose="02020603050405020304" pitchFamily="18" charset="0"/>
                <a:cs typeface="Times New Roman" panose="02020603050405020304" pitchFamily="18" charset="0"/>
              </a:rPr>
              <a:t>, </a:t>
            </a:r>
            <a:r>
              <a:rPr kumimoji="1" lang="ja-JP" altLang="en-US" sz="2400" dirty="0" smtClean="0">
                <a:latin typeface="Times New Roman" panose="02020603050405020304" pitchFamily="18" charset="0"/>
                <a:cs typeface="Times New Roman" panose="02020603050405020304" pitchFamily="18" charset="0"/>
              </a:rPr>
              <a:t>標準偏差</a:t>
            </a:r>
            <a:r>
              <a:rPr kumimoji="1" lang="en-US" altLang="ja-JP" sz="2400" i="1" dirty="0" smtClean="0">
                <a:latin typeface="Times New Roman" panose="02020603050405020304" pitchFamily="18" charset="0"/>
                <a:cs typeface="Times New Roman" panose="02020603050405020304" pitchFamily="18" charset="0"/>
              </a:rPr>
              <a:t>scale,</a:t>
            </a:r>
            <a:r>
              <a:rPr kumimoji="1" lang="ja-JP" altLang="en-US" sz="2400" i="1" dirty="0">
                <a:latin typeface="Times New Roman" panose="02020603050405020304" pitchFamily="18" charset="0"/>
                <a:cs typeface="Times New Roman" panose="02020603050405020304" pitchFamily="18" charset="0"/>
              </a:rPr>
              <a:t> </a:t>
            </a:r>
            <a:r>
              <a:rPr kumimoji="1" lang="ja-JP" altLang="en-US" sz="2400" dirty="0" smtClean="0">
                <a:latin typeface="Times New Roman" panose="02020603050405020304" pitchFamily="18" charset="0"/>
                <a:cs typeface="Times New Roman" panose="02020603050405020304" pitchFamily="18" charset="0"/>
              </a:rPr>
              <a:t>形が</a:t>
            </a:r>
            <a:r>
              <a:rPr kumimoji="1" lang="en-US" altLang="ja-JP" sz="2400" i="1" dirty="0" smtClean="0">
                <a:latin typeface="Times New Roman" panose="02020603050405020304" pitchFamily="18" charset="0"/>
                <a:cs typeface="Times New Roman" panose="02020603050405020304" pitchFamily="18" charset="0"/>
              </a:rPr>
              <a:t>size</a:t>
            </a:r>
            <a:r>
              <a:rPr kumimoji="1" lang="ja-JP" altLang="en-US" sz="2400" dirty="0" smtClean="0">
                <a:latin typeface="Times New Roman" panose="02020603050405020304" pitchFamily="18" charset="0"/>
                <a:cs typeface="Times New Roman" panose="02020603050405020304" pitchFamily="18" charset="0"/>
              </a:rPr>
              <a:t>の正規乱数行列を生成 </a:t>
            </a:r>
            <a:endParaRPr kumimoji="1" lang="en-US" altLang="ja-JP" sz="2400" i="1" dirty="0">
              <a:latin typeface="Times New Roman" panose="02020603050405020304" pitchFamily="18" charset="0"/>
              <a:cs typeface="Times New Roman" panose="02020603050405020304" pitchFamily="18" charset="0"/>
            </a:endParaRPr>
          </a:p>
        </p:txBody>
      </p:sp>
      <p:pic>
        <p:nvPicPr>
          <p:cNvPr id="7" name="図 6"/>
          <p:cNvPicPr>
            <a:picLocks noChangeAspect="1"/>
          </p:cNvPicPr>
          <p:nvPr/>
        </p:nvPicPr>
        <p:blipFill rotWithShape="1">
          <a:blip r:embed="rId2"/>
          <a:srcRect l="1" t="51746" r="70005" b="34604"/>
          <a:stretch/>
        </p:blipFill>
        <p:spPr>
          <a:xfrm>
            <a:off x="4908218" y="2965238"/>
            <a:ext cx="4097867" cy="1194431"/>
          </a:xfrm>
          <a:prstGeom prst="rect">
            <a:avLst/>
          </a:prstGeom>
        </p:spPr>
      </p:pic>
      <p:pic>
        <p:nvPicPr>
          <p:cNvPr id="9" name="図 8"/>
          <p:cNvPicPr>
            <a:picLocks noChangeAspect="1"/>
          </p:cNvPicPr>
          <p:nvPr/>
        </p:nvPicPr>
        <p:blipFill rotWithShape="1">
          <a:blip r:embed="rId2"/>
          <a:srcRect l="1" t="84344" r="66535" b="1981"/>
          <a:stretch/>
        </p:blipFill>
        <p:spPr>
          <a:xfrm>
            <a:off x="4572000" y="4416025"/>
            <a:ext cx="4572000" cy="1196642"/>
          </a:xfrm>
          <a:prstGeom prst="rect">
            <a:avLst/>
          </a:prstGeom>
        </p:spPr>
      </p:pic>
      <p:sp>
        <p:nvSpPr>
          <p:cNvPr id="10" name="テキスト ボックス 9"/>
          <p:cNvSpPr txBox="1"/>
          <p:nvPr/>
        </p:nvSpPr>
        <p:spPr>
          <a:xfrm>
            <a:off x="0" y="6125378"/>
            <a:ext cx="9144000" cy="646331"/>
          </a:xfrm>
          <a:prstGeom prst="rect">
            <a:avLst/>
          </a:prstGeom>
          <a:noFill/>
        </p:spPr>
        <p:txBody>
          <a:bodyPr wrap="square" rtlCol="0">
            <a:spAutoFit/>
          </a:bodyPr>
          <a:lstStyle/>
          <a:p>
            <a:r>
              <a:rPr kumimoji="1" lang="en-US" altLang="ja-JP" dirty="0" err="1" smtClean="0"/>
              <a:t>np.random</a:t>
            </a:r>
            <a:r>
              <a:rPr kumimoji="1" lang="ja-JP" altLang="en-US" dirty="0" err="1" smtClean="0"/>
              <a:t>には</a:t>
            </a:r>
            <a:r>
              <a:rPr kumimoji="1" lang="ja-JP" altLang="en-US" dirty="0" smtClean="0"/>
              <a:t>役立つメソッドがたくさん</a:t>
            </a:r>
            <a:r>
              <a:rPr kumimoji="1" lang="en-US" altLang="ja-JP" dirty="0" smtClean="0"/>
              <a:t>. </a:t>
            </a:r>
            <a:r>
              <a:rPr kumimoji="1" lang="ja-JP" altLang="en-US" dirty="0" smtClean="0"/>
              <a:t>与えられた配列をシャッフルする </a:t>
            </a:r>
            <a:r>
              <a:rPr kumimoji="1" lang="en-US" altLang="ja-JP" dirty="0" smtClean="0"/>
              <a:t>~.shuffle(array), </a:t>
            </a:r>
            <a:r>
              <a:rPr kumimoji="1" lang="ja-JP" altLang="en-US" dirty="0" smtClean="0"/>
              <a:t>ランダムに要素を選ぶ </a:t>
            </a:r>
            <a:r>
              <a:rPr kumimoji="1" lang="en-US" altLang="ja-JP" dirty="0" smtClean="0"/>
              <a:t>~.choice(array)</a:t>
            </a:r>
            <a:r>
              <a:rPr kumimoji="1" lang="ja-JP" altLang="en-US" dirty="0" smtClean="0"/>
              <a:t>とか</a:t>
            </a:r>
            <a:r>
              <a:rPr kumimoji="1" lang="en-US" altLang="ja-JP" dirty="0" smtClean="0"/>
              <a:t>. </a:t>
            </a:r>
            <a:endParaRPr kumimoji="1" lang="ja-JP" altLang="en-US" dirty="0"/>
          </a:p>
        </p:txBody>
      </p:sp>
    </p:spTree>
    <p:extLst>
      <p:ext uri="{BB962C8B-B14F-4D97-AF65-F5344CB8AC3E}">
        <p14:creationId xmlns:p14="http://schemas.microsoft.com/office/powerpoint/2010/main" val="13493331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BF99F5A-3D33-4C56-BBB8-02C2A46F3601}" type="slidenum">
              <a:rPr kumimoji="1" lang="ja-JP" altLang="en-US" smtClean="0"/>
              <a:pPr/>
              <a:t>18</a:t>
            </a:fld>
            <a:endParaRPr kumimoji="1" lang="ja-JP" altLang="en-US" dirty="0"/>
          </a:p>
        </p:txBody>
      </p:sp>
      <p:sp>
        <p:nvSpPr>
          <p:cNvPr id="3" name="タイトル 2"/>
          <p:cNvSpPr>
            <a:spLocks noGrp="1"/>
          </p:cNvSpPr>
          <p:nvPr>
            <p:ph type="title"/>
          </p:nvPr>
        </p:nvSpPr>
        <p:spPr/>
        <p:txBody>
          <a:bodyPr/>
          <a:lstStyle/>
          <a:p>
            <a:r>
              <a:rPr lang="en-US" altLang="ja-JP" dirty="0" err="1" smtClean="0"/>
              <a:t>Numpy</a:t>
            </a:r>
            <a:r>
              <a:rPr lang="en-US" altLang="ja-JP" dirty="0" smtClean="0"/>
              <a:t>: </a:t>
            </a:r>
            <a:r>
              <a:rPr lang="ja-JP" altLang="en-US" dirty="0" smtClean="0"/>
              <a:t>要素アクセス</a:t>
            </a:r>
            <a:endParaRPr kumimoji="1" lang="ja-JP" altLang="en-US" dirty="0"/>
          </a:p>
        </p:txBody>
      </p:sp>
      <p:sp>
        <p:nvSpPr>
          <p:cNvPr id="4" name="正方形/長方形 3"/>
          <p:cNvSpPr/>
          <p:nvPr/>
        </p:nvSpPr>
        <p:spPr>
          <a:xfrm>
            <a:off x="0" y="980030"/>
            <a:ext cx="4572000" cy="584775"/>
          </a:xfrm>
          <a:prstGeom prst="rect">
            <a:avLst/>
          </a:prstGeom>
        </p:spPr>
        <p:txBody>
          <a:bodyPr wrap="square">
            <a:spAutoFit/>
          </a:bodyPr>
          <a:lstStyle/>
          <a:p>
            <a:r>
              <a:rPr kumimoji="1" lang="ja-JP" altLang="en-US" sz="3200" dirty="0" smtClean="0">
                <a:latin typeface="Times New Roman" panose="02020603050405020304" pitchFamily="18" charset="0"/>
                <a:cs typeface="Times New Roman" panose="02020603050405020304" pitchFamily="18" charset="0"/>
              </a:rPr>
              <a:t>シーケンススライス</a:t>
            </a:r>
            <a:endParaRPr kumimoji="1" lang="en-US" altLang="ja-JP" sz="3200" dirty="0" smtClean="0">
              <a:latin typeface="Times New Roman" panose="02020603050405020304" pitchFamily="18" charset="0"/>
              <a:cs typeface="Times New Roman" panose="02020603050405020304" pitchFamily="18" charset="0"/>
            </a:endParaRPr>
          </a:p>
        </p:txBody>
      </p:sp>
      <p:pic>
        <p:nvPicPr>
          <p:cNvPr id="6" name="図 5"/>
          <p:cNvPicPr>
            <a:picLocks noChangeAspect="1"/>
          </p:cNvPicPr>
          <p:nvPr/>
        </p:nvPicPr>
        <p:blipFill rotWithShape="1">
          <a:blip r:embed="rId2"/>
          <a:srcRect t="24803" r="74486" b="46286"/>
          <a:stretch/>
        </p:blipFill>
        <p:spPr>
          <a:xfrm>
            <a:off x="4571999" y="1677277"/>
            <a:ext cx="4572001" cy="3318105"/>
          </a:xfrm>
          <a:prstGeom prst="rect">
            <a:avLst/>
          </a:prstGeom>
        </p:spPr>
      </p:pic>
      <p:pic>
        <p:nvPicPr>
          <p:cNvPr id="7" name="図 6"/>
          <p:cNvPicPr>
            <a:picLocks noChangeAspect="1"/>
          </p:cNvPicPr>
          <p:nvPr/>
        </p:nvPicPr>
        <p:blipFill rotWithShape="1">
          <a:blip r:embed="rId2"/>
          <a:srcRect t="59403" r="74486" b="30761"/>
          <a:stretch/>
        </p:blipFill>
        <p:spPr>
          <a:xfrm>
            <a:off x="4571998" y="4986406"/>
            <a:ext cx="4572001" cy="1128889"/>
          </a:xfrm>
          <a:prstGeom prst="rect">
            <a:avLst/>
          </a:prstGeom>
        </p:spPr>
      </p:pic>
      <p:sp>
        <p:nvSpPr>
          <p:cNvPr id="5" name="正方形/長方形 4"/>
          <p:cNvSpPr/>
          <p:nvPr/>
        </p:nvSpPr>
        <p:spPr>
          <a:xfrm>
            <a:off x="247137" y="1578421"/>
            <a:ext cx="4324860" cy="4524315"/>
          </a:xfrm>
          <a:prstGeom prst="rect">
            <a:avLst/>
          </a:prstGeom>
        </p:spPr>
        <p:txBody>
          <a:bodyPr wrap="square">
            <a:spAutoFit/>
          </a:bodyPr>
          <a:lstStyle/>
          <a:p>
            <a:pPr marL="11113"/>
            <a:r>
              <a:rPr kumimoji="1" lang="en-US" altLang="ja-JP" sz="2400" dirty="0" err="1">
                <a:latin typeface="+mn-ea"/>
                <a:cs typeface="Times New Roman" panose="02020603050405020304" pitchFamily="18" charset="0"/>
              </a:rPr>
              <a:t>numpy</a:t>
            </a:r>
            <a:r>
              <a:rPr kumimoji="1" lang="ja-JP" altLang="en-US" sz="2400" dirty="0">
                <a:latin typeface="+mn-ea"/>
                <a:cs typeface="Times New Roman" panose="02020603050405020304" pitchFamily="18" charset="0"/>
              </a:rPr>
              <a:t>では多次元配列向けのスライスも用意されている</a:t>
            </a:r>
            <a:r>
              <a:rPr kumimoji="1" lang="en-US" altLang="ja-JP" sz="2400" dirty="0">
                <a:latin typeface="+mn-ea"/>
                <a:cs typeface="Times New Roman" panose="02020603050405020304" pitchFamily="18" charset="0"/>
              </a:rPr>
              <a:t>.</a:t>
            </a:r>
            <a:r>
              <a:rPr kumimoji="1" lang="ja-JP" altLang="en-US" sz="2400" dirty="0">
                <a:latin typeface="+mn-ea"/>
                <a:cs typeface="Times New Roman" panose="02020603050405020304" pitchFamily="18" charset="0"/>
              </a:rPr>
              <a:t> </a:t>
            </a:r>
            <a:r>
              <a:rPr kumimoji="1" lang="en-US" altLang="ja-JP" sz="2400" dirty="0">
                <a:latin typeface="+mn-ea"/>
                <a:cs typeface="Times New Roman" panose="02020603050405020304" pitchFamily="18" charset="0"/>
              </a:rPr>
              <a:t>3</a:t>
            </a:r>
            <a:r>
              <a:rPr kumimoji="1" lang="ja-JP" altLang="en-US" sz="2400" dirty="0">
                <a:latin typeface="+mn-ea"/>
                <a:cs typeface="Times New Roman" panose="02020603050405020304" pitchFamily="18" charset="0"/>
              </a:rPr>
              <a:t>次元以上だと面倒なのでここでは</a:t>
            </a:r>
            <a:r>
              <a:rPr kumimoji="1" lang="en-US" altLang="ja-JP" sz="2400" dirty="0">
                <a:latin typeface="+mn-ea"/>
                <a:cs typeface="Times New Roman" panose="02020603050405020304" pitchFamily="18" charset="0"/>
              </a:rPr>
              <a:t>2</a:t>
            </a:r>
            <a:r>
              <a:rPr kumimoji="1" lang="ja-JP" altLang="en-US" sz="2400" dirty="0">
                <a:latin typeface="+mn-ea"/>
                <a:cs typeface="Times New Roman" panose="02020603050405020304" pitchFamily="18" charset="0"/>
              </a:rPr>
              <a:t>次元についてのみ</a:t>
            </a:r>
            <a:r>
              <a:rPr kumimoji="1" lang="en-US" altLang="ja-JP" sz="2400" dirty="0">
                <a:latin typeface="+mn-ea"/>
                <a:cs typeface="Times New Roman" panose="02020603050405020304" pitchFamily="18" charset="0"/>
              </a:rPr>
              <a:t>.</a:t>
            </a:r>
            <a:r>
              <a:rPr kumimoji="1" lang="ja-JP" altLang="en-US" sz="2400" dirty="0">
                <a:latin typeface="+mn-ea"/>
                <a:cs typeface="Times New Roman" panose="02020603050405020304" pitchFamily="18" charset="0"/>
              </a:rPr>
              <a:t> </a:t>
            </a:r>
            <a:endParaRPr kumimoji="1" lang="en-US" altLang="ja-JP" sz="2400" dirty="0">
              <a:latin typeface="+mn-ea"/>
              <a:cs typeface="Times New Roman" panose="02020603050405020304" pitchFamily="18" charset="0"/>
            </a:endParaRPr>
          </a:p>
          <a:p>
            <a:pPr marL="11113"/>
            <a:r>
              <a:rPr kumimoji="1" lang="en-US" altLang="ja-JP" sz="2400" dirty="0">
                <a:latin typeface="+mn-ea"/>
                <a:cs typeface="Times New Roman" panose="02020603050405020304" pitchFamily="18" charset="0"/>
              </a:rPr>
              <a:t>2</a:t>
            </a:r>
            <a:r>
              <a:rPr kumimoji="1" lang="ja-JP" altLang="en-US" sz="2400" dirty="0">
                <a:latin typeface="+mn-ea"/>
                <a:cs typeface="Times New Roman" panose="02020603050405020304" pitchFamily="18" charset="0"/>
              </a:rPr>
              <a:t>次元配列のスライスは</a:t>
            </a:r>
            <a:endParaRPr kumimoji="1" lang="en-US" altLang="ja-JP" sz="2400" dirty="0">
              <a:latin typeface="+mn-ea"/>
              <a:cs typeface="Times New Roman" panose="02020603050405020304" pitchFamily="18" charset="0"/>
            </a:endParaRPr>
          </a:p>
          <a:p>
            <a:pPr marL="11113"/>
            <a:endParaRPr kumimoji="1" lang="en-US" altLang="ja-JP" sz="2400" dirty="0">
              <a:latin typeface="+mn-ea"/>
              <a:cs typeface="Times New Roman" panose="02020603050405020304" pitchFamily="18" charset="0"/>
            </a:endParaRPr>
          </a:p>
          <a:p>
            <a:pPr marL="11113"/>
            <a:r>
              <a:rPr kumimoji="1" lang="en-US" altLang="ja-JP" sz="2400" dirty="0" err="1">
                <a:latin typeface="+mn-ea"/>
                <a:cs typeface="Times New Roman" panose="02020603050405020304" pitchFamily="18" charset="0"/>
              </a:rPr>
              <a:t>ndarray</a:t>
            </a:r>
            <a:r>
              <a:rPr kumimoji="1" lang="en-US" altLang="ja-JP" sz="2400" dirty="0">
                <a:latin typeface="+mn-ea"/>
                <a:cs typeface="Times New Roman" panose="02020603050405020304" pitchFamily="18" charset="0"/>
              </a:rPr>
              <a:t>[line, column]</a:t>
            </a:r>
          </a:p>
          <a:p>
            <a:pPr marL="11113"/>
            <a:endParaRPr kumimoji="1" lang="en-US" altLang="ja-JP" sz="2400" dirty="0">
              <a:latin typeface="+mn-ea"/>
              <a:cs typeface="Times New Roman" panose="02020603050405020304" pitchFamily="18" charset="0"/>
            </a:endParaRPr>
          </a:p>
          <a:p>
            <a:pPr marL="11113"/>
            <a:r>
              <a:rPr kumimoji="1" lang="ja-JP" altLang="en-US" sz="2400" dirty="0">
                <a:latin typeface="+mn-ea"/>
                <a:cs typeface="Times New Roman" panose="02020603050405020304" pitchFamily="18" charset="0"/>
              </a:rPr>
              <a:t>と書く</a:t>
            </a:r>
            <a:r>
              <a:rPr kumimoji="1" lang="en-US" altLang="ja-JP" sz="2400" dirty="0">
                <a:latin typeface="+mn-ea"/>
                <a:cs typeface="Times New Roman" panose="02020603050405020304" pitchFamily="18" charset="0"/>
              </a:rPr>
              <a:t>. </a:t>
            </a:r>
            <a:r>
              <a:rPr kumimoji="1" lang="ja-JP" altLang="en-US" sz="2400" u="sng" dirty="0">
                <a:latin typeface="+mn-ea"/>
                <a:cs typeface="Times New Roman" panose="02020603050405020304" pitchFamily="18" charset="0"/>
              </a:rPr>
              <a:t>引数は</a:t>
            </a:r>
            <a:r>
              <a:rPr kumimoji="1" lang="en-US" altLang="ja-JP" sz="2400" u="sng" dirty="0">
                <a:latin typeface="+mn-ea"/>
                <a:cs typeface="Times New Roman" panose="02020603050405020304" pitchFamily="18" charset="0"/>
              </a:rPr>
              <a:t>tuple</a:t>
            </a:r>
            <a:r>
              <a:rPr kumimoji="1" lang="en-US" altLang="ja-JP" sz="2400" dirty="0">
                <a:latin typeface="+mn-ea"/>
                <a:cs typeface="Times New Roman" panose="02020603050405020304" pitchFamily="18" charset="0"/>
              </a:rPr>
              <a:t>. line</a:t>
            </a:r>
            <a:r>
              <a:rPr kumimoji="1" lang="ja-JP" altLang="en-US" sz="2400" dirty="0">
                <a:latin typeface="+mn-ea"/>
                <a:cs typeface="Times New Roman" panose="02020603050405020304" pitchFamily="18" charset="0"/>
              </a:rPr>
              <a:t>は行のスライス</a:t>
            </a:r>
            <a:r>
              <a:rPr kumimoji="1" lang="en-US" altLang="ja-JP" sz="2400" dirty="0">
                <a:latin typeface="+mn-ea"/>
                <a:cs typeface="Times New Roman" panose="02020603050405020304" pitchFamily="18" charset="0"/>
              </a:rPr>
              <a:t>, column</a:t>
            </a:r>
            <a:r>
              <a:rPr kumimoji="1" lang="ja-JP" altLang="en-US" sz="2400" dirty="0">
                <a:latin typeface="+mn-ea"/>
                <a:cs typeface="Times New Roman" panose="02020603050405020304" pitchFamily="18" charset="0"/>
              </a:rPr>
              <a:t>は列のスライスを指定する</a:t>
            </a:r>
            <a:r>
              <a:rPr kumimoji="1" lang="en-US" altLang="ja-JP" sz="2400" dirty="0">
                <a:latin typeface="+mn-ea"/>
                <a:cs typeface="Times New Roman" panose="02020603050405020304" pitchFamily="18" charset="0"/>
              </a:rPr>
              <a:t>.</a:t>
            </a:r>
            <a:r>
              <a:rPr kumimoji="1" lang="ja-JP" altLang="en-US" sz="2400" dirty="0">
                <a:latin typeface="+mn-ea"/>
                <a:cs typeface="Times New Roman" panose="02020603050405020304" pitchFamily="18" charset="0"/>
              </a:rPr>
              <a:t>値の代入もできる</a:t>
            </a:r>
            <a:r>
              <a:rPr kumimoji="1" lang="en-US" altLang="ja-JP" dirty="0">
                <a:latin typeface="+mn-ea"/>
                <a:cs typeface="Times New Roman" panose="02020603050405020304" pitchFamily="18" charset="0"/>
              </a:rPr>
              <a:t>.</a:t>
            </a:r>
          </a:p>
        </p:txBody>
      </p:sp>
    </p:spTree>
    <p:extLst>
      <p:ext uri="{BB962C8B-B14F-4D97-AF65-F5344CB8AC3E}">
        <p14:creationId xmlns:p14="http://schemas.microsoft.com/office/powerpoint/2010/main" val="358260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BF99F5A-3D33-4C56-BBB8-02C2A46F3601}" type="slidenum">
              <a:rPr kumimoji="1" lang="ja-JP" altLang="en-US" smtClean="0"/>
              <a:pPr/>
              <a:t>19</a:t>
            </a:fld>
            <a:endParaRPr kumimoji="1" lang="ja-JP" altLang="en-US" dirty="0"/>
          </a:p>
        </p:txBody>
      </p:sp>
      <p:sp>
        <p:nvSpPr>
          <p:cNvPr id="3" name="タイトル 2"/>
          <p:cNvSpPr>
            <a:spLocks noGrp="1"/>
          </p:cNvSpPr>
          <p:nvPr>
            <p:ph type="title"/>
          </p:nvPr>
        </p:nvSpPr>
        <p:spPr/>
        <p:txBody>
          <a:bodyPr/>
          <a:lstStyle/>
          <a:p>
            <a:r>
              <a:rPr lang="en-US" altLang="ja-JP" dirty="0" err="1" smtClean="0"/>
              <a:t>Numpy</a:t>
            </a:r>
            <a:r>
              <a:rPr lang="en-US" altLang="ja-JP" dirty="0" smtClean="0"/>
              <a:t>: </a:t>
            </a:r>
            <a:r>
              <a:rPr lang="ja-JP" altLang="en-US" dirty="0" smtClean="0"/>
              <a:t>要素アクセス</a:t>
            </a:r>
            <a:endParaRPr kumimoji="1" lang="ja-JP" altLang="en-US" dirty="0"/>
          </a:p>
        </p:txBody>
      </p:sp>
      <p:sp>
        <p:nvSpPr>
          <p:cNvPr id="4" name="正方形/長方形 3"/>
          <p:cNvSpPr/>
          <p:nvPr/>
        </p:nvSpPr>
        <p:spPr>
          <a:xfrm>
            <a:off x="-1" y="980030"/>
            <a:ext cx="4660135" cy="584775"/>
          </a:xfrm>
          <a:prstGeom prst="rect">
            <a:avLst/>
          </a:prstGeom>
        </p:spPr>
        <p:txBody>
          <a:bodyPr wrap="square">
            <a:spAutoFit/>
          </a:bodyPr>
          <a:lstStyle/>
          <a:p>
            <a:r>
              <a:rPr kumimoji="1" lang="ja-JP" altLang="en-US" sz="3200" dirty="0" smtClean="0">
                <a:latin typeface="+mn-ea"/>
                <a:cs typeface="Times New Roman" panose="02020603050405020304" pitchFamily="18" charset="0"/>
              </a:rPr>
              <a:t>ファンシーインデックス</a:t>
            </a:r>
            <a:endParaRPr kumimoji="1" lang="en-US" altLang="ja-JP" sz="3200" dirty="0" smtClean="0">
              <a:latin typeface="+mn-ea"/>
              <a:cs typeface="Times New Roman" panose="02020603050405020304" pitchFamily="18" charset="0"/>
            </a:endParaRPr>
          </a:p>
        </p:txBody>
      </p:sp>
      <p:pic>
        <p:nvPicPr>
          <p:cNvPr id="5" name="図 4"/>
          <p:cNvPicPr>
            <a:picLocks noChangeAspect="1"/>
          </p:cNvPicPr>
          <p:nvPr/>
        </p:nvPicPr>
        <p:blipFill rotWithShape="1">
          <a:blip r:embed="rId2"/>
          <a:srcRect t="45935" r="69435" b="7687"/>
          <a:stretch/>
        </p:blipFill>
        <p:spPr>
          <a:xfrm>
            <a:off x="4572000" y="1541215"/>
            <a:ext cx="4572000" cy="4443415"/>
          </a:xfrm>
          <a:prstGeom prst="rect">
            <a:avLst/>
          </a:prstGeom>
        </p:spPr>
      </p:pic>
      <p:sp>
        <p:nvSpPr>
          <p:cNvPr id="6" name="正方形/長方形 5"/>
          <p:cNvSpPr/>
          <p:nvPr/>
        </p:nvSpPr>
        <p:spPr>
          <a:xfrm>
            <a:off x="485411" y="1843450"/>
            <a:ext cx="4086589" cy="2677656"/>
          </a:xfrm>
          <a:prstGeom prst="rect">
            <a:avLst/>
          </a:prstGeom>
        </p:spPr>
        <p:txBody>
          <a:bodyPr wrap="square">
            <a:spAutoFit/>
          </a:bodyPr>
          <a:lstStyle/>
          <a:p>
            <a:pPr marL="11113"/>
            <a:r>
              <a:rPr kumimoji="1" lang="ja-JP" altLang="en-US" sz="2400" dirty="0" smtClean="0">
                <a:latin typeface="+mn-ea"/>
                <a:cs typeface="Times New Roman" panose="02020603050405020304" pitchFamily="18" charset="0"/>
              </a:rPr>
              <a:t>・</a:t>
            </a:r>
            <a:r>
              <a:rPr kumimoji="1" lang="ja-JP" altLang="en-US" sz="2400" dirty="0">
                <a:latin typeface="+mn-ea"/>
                <a:cs typeface="Times New Roman" panose="02020603050405020304" pitchFamily="18" charset="0"/>
              </a:rPr>
              <a:t>真偽値マスク</a:t>
            </a:r>
            <a:endParaRPr kumimoji="1" lang="en-US" altLang="ja-JP" sz="2400" dirty="0">
              <a:latin typeface="+mn-ea"/>
              <a:cs typeface="Times New Roman" panose="02020603050405020304" pitchFamily="18" charset="0"/>
            </a:endParaRPr>
          </a:p>
          <a:p>
            <a:pPr marL="11113"/>
            <a:r>
              <a:rPr kumimoji="1" lang="ja-JP" altLang="en-US" sz="2400" dirty="0">
                <a:latin typeface="+mn-ea"/>
                <a:cs typeface="Times New Roman" panose="02020603050405020304" pitchFamily="18" charset="0"/>
              </a:rPr>
              <a:t>・</a:t>
            </a:r>
            <a:r>
              <a:rPr kumimoji="1" lang="en-US" altLang="ja-JP" sz="2400" dirty="0" err="1">
                <a:latin typeface="+mn-ea"/>
                <a:cs typeface="Times New Roman" panose="02020603050405020304" pitchFamily="18" charset="0"/>
              </a:rPr>
              <a:t>int</a:t>
            </a:r>
            <a:r>
              <a:rPr kumimoji="1" lang="ja-JP" altLang="en-US" sz="2400" dirty="0">
                <a:latin typeface="+mn-ea"/>
                <a:cs typeface="Times New Roman" panose="02020603050405020304" pitchFamily="18" charset="0"/>
              </a:rPr>
              <a:t>型の</a:t>
            </a:r>
            <a:r>
              <a:rPr kumimoji="1" lang="ja-JP" altLang="en-US" sz="2400" dirty="0" smtClean="0">
                <a:latin typeface="+mn-ea"/>
                <a:cs typeface="Times New Roman" panose="02020603050405020304" pitchFamily="18" charset="0"/>
              </a:rPr>
              <a:t>配列</a:t>
            </a:r>
            <a:endParaRPr kumimoji="1" lang="en-US" altLang="ja-JP" sz="2400" dirty="0" smtClean="0">
              <a:latin typeface="+mn-ea"/>
              <a:cs typeface="Times New Roman" panose="02020603050405020304" pitchFamily="18" charset="0"/>
            </a:endParaRPr>
          </a:p>
          <a:p>
            <a:pPr marL="11113"/>
            <a:endParaRPr kumimoji="1" lang="en-US" altLang="ja-JP" sz="2400" dirty="0">
              <a:latin typeface="+mn-ea"/>
              <a:cs typeface="Times New Roman" panose="02020603050405020304" pitchFamily="18" charset="0"/>
            </a:endParaRPr>
          </a:p>
          <a:p>
            <a:pPr marL="11113"/>
            <a:r>
              <a:rPr kumimoji="1" lang="ja-JP" altLang="en-US" sz="2400" dirty="0">
                <a:latin typeface="+mn-ea"/>
                <a:cs typeface="Times New Roman" panose="02020603050405020304" pitchFamily="18" charset="0"/>
              </a:rPr>
              <a:t>による要素アクセスも可能である</a:t>
            </a:r>
            <a:r>
              <a:rPr kumimoji="1" lang="en-US" altLang="ja-JP" sz="2400" dirty="0">
                <a:latin typeface="+mn-ea"/>
                <a:cs typeface="Times New Roman" panose="02020603050405020304" pitchFamily="18" charset="0"/>
              </a:rPr>
              <a:t>. </a:t>
            </a:r>
            <a:r>
              <a:rPr kumimoji="1" lang="ja-JP" altLang="en-US" sz="2400" dirty="0">
                <a:latin typeface="+mn-ea"/>
                <a:cs typeface="Times New Roman" panose="02020603050405020304" pitchFamily="18" charset="0"/>
              </a:rPr>
              <a:t>どちらも行列内の要素の番号を指定するという形</a:t>
            </a:r>
            <a:r>
              <a:rPr kumimoji="1" lang="en-US" altLang="ja-JP" sz="2400" dirty="0">
                <a:latin typeface="+mn-ea"/>
                <a:cs typeface="Times New Roman" panose="02020603050405020304" pitchFamily="18" charset="0"/>
              </a:rPr>
              <a:t>. </a:t>
            </a:r>
            <a:r>
              <a:rPr kumimoji="1" lang="ja-JP" altLang="en-US" sz="2400" dirty="0">
                <a:latin typeface="+mn-ea"/>
                <a:cs typeface="Times New Roman" panose="02020603050405020304" pitchFamily="18" charset="0"/>
              </a:rPr>
              <a:t>もちろん代入も可能</a:t>
            </a:r>
            <a:r>
              <a:rPr kumimoji="1" lang="en-US" altLang="ja-JP" sz="2400" dirty="0">
                <a:latin typeface="+mn-ea"/>
                <a:cs typeface="Times New Roman" panose="02020603050405020304" pitchFamily="18" charset="0"/>
              </a:rPr>
              <a:t>.</a:t>
            </a:r>
          </a:p>
        </p:txBody>
      </p:sp>
    </p:spTree>
    <p:extLst>
      <p:ext uri="{BB962C8B-B14F-4D97-AF65-F5344CB8AC3E}">
        <p14:creationId xmlns:p14="http://schemas.microsoft.com/office/powerpoint/2010/main" val="3189328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BF99F5A-3D33-4C56-BBB8-02C2A46F3601}" type="slidenum">
              <a:rPr kumimoji="1" lang="ja-JP" altLang="en-US" smtClean="0"/>
              <a:pPr/>
              <a:t>2</a:t>
            </a:fld>
            <a:endParaRPr kumimoji="1" lang="ja-JP" altLang="en-US" dirty="0"/>
          </a:p>
        </p:txBody>
      </p:sp>
      <p:sp>
        <p:nvSpPr>
          <p:cNvPr id="3" name="タイトル 2"/>
          <p:cNvSpPr>
            <a:spLocks noGrp="1"/>
          </p:cNvSpPr>
          <p:nvPr>
            <p:ph type="title"/>
          </p:nvPr>
        </p:nvSpPr>
        <p:spPr/>
        <p:txBody>
          <a:bodyPr>
            <a:normAutofit/>
          </a:bodyPr>
          <a:lstStyle/>
          <a:p>
            <a:r>
              <a:rPr lang="ja-JP" altLang="en-US" sz="3600" dirty="0" smtClean="0"/>
              <a:t>復習</a:t>
            </a:r>
            <a:r>
              <a:rPr lang="en-US" altLang="ja-JP" sz="3600" dirty="0" smtClean="0"/>
              <a:t>: </a:t>
            </a:r>
            <a:r>
              <a:rPr lang="ja-JP" altLang="en-US" sz="3600" dirty="0" smtClean="0"/>
              <a:t>モンテカルロ法による円周率導出</a:t>
            </a:r>
            <a:endParaRPr kumimoji="1" lang="ja-JP" altLang="en-US" sz="3600" dirty="0"/>
          </a:p>
        </p:txBody>
      </p:sp>
      <p:pic>
        <p:nvPicPr>
          <p:cNvPr id="4" name="図 3"/>
          <p:cNvPicPr>
            <a:picLocks noChangeAspect="1"/>
          </p:cNvPicPr>
          <p:nvPr/>
        </p:nvPicPr>
        <p:blipFill>
          <a:blip r:embed="rId2"/>
          <a:stretch>
            <a:fillRect/>
          </a:stretch>
        </p:blipFill>
        <p:spPr>
          <a:xfrm>
            <a:off x="6049575" y="2716245"/>
            <a:ext cx="3095877" cy="3095877"/>
          </a:xfrm>
          <a:prstGeom prst="rect">
            <a:avLst/>
          </a:prstGeom>
        </p:spPr>
      </p:pic>
      <p:sp>
        <p:nvSpPr>
          <p:cNvPr id="5" name="テキスト ボックス 4"/>
          <p:cNvSpPr txBox="1"/>
          <p:nvPr/>
        </p:nvSpPr>
        <p:spPr>
          <a:xfrm>
            <a:off x="0" y="2272692"/>
            <a:ext cx="6051026" cy="3539430"/>
          </a:xfrm>
          <a:prstGeom prst="rect">
            <a:avLst/>
          </a:prstGeom>
          <a:noFill/>
        </p:spPr>
        <p:txBody>
          <a:bodyPr wrap="square" rtlCol="0">
            <a:spAutoFit/>
          </a:bodyPr>
          <a:lstStyle/>
          <a:p>
            <a:pPr marL="12700" indent="-12700"/>
            <a:r>
              <a:rPr kumimoji="1" lang="ja-JP" altLang="en-US" sz="2800" dirty="0" smtClean="0"/>
              <a:t>アルゴリズム</a:t>
            </a:r>
            <a:endParaRPr kumimoji="1" lang="en-US" altLang="ja-JP" sz="2800" dirty="0"/>
          </a:p>
          <a:p>
            <a:pPr marL="676275" indent="-676275"/>
            <a:r>
              <a:rPr kumimoji="1" lang="ja-JP" altLang="en-US" sz="2800" dirty="0" smtClean="0"/>
              <a:t>　①</a:t>
            </a:r>
            <a:r>
              <a:rPr kumimoji="1" lang="en-US" altLang="ja-JP" sz="2800" dirty="0" err="1" smtClean="0"/>
              <a:t>xy</a:t>
            </a:r>
            <a:r>
              <a:rPr kumimoji="1" lang="ja-JP" altLang="en-US" sz="2800" dirty="0" smtClean="0"/>
              <a:t>平面内において</a:t>
            </a:r>
            <a:r>
              <a:rPr kumimoji="1" lang="en-US" altLang="ja-JP" sz="2800" dirty="0" smtClean="0"/>
              <a:t>0&lt;x&lt;1 &amp; 0&lt;y&lt;1</a:t>
            </a:r>
            <a:r>
              <a:rPr kumimoji="1" lang="ja-JP" altLang="en-US" sz="2800" dirty="0" smtClean="0"/>
              <a:t>内に点を</a:t>
            </a:r>
            <a:r>
              <a:rPr kumimoji="1" lang="en-US" altLang="ja-JP" sz="2800" dirty="0" smtClean="0"/>
              <a:t>n=10,000,000</a:t>
            </a:r>
            <a:r>
              <a:rPr kumimoji="1" lang="ja-JP" altLang="en-US" sz="2800" dirty="0" smtClean="0"/>
              <a:t>個ランダムに生成する</a:t>
            </a:r>
            <a:endParaRPr kumimoji="1" lang="en-US" altLang="ja-JP" sz="2800" dirty="0" smtClean="0"/>
          </a:p>
          <a:p>
            <a:pPr marL="635000" indent="-635000"/>
            <a:r>
              <a:rPr kumimoji="1" lang="ja-JP" altLang="en-US" sz="2800" dirty="0"/>
              <a:t>　</a:t>
            </a:r>
            <a:r>
              <a:rPr kumimoji="1" lang="ja-JP" altLang="en-US" sz="2800" dirty="0" smtClean="0"/>
              <a:t>②ランダムに生成された点のうち円</a:t>
            </a:r>
            <a:r>
              <a:rPr kumimoji="1" lang="en-US" altLang="ja-JP" sz="2800" dirty="0" smtClean="0"/>
              <a:t>:O=(0,0), r=1</a:t>
            </a:r>
            <a:r>
              <a:rPr kumimoji="1" lang="ja-JP" altLang="en-US" sz="2800" dirty="0" smtClean="0"/>
              <a:t>内に含まれている点の数</a:t>
            </a:r>
            <a:r>
              <a:rPr kumimoji="1" lang="en-US" altLang="ja-JP" sz="2800" dirty="0" smtClean="0"/>
              <a:t>m</a:t>
            </a:r>
            <a:r>
              <a:rPr kumimoji="1" lang="ja-JP" altLang="en-US" sz="2800" dirty="0" smtClean="0"/>
              <a:t>を数える</a:t>
            </a:r>
            <a:endParaRPr kumimoji="1" lang="en-US" altLang="ja-JP" sz="2800" dirty="0" smtClean="0"/>
          </a:p>
          <a:p>
            <a:pPr marL="635000" indent="-635000"/>
            <a:r>
              <a:rPr kumimoji="1" lang="ja-JP" altLang="en-US" sz="2800" dirty="0"/>
              <a:t>　</a:t>
            </a:r>
            <a:r>
              <a:rPr kumimoji="1" lang="ja-JP" altLang="en-US" sz="2800" dirty="0" smtClean="0"/>
              <a:t>③</a:t>
            </a:r>
            <a:r>
              <a:rPr kumimoji="1" lang="en-US" altLang="ja-JP" sz="2800" dirty="0" smtClean="0"/>
              <a:t>π*r^2*1/4=m/n</a:t>
            </a:r>
            <a:r>
              <a:rPr kumimoji="1" lang="ja-JP" altLang="en-US" sz="2800" dirty="0" smtClean="0"/>
              <a:t>から</a:t>
            </a:r>
            <a:r>
              <a:rPr kumimoji="1" lang="en-US" altLang="ja-JP" sz="2800" dirty="0" smtClean="0"/>
              <a:t>π</a:t>
            </a:r>
            <a:r>
              <a:rPr kumimoji="1" lang="ja-JP" altLang="en-US" sz="2800" dirty="0" smtClean="0"/>
              <a:t>を求める</a:t>
            </a:r>
            <a:endParaRPr kumimoji="1" lang="en-US" altLang="ja-JP" sz="2800" dirty="0" smtClean="0"/>
          </a:p>
        </p:txBody>
      </p:sp>
      <p:sp>
        <p:nvSpPr>
          <p:cNvPr id="6" name="正方形/長方形 5"/>
          <p:cNvSpPr/>
          <p:nvPr/>
        </p:nvSpPr>
        <p:spPr>
          <a:xfrm>
            <a:off x="0" y="1266086"/>
            <a:ext cx="9144000" cy="523220"/>
          </a:xfrm>
          <a:prstGeom prst="rect">
            <a:avLst/>
          </a:prstGeom>
        </p:spPr>
        <p:txBody>
          <a:bodyPr wrap="square">
            <a:spAutoFit/>
          </a:bodyPr>
          <a:lstStyle/>
          <a:p>
            <a:r>
              <a:rPr kumimoji="1" lang="ja-JP" altLang="en-US" sz="2800" dirty="0"/>
              <a:t>モンテカルロ法によって円周率を近似値を出せ</a:t>
            </a:r>
            <a:endParaRPr kumimoji="1" lang="en-US" altLang="ja-JP" sz="2800" dirty="0"/>
          </a:p>
        </p:txBody>
      </p:sp>
      <p:sp>
        <p:nvSpPr>
          <p:cNvPr id="7" name="テキスト ボックス 6"/>
          <p:cNvSpPr txBox="1"/>
          <p:nvPr/>
        </p:nvSpPr>
        <p:spPr>
          <a:xfrm>
            <a:off x="0" y="6125378"/>
            <a:ext cx="9144000" cy="369332"/>
          </a:xfrm>
          <a:prstGeom prst="rect">
            <a:avLst/>
          </a:prstGeom>
          <a:noFill/>
        </p:spPr>
        <p:txBody>
          <a:bodyPr wrap="square" rtlCol="0">
            <a:spAutoFit/>
          </a:bodyPr>
          <a:lstStyle/>
          <a:p>
            <a:r>
              <a:rPr kumimoji="1" lang="ja-JP" altLang="en-US" dirty="0" smtClean="0"/>
              <a:t>一様乱数生成</a:t>
            </a:r>
            <a:r>
              <a:rPr kumimoji="1" lang="en-US" altLang="ja-JP" dirty="0" smtClean="0"/>
              <a:t>: import random</a:t>
            </a:r>
            <a:r>
              <a:rPr kumimoji="1" lang="ja-JP" altLang="en-US" dirty="0" smtClean="0"/>
              <a:t>をしたうえで</a:t>
            </a:r>
            <a:r>
              <a:rPr kumimoji="1" lang="en-US" altLang="ja-JP" dirty="0" smtClean="0"/>
              <a:t>x=</a:t>
            </a:r>
            <a:r>
              <a:rPr kumimoji="1" lang="en-US" altLang="ja-JP" dirty="0" err="1" smtClean="0"/>
              <a:t>random.uniform</a:t>
            </a:r>
            <a:r>
              <a:rPr kumimoji="1" lang="en-US" altLang="ja-JP" dirty="0" smtClean="0"/>
              <a:t>(</a:t>
            </a:r>
            <a:r>
              <a:rPr kumimoji="1" lang="ja-JP" altLang="en-US" dirty="0" smtClean="0"/>
              <a:t>最小値</a:t>
            </a:r>
            <a:r>
              <a:rPr kumimoji="1" lang="en-US" altLang="ja-JP" dirty="0" smtClean="0"/>
              <a:t>, </a:t>
            </a:r>
            <a:r>
              <a:rPr kumimoji="1" lang="ja-JP" altLang="en-US" dirty="0" smtClean="0"/>
              <a:t>最大値</a:t>
            </a:r>
            <a:r>
              <a:rPr kumimoji="1" lang="en-US" altLang="ja-JP" dirty="0" smtClean="0"/>
              <a:t>)</a:t>
            </a:r>
            <a:endParaRPr kumimoji="1" lang="ja-JP" altLang="en-US" dirty="0"/>
          </a:p>
        </p:txBody>
      </p:sp>
    </p:spTree>
    <p:extLst>
      <p:ext uri="{BB962C8B-B14F-4D97-AF65-F5344CB8AC3E}">
        <p14:creationId xmlns:p14="http://schemas.microsoft.com/office/powerpoint/2010/main" val="15810045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BF99F5A-3D33-4C56-BBB8-02C2A46F3601}" type="slidenum">
              <a:rPr kumimoji="1" lang="ja-JP" altLang="en-US" smtClean="0"/>
              <a:pPr/>
              <a:t>20</a:t>
            </a:fld>
            <a:endParaRPr kumimoji="1" lang="ja-JP" altLang="en-US" dirty="0"/>
          </a:p>
        </p:txBody>
      </p:sp>
      <p:sp>
        <p:nvSpPr>
          <p:cNvPr id="3" name="タイトル 2"/>
          <p:cNvSpPr>
            <a:spLocks noGrp="1"/>
          </p:cNvSpPr>
          <p:nvPr>
            <p:ph type="title"/>
          </p:nvPr>
        </p:nvSpPr>
        <p:spPr/>
        <p:txBody>
          <a:bodyPr>
            <a:noAutofit/>
          </a:bodyPr>
          <a:lstStyle/>
          <a:p>
            <a:r>
              <a:rPr lang="ja-JP" altLang="en-US" sz="3200" dirty="0" smtClean="0"/>
              <a:t>例題</a:t>
            </a:r>
            <a:r>
              <a:rPr lang="en-US" altLang="ja-JP" sz="3200" dirty="0" smtClean="0"/>
              <a:t>: </a:t>
            </a:r>
            <a:r>
              <a:rPr lang="ja-JP" altLang="en-US" sz="3200" dirty="0" smtClean="0">
                <a:latin typeface="+mn-ea"/>
                <a:cs typeface="Times New Roman" panose="02020603050405020304" pitchFamily="18" charset="0"/>
              </a:rPr>
              <a:t>素数</a:t>
            </a:r>
            <a:r>
              <a:rPr lang="ja-JP" altLang="en-US" sz="3200" dirty="0">
                <a:latin typeface="+mn-ea"/>
                <a:cs typeface="Times New Roman" panose="02020603050405020304" pitchFamily="18" charset="0"/>
              </a:rPr>
              <a:t>のふるい</a:t>
            </a:r>
            <a:r>
              <a:rPr lang="en-US" altLang="ja-JP" sz="3200" dirty="0">
                <a:latin typeface="+mn-ea"/>
                <a:cs typeface="Times New Roman" panose="02020603050405020304" pitchFamily="18" charset="0"/>
              </a:rPr>
              <a:t>(Sieve of Eratosthenes</a:t>
            </a:r>
            <a:r>
              <a:rPr lang="en-US" altLang="ja-JP" sz="3200" dirty="0" smtClean="0">
                <a:latin typeface="+mn-ea"/>
                <a:cs typeface="Times New Roman" panose="02020603050405020304" pitchFamily="18" charset="0"/>
              </a:rPr>
              <a:t>)</a:t>
            </a:r>
            <a:endParaRPr kumimoji="1" lang="ja-JP" altLang="en-US" sz="3200" dirty="0"/>
          </a:p>
        </p:txBody>
      </p:sp>
      <p:sp>
        <p:nvSpPr>
          <p:cNvPr id="6" name="正方形/長方形 5"/>
          <p:cNvSpPr/>
          <p:nvPr/>
        </p:nvSpPr>
        <p:spPr>
          <a:xfrm>
            <a:off x="0" y="980030"/>
            <a:ext cx="9144000" cy="3046988"/>
          </a:xfrm>
          <a:prstGeom prst="rect">
            <a:avLst/>
          </a:prstGeom>
        </p:spPr>
        <p:txBody>
          <a:bodyPr wrap="square">
            <a:spAutoFit/>
          </a:bodyPr>
          <a:lstStyle/>
          <a:p>
            <a:endParaRPr kumimoji="1" lang="en-US" altLang="ja-JP" sz="3200" dirty="0">
              <a:latin typeface="+mn-ea"/>
              <a:cs typeface="Times New Roman" panose="02020603050405020304" pitchFamily="18" charset="0"/>
            </a:endParaRPr>
          </a:p>
          <a:p>
            <a:pPr marL="363538"/>
            <a:r>
              <a:rPr kumimoji="1" lang="en-US" altLang="ja-JP" sz="3200" dirty="0" smtClean="0">
                <a:latin typeface="+mn-ea"/>
                <a:cs typeface="Times New Roman" panose="02020603050405020304" pitchFamily="18" charset="0"/>
              </a:rPr>
              <a:t>x=100,000,000</a:t>
            </a:r>
            <a:r>
              <a:rPr kumimoji="1" lang="ja-JP" altLang="en-US" sz="3200" dirty="0">
                <a:latin typeface="+mn-ea"/>
                <a:cs typeface="Times New Roman" panose="02020603050405020304" pitchFamily="18" charset="0"/>
              </a:rPr>
              <a:t>未満</a:t>
            </a:r>
            <a:r>
              <a:rPr kumimoji="1" lang="ja-JP" altLang="en-US" sz="3200" dirty="0" smtClean="0">
                <a:latin typeface="+mn-ea"/>
                <a:cs typeface="Times New Roman" panose="02020603050405020304" pitchFamily="18" charset="0"/>
              </a:rPr>
              <a:t>の素数をすべて求めよ</a:t>
            </a:r>
            <a:endParaRPr kumimoji="1" lang="en-US" altLang="ja-JP" sz="3200" dirty="0" smtClean="0">
              <a:latin typeface="+mn-ea"/>
              <a:cs typeface="Times New Roman" panose="02020603050405020304" pitchFamily="18" charset="0"/>
            </a:endParaRPr>
          </a:p>
          <a:p>
            <a:pPr marL="363538"/>
            <a:endParaRPr kumimoji="1" lang="en-US" altLang="ja-JP" sz="3200" dirty="0">
              <a:latin typeface="+mn-ea"/>
              <a:cs typeface="Times New Roman" panose="02020603050405020304" pitchFamily="18" charset="0"/>
            </a:endParaRPr>
          </a:p>
          <a:p>
            <a:pPr marL="363538"/>
            <a:r>
              <a:rPr kumimoji="1" lang="ja-JP" altLang="en-US" sz="3200" dirty="0" smtClean="0">
                <a:latin typeface="+mn-ea"/>
                <a:cs typeface="Times New Roman" panose="02020603050405020304" pitchFamily="18" charset="0"/>
              </a:rPr>
              <a:t>アルゴリズム</a:t>
            </a:r>
            <a:r>
              <a:rPr kumimoji="1" lang="en-US" altLang="ja-JP" sz="3200" dirty="0" smtClean="0">
                <a:latin typeface="+mn-ea"/>
                <a:cs typeface="Times New Roman" panose="02020603050405020304" pitchFamily="18" charset="0"/>
              </a:rPr>
              <a:t>:</a:t>
            </a:r>
            <a:endParaRPr kumimoji="1" lang="en-US" altLang="ja-JP" sz="3200" dirty="0">
              <a:latin typeface="+mn-ea"/>
              <a:cs typeface="Times New Roman" panose="02020603050405020304" pitchFamily="18" charset="0"/>
            </a:endParaRPr>
          </a:p>
          <a:p>
            <a:pPr marL="715963"/>
            <a:r>
              <a:rPr kumimoji="1" lang="en-US" altLang="ja-JP" sz="3200" dirty="0" smtClean="0">
                <a:latin typeface="+mn-ea"/>
                <a:cs typeface="Times New Roman" panose="02020603050405020304" pitchFamily="18" charset="0"/>
              </a:rPr>
              <a:t>2</a:t>
            </a:r>
            <a:r>
              <a:rPr kumimoji="1" lang="ja-JP" altLang="en-US" sz="3200" dirty="0" smtClean="0">
                <a:latin typeface="+mn-ea"/>
                <a:cs typeface="Times New Roman" panose="02020603050405020304" pitchFamily="18" charset="0"/>
              </a:rPr>
              <a:t>から</a:t>
            </a:r>
            <a:r>
              <a:rPr kumimoji="1" lang="en-US" altLang="ja-JP" sz="3200" dirty="0" smtClean="0">
                <a:latin typeface="+mn-ea"/>
                <a:cs typeface="Times New Roman" panose="02020603050405020304" pitchFamily="18" charset="0"/>
              </a:rPr>
              <a:t>x</a:t>
            </a:r>
            <a:r>
              <a:rPr kumimoji="1" lang="ja-JP" altLang="en-US" sz="3200" dirty="0" err="1" smtClean="0">
                <a:latin typeface="+mn-ea"/>
                <a:cs typeface="Times New Roman" panose="02020603050405020304" pitchFamily="18" charset="0"/>
              </a:rPr>
              <a:t>までの</a:t>
            </a:r>
            <a:r>
              <a:rPr kumimoji="1" lang="ja-JP" altLang="en-US" sz="3200" dirty="0" smtClean="0">
                <a:latin typeface="+mn-ea"/>
                <a:cs typeface="Times New Roman" panose="02020603050405020304" pitchFamily="18" charset="0"/>
              </a:rPr>
              <a:t>自然数の中から</a:t>
            </a:r>
            <a:r>
              <a:rPr kumimoji="1" lang="en-US" altLang="ja-JP" sz="3200" dirty="0" smtClean="0">
                <a:latin typeface="+mn-ea"/>
                <a:cs typeface="Times New Roman" panose="02020603050405020304" pitchFamily="18" charset="0"/>
              </a:rPr>
              <a:t>, x^(1/2)</a:t>
            </a:r>
            <a:r>
              <a:rPr kumimoji="1" lang="ja-JP" altLang="en-US" sz="3200" dirty="0" smtClean="0">
                <a:latin typeface="+mn-ea"/>
                <a:cs typeface="Times New Roman" panose="02020603050405020304" pitchFamily="18" charset="0"/>
              </a:rPr>
              <a:t>以下の自然数の倍数をすべて取り除く</a:t>
            </a:r>
            <a:endParaRPr kumimoji="1" lang="en-US" altLang="ja-JP" sz="3200" dirty="0" smtClean="0">
              <a:latin typeface="+mn-ea"/>
              <a:cs typeface="Times New Roman" panose="02020603050405020304" pitchFamily="18" charset="0"/>
            </a:endParaRPr>
          </a:p>
        </p:txBody>
      </p:sp>
    </p:spTree>
    <p:extLst>
      <p:ext uri="{BB962C8B-B14F-4D97-AF65-F5344CB8AC3E}">
        <p14:creationId xmlns:p14="http://schemas.microsoft.com/office/powerpoint/2010/main" val="32938651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BF99F5A-3D33-4C56-BBB8-02C2A46F3601}" type="slidenum">
              <a:rPr kumimoji="1" lang="ja-JP" altLang="en-US" smtClean="0"/>
              <a:pPr/>
              <a:t>21</a:t>
            </a:fld>
            <a:endParaRPr kumimoji="1" lang="ja-JP" altLang="en-US" dirty="0"/>
          </a:p>
        </p:txBody>
      </p:sp>
      <p:pic>
        <p:nvPicPr>
          <p:cNvPr id="7" name="図 6"/>
          <p:cNvPicPr>
            <a:picLocks noChangeAspect="1"/>
          </p:cNvPicPr>
          <p:nvPr/>
        </p:nvPicPr>
        <p:blipFill rotWithShape="1">
          <a:blip r:embed="rId2"/>
          <a:srcRect t="63172" r="62377" b="13473"/>
          <a:stretch/>
        </p:blipFill>
        <p:spPr>
          <a:xfrm>
            <a:off x="0" y="1560149"/>
            <a:ext cx="9145216" cy="3636037"/>
          </a:xfrm>
          <a:prstGeom prst="rect">
            <a:avLst/>
          </a:prstGeom>
        </p:spPr>
      </p:pic>
      <p:sp>
        <p:nvSpPr>
          <p:cNvPr id="8" name="テキスト ボックス 7"/>
          <p:cNvSpPr txBox="1"/>
          <p:nvPr/>
        </p:nvSpPr>
        <p:spPr>
          <a:xfrm>
            <a:off x="0" y="5295339"/>
            <a:ext cx="9144000" cy="584775"/>
          </a:xfrm>
          <a:prstGeom prst="rect">
            <a:avLst/>
          </a:prstGeom>
          <a:noFill/>
        </p:spPr>
        <p:txBody>
          <a:bodyPr wrap="square" rtlCol="0">
            <a:spAutoFit/>
          </a:bodyPr>
          <a:lstStyle/>
          <a:p>
            <a:r>
              <a:rPr kumimoji="1" lang="ja-JP" altLang="en-US" sz="3200" dirty="0" smtClean="0"/>
              <a:t>計算時間</a:t>
            </a:r>
            <a:r>
              <a:rPr kumimoji="1" lang="en-US" altLang="ja-JP" sz="3200" dirty="0" smtClean="0"/>
              <a:t>: 5</a:t>
            </a:r>
            <a:r>
              <a:rPr kumimoji="1" lang="ja-JP" altLang="en-US" sz="3200" dirty="0" smtClean="0"/>
              <a:t>秒くらい</a:t>
            </a:r>
            <a:endParaRPr kumimoji="1" lang="ja-JP" altLang="en-US" sz="3200" dirty="0"/>
          </a:p>
        </p:txBody>
      </p:sp>
      <p:sp>
        <p:nvSpPr>
          <p:cNvPr id="9" name="タイトル 2"/>
          <p:cNvSpPr>
            <a:spLocks noGrp="1"/>
          </p:cNvSpPr>
          <p:nvPr>
            <p:ph type="title"/>
          </p:nvPr>
        </p:nvSpPr>
        <p:spPr>
          <a:xfrm>
            <a:off x="0" y="1"/>
            <a:ext cx="9144000" cy="980029"/>
          </a:xfrm>
        </p:spPr>
        <p:txBody>
          <a:bodyPr>
            <a:noAutofit/>
          </a:bodyPr>
          <a:lstStyle/>
          <a:p>
            <a:r>
              <a:rPr lang="ja-JP" altLang="en-US" sz="3200" dirty="0" smtClean="0"/>
              <a:t>例題</a:t>
            </a:r>
            <a:r>
              <a:rPr lang="en-US" altLang="ja-JP" sz="3200" dirty="0" smtClean="0"/>
              <a:t>: </a:t>
            </a:r>
            <a:r>
              <a:rPr lang="ja-JP" altLang="en-US" sz="3200" dirty="0" smtClean="0">
                <a:latin typeface="+mn-ea"/>
                <a:cs typeface="Times New Roman" panose="02020603050405020304" pitchFamily="18" charset="0"/>
              </a:rPr>
              <a:t>素数</a:t>
            </a:r>
            <a:r>
              <a:rPr lang="ja-JP" altLang="en-US" sz="3200" dirty="0">
                <a:latin typeface="+mn-ea"/>
                <a:cs typeface="Times New Roman" panose="02020603050405020304" pitchFamily="18" charset="0"/>
              </a:rPr>
              <a:t>のふるい</a:t>
            </a:r>
            <a:r>
              <a:rPr lang="en-US" altLang="ja-JP" sz="3200" dirty="0">
                <a:latin typeface="+mn-ea"/>
                <a:cs typeface="Times New Roman" panose="02020603050405020304" pitchFamily="18" charset="0"/>
              </a:rPr>
              <a:t>(Sieve of Eratosthenes</a:t>
            </a:r>
            <a:r>
              <a:rPr lang="en-US" altLang="ja-JP" sz="3200" dirty="0" smtClean="0">
                <a:latin typeface="+mn-ea"/>
                <a:cs typeface="Times New Roman" panose="02020603050405020304" pitchFamily="18" charset="0"/>
              </a:rPr>
              <a:t>)</a:t>
            </a:r>
            <a:endParaRPr kumimoji="1" lang="ja-JP" altLang="en-US" sz="3200" dirty="0"/>
          </a:p>
        </p:txBody>
      </p:sp>
      <p:sp>
        <p:nvSpPr>
          <p:cNvPr id="10" name="テキスト ボックス 9"/>
          <p:cNvSpPr txBox="1"/>
          <p:nvPr/>
        </p:nvSpPr>
        <p:spPr>
          <a:xfrm>
            <a:off x="0" y="975374"/>
            <a:ext cx="9144000" cy="584775"/>
          </a:xfrm>
          <a:prstGeom prst="rect">
            <a:avLst/>
          </a:prstGeom>
          <a:noFill/>
        </p:spPr>
        <p:txBody>
          <a:bodyPr wrap="square" rtlCol="0">
            <a:spAutoFit/>
          </a:bodyPr>
          <a:lstStyle/>
          <a:p>
            <a:r>
              <a:rPr kumimoji="1" lang="ja-JP" altLang="en-US" sz="3200" dirty="0" smtClean="0"/>
              <a:t>解答例</a:t>
            </a:r>
            <a:endParaRPr kumimoji="1" lang="ja-JP" altLang="en-US" sz="3200" dirty="0"/>
          </a:p>
        </p:txBody>
      </p:sp>
    </p:spTree>
    <p:extLst>
      <p:ext uri="{BB962C8B-B14F-4D97-AF65-F5344CB8AC3E}">
        <p14:creationId xmlns:p14="http://schemas.microsoft.com/office/powerpoint/2010/main" val="13157044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BF99F5A-3D33-4C56-BBB8-02C2A46F3601}" type="slidenum">
              <a:rPr kumimoji="1" lang="ja-JP" altLang="en-US" smtClean="0"/>
              <a:pPr/>
              <a:t>22</a:t>
            </a:fld>
            <a:endParaRPr kumimoji="1" lang="ja-JP" altLang="en-US" dirty="0"/>
          </a:p>
        </p:txBody>
      </p:sp>
      <p:sp>
        <p:nvSpPr>
          <p:cNvPr id="3" name="タイトル 2"/>
          <p:cNvSpPr>
            <a:spLocks noGrp="1"/>
          </p:cNvSpPr>
          <p:nvPr>
            <p:ph type="title"/>
          </p:nvPr>
        </p:nvSpPr>
        <p:spPr/>
        <p:txBody>
          <a:bodyPr>
            <a:normAutofit/>
          </a:bodyPr>
          <a:lstStyle/>
          <a:p>
            <a:r>
              <a:rPr kumimoji="1" lang="en-US" altLang="ja-JP" dirty="0" err="1" smtClean="0"/>
              <a:t>Numpy</a:t>
            </a:r>
            <a:r>
              <a:rPr kumimoji="1" lang="en-US" altLang="ja-JP" dirty="0" smtClean="0"/>
              <a:t>: </a:t>
            </a:r>
            <a:r>
              <a:rPr kumimoji="1" lang="en-US" altLang="ja-JP" dirty="0" err="1" smtClean="0"/>
              <a:t>ndarray</a:t>
            </a:r>
            <a:r>
              <a:rPr kumimoji="1" lang="en-US" altLang="ja-JP" dirty="0" smtClean="0"/>
              <a:t> object</a:t>
            </a:r>
            <a:r>
              <a:rPr kumimoji="1" lang="ja-JP" altLang="en-US" dirty="0" smtClean="0"/>
              <a:t>の属性</a:t>
            </a:r>
            <a:endParaRPr kumimoji="1" lang="ja-JP" altLang="en-US" dirty="0"/>
          </a:p>
        </p:txBody>
      </p:sp>
      <p:sp>
        <p:nvSpPr>
          <p:cNvPr id="4" name="テキスト ボックス 3"/>
          <p:cNvSpPr txBox="1"/>
          <p:nvPr/>
        </p:nvSpPr>
        <p:spPr>
          <a:xfrm>
            <a:off x="0" y="2209195"/>
            <a:ext cx="4572000" cy="3908762"/>
          </a:xfrm>
          <a:prstGeom prst="rect">
            <a:avLst/>
          </a:prstGeom>
          <a:noFill/>
        </p:spPr>
        <p:txBody>
          <a:bodyPr wrap="square" rtlCol="0">
            <a:spAutoFit/>
          </a:bodyPr>
          <a:lstStyle/>
          <a:p>
            <a:r>
              <a:rPr kumimoji="1" lang="ja-JP" altLang="en-US" sz="3200" dirty="0" smtClean="0"/>
              <a:t>よく使</a:t>
            </a:r>
            <a:r>
              <a:rPr kumimoji="1" lang="ja-JP" altLang="en-US" sz="3200" dirty="0"/>
              <a:t>う</a:t>
            </a:r>
            <a:r>
              <a:rPr kumimoji="1" lang="ja-JP" altLang="en-US" sz="3200" dirty="0" smtClean="0"/>
              <a:t>属性</a:t>
            </a:r>
            <a:endParaRPr kumimoji="1" lang="en-US" altLang="ja-JP" sz="3200" dirty="0" smtClean="0"/>
          </a:p>
          <a:p>
            <a:pPr marL="363538"/>
            <a:r>
              <a:rPr kumimoji="1" lang="en-US" altLang="ja-JP" sz="2400" dirty="0" err="1" smtClean="0"/>
              <a:t>ndarray.dtype</a:t>
            </a:r>
            <a:endParaRPr kumimoji="1" lang="en-US" altLang="ja-JP" sz="2400" dirty="0"/>
          </a:p>
          <a:p>
            <a:pPr marL="715963"/>
            <a:r>
              <a:rPr kumimoji="1" lang="ja-JP" altLang="en-US" sz="2400" dirty="0" smtClean="0"/>
              <a:t>データ型を返す</a:t>
            </a:r>
            <a:endParaRPr kumimoji="1" lang="en-US" altLang="ja-JP" sz="2400" dirty="0" smtClean="0"/>
          </a:p>
          <a:p>
            <a:pPr marL="363538"/>
            <a:r>
              <a:rPr kumimoji="1" lang="en-US" altLang="ja-JP" sz="2400" dirty="0" err="1" smtClean="0"/>
              <a:t>ndarray.ndim</a:t>
            </a:r>
            <a:endParaRPr kumimoji="1" lang="en-US" altLang="ja-JP" sz="2400" dirty="0" smtClean="0"/>
          </a:p>
          <a:p>
            <a:pPr marL="715963"/>
            <a:r>
              <a:rPr kumimoji="1" lang="ja-JP" altLang="en-US" sz="2400" dirty="0" smtClean="0"/>
              <a:t>行列の次元を返す</a:t>
            </a:r>
            <a:endParaRPr kumimoji="1" lang="en-US" altLang="ja-JP" sz="2400" dirty="0" smtClean="0"/>
          </a:p>
          <a:p>
            <a:pPr marL="363538"/>
            <a:r>
              <a:rPr kumimoji="1" lang="en-US" altLang="ja-JP" sz="2400" dirty="0" err="1" smtClean="0"/>
              <a:t>ndarray.shape</a:t>
            </a:r>
            <a:endParaRPr kumimoji="1" lang="en-US" altLang="ja-JP" sz="2400" dirty="0" smtClean="0"/>
          </a:p>
          <a:p>
            <a:pPr marL="715963"/>
            <a:r>
              <a:rPr kumimoji="1" lang="ja-JP" altLang="en-US" sz="2400" dirty="0" smtClean="0"/>
              <a:t>各次元毎の要素数を返す</a:t>
            </a:r>
            <a:endParaRPr kumimoji="1" lang="en-US" altLang="ja-JP" sz="2400" dirty="0" smtClean="0"/>
          </a:p>
          <a:p>
            <a:pPr marL="715963"/>
            <a:r>
              <a:rPr kumimoji="1" lang="en-US" altLang="ja-JP" sz="2400" dirty="0" smtClean="0"/>
              <a:t>※1</a:t>
            </a:r>
            <a:r>
              <a:rPr kumimoji="1" lang="ja-JP" altLang="en-US" sz="2400" dirty="0" smtClean="0"/>
              <a:t>次元でも</a:t>
            </a:r>
            <a:r>
              <a:rPr kumimoji="1" lang="en-US" altLang="ja-JP" sz="2400" dirty="0" smtClean="0"/>
              <a:t>return</a:t>
            </a:r>
            <a:r>
              <a:rPr kumimoji="1" lang="ja-JP" altLang="en-US" sz="2400" dirty="0" smtClean="0"/>
              <a:t>は</a:t>
            </a:r>
            <a:r>
              <a:rPr kumimoji="1" lang="en-US" altLang="ja-JP" sz="2400" dirty="0" smtClean="0"/>
              <a:t>tuple</a:t>
            </a:r>
          </a:p>
          <a:p>
            <a:pPr marL="363538"/>
            <a:r>
              <a:rPr kumimoji="1" lang="en-US" altLang="ja-JP" sz="2400" dirty="0" err="1" smtClean="0"/>
              <a:t>ndarray.T</a:t>
            </a:r>
            <a:endParaRPr kumimoji="1" lang="en-US" altLang="ja-JP" sz="2400" dirty="0" smtClean="0"/>
          </a:p>
          <a:p>
            <a:pPr marL="715963"/>
            <a:r>
              <a:rPr kumimoji="1" lang="ja-JP" altLang="en-US" sz="2400" dirty="0" smtClean="0"/>
              <a:t>転置行列を返す</a:t>
            </a:r>
            <a:endParaRPr kumimoji="1" lang="en-US" altLang="ja-JP" sz="2400" dirty="0" smtClean="0"/>
          </a:p>
        </p:txBody>
      </p:sp>
      <p:sp>
        <p:nvSpPr>
          <p:cNvPr id="7" name="正方形/長方形 6"/>
          <p:cNvSpPr/>
          <p:nvPr/>
        </p:nvSpPr>
        <p:spPr>
          <a:xfrm>
            <a:off x="0" y="975815"/>
            <a:ext cx="9144000" cy="830997"/>
          </a:xfrm>
          <a:prstGeom prst="rect">
            <a:avLst/>
          </a:prstGeom>
        </p:spPr>
        <p:txBody>
          <a:bodyPr wrap="square">
            <a:spAutoFit/>
          </a:bodyPr>
          <a:lstStyle/>
          <a:p>
            <a:r>
              <a:rPr kumimoji="1" lang="en-US" altLang="ja-JP" sz="2400" dirty="0"/>
              <a:t>Python</a:t>
            </a:r>
            <a:r>
              <a:rPr kumimoji="1" lang="ja-JP" altLang="en-US" sz="2400" dirty="0"/>
              <a:t>はオブジェクト指向言語なので生成される</a:t>
            </a:r>
            <a:r>
              <a:rPr kumimoji="1" lang="en-US" altLang="ja-JP" sz="2400" dirty="0" err="1"/>
              <a:t>ndarray</a:t>
            </a:r>
            <a:r>
              <a:rPr kumimoji="1" lang="ja-JP" altLang="en-US" sz="2400" dirty="0"/>
              <a:t>は</a:t>
            </a:r>
            <a:r>
              <a:rPr kumimoji="1" lang="en-US" altLang="ja-JP" sz="2400" dirty="0"/>
              <a:t>object</a:t>
            </a:r>
            <a:r>
              <a:rPr kumimoji="1" lang="ja-JP" altLang="en-US" sz="2400" dirty="0"/>
              <a:t>でありそれ単体で属性や</a:t>
            </a:r>
            <a:r>
              <a:rPr kumimoji="1" lang="en-US" altLang="ja-JP" sz="2400" dirty="0"/>
              <a:t>method</a:t>
            </a:r>
            <a:r>
              <a:rPr kumimoji="1" lang="ja-JP" altLang="en-US" sz="2400" dirty="0"/>
              <a:t>を</a:t>
            </a:r>
            <a:r>
              <a:rPr kumimoji="1" lang="ja-JP" altLang="en-US" sz="2400" dirty="0" smtClean="0"/>
              <a:t>持つ</a:t>
            </a:r>
            <a:endParaRPr kumimoji="1" lang="en-US" altLang="ja-JP" sz="2400" dirty="0"/>
          </a:p>
        </p:txBody>
      </p:sp>
      <p:pic>
        <p:nvPicPr>
          <p:cNvPr id="8" name="図 7"/>
          <p:cNvPicPr>
            <a:picLocks noChangeAspect="1"/>
          </p:cNvPicPr>
          <p:nvPr/>
        </p:nvPicPr>
        <p:blipFill rotWithShape="1">
          <a:blip r:embed="rId2"/>
          <a:srcRect t="68340" r="79472" b="3180"/>
          <a:stretch/>
        </p:blipFill>
        <p:spPr>
          <a:xfrm>
            <a:off x="4572000" y="2242246"/>
            <a:ext cx="4572000" cy="3872080"/>
          </a:xfrm>
          <a:prstGeom prst="rect">
            <a:avLst/>
          </a:prstGeom>
        </p:spPr>
      </p:pic>
    </p:spTree>
    <p:extLst>
      <p:ext uri="{BB962C8B-B14F-4D97-AF65-F5344CB8AC3E}">
        <p14:creationId xmlns:p14="http://schemas.microsoft.com/office/powerpoint/2010/main" val="6462994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BF99F5A-3D33-4C56-BBB8-02C2A46F3601}" type="slidenum">
              <a:rPr kumimoji="1" lang="ja-JP" altLang="en-US" smtClean="0"/>
              <a:pPr/>
              <a:t>23</a:t>
            </a:fld>
            <a:endParaRPr kumimoji="1" lang="ja-JP" altLang="en-US" dirty="0"/>
          </a:p>
        </p:txBody>
      </p:sp>
      <p:sp>
        <p:nvSpPr>
          <p:cNvPr id="3" name="タイトル 2"/>
          <p:cNvSpPr>
            <a:spLocks noGrp="1"/>
          </p:cNvSpPr>
          <p:nvPr>
            <p:ph type="title"/>
          </p:nvPr>
        </p:nvSpPr>
        <p:spPr/>
        <p:txBody>
          <a:bodyPr>
            <a:normAutofit/>
          </a:bodyPr>
          <a:lstStyle/>
          <a:p>
            <a:r>
              <a:rPr kumimoji="1" lang="en-US" altLang="ja-JP" dirty="0" err="1" smtClean="0"/>
              <a:t>Numpy</a:t>
            </a:r>
            <a:r>
              <a:rPr kumimoji="1" lang="en-US" altLang="ja-JP" dirty="0" smtClean="0"/>
              <a:t>: </a:t>
            </a:r>
            <a:r>
              <a:rPr kumimoji="1" lang="en-US" altLang="ja-JP" dirty="0" err="1" smtClean="0"/>
              <a:t>ndarray</a:t>
            </a:r>
            <a:r>
              <a:rPr kumimoji="1" lang="en-US" altLang="ja-JP" dirty="0" smtClean="0"/>
              <a:t> object</a:t>
            </a:r>
            <a:r>
              <a:rPr kumimoji="1" lang="ja-JP" altLang="en-US" dirty="0" smtClean="0"/>
              <a:t>の</a:t>
            </a:r>
            <a:r>
              <a:rPr kumimoji="1" lang="en-US" altLang="ja-JP" dirty="0" smtClean="0"/>
              <a:t>method</a:t>
            </a:r>
            <a:endParaRPr kumimoji="1" lang="ja-JP" altLang="en-US" dirty="0"/>
          </a:p>
        </p:txBody>
      </p:sp>
      <p:sp>
        <p:nvSpPr>
          <p:cNvPr id="4" name="テキスト ボックス 3"/>
          <p:cNvSpPr txBox="1"/>
          <p:nvPr/>
        </p:nvSpPr>
        <p:spPr>
          <a:xfrm>
            <a:off x="0" y="980030"/>
            <a:ext cx="4572000" cy="5016758"/>
          </a:xfrm>
          <a:prstGeom prst="rect">
            <a:avLst/>
          </a:prstGeom>
          <a:noFill/>
        </p:spPr>
        <p:txBody>
          <a:bodyPr wrap="square" rtlCol="0">
            <a:spAutoFit/>
          </a:bodyPr>
          <a:lstStyle/>
          <a:p>
            <a:r>
              <a:rPr kumimoji="1" lang="ja-JP" altLang="en-US" sz="3200" dirty="0" smtClean="0"/>
              <a:t>よく使う</a:t>
            </a:r>
            <a:r>
              <a:rPr kumimoji="1" lang="en-US" altLang="ja-JP" sz="3200" dirty="0" smtClean="0"/>
              <a:t>method</a:t>
            </a:r>
          </a:p>
          <a:p>
            <a:pPr marL="363538"/>
            <a:r>
              <a:rPr kumimoji="1" lang="en-US" altLang="ja-JP" sz="2400" dirty="0" err="1" smtClean="0"/>
              <a:t>ndarray.astype</a:t>
            </a:r>
            <a:r>
              <a:rPr kumimoji="1" lang="en-US" altLang="ja-JP" sz="2400" dirty="0" smtClean="0"/>
              <a:t>(</a:t>
            </a:r>
            <a:r>
              <a:rPr kumimoji="1" lang="en-US" altLang="ja-JP" sz="2400" dirty="0" err="1" smtClean="0"/>
              <a:t>dtype</a:t>
            </a:r>
            <a:r>
              <a:rPr kumimoji="1" lang="en-US" altLang="ja-JP" sz="2400" dirty="0" smtClean="0"/>
              <a:t>, </a:t>
            </a:r>
            <a:r>
              <a:rPr kumimoji="1" lang="ja-JP" altLang="en-US" sz="2400" dirty="0" smtClean="0"/>
              <a:t>等</a:t>
            </a:r>
            <a:r>
              <a:rPr kumimoji="1" lang="en-US" altLang="ja-JP" sz="2400" dirty="0" smtClean="0"/>
              <a:t>)</a:t>
            </a:r>
          </a:p>
          <a:p>
            <a:pPr marL="715963"/>
            <a:r>
              <a:rPr kumimoji="1" lang="ja-JP" altLang="en-US" sz="2400" dirty="0" smtClean="0"/>
              <a:t>配列の型を変える</a:t>
            </a:r>
            <a:r>
              <a:rPr kumimoji="1" lang="en-US" altLang="ja-JP" sz="2400" dirty="0" smtClean="0"/>
              <a:t>.</a:t>
            </a:r>
          </a:p>
          <a:p>
            <a:pPr marL="363538"/>
            <a:r>
              <a:rPr kumimoji="1" lang="en-US" altLang="ja-JP" sz="2400" dirty="0" err="1" smtClean="0"/>
              <a:t>ndarray.reshape</a:t>
            </a:r>
            <a:r>
              <a:rPr kumimoji="1" lang="en-US" altLang="ja-JP" sz="2400" dirty="0" smtClean="0"/>
              <a:t>(shape)</a:t>
            </a:r>
          </a:p>
          <a:p>
            <a:pPr marL="715963"/>
            <a:r>
              <a:rPr kumimoji="1" lang="ja-JP" altLang="en-US" sz="2400" dirty="0" smtClean="0"/>
              <a:t>行列の形を変える</a:t>
            </a:r>
            <a:r>
              <a:rPr kumimoji="1" lang="en-US" altLang="ja-JP" sz="2400" dirty="0" smtClean="0"/>
              <a:t>.</a:t>
            </a:r>
          </a:p>
          <a:p>
            <a:pPr marL="363538"/>
            <a:r>
              <a:rPr kumimoji="1" lang="en-US" altLang="ja-JP" sz="2400" dirty="0" err="1" smtClean="0"/>
              <a:t>ndarray.min</a:t>
            </a:r>
            <a:r>
              <a:rPr kumimoji="1" lang="en-US" altLang="ja-JP" sz="2400" dirty="0" smtClean="0"/>
              <a:t>(</a:t>
            </a:r>
            <a:r>
              <a:rPr kumimoji="1" lang="en-US" altLang="ja-JP" sz="2400" i="1" dirty="0" smtClean="0">
                <a:latin typeface="Times New Roman" panose="02020603050405020304" pitchFamily="18" charset="0"/>
                <a:cs typeface="Times New Roman" panose="02020603050405020304" pitchFamily="18" charset="0"/>
              </a:rPr>
              <a:t>axis</a:t>
            </a:r>
            <a:r>
              <a:rPr kumimoji="1" lang="en-US" altLang="ja-JP" sz="2400" dirty="0" smtClean="0">
                <a:cs typeface="Times New Roman" panose="02020603050405020304" pitchFamily="18" charset="0"/>
              </a:rPr>
              <a:t>)</a:t>
            </a:r>
            <a:r>
              <a:rPr kumimoji="1" lang="ja-JP" altLang="en-US" sz="2400" dirty="0">
                <a:cs typeface="Times New Roman" panose="02020603050405020304" pitchFamily="18" charset="0"/>
              </a:rPr>
              <a:t> </a:t>
            </a:r>
            <a:r>
              <a:rPr kumimoji="1" lang="en-US" altLang="ja-JP" sz="2400" dirty="0" smtClean="0">
                <a:cs typeface="Times New Roman" panose="02020603050405020304" pitchFamily="18" charset="0"/>
              </a:rPr>
              <a:t>or max(</a:t>
            </a:r>
            <a:r>
              <a:rPr kumimoji="1" lang="en-US" altLang="ja-JP" sz="2400" i="1" dirty="0">
                <a:latin typeface="Times New Roman" panose="02020603050405020304" pitchFamily="18" charset="0"/>
                <a:cs typeface="Times New Roman" panose="02020603050405020304" pitchFamily="18" charset="0"/>
              </a:rPr>
              <a:t>axis</a:t>
            </a:r>
            <a:r>
              <a:rPr kumimoji="1" lang="en-US" altLang="ja-JP" sz="2400" dirty="0" smtClean="0">
                <a:cs typeface="Times New Roman" panose="02020603050405020304" pitchFamily="18" charset="0"/>
              </a:rPr>
              <a:t>)</a:t>
            </a:r>
          </a:p>
          <a:p>
            <a:pPr marL="363538"/>
            <a:r>
              <a:rPr kumimoji="1" lang="en-US" altLang="ja-JP" sz="2400" dirty="0" err="1" smtClean="0"/>
              <a:t>ndarray.sum</a:t>
            </a:r>
            <a:r>
              <a:rPr kumimoji="1" lang="en-US" altLang="ja-JP" sz="2400" dirty="0" smtClean="0"/>
              <a:t>(</a:t>
            </a:r>
            <a:r>
              <a:rPr kumimoji="1" lang="en-US" altLang="ja-JP" sz="2400" i="1" dirty="0" smtClean="0">
                <a:latin typeface="Times New Roman" panose="02020603050405020304" pitchFamily="18" charset="0"/>
                <a:cs typeface="Times New Roman" panose="02020603050405020304" pitchFamily="18" charset="0"/>
              </a:rPr>
              <a:t>axis, </a:t>
            </a:r>
            <a:r>
              <a:rPr kumimoji="1" lang="en-US" altLang="ja-JP" sz="2400" i="1" dirty="0" err="1" smtClean="0">
                <a:latin typeface="Times New Roman" panose="02020603050405020304" pitchFamily="18" charset="0"/>
                <a:cs typeface="Times New Roman" panose="02020603050405020304" pitchFamily="18" charset="0"/>
              </a:rPr>
              <a:t>dtype</a:t>
            </a:r>
            <a:r>
              <a:rPr kumimoji="1" lang="en-US" altLang="ja-JP" sz="2400" dirty="0" smtClean="0">
                <a:cs typeface="Times New Roman" panose="02020603050405020304" pitchFamily="18" charset="0"/>
              </a:rPr>
              <a:t>)</a:t>
            </a:r>
          </a:p>
          <a:p>
            <a:pPr marL="363538"/>
            <a:r>
              <a:rPr kumimoji="1" lang="en-US" altLang="ja-JP" sz="2400" dirty="0" err="1" smtClean="0">
                <a:cs typeface="Times New Roman" panose="02020603050405020304" pitchFamily="18" charset="0"/>
              </a:rPr>
              <a:t>ndarray.mean</a:t>
            </a:r>
            <a:r>
              <a:rPr kumimoji="1" lang="en-US" altLang="ja-JP" sz="2400" dirty="0" smtClean="0"/>
              <a:t>(</a:t>
            </a:r>
            <a:r>
              <a:rPr kumimoji="1" lang="en-US" altLang="ja-JP" sz="2400" i="1" dirty="0" smtClean="0">
                <a:latin typeface="Times New Roman" panose="02020603050405020304" pitchFamily="18" charset="0"/>
                <a:cs typeface="Times New Roman" panose="02020603050405020304" pitchFamily="18" charset="0"/>
              </a:rPr>
              <a:t>axis, </a:t>
            </a:r>
            <a:r>
              <a:rPr kumimoji="1" lang="en-US" altLang="ja-JP" sz="2400" i="1" dirty="0" err="1" smtClean="0">
                <a:latin typeface="Times New Roman" panose="02020603050405020304" pitchFamily="18" charset="0"/>
                <a:cs typeface="Times New Roman" panose="02020603050405020304" pitchFamily="18" charset="0"/>
              </a:rPr>
              <a:t>dtype</a:t>
            </a:r>
            <a:r>
              <a:rPr kumimoji="1" lang="en-US" altLang="ja-JP" sz="2400" dirty="0" smtClean="0">
                <a:cs typeface="Times New Roman" panose="02020603050405020304" pitchFamily="18" charset="0"/>
              </a:rPr>
              <a:t>)</a:t>
            </a:r>
            <a:endParaRPr kumimoji="1" lang="en-US" altLang="ja-JP" sz="2400" dirty="0">
              <a:cs typeface="Times New Roman" panose="02020603050405020304" pitchFamily="18" charset="0"/>
            </a:endParaRPr>
          </a:p>
          <a:p>
            <a:pPr marL="363538"/>
            <a:r>
              <a:rPr kumimoji="1" lang="en-US" altLang="ja-JP" sz="2400" dirty="0" err="1" smtClean="0"/>
              <a:t>ndarray.std</a:t>
            </a:r>
            <a:r>
              <a:rPr kumimoji="1" lang="en-US" altLang="ja-JP" sz="2400" dirty="0"/>
              <a:t>(</a:t>
            </a:r>
            <a:r>
              <a:rPr kumimoji="1" lang="en-US" altLang="ja-JP" sz="2400" i="1" dirty="0">
                <a:latin typeface="Times New Roman" panose="02020603050405020304" pitchFamily="18" charset="0"/>
                <a:cs typeface="Times New Roman" panose="02020603050405020304" pitchFamily="18" charset="0"/>
              </a:rPr>
              <a:t>axis, </a:t>
            </a:r>
            <a:r>
              <a:rPr kumimoji="1" lang="en-US" altLang="ja-JP" sz="2400" i="1" dirty="0" err="1">
                <a:latin typeface="Times New Roman" panose="02020603050405020304" pitchFamily="18" charset="0"/>
                <a:cs typeface="Times New Roman" panose="02020603050405020304" pitchFamily="18" charset="0"/>
              </a:rPr>
              <a:t>dtype</a:t>
            </a:r>
            <a:r>
              <a:rPr kumimoji="1" lang="en-US" altLang="ja-JP" sz="2400" dirty="0" smtClean="0">
                <a:cs typeface="Times New Roman" panose="02020603050405020304" pitchFamily="18" charset="0"/>
              </a:rPr>
              <a:t>)</a:t>
            </a:r>
          </a:p>
          <a:p>
            <a:pPr marL="715963"/>
            <a:r>
              <a:rPr kumimoji="1" lang="ja-JP" altLang="en-US" sz="2400" dirty="0" smtClean="0"/>
              <a:t>動作は他の数学関数同様</a:t>
            </a:r>
            <a:r>
              <a:rPr kumimoji="1" lang="en-US" altLang="ja-JP" sz="2400" dirty="0" smtClean="0"/>
              <a:t>. axis</a:t>
            </a:r>
            <a:r>
              <a:rPr kumimoji="1" lang="ja-JP" altLang="en-US" sz="2400" dirty="0"/>
              <a:t>を指定することで</a:t>
            </a:r>
            <a:r>
              <a:rPr kumimoji="1" lang="ja-JP" altLang="en-US" sz="2400" dirty="0" smtClean="0"/>
              <a:t>その</a:t>
            </a:r>
            <a:r>
              <a:rPr kumimoji="1" lang="ja-JP" altLang="en-US" sz="2400" dirty="0"/>
              <a:t>列</a:t>
            </a:r>
            <a:r>
              <a:rPr kumimoji="1" lang="en-US" altLang="ja-JP" sz="2400" dirty="0" smtClean="0"/>
              <a:t>(axis=0)or</a:t>
            </a:r>
            <a:r>
              <a:rPr kumimoji="1" lang="ja-JP" altLang="en-US" sz="2400" dirty="0" smtClean="0"/>
              <a:t>行</a:t>
            </a:r>
            <a:r>
              <a:rPr kumimoji="1" lang="en-US" altLang="ja-JP" sz="2400" dirty="0" smtClean="0"/>
              <a:t>(axis=1)</a:t>
            </a:r>
            <a:r>
              <a:rPr kumimoji="1" lang="ja-JP" altLang="en-US" sz="2400" dirty="0" smtClean="0"/>
              <a:t>に沿って処理される</a:t>
            </a:r>
            <a:endParaRPr kumimoji="1" lang="en-US" altLang="ja-JP" sz="2400" dirty="0"/>
          </a:p>
        </p:txBody>
      </p:sp>
      <p:pic>
        <p:nvPicPr>
          <p:cNvPr id="8" name="図 7"/>
          <p:cNvPicPr>
            <a:picLocks noChangeAspect="1"/>
          </p:cNvPicPr>
          <p:nvPr/>
        </p:nvPicPr>
        <p:blipFill rotWithShape="1">
          <a:blip r:embed="rId2"/>
          <a:srcRect l="-1" t="60319" r="66473" b="3159"/>
          <a:stretch/>
        </p:blipFill>
        <p:spPr>
          <a:xfrm>
            <a:off x="4572000" y="1500671"/>
            <a:ext cx="4572000" cy="3040275"/>
          </a:xfrm>
          <a:prstGeom prst="rect">
            <a:avLst/>
          </a:prstGeom>
        </p:spPr>
      </p:pic>
      <p:sp>
        <p:nvSpPr>
          <p:cNvPr id="11" name="テキスト ボックス 10"/>
          <p:cNvSpPr txBox="1"/>
          <p:nvPr/>
        </p:nvSpPr>
        <p:spPr>
          <a:xfrm>
            <a:off x="0" y="6125378"/>
            <a:ext cx="9144000" cy="646331"/>
          </a:xfrm>
          <a:prstGeom prst="rect">
            <a:avLst/>
          </a:prstGeom>
          <a:noFill/>
        </p:spPr>
        <p:txBody>
          <a:bodyPr wrap="square" rtlCol="0">
            <a:spAutoFit/>
          </a:bodyPr>
          <a:lstStyle/>
          <a:p>
            <a:r>
              <a:rPr kumimoji="1" lang="ja-JP" altLang="en-US" dirty="0" smtClean="0"/>
              <a:t>他に覚えると便利なものとして</a:t>
            </a:r>
            <a:r>
              <a:rPr kumimoji="1" lang="en-US" altLang="ja-JP" dirty="0" err="1" smtClean="0"/>
              <a:t>ndarray.min</a:t>
            </a:r>
            <a:r>
              <a:rPr kumimoji="1" lang="en-US" altLang="ja-JP" dirty="0" smtClean="0"/>
              <a:t>()</a:t>
            </a:r>
            <a:r>
              <a:rPr kumimoji="1" lang="ja-JP" altLang="en-US" dirty="0" smtClean="0"/>
              <a:t>など</a:t>
            </a:r>
            <a:r>
              <a:rPr kumimoji="1" lang="ja-JP" altLang="en-US" dirty="0"/>
              <a:t>に</a:t>
            </a:r>
            <a:r>
              <a:rPr kumimoji="1" lang="en-US" altLang="ja-JP" dirty="0" err="1" smtClean="0"/>
              <a:t>arg</a:t>
            </a:r>
            <a:r>
              <a:rPr kumimoji="1" lang="ja-JP" altLang="en-US" dirty="0" smtClean="0"/>
              <a:t>をつける</a:t>
            </a:r>
            <a:r>
              <a:rPr kumimoji="1" lang="en-US" altLang="ja-JP" dirty="0" smtClean="0"/>
              <a:t>, </a:t>
            </a:r>
            <a:r>
              <a:rPr kumimoji="1" lang="ja-JP" altLang="en-US" dirty="0" smtClean="0"/>
              <a:t>つまり</a:t>
            </a:r>
            <a:r>
              <a:rPr kumimoji="1" lang="en-US" altLang="ja-JP" dirty="0" err="1" smtClean="0"/>
              <a:t>ndarray.argmin</a:t>
            </a:r>
            <a:r>
              <a:rPr kumimoji="1" lang="en-US" altLang="ja-JP" dirty="0" smtClean="0"/>
              <a:t>()</a:t>
            </a:r>
            <a:r>
              <a:rPr kumimoji="1" lang="ja-JP" altLang="en-US" dirty="0" smtClean="0"/>
              <a:t>とすると</a:t>
            </a:r>
            <a:r>
              <a:rPr kumimoji="1" lang="en-US" altLang="ja-JP" dirty="0" smtClean="0"/>
              <a:t>,</a:t>
            </a:r>
            <a:r>
              <a:rPr kumimoji="1" lang="ja-JP" altLang="en-US" dirty="0" smtClean="0"/>
              <a:t>その最小値が行列内のどこにあるのかを教えてくれる</a:t>
            </a:r>
            <a:r>
              <a:rPr kumimoji="1" lang="en-US" altLang="ja-JP" dirty="0" smtClean="0"/>
              <a:t>method</a:t>
            </a:r>
            <a:r>
              <a:rPr kumimoji="1" lang="ja-JP" altLang="en-US" dirty="0" smtClean="0"/>
              <a:t>がある</a:t>
            </a:r>
            <a:r>
              <a:rPr kumimoji="1" lang="en-US" altLang="ja-JP" dirty="0" smtClean="0"/>
              <a:t>. </a:t>
            </a:r>
            <a:endParaRPr kumimoji="1" lang="ja-JP" altLang="en-US" dirty="0"/>
          </a:p>
        </p:txBody>
      </p:sp>
    </p:spTree>
    <p:extLst>
      <p:ext uri="{BB962C8B-B14F-4D97-AF65-F5344CB8AC3E}">
        <p14:creationId xmlns:p14="http://schemas.microsoft.com/office/powerpoint/2010/main" val="31631813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BF99F5A-3D33-4C56-BBB8-02C2A46F3601}" type="slidenum">
              <a:rPr kumimoji="1" lang="ja-JP" altLang="en-US" smtClean="0"/>
              <a:pPr/>
              <a:t>24</a:t>
            </a:fld>
            <a:endParaRPr kumimoji="1" lang="ja-JP" altLang="en-US" dirty="0"/>
          </a:p>
        </p:txBody>
      </p:sp>
      <p:sp>
        <p:nvSpPr>
          <p:cNvPr id="3" name="タイトル 2"/>
          <p:cNvSpPr>
            <a:spLocks noGrp="1"/>
          </p:cNvSpPr>
          <p:nvPr>
            <p:ph type="title"/>
          </p:nvPr>
        </p:nvSpPr>
        <p:spPr/>
        <p:txBody>
          <a:bodyPr/>
          <a:lstStyle/>
          <a:p>
            <a:r>
              <a:rPr kumimoji="1" lang="en-US" altLang="ja-JP" dirty="0" err="1" smtClean="0"/>
              <a:t>Numpy</a:t>
            </a:r>
            <a:r>
              <a:rPr kumimoji="1" lang="en-US" altLang="ja-JP" dirty="0" smtClean="0"/>
              <a:t>: </a:t>
            </a:r>
            <a:r>
              <a:rPr kumimoji="1" lang="en-US" altLang="ja-JP" dirty="0" err="1" smtClean="0"/>
              <a:t>numpy</a:t>
            </a:r>
            <a:r>
              <a:rPr kumimoji="1" lang="ja-JP" altLang="en-US" dirty="0" smtClean="0"/>
              <a:t>関数</a:t>
            </a:r>
            <a:endParaRPr kumimoji="1" lang="ja-JP" altLang="en-US" dirty="0"/>
          </a:p>
        </p:txBody>
      </p:sp>
      <p:sp>
        <p:nvSpPr>
          <p:cNvPr id="4" name="正方形/長方形 3"/>
          <p:cNvSpPr/>
          <p:nvPr/>
        </p:nvSpPr>
        <p:spPr>
          <a:xfrm>
            <a:off x="0" y="975815"/>
            <a:ext cx="9144000" cy="1569660"/>
          </a:xfrm>
          <a:prstGeom prst="rect">
            <a:avLst/>
          </a:prstGeom>
        </p:spPr>
        <p:txBody>
          <a:bodyPr wrap="square">
            <a:spAutoFit/>
          </a:bodyPr>
          <a:lstStyle/>
          <a:p>
            <a:r>
              <a:rPr kumimoji="1" lang="en-US" altLang="ja-JP" sz="2400" dirty="0" err="1" smtClean="0"/>
              <a:t>ndarray</a:t>
            </a:r>
            <a:r>
              <a:rPr kumimoji="1" lang="ja-JP" altLang="en-US" sz="2400" dirty="0" smtClean="0"/>
              <a:t>の</a:t>
            </a:r>
            <a:r>
              <a:rPr kumimoji="1" lang="en-US" altLang="ja-JP" sz="2400" dirty="0" smtClean="0"/>
              <a:t>method</a:t>
            </a:r>
            <a:r>
              <a:rPr kumimoji="1" lang="ja-JP" altLang="en-US" sz="2400" dirty="0" smtClean="0"/>
              <a:t>や標準の</a:t>
            </a:r>
            <a:r>
              <a:rPr kumimoji="1" lang="en-US" altLang="ja-JP" sz="2400" dirty="0" smtClean="0"/>
              <a:t>math</a:t>
            </a:r>
            <a:r>
              <a:rPr kumimoji="1" lang="ja-JP" altLang="en-US" sz="2400" dirty="0" smtClean="0"/>
              <a:t>ライブラリの関数とほとんどが共通する</a:t>
            </a:r>
            <a:r>
              <a:rPr kumimoji="1" lang="en-US" altLang="ja-JP" sz="2400" dirty="0" smtClean="0"/>
              <a:t>. </a:t>
            </a:r>
            <a:r>
              <a:rPr kumimoji="1" lang="en-US" altLang="ja-JP" sz="2400" dirty="0" err="1" smtClean="0"/>
              <a:t>np.</a:t>
            </a:r>
            <a:r>
              <a:rPr kumimoji="1" lang="en-US" altLang="ja-JP" sz="2400" i="1" dirty="0" err="1" smtClean="0">
                <a:latin typeface="Times New Roman" panose="02020603050405020304" pitchFamily="18" charset="0"/>
                <a:cs typeface="Times New Roman" panose="02020603050405020304" pitchFamily="18" charset="0"/>
              </a:rPr>
              <a:t>function</a:t>
            </a:r>
            <a:r>
              <a:rPr kumimoji="1" lang="en-US" altLang="ja-JP" sz="2400" dirty="0" smtClean="0">
                <a:cs typeface="Times New Roman" panose="02020603050405020304" pitchFamily="18" charset="0"/>
              </a:rPr>
              <a:t>()</a:t>
            </a:r>
            <a:r>
              <a:rPr kumimoji="1" lang="ja-JP" altLang="en-US" sz="2400" dirty="0" smtClean="0">
                <a:cs typeface="Times New Roman" panose="02020603050405020304" pitchFamily="18" charset="0"/>
              </a:rPr>
              <a:t>と書くだけ</a:t>
            </a:r>
            <a:r>
              <a:rPr kumimoji="1" lang="en-US" altLang="ja-JP" sz="2400" dirty="0" smtClean="0">
                <a:cs typeface="Times New Roman" panose="02020603050405020304" pitchFamily="18" charset="0"/>
              </a:rPr>
              <a:t>. </a:t>
            </a:r>
            <a:r>
              <a:rPr kumimoji="1" lang="ja-JP" altLang="en-US" sz="2400" dirty="0" smtClean="0">
                <a:cs typeface="Times New Roman" panose="02020603050405020304" pitchFamily="18" charset="0"/>
              </a:rPr>
              <a:t>た</a:t>
            </a:r>
            <a:r>
              <a:rPr kumimoji="1" lang="ja-JP" altLang="en-US" sz="2400" dirty="0">
                <a:cs typeface="Times New Roman" panose="02020603050405020304" pitchFamily="18" charset="0"/>
              </a:rPr>
              <a:t>だ</a:t>
            </a:r>
            <a:r>
              <a:rPr kumimoji="1" lang="en-US" altLang="ja-JP" sz="2400" dirty="0" smtClean="0">
                <a:cs typeface="Times New Roman" panose="02020603050405020304" pitchFamily="18" charset="0"/>
              </a:rPr>
              <a:t>math</a:t>
            </a:r>
            <a:r>
              <a:rPr kumimoji="1" lang="ja-JP" altLang="en-US" sz="2400" dirty="0" smtClean="0">
                <a:cs typeface="Times New Roman" panose="02020603050405020304" pitchFamily="18" charset="0"/>
              </a:rPr>
              <a:t>ライブラリのよりもかなり高速化されているほか</a:t>
            </a:r>
            <a:r>
              <a:rPr kumimoji="1" lang="en-US" altLang="ja-JP" sz="2400" dirty="0" smtClean="0">
                <a:cs typeface="Times New Roman" panose="02020603050405020304" pitchFamily="18" charset="0"/>
              </a:rPr>
              <a:t>, </a:t>
            </a:r>
            <a:r>
              <a:rPr kumimoji="1" lang="en-US" altLang="ja-JP" sz="2400" dirty="0" smtClean="0"/>
              <a:t> </a:t>
            </a:r>
            <a:r>
              <a:rPr kumimoji="1" lang="en-US" altLang="ja-JP" sz="2400" dirty="0" err="1"/>
              <a:t>np.</a:t>
            </a:r>
            <a:r>
              <a:rPr kumimoji="1" lang="en-US" altLang="ja-JP" sz="2400" i="1" dirty="0" err="1">
                <a:latin typeface="Times New Roman" panose="02020603050405020304" pitchFamily="18" charset="0"/>
                <a:cs typeface="Times New Roman" panose="02020603050405020304" pitchFamily="18" charset="0"/>
              </a:rPr>
              <a:t>function</a:t>
            </a:r>
            <a:r>
              <a:rPr kumimoji="1" lang="en-US" altLang="ja-JP" sz="2400" dirty="0" smtClean="0">
                <a:cs typeface="Times New Roman" panose="02020603050405020304" pitchFamily="18" charset="0"/>
              </a:rPr>
              <a:t>()</a:t>
            </a:r>
            <a:r>
              <a:rPr kumimoji="1" lang="ja-JP" altLang="en-US" sz="2400" dirty="0" smtClean="0">
                <a:cs typeface="Times New Roman" panose="02020603050405020304" pitchFamily="18" charset="0"/>
              </a:rPr>
              <a:t>は行列の各要素に対して適用される特徴を持つ</a:t>
            </a:r>
            <a:r>
              <a:rPr kumimoji="1" lang="en-US" altLang="ja-JP" sz="2400" dirty="0" smtClean="0">
                <a:cs typeface="Times New Roman" panose="02020603050405020304" pitchFamily="18" charset="0"/>
              </a:rPr>
              <a:t>.</a:t>
            </a:r>
            <a:endParaRPr kumimoji="1" lang="en-US" altLang="ja-JP" sz="2400" dirty="0"/>
          </a:p>
        </p:txBody>
      </p:sp>
      <p:sp>
        <p:nvSpPr>
          <p:cNvPr id="5" name="テキスト ボックス 4"/>
          <p:cNvSpPr txBox="1"/>
          <p:nvPr/>
        </p:nvSpPr>
        <p:spPr>
          <a:xfrm>
            <a:off x="0" y="2545475"/>
            <a:ext cx="4572000" cy="3046988"/>
          </a:xfrm>
          <a:prstGeom prst="rect">
            <a:avLst/>
          </a:prstGeom>
          <a:noFill/>
        </p:spPr>
        <p:txBody>
          <a:bodyPr wrap="square" rtlCol="0">
            <a:spAutoFit/>
          </a:bodyPr>
          <a:lstStyle/>
          <a:p>
            <a:pPr marL="363538"/>
            <a:r>
              <a:rPr kumimoji="1" lang="en-US" altLang="ja-JP" sz="2400" dirty="0" err="1" smtClean="0"/>
              <a:t>np.sin</a:t>
            </a:r>
            <a:r>
              <a:rPr kumimoji="1" lang="en-US" altLang="ja-JP" sz="2400" dirty="0" smtClean="0"/>
              <a:t>(</a:t>
            </a:r>
            <a:r>
              <a:rPr kumimoji="1" lang="en-US" altLang="ja-JP" sz="2400" dirty="0" err="1" smtClean="0"/>
              <a:t>ndarray</a:t>
            </a:r>
            <a:r>
              <a:rPr kumimoji="1" lang="en-US" altLang="ja-JP" sz="2400" dirty="0" smtClean="0"/>
              <a:t>)</a:t>
            </a:r>
          </a:p>
          <a:p>
            <a:pPr marL="363538"/>
            <a:r>
              <a:rPr kumimoji="1" lang="en-US" altLang="ja-JP" sz="2400" dirty="0" err="1" smtClean="0"/>
              <a:t>np.sqrt</a:t>
            </a:r>
            <a:r>
              <a:rPr kumimoji="1" lang="en-US" altLang="ja-JP" sz="2400" dirty="0" smtClean="0"/>
              <a:t>(</a:t>
            </a:r>
            <a:r>
              <a:rPr kumimoji="1" lang="en-US" altLang="ja-JP" sz="2400" dirty="0" err="1" smtClean="0"/>
              <a:t>ndarray</a:t>
            </a:r>
            <a:r>
              <a:rPr kumimoji="1" lang="en-US" altLang="ja-JP" sz="2400" dirty="0" smtClean="0"/>
              <a:t>)</a:t>
            </a:r>
          </a:p>
          <a:p>
            <a:pPr marL="363538"/>
            <a:r>
              <a:rPr kumimoji="1" lang="en-US" altLang="ja-JP" sz="2400" dirty="0" err="1" smtClean="0"/>
              <a:t>np.exp</a:t>
            </a:r>
            <a:r>
              <a:rPr kumimoji="1" lang="en-US" altLang="ja-JP" sz="2400" dirty="0" smtClean="0"/>
              <a:t>(</a:t>
            </a:r>
            <a:r>
              <a:rPr kumimoji="1" lang="en-US" altLang="ja-JP" sz="2400" dirty="0" err="1" smtClean="0"/>
              <a:t>ndarray</a:t>
            </a:r>
            <a:r>
              <a:rPr kumimoji="1" lang="en-US" altLang="ja-JP" sz="2400" dirty="0" smtClean="0"/>
              <a:t>)</a:t>
            </a:r>
          </a:p>
          <a:p>
            <a:pPr marL="363538"/>
            <a:r>
              <a:rPr kumimoji="1" lang="en-US" altLang="ja-JP" sz="2400" dirty="0" err="1" smtClean="0"/>
              <a:t>np.pow</a:t>
            </a:r>
            <a:r>
              <a:rPr kumimoji="1" lang="en-US" altLang="ja-JP" sz="2400" dirty="0" smtClean="0"/>
              <a:t>(</a:t>
            </a:r>
            <a:r>
              <a:rPr kumimoji="1" lang="en-US" altLang="ja-JP" sz="2400" dirty="0" err="1" smtClean="0"/>
              <a:t>ndarray</a:t>
            </a:r>
            <a:r>
              <a:rPr kumimoji="1" lang="en-US" altLang="ja-JP" sz="2400" dirty="0" smtClean="0"/>
              <a:t>, </a:t>
            </a:r>
            <a:r>
              <a:rPr kumimoji="1" lang="en-US" altLang="ja-JP" sz="2400" dirty="0" err="1" smtClean="0"/>
              <a:t>ndarray</a:t>
            </a:r>
            <a:r>
              <a:rPr kumimoji="1" lang="en-US" altLang="ja-JP" sz="2400" dirty="0" smtClean="0"/>
              <a:t>)</a:t>
            </a:r>
          </a:p>
          <a:p>
            <a:pPr marL="715963"/>
            <a:r>
              <a:rPr kumimoji="1" lang="ja-JP" altLang="en-US" sz="2400" dirty="0" smtClean="0"/>
              <a:t>ここらへんの代表的なやつは全部ある</a:t>
            </a:r>
            <a:r>
              <a:rPr kumimoji="1" lang="en-US" altLang="ja-JP" sz="2400" dirty="0" smtClean="0"/>
              <a:t>. </a:t>
            </a:r>
            <a:r>
              <a:rPr kumimoji="1" lang="ja-JP" altLang="en-US" sz="2400" dirty="0" smtClean="0"/>
              <a:t>実行は引数に取った行列の要素それぞれに対して実行される</a:t>
            </a:r>
            <a:r>
              <a:rPr kumimoji="1" lang="en-US" altLang="ja-JP" sz="2400" dirty="0" smtClean="0"/>
              <a:t>. </a:t>
            </a:r>
            <a:endParaRPr kumimoji="1" lang="en-US" altLang="ja-JP" sz="2400" dirty="0"/>
          </a:p>
        </p:txBody>
      </p:sp>
      <p:pic>
        <p:nvPicPr>
          <p:cNvPr id="7" name="図 6"/>
          <p:cNvPicPr>
            <a:picLocks noChangeAspect="1"/>
          </p:cNvPicPr>
          <p:nvPr/>
        </p:nvPicPr>
        <p:blipFill rotWithShape="1">
          <a:blip r:embed="rId2"/>
          <a:srcRect t="74462" r="62822" b="3060"/>
          <a:stretch/>
        </p:blipFill>
        <p:spPr>
          <a:xfrm>
            <a:off x="4572000" y="2672381"/>
            <a:ext cx="4572000" cy="1687459"/>
          </a:xfrm>
          <a:prstGeom prst="rect">
            <a:avLst/>
          </a:prstGeom>
        </p:spPr>
      </p:pic>
      <p:sp>
        <p:nvSpPr>
          <p:cNvPr id="8" name="テキスト ボックス 7"/>
          <p:cNvSpPr txBox="1"/>
          <p:nvPr/>
        </p:nvSpPr>
        <p:spPr>
          <a:xfrm>
            <a:off x="0" y="6125378"/>
            <a:ext cx="9144000" cy="646331"/>
          </a:xfrm>
          <a:prstGeom prst="rect">
            <a:avLst/>
          </a:prstGeom>
          <a:noFill/>
        </p:spPr>
        <p:txBody>
          <a:bodyPr wrap="square" rtlCol="0">
            <a:spAutoFit/>
          </a:bodyPr>
          <a:lstStyle/>
          <a:p>
            <a:r>
              <a:rPr kumimoji="1" lang="ja-JP" altLang="en-US" dirty="0" smtClean="0"/>
              <a:t>こういう演算子だけでなく</a:t>
            </a:r>
            <a:r>
              <a:rPr kumimoji="1" lang="en-US" altLang="ja-JP" dirty="0" smtClean="0"/>
              <a:t>, </a:t>
            </a:r>
            <a:r>
              <a:rPr kumimoji="1" lang="ja-JP" altLang="en-US" dirty="0" smtClean="0"/>
              <a:t>ヒストグラムを作る</a:t>
            </a:r>
            <a:r>
              <a:rPr kumimoji="1" lang="en-US" altLang="ja-JP" dirty="0" err="1" smtClean="0"/>
              <a:t>np.histogram</a:t>
            </a:r>
            <a:r>
              <a:rPr kumimoji="1" lang="ja-JP" altLang="en-US" dirty="0" smtClean="0"/>
              <a:t>もあったりなど</a:t>
            </a:r>
            <a:r>
              <a:rPr kumimoji="1" lang="en-US" altLang="ja-JP" dirty="0" err="1" smtClean="0"/>
              <a:t>numpy</a:t>
            </a:r>
            <a:r>
              <a:rPr kumimoji="1" lang="ja-JP" altLang="en-US" dirty="0" smtClean="0"/>
              <a:t>関数の幅は広い</a:t>
            </a:r>
            <a:endParaRPr kumimoji="1" lang="ja-JP" altLang="en-US" dirty="0"/>
          </a:p>
        </p:txBody>
      </p:sp>
    </p:spTree>
    <p:extLst>
      <p:ext uri="{BB962C8B-B14F-4D97-AF65-F5344CB8AC3E}">
        <p14:creationId xmlns:p14="http://schemas.microsoft.com/office/powerpoint/2010/main" val="9549281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BF99F5A-3D33-4C56-BBB8-02C2A46F3601}" type="slidenum">
              <a:rPr kumimoji="1" lang="ja-JP" altLang="en-US" smtClean="0"/>
              <a:pPr/>
              <a:t>25</a:t>
            </a:fld>
            <a:endParaRPr kumimoji="1" lang="ja-JP" altLang="en-US" dirty="0"/>
          </a:p>
        </p:txBody>
      </p:sp>
      <p:sp>
        <p:nvSpPr>
          <p:cNvPr id="3" name="タイトル 2"/>
          <p:cNvSpPr>
            <a:spLocks noGrp="1"/>
          </p:cNvSpPr>
          <p:nvPr>
            <p:ph type="title"/>
          </p:nvPr>
        </p:nvSpPr>
        <p:spPr/>
        <p:txBody>
          <a:bodyPr/>
          <a:lstStyle/>
          <a:p>
            <a:r>
              <a:rPr kumimoji="1" lang="en-US" altLang="ja-JP" dirty="0" err="1" smtClean="0"/>
              <a:t>Numpy</a:t>
            </a:r>
            <a:r>
              <a:rPr kumimoji="1" lang="en-US" altLang="ja-JP" dirty="0" smtClean="0"/>
              <a:t>: </a:t>
            </a:r>
            <a:r>
              <a:rPr kumimoji="1" lang="ja-JP" altLang="en-US" dirty="0" smtClean="0"/>
              <a:t>行列演算</a:t>
            </a:r>
            <a:endParaRPr kumimoji="1" lang="ja-JP" altLang="en-US" dirty="0"/>
          </a:p>
        </p:txBody>
      </p:sp>
      <p:sp>
        <p:nvSpPr>
          <p:cNvPr id="4" name="正方形/長方形 3"/>
          <p:cNvSpPr/>
          <p:nvPr/>
        </p:nvSpPr>
        <p:spPr>
          <a:xfrm>
            <a:off x="0" y="975815"/>
            <a:ext cx="4572000" cy="4524315"/>
          </a:xfrm>
          <a:prstGeom prst="rect">
            <a:avLst/>
          </a:prstGeom>
        </p:spPr>
        <p:txBody>
          <a:bodyPr wrap="square">
            <a:spAutoFit/>
          </a:bodyPr>
          <a:lstStyle/>
          <a:p>
            <a:r>
              <a:rPr kumimoji="1" lang="ja-JP" altLang="en-US" sz="2400" dirty="0"/>
              <a:t>行列</a:t>
            </a:r>
            <a:r>
              <a:rPr kumimoji="1" lang="ja-JP" altLang="en-US" sz="2400" dirty="0" smtClean="0"/>
              <a:t>に四則演算をすると要素ごとの計算になる</a:t>
            </a:r>
            <a:r>
              <a:rPr kumimoji="1" lang="en-US" altLang="ja-JP" sz="2400" dirty="0" smtClean="0"/>
              <a:t>. </a:t>
            </a:r>
            <a:r>
              <a:rPr kumimoji="1" lang="ja-JP" altLang="en-US" sz="2400" dirty="0" smtClean="0"/>
              <a:t>行列積などの行列演算にはそれぞれ</a:t>
            </a:r>
            <a:r>
              <a:rPr kumimoji="1" lang="en-US" altLang="ja-JP" sz="2400" dirty="0" err="1" smtClean="0"/>
              <a:t>numpy</a:t>
            </a:r>
            <a:r>
              <a:rPr kumimoji="1" lang="ja-JP" altLang="en-US" sz="2400" dirty="0" smtClean="0"/>
              <a:t>関数がある</a:t>
            </a:r>
            <a:r>
              <a:rPr kumimoji="1" lang="en-US" altLang="ja-JP" sz="2400" dirty="0" smtClean="0"/>
              <a:t>.</a:t>
            </a:r>
          </a:p>
          <a:p>
            <a:endParaRPr kumimoji="1" lang="en-US" altLang="ja-JP" sz="2400" dirty="0" smtClean="0"/>
          </a:p>
          <a:p>
            <a:pPr marL="363538"/>
            <a:r>
              <a:rPr kumimoji="1" lang="en-US" altLang="ja-JP" sz="2400" dirty="0" smtClean="0"/>
              <a:t>np.dot(</a:t>
            </a:r>
            <a:r>
              <a:rPr kumimoji="1" lang="en-US" altLang="ja-JP" sz="2400" dirty="0" err="1" smtClean="0"/>
              <a:t>ndarray</a:t>
            </a:r>
            <a:r>
              <a:rPr kumimoji="1" lang="en-US" altLang="ja-JP" sz="2400" dirty="0" smtClean="0"/>
              <a:t>, </a:t>
            </a:r>
            <a:r>
              <a:rPr kumimoji="1" lang="en-US" altLang="ja-JP" sz="2400" dirty="0" err="1" smtClean="0"/>
              <a:t>ndarray</a:t>
            </a:r>
            <a:r>
              <a:rPr kumimoji="1" lang="en-US" altLang="ja-JP" sz="2400" dirty="0" smtClean="0"/>
              <a:t>)</a:t>
            </a:r>
          </a:p>
          <a:p>
            <a:pPr marL="715963"/>
            <a:r>
              <a:rPr kumimoji="1" lang="ja-JP" altLang="en-US" sz="2400" dirty="0" smtClean="0"/>
              <a:t>行列同士の積を返す</a:t>
            </a:r>
            <a:endParaRPr kumimoji="1" lang="en-US" altLang="ja-JP" sz="2400" dirty="0" smtClean="0"/>
          </a:p>
          <a:p>
            <a:pPr marL="363538"/>
            <a:r>
              <a:rPr kumimoji="1" lang="en-US" altLang="ja-JP" sz="2400" dirty="0" err="1" smtClean="0"/>
              <a:t>np.linalg.inv</a:t>
            </a:r>
            <a:r>
              <a:rPr kumimoji="1" lang="en-US" altLang="ja-JP" sz="2400" dirty="0" smtClean="0"/>
              <a:t>(</a:t>
            </a:r>
            <a:r>
              <a:rPr kumimoji="1" lang="en-US" altLang="ja-JP" sz="2400" dirty="0" err="1" smtClean="0"/>
              <a:t>ndarray</a:t>
            </a:r>
            <a:r>
              <a:rPr kumimoji="1" lang="en-US" altLang="ja-JP" sz="2400" dirty="0" smtClean="0"/>
              <a:t>)</a:t>
            </a:r>
          </a:p>
          <a:p>
            <a:pPr marL="715963"/>
            <a:r>
              <a:rPr kumimoji="1" lang="ja-JP" altLang="en-US" sz="2400" dirty="0" smtClean="0"/>
              <a:t>逆行列を返す</a:t>
            </a:r>
            <a:endParaRPr kumimoji="1" lang="en-US" altLang="ja-JP" sz="2400" dirty="0" smtClean="0"/>
          </a:p>
          <a:p>
            <a:pPr marL="363538"/>
            <a:r>
              <a:rPr kumimoji="1" lang="en-US" altLang="ja-JP" sz="2400" dirty="0" err="1" smtClean="0"/>
              <a:t>np.linalg.eig</a:t>
            </a:r>
            <a:r>
              <a:rPr kumimoji="1" lang="en-US" altLang="ja-JP" sz="2400" dirty="0" smtClean="0"/>
              <a:t>(</a:t>
            </a:r>
            <a:r>
              <a:rPr kumimoji="1" lang="en-US" altLang="ja-JP" sz="2400" dirty="0" err="1" smtClean="0"/>
              <a:t>ndarray</a:t>
            </a:r>
            <a:r>
              <a:rPr kumimoji="1" lang="en-US" altLang="ja-JP" sz="2400" dirty="0" smtClean="0"/>
              <a:t>)</a:t>
            </a:r>
          </a:p>
          <a:p>
            <a:pPr marL="715963"/>
            <a:r>
              <a:rPr kumimoji="1" lang="ja-JP" altLang="en-US" sz="2400" dirty="0" smtClean="0"/>
              <a:t>固有値・固有ベクトルを</a:t>
            </a:r>
            <a:r>
              <a:rPr kumimoji="1" lang="en-US" altLang="ja-JP" sz="2400" dirty="0" smtClean="0"/>
              <a:t>tuple</a:t>
            </a:r>
            <a:r>
              <a:rPr kumimoji="1" lang="ja-JP" altLang="en-US" sz="2400" dirty="0" smtClean="0"/>
              <a:t>で返す</a:t>
            </a:r>
            <a:endParaRPr kumimoji="1" lang="en-US" altLang="ja-JP" sz="2400" dirty="0"/>
          </a:p>
        </p:txBody>
      </p:sp>
      <p:pic>
        <p:nvPicPr>
          <p:cNvPr id="6" name="図 5"/>
          <p:cNvPicPr>
            <a:picLocks noChangeAspect="1"/>
          </p:cNvPicPr>
          <p:nvPr/>
        </p:nvPicPr>
        <p:blipFill rotWithShape="1">
          <a:blip r:embed="rId2"/>
          <a:srcRect t="32169" r="68174" b="21416"/>
          <a:stretch/>
        </p:blipFill>
        <p:spPr>
          <a:xfrm>
            <a:off x="4572000" y="975814"/>
            <a:ext cx="4572000" cy="4070401"/>
          </a:xfrm>
          <a:prstGeom prst="rect">
            <a:avLst/>
          </a:prstGeom>
        </p:spPr>
      </p:pic>
      <p:pic>
        <p:nvPicPr>
          <p:cNvPr id="7" name="図 6"/>
          <p:cNvPicPr>
            <a:picLocks noChangeAspect="1"/>
          </p:cNvPicPr>
          <p:nvPr/>
        </p:nvPicPr>
        <p:blipFill rotWithShape="1">
          <a:blip r:embed="rId2"/>
          <a:srcRect t="84571" r="68174" b="3206"/>
          <a:stretch/>
        </p:blipFill>
        <p:spPr>
          <a:xfrm>
            <a:off x="4572001" y="5045725"/>
            <a:ext cx="4571999" cy="1071905"/>
          </a:xfrm>
          <a:prstGeom prst="rect">
            <a:avLst/>
          </a:prstGeom>
        </p:spPr>
      </p:pic>
    </p:spTree>
    <p:extLst>
      <p:ext uri="{BB962C8B-B14F-4D97-AF65-F5344CB8AC3E}">
        <p14:creationId xmlns:p14="http://schemas.microsoft.com/office/powerpoint/2010/main" val="1525233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BF99F5A-3D33-4C56-BBB8-02C2A46F3601}" type="slidenum">
              <a:rPr kumimoji="1" lang="ja-JP" altLang="en-US" smtClean="0"/>
              <a:pPr/>
              <a:t>26</a:t>
            </a:fld>
            <a:endParaRPr kumimoji="1" lang="ja-JP" altLang="en-US" dirty="0"/>
          </a:p>
        </p:txBody>
      </p:sp>
      <p:sp>
        <p:nvSpPr>
          <p:cNvPr id="3" name="タイトル 2"/>
          <p:cNvSpPr>
            <a:spLocks noGrp="1"/>
          </p:cNvSpPr>
          <p:nvPr>
            <p:ph type="title"/>
          </p:nvPr>
        </p:nvSpPr>
        <p:spPr/>
        <p:txBody>
          <a:bodyPr/>
          <a:lstStyle/>
          <a:p>
            <a:r>
              <a:rPr kumimoji="1" lang="en-US" altLang="ja-JP" dirty="0" err="1" smtClean="0"/>
              <a:t>Numpy</a:t>
            </a:r>
            <a:r>
              <a:rPr lang="en-US" altLang="ja-JP" dirty="0" smtClean="0"/>
              <a:t>: </a:t>
            </a:r>
            <a:r>
              <a:rPr lang="ja-JP" altLang="en-US" dirty="0" smtClean="0"/>
              <a:t>ファイル読み書き</a:t>
            </a:r>
            <a:endParaRPr kumimoji="1" lang="ja-JP" altLang="en-US" dirty="0"/>
          </a:p>
        </p:txBody>
      </p:sp>
      <p:sp>
        <p:nvSpPr>
          <p:cNvPr id="6" name="正方形/長方形 5"/>
          <p:cNvSpPr/>
          <p:nvPr/>
        </p:nvSpPr>
        <p:spPr>
          <a:xfrm>
            <a:off x="0" y="975815"/>
            <a:ext cx="4572000" cy="5262979"/>
          </a:xfrm>
          <a:prstGeom prst="rect">
            <a:avLst/>
          </a:prstGeom>
        </p:spPr>
        <p:txBody>
          <a:bodyPr wrap="square">
            <a:spAutoFit/>
          </a:bodyPr>
          <a:lstStyle/>
          <a:p>
            <a:pPr marL="1708150" indent="-1344613"/>
            <a:r>
              <a:rPr kumimoji="1" lang="en-US" altLang="ja-JP" sz="2400" dirty="0" err="1"/>
              <a:t>np.savetxt</a:t>
            </a:r>
            <a:r>
              <a:rPr kumimoji="1" lang="en-US" altLang="ja-JP" sz="2400" dirty="0"/>
              <a:t>(</a:t>
            </a:r>
            <a:r>
              <a:rPr kumimoji="1" lang="en-US" altLang="ja-JP" sz="2400" dirty="0" err="1"/>
              <a:t>fname</a:t>
            </a:r>
            <a:r>
              <a:rPr kumimoji="1" lang="en-US" altLang="ja-JP" sz="2400" dirty="0"/>
              <a:t>, array or </a:t>
            </a:r>
            <a:r>
              <a:rPr kumimoji="1" lang="en-US" altLang="ja-JP" sz="2400" dirty="0" err="1"/>
              <a:t>str</a:t>
            </a:r>
            <a:r>
              <a:rPr kumimoji="1" lang="en-US" altLang="ja-JP" sz="2400" dirty="0"/>
              <a:t>, </a:t>
            </a:r>
            <a:r>
              <a:rPr kumimoji="1" lang="en-US" altLang="ja-JP" sz="2400" i="1" dirty="0">
                <a:latin typeface="Times New Roman" panose="02020603050405020304" pitchFamily="18" charset="0"/>
                <a:cs typeface="Times New Roman" panose="02020603050405020304" pitchFamily="18" charset="0"/>
              </a:rPr>
              <a:t>delimiter, </a:t>
            </a:r>
            <a:r>
              <a:rPr kumimoji="1" lang="ja-JP" altLang="en-US" sz="2400" dirty="0">
                <a:latin typeface="+mn-ea"/>
                <a:cs typeface="Times New Roman" panose="02020603050405020304" pitchFamily="18" charset="0"/>
              </a:rPr>
              <a:t>等</a:t>
            </a:r>
            <a:r>
              <a:rPr kumimoji="1" lang="en-US" altLang="ja-JP" sz="2400" dirty="0"/>
              <a:t>)</a:t>
            </a:r>
          </a:p>
          <a:p>
            <a:pPr marL="715963"/>
            <a:r>
              <a:rPr kumimoji="1" lang="en-US" altLang="ja-JP" sz="2400" dirty="0"/>
              <a:t>array</a:t>
            </a:r>
            <a:r>
              <a:rPr kumimoji="1" lang="ja-JP" altLang="en-US" sz="2400" dirty="0"/>
              <a:t>や</a:t>
            </a:r>
            <a:r>
              <a:rPr kumimoji="1" lang="en-US" altLang="ja-JP" sz="2400" dirty="0" err="1"/>
              <a:t>str</a:t>
            </a:r>
            <a:r>
              <a:rPr kumimoji="1" lang="ja-JP" altLang="en-US" sz="2400" dirty="0"/>
              <a:t>等を</a:t>
            </a:r>
            <a:r>
              <a:rPr kumimoji="1" lang="en-US" altLang="ja-JP" sz="2400" dirty="0" err="1"/>
              <a:t>fname</a:t>
            </a:r>
            <a:r>
              <a:rPr kumimoji="1" lang="en-US" altLang="ja-JP" sz="2400" dirty="0"/>
              <a:t>(</a:t>
            </a:r>
            <a:r>
              <a:rPr kumimoji="1" lang="ja-JP" altLang="en-US" sz="2400" dirty="0"/>
              <a:t>形式つき</a:t>
            </a:r>
            <a:r>
              <a:rPr kumimoji="1" lang="en-US" altLang="ja-JP" sz="2400" dirty="0"/>
              <a:t>)</a:t>
            </a:r>
            <a:r>
              <a:rPr kumimoji="1" lang="ja-JP" altLang="en-US" sz="2400" dirty="0"/>
              <a:t>で指定したファイル名で保存</a:t>
            </a:r>
            <a:r>
              <a:rPr kumimoji="1" lang="ja-JP" altLang="en-US" sz="2400" dirty="0" smtClean="0"/>
              <a:t>する</a:t>
            </a:r>
            <a:endParaRPr kumimoji="1" lang="en-US" altLang="ja-JP" sz="2400" dirty="0" smtClean="0"/>
          </a:p>
          <a:p>
            <a:pPr marL="1708150" indent="-1344613"/>
            <a:r>
              <a:rPr kumimoji="1" lang="en-US" altLang="ja-JP" sz="2400" dirty="0" err="1" smtClean="0"/>
              <a:t>np.loadtxt</a:t>
            </a:r>
            <a:r>
              <a:rPr kumimoji="1" lang="en-US" altLang="ja-JP" sz="2400" dirty="0" smtClean="0"/>
              <a:t>(</a:t>
            </a:r>
            <a:r>
              <a:rPr kumimoji="1" lang="en-US" altLang="ja-JP" sz="2400" dirty="0" err="1" smtClean="0"/>
              <a:t>fname</a:t>
            </a:r>
            <a:r>
              <a:rPr kumimoji="1" lang="en-US" altLang="ja-JP" sz="2400" dirty="0" smtClean="0"/>
              <a:t>, </a:t>
            </a:r>
            <a:r>
              <a:rPr kumimoji="1" lang="en-US" altLang="ja-JP" sz="2400" i="1" dirty="0" err="1" smtClean="0">
                <a:latin typeface="Times New Roman" panose="02020603050405020304" pitchFamily="18" charset="0"/>
                <a:cs typeface="Times New Roman" panose="02020603050405020304" pitchFamily="18" charset="0"/>
              </a:rPr>
              <a:t>dtype</a:t>
            </a:r>
            <a:r>
              <a:rPr kumimoji="1" lang="en-US" altLang="ja-JP" sz="2400" i="1" dirty="0" smtClean="0">
                <a:latin typeface="Times New Roman" panose="02020603050405020304" pitchFamily="18" charset="0"/>
                <a:cs typeface="Times New Roman" panose="02020603050405020304" pitchFamily="18" charset="0"/>
              </a:rPr>
              <a:t>=float, delimiter, </a:t>
            </a:r>
            <a:r>
              <a:rPr kumimoji="1" lang="en-US" altLang="ja-JP" sz="2400" i="1" dirty="0" err="1" smtClean="0">
                <a:latin typeface="Times New Roman" panose="02020603050405020304" pitchFamily="18" charset="0"/>
                <a:cs typeface="Times New Roman" panose="02020603050405020304" pitchFamily="18" charset="0"/>
              </a:rPr>
              <a:t>skiprows</a:t>
            </a:r>
            <a:r>
              <a:rPr kumimoji="1" lang="en-US" altLang="ja-JP" sz="2400" i="1" dirty="0" smtClean="0">
                <a:latin typeface="Times New Roman" panose="02020603050405020304" pitchFamily="18" charset="0"/>
                <a:cs typeface="Times New Roman" panose="02020603050405020304" pitchFamily="18" charset="0"/>
              </a:rPr>
              <a:t>, </a:t>
            </a:r>
            <a:r>
              <a:rPr kumimoji="1" lang="en-US" altLang="ja-JP" sz="2400" i="1" dirty="0" err="1" smtClean="0">
                <a:latin typeface="Times New Roman" panose="02020603050405020304" pitchFamily="18" charset="0"/>
                <a:cs typeface="Times New Roman" panose="02020603050405020304" pitchFamily="18" charset="0"/>
              </a:rPr>
              <a:t>usecols</a:t>
            </a:r>
            <a:r>
              <a:rPr kumimoji="1" lang="en-US" altLang="ja-JP" sz="2400" i="1" dirty="0" smtClean="0">
                <a:latin typeface="Times New Roman" panose="02020603050405020304" pitchFamily="18" charset="0"/>
                <a:cs typeface="Times New Roman" panose="02020603050405020304" pitchFamily="18" charset="0"/>
              </a:rPr>
              <a:t>,</a:t>
            </a:r>
            <a:r>
              <a:rPr kumimoji="1" lang="ja-JP" altLang="en-US" sz="2400" dirty="0">
                <a:latin typeface="Times New Roman" panose="02020603050405020304" pitchFamily="18" charset="0"/>
                <a:cs typeface="Times New Roman" panose="02020603050405020304" pitchFamily="18" charset="0"/>
              </a:rPr>
              <a:t>等</a:t>
            </a:r>
            <a:r>
              <a:rPr kumimoji="1" lang="en-US" altLang="ja-JP" sz="2400" i="1" dirty="0" smtClean="0">
                <a:latin typeface="Times New Roman" panose="02020603050405020304" pitchFamily="18" charset="0"/>
                <a:cs typeface="Times New Roman" panose="02020603050405020304" pitchFamily="18" charset="0"/>
              </a:rPr>
              <a:t>)</a:t>
            </a:r>
            <a:endParaRPr kumimoji="1" lang="en-US" altLang="ja-JP" sz="2400" dirty="0" smtClean="0"/>
          </a:p>
          <a:p>
            <a:pPr marL="715963"/>
            <a:r>
              <a:rPr kumimoji="1" lang="en-US" altLang="ja-JP" sz="2400" dirty="0" err="1" smtClean="0"/>
              <a:t>fname</a:t>
            </a:r>
            <a:r>
              <a:rPr kumimoji="1" lang="ja-JP" altLang="en-US" sz="2400" dirty="0" smtClean="0"/>
              <a:t>は</a:t>
            </a:r>
            <a:r>
              <a:rPr kumimoji="1" lang="en-US" altLang="ja-JP" sz="2400" dirty="0" smtClean="0"/>
              <a:t>filename</a:t>
            </a:r>
            <a:r>
              <a:rPr kumimoji="1" lang="ja-JP" altLang="en-US" sz="2400" dirty="0" smtClean="0"/>
              <a:t>で必要に応じて</a:t>
            </a:r>
            <a:r>
              <a:rPr kumimoji="1" lang="en-US" altLang="ja-JP" sz="2400" dirty="0" smtClean="0"/>
              <a:t>path</a:t>
            </a:r>
            <a:r>
              <a:rPr kumimoji="1" lang="ja-JP" altLang="en-US" sz="2400" dirty="0" smtClean="0"/>
              <a:t>付き</a:t>
            </a:r>
            <a:r>
              <a:rPr kumimoji="1" lang="en-US" altLang="ja-JP" sz="2400" dirty="0" smtClean="0"/>
              <a:t>. </a:t>
            </a:r>
            <a:r>
              <a:rPr kumimoji="1" lang="en-US" altLang="ja-JP" sz="2400" i="1" dirty="0" err="1">
                <a:latin typeface="Times New Roman" panose="02020603050405020304" pitchFamily="18" charset="0"/>
                <a:cs typeface="Times New Roman" panose="02020603050405020304" pitchFamily="18" charset="0"/>
              </a:rPr>
              <a:t>dtype</a:t>
            </a:r>
            <a:r>
              <a:rPr kumimoji="1" lang="en-US" altLang="ja-JP" sz="2400" i="1" dirty="0">
                <a:latin typeface="Times New Roman" panose="02020603050405020304" pitchFamily="18" charset="0"/>
                <a:cs typeface="Times New Roman" panose="02020603050405020304" pitchFamily="18" charset="0"/>
              </a:rPr>
              <a:t> </a:t>
            </a:r>
            <a:r>
              <a:rPr kumimoji="1" lang="ja-JP" altLang="en-US" sz="2400" dirty="0">
                <a:latin typeface="Times New Roman" panose="02020603050405020304" pitchFamily="18" charset="0"/>
                <a:cs typeface="Times New Roman" panose="02020603050405020304" pitchFamily="18" charset="0"/>
              </a:rPr>
              <a:t>や</a:t>
            </a:r>
            <a:r>
              <a:rPr kumimoji="1" lang="en-US" altLang="ja-JP" sz="2400" i="1" dirty="0" smtClean="0">
                <a:latin typeface="Times New Roman" panose="02020603050405020304" pitchFamily="18" charset="0"/>
                <a:cs typeface="Times New Roman" panose="02020603050405020304" pitchFamily="18" charset="0"/>
              </a:rPr>
              <a:t>delimiter</a:t>
            </a:r>
            <a:r>
              <a:rPr kumimoji="1" lang="ja-JP" altLang="en-US" sz="2400" dirty="0" smtClean="0">
                <a:latin typeface="+mn-ea"/>
                <a:cs typeface="Times New Roman" panose="02020603050405020304" pitchFamily="18" charset="0"/>
              </a:rPr>
              <a:t>は区切りが何か</a:t>
            </a:r>
            <a:r>
              <a:rPr kumimoji="1" lang="en-US" altLang="ja-JP" sz="2400" dirty="0" smtClean="0">
                <a:latin typeface="+mn-ea"/>
                <a:cs typeface="Times New Roman" panose="02020603050405020304" pitchFamily="18" charset="0"/>
              </a:rPr>
              <a:t>,</a:t>
            </a:r>
            <a:r>
              <a:rPr kumimoji="1" lang="en-US" altLang="ja-JP" sz="2400" i="1" dirty="0" smtClean="0">
                <a:latin typeface="Times New Roman" panose="02020603050405020304" pitchFamily="18" charset="0"/>
                <a:cs typeface="Times New Roman" panose="02020603050405020304" pitchFamily="18" charset="0"/>
              </a:rPr>
              <a:t> </a:t>
            </a:r>
            <a:r>
              <a:rPr kumimoji="1" lang="en-US" altLang="ja-JP" sz="2400" i="1" dirty="0" err="1" smtClean="0">
                <a:latin typeface="Times New Roman" panose="02020603050405020304" pitchFamily="18" charset="0"/>
                <a:cs typeface="Times New Roman" panose="02020603050405020304" pitchFamily="18" charset="0"/>
              </a:rPr>
              <a:t>skiprows</a:t>
            </a:r>
            <a:r>
              <a:rPr kumimoji="1" lang="ja-JP" altLang="en-US" sz="2400" dirty="0" smtClean="0">
                <a:latin typeface="Times New Roman" panose="02020603050405020304" pitchFamily="18" charset="0"/>
                <a:cs typeface="Times New Roman" panose="02020603050405020304" pitchFamily="18" charset="0"/>
              </a:rPr>
              <a:t>ヘッダー何行を飛ばすか</a:t>
            </a:r>
            <a:r>
              <a:rPr kumimoji="1" lang="en-US" altLang="ja-JP" sz="2400" dirty="0" smtClean="0">
                <a:latin typeface="Times New Roman" panose="02020603050405020304" pitchFamily="18" charset="0"/>
                <a:cs typeface="Times New Roman" panose="02020603050405020304" pitchFamily="18" charset="0"/>
              </a:rPr>
              <a:t>, </a:t>
            </a:r>
            <a:r>
              <a:rPr kumimoji="1" lang="en-US" altLang="ja-JP" sz="2400" i="1" dirty="0" err="1" smtClean="0">
                <a:latin typeface="Times New Roman" panose="02020603050405020304" pitchFamily="18" charset="0"/>
                <a:cs typeface="Times New Roman" panose="02020603050405020304" pitchFamily="18" charset="0"/>
              </a:rPr>
              <a:t>usecols</a:t>
            </a:r>
            <a:r>
              <a:rPr kumimoji="1" lang="ja-JP" altLang="en-US" sz="2400" dirty="0" smtClean="0">
                <a:latin typeface="Times New Roman" panose="02020603050405020304" pitchFamily="18" charset="0"/>
                <a:cs typeface="Times New Roman" panose="02020603050405020304" pitchFamily="18" charset="0"/>
              </a:rPr>
              <a:t>は何列目を使うか等指定できる</a:t>
            </a:r>
            <a:r>
              <a:rPr kumimoji="1" lang="en-US" altLang="ja-JP" sz="2400" dirty="0" smtClean="0">
                <a:latin typeface="Times New Roman" panose="02020603050405020304" pitchFamily="18" charset="0"/>
                <a:cs typeface="Times New Roman" panose="02020603050405020304" pitchFamily="18" charset="0"/>
              </a:rPr>
              <a:t>.</a:t>
            </a:r>
            <a:endParaRPr kumimoji="1" lang="en-US" altLang="ja-JP" sz="2400" dirty="0" smtClean="0"/>
          </a:p>
        </p:txBody>
      </p:sp>
      <p:grpSp>
        <p:nvGrpSpPr>
          <p:cNvPr id="13" name="グループ化 12"/>
          <p:cNvGrpSpPr/>
          <p:nvPr/>
        </p:nvGrpSpPr>
        <p:grpSpPr>
          <a:xfrm>
            <a:off x="4570325" y="1762297"/>
            <a:ext cx="4573675" cy="2980266"/>
            <a:chOff x="4570325" y="1118830"/>
            <a:chExt cx="4573675" cy="2980266"/>
          </a:xfrm>
        </p:grpSpPr>
        <p:pic>
          <p:nvPicPr>
            <p:cNvPr id="7" name="図 6"/>
            <p:cNvPicPr>
              <a:picLocks noChangeAspect="1"/>
            </p:cNvPicPr>
            <p:nvPr/>
          </p:nvPicPr>
          <p:blipFill rotWithShape="1">
            <a:blip r:embed="rId2"/>
            <a:srcRect l="1" t="26290" r="77782" b="51221"/>
            <a:stretch/>
          </p:blipFill>
          <p:spPr>
            <a:xfrm>
              <a:off x="4570325" y="1118830"/>
              <a:ext cx="4573674" cy="2488474"/>
            </a:xfrm>
            <a:prstGeom prst="rect">
              <a:avLst/>
            </a:prstGeom>
          </p:spPr>
        </p:pic>
        <p:pic>
          <p:nvPicPr>
            <p:cNvPr id="8" name="図 7"/>
            <p:cNvPicPr>
              <a:picLocks noChangeAspect="1"/>
            </p:cNvPicPr>
            <p:nvPr/>
          </p:nvPicPr>
          <p:blipFill rotWithShape="1">
            <a:blip r:embed="rId2"/>
            <a:srcRect l="-1" t="57002" r="77783" b="38554"/>
            <a:stretch/>
          </p:blipFill>
          <p:spPr>
            <a:xfrm>
              <a:off x="4570326" y="3607304"/>
              <a:ext cx="4573674" cy="491792"/>
            </a:xfrm>
            <a:prstGeom prst="rect">
              <a:avLst/>
            </a:prstGeom>
          </p:spPr>
        </p:pic>
      </p:grpSp>
      <p:sp>
        <p:nvSpPr>
          <p:cNvPr id="14" name="正方形/長方形 13"/>
          <p:cNvSpPr/>
          <p:nvPr/>
        </p:nvSpPr>
        <p:spPr>
          <a:xfrm>
            <a:off x="4570325" y="5742441"/>
            <a:ext cx="3575055" cy="369332"/>
          </a:xfrm>
          <a:prstGeom prst="rect">
            <a:avLst/>
          </a:prstGeom>
        </p:spPr>
        <p:txBody>
          <a:bodyPr wrap="square">
            <a:spAutoFit/>
          </a:bodyPr>
          <a:lstStyle/>
          <a:p>
            <a:r>
              <a:rPr kumimoji="1" lang="en-US" altLang="ja-JP" i="1" dirty="0">
                <a:latin typeface="Times New Roman" panose="02020603050405020304" pitchFamily="18" charset="0"/>
                <a:cs typeface="Times New Roman" panose="02020603050405020304" pitchFamily="18" charset="0"/>
              </a:rPr>
              <a:t>※</a:t>
            </a:r>
            <a:r>
              <a:rPr kumimoji="1" lang="en-US" altLang="ja-JP" i="1" dirty="0" err="1" smtClean="0">
                <a:latin typeface="Times New Roman" panose="02020603050405020304" pitchFamily="18" charset="0"/>
                <a:cs typeface="Times New Roman" panose="02020603050405020304" pitchFamily="18" charset="0"/>
              </a:rPr>
              <a:t>usecols</a:t>
            </a:r>
            <a:r>
              <a:rPr kumimoji="1" lang="ja-JP" altLang="en-US" dirty="0" smtClean="0">
                <a:latin typeface="Times New Roman" panose="02020603050405020304" pitchFamily="18" charset="0"/>
                <a:cs typeface="Times New Roman" panose="02020603050405020304" pitchFamily="18" charset="0"/>
              </a:rPr>
              <a:t>は</a:t>
            </a:r>
            <a:r>
              <a:rPr kumimoji="1" lang="en-US" altLang="ja-JP" dirty="0" smtClean="0">
                <a:latin typeface="Times New Roman" panose="02020603050405020304" pitchFamily="18" charset="0"/>
                <a:cs typeface="Times New Roman" panose="02020603050405020304" pitchFamily="18" charset="0"/>
              </a:rPr>
              <a:t>tuple</a:t>
            </a:r>
            <a:r>
              <a:rPr kumimoji="1" lang="ja-JP" altLang="en-US" dirty="0" smtClean="0">
                <a:latin typeface="Times New Roman" panose="02020603050405020304" pitchFamily="18" charset="0"/>
                <a:cs typeface="Times New Roman" panose="02020603050405020304" pitchFamily="18" charset="0"/>
              </a:rPr>
              <a:t>など</a:t>
            </a:r>
            <a:r>
              <a:rPr kumimoji="1" lang="en-US" altLang="ja-JP" dirty="0" smtClean="0">
                <a:latin typeface="Times New Roman" panose="02020603050405020304" pitchFamily="18" charset="0"/>
                <a:cs typeface="Times New Roman" panose="02020603050405020304" pitchFamily="18" charset="0"/>
              </a:rPr>
              <a:t>(</a:t>
            </a:r>
            <a:r>
              <a:rPr kumimoji="1" lang="en-US" altLang="ja-JP" dirty="0" err="1" smtClean="0">
                <a:latin typeface="Times New Roman" panose="02020603050405020304" pitchFamily="18" charset="0"/>
                <a:cs typeface="Times New Roman" panose="02020603050405020304" pitchFamily="18" charset="0"/>
              </a:rPr>
              <a:t>int</a:t>
            </a:r>
            <a:r>
              <a:rPr kumimoji="1" lang="ja-JP" altLang="en-US" dirty="0" smtClean="0">
                <a:latin typeface="Times New Roman" panose="02020603050405020304" pitchFamily="18" charset="0"/>
                <a:cs typeface="Times New Roman" panose="02020603050405020304" pitchFamily="18" charset="0"/>
              </a:rPr>
              <a:t>はだめ</a:t>
            </a:r>
            <a:r>
              <a:rPr kumimoji="1" lang="en-US" altLang="ja-JP" dirty="0" smtClean="0">
                <a:latin typeface="Times New Roman" panose="02020603050405020304" pitchFamily="18" charset="0"/>
                <a:cs typeface="Times New Roman" panose="02020603050405020304" pitchFamily="18" charset="0"/>
              </a:rPr>
              <a:t>)</a:t>
            </a:r>
            <a:endParaRPr lang="ja-JP" altLang="en-US" dirty="0"/>
          </a:p>
        </p:txBody>
      </p:sp>
    </p:spTree>
    <p:extLst>
      <p:ext uri="{BB962C8B-B14F-4D97-AF65-F5344CB8AC3E}">
        <p14:creationId xmlns:p14="http://schemas.microsoft.com/office/powerpoint/2010/main" val="38578084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BF99F5A-3D33-4C56-BBB8-02C2A46F3601}" type="slidenum">
              <a:rPr kumimoji="1" lang="ja-JP" altLang="en-US" smtClean="0"/>
              <a:pPr/>
              <a:t>27</a:t>
            </a:fld>
            <a:endParaRPr kumimoji="1" lang="ja-JP" altLang="en-US" dirty="0"/>
          </a:p>
        </p:txBody>
      </p:sp>
      <p:sp>
        <p:nvSpPr>
          <p:cNvPr id="3" name="タイトル 2"/>
          <p:cNvSpPr>
            <a:spLocks noGrp="1"/>
          </p:cNvSpPr>
          <p:nvPr>
            <p:ph type="title"/>
          </p:nvPr>
        </p:nvSpPr>
        <p:spPr/>
        <p:txBody>
          <a:bodyPr/>
          <a:lstStyle/>
          <a:p>
            <a:r>
              <a:rPr kumimoji="1" lang="en-US" altLang="ja-JP" dirty="0" err="1" smtClean="0"/>
              <a:t>Scipy</a:t>
            </a:r>
            <a:endParaRPr kumimoji="1" lang="ja-JP" altLang="en-US" dirty="0"/>
          </a:p>
        </p:txBody>
      </p:sp>
      <p:sp>
        <p:nvSpPr>
          <p:cNvPr id="4" name="正方形/長方形 3"/>
          <p:cNvSpPr/>
          <p:nvPr/>
        </p:nvSpPr>
        <p:spPr>
          <a:xfrm>
            <a:off x="0" y="1300070"/>
            <a:ext cx="9144000" cy="4401205"/>
          </a:xfrm>
          <a:prstGeom prst="rect">
            <a:avLst/>
          </a:prstGeom>
        </p:spPr>
        <p:txBody>
          <a:bodyPr wrap="square">
            <a:spAutoFit/>
          </a:bodyPr>
          <a:lstStyle/>
          <a:p>
            <a:r>
              <a:rPr kumimoji="1" lang="ja-JP" altLang="en-US" sz="2800" dirty="0" smtClean="0"/>
              <a:t>・</a:t>
            </a:r>
            <a:r>
              <a:rPr kumimoji="1" lang="en-US" altLang="ja-JP" sz="2800" dirty="0" smtClean="0"/>
              <a:t>C/C++</a:t>
            </a:r>
            <a:r>
              <a:rPr kumimoji="1" lang="ja-JP" altLang="en-US" sz="2800" dirty="0" smtClean="0"/>
              <a:t>の</a:t>
            </a:r>
            <a:r>
              <a:rPr kumimoji="1" lang="en-US" altLang="ja-JP" sz="2800" dirty="0" smtClean="0"/>
              <a:t>GSL</a:t>
            </a:r>
            <a:r>
              <a:rPr kumimoji="1" lang="ja-JP" altLang="en-US" sz="2800" dirty="0" smtClean="0"/>
              <a:t>みたいなもの</a:t>
            </a:r>
            <a:endParaRPr kumimoji="1" lang="en-US" altLang="ja-JP" sz="2800" dirty="0" smtClean="0"/>
          </a:p>
          <a:p>
            <a:r>
              <a:rPr kumimoji="1" lang="ja-JP" altLang="en-US" sz="2800" dirty="0" smtClean="0"/>
              <a:t>・多様な問題解決のためのツールボックス</a:t>
            </a:r>
            <a:endParaRPr kumimoji="1" lang="en-US" altLang="ja-JP" sz="2800" dirty="0" smtClean="0"/>
          </a:p>
          <a:p>
            <a:pPr marL="363538" indent="-363538"/>
            <a:r>
              <a:rPr kumimoji="1" lang="ja-JP" altLang="en-US" sz="2800" dirty="0" smtClean="0"/>
              <a:t>・</a:t>
            </a:r>
            <a:r>
              <a:rPr kumimoji="1" lang="en-US" altLang="ja-JP" sz="2800" dirty="0" err="1" smtClean="0"/>
              <a:t>numpy</a:t>
            </a:r>
            <a:r>
              <a:rPr kumimoji="1" lang="ja-JP" altLang="en-US" sz="2800" dirty="0" smtClean="0"/>
              <a:t>では実装されていない特殊な数学関数</a:t>
            </a:r>
            <a:r>
              <a:rPr kumimoji="1" lang="en-US" altLang="ja-JP" sz="2800" dirty="0" smtClean="0"/>
              <a:t>(</a:t>
            </a:r>
            <a:r>
              <a:rPr kumimoji="1" lang="ja-JP" altLang="en-US" sz="2800" dirty="0" smtClean="0"/>
              <a:t>積分</a:t>
            </a:r>
            <a:r>
              <a:rPr kumimoji="1" lang="en-US" altLang="ja-JP" sz="2800" dirty="0" smtClean="0"/>
              <a:t>, </a:t>
            </a:r>
            <a:r>
              <a:rPr kumimoji="1" lang="ja-JP" altLang="en-US" sz="2800" dirty="0" smtClean="0"/>
              <a:t>楕円</a:t>
            </a:r>
            <a:r>
              <a:rPr kumimoji="1" lang="en-US" altLang="ja-JP" sz="2800" dirty="0" smtClean="0"/>
              <a:t>, </a:t>
            </a:r>
            <a:r>
              <a:rPr kumimoji="1" lang="ja-JP" altLang="en-US" sz="2800" dirty="0" smtClean="0"/>
              <a:t>などなど</a:t>
            </a:r>
            <a:r>
              <a:rPr kumimoji="1" lang="en-US" altLang="ja-JP" sz="2800" dirty="0" smtClean="0"/>
              <a:t>)</a:t>
            </a:r>
            <a:r>
              <a:rPr kumimoji="1" lang="ja-JP" altLang="en-US" sz="2800" dirty="0" smtClean="0"/>
              <a:t>も含んでいる</a:t>
            </a:r>
            <a:endParaRPr kumimoji="1" lang="en-US" altLang="ja-JP" sz="2800" dirty="0" smtClean="0"/>
          </a:p>
          <a:p>
            <a:r>
              <a:rPr kumimoji="1" lang="ja-JP" altLang="en-US" sz="2800" dirty="0" smtClean="0"/>
              <a:t>・</a:t>
            </a:r>
            <a:r>
              <a:rPr kumimoji="1" lang="en-US" altLang="ja-JP" sz="2800" dirty="0" err="1" smtClean="0"/>
              <a:t>ndarray</a:t>
            </a:r>
            <a:r>
              <a:rPr kumimoji="1" lang="ja-JP" altLang="en-US" sz="2800" dirty="0" err="1" smtClean="0"/>
              <a:t>での</a:t>
            </a:r>
            <a:r>
              <a:rPr kumimoji="1" lang="ja-JP" altLang="en-US" sz="2800" dirty="0" smtClean="0"/>
              <a:t>操作を前提にしている</a:t>
            </a:r>
            <a:endParaRPr kumimoji="1" lang="en-US" altLang="ja-JP" sz="2800" dirty="0" smtClean="0"/>
          </a:p>
          <a:p>
            <a:pPr marL="365125" indent="-365125"/>
            <a:r>
              <a:rPr kumimoji="1" lang="ja-JP" altLang="en-US" sz="2800" dirty="0" smtClean="0"/>
              <a:t>・とりあえず</a:t>
            </a:r>
            <a:r>
              <a:rPr kumimoji="1" lang="ja-JP" altLang="en-US" sz="2800" dirty="0"/>
              <a:t>普通</a:t>
            </a:r>
            <a:r>
              <a:rPr kumimoji="1" lang="ja-JP" altLang="en-US" sz="2800" dirty="0" smtClean="0"/>
              <a:t>の人が思いつくデータ処理や解析方法は全部あるのでデータ処理のプログラムを書く前に</a:t>
            </a:r>
            <a:r>
              <a:rPr kumimoji="1" lang="en-US" altLang="ja-JP" sz="2800" dirty="0" err="1" smtClean="0"/>
              <a:t>scipy</a:t>
            </a:r>
            <a:r>
              <a:rPr kumimoji="1" lang="ja-JP" altLang="en-US" sz="2800" dirty="0" smtClean="0"/>
              <a:t>に入ってるか調べましょう</a:t>
            </a:r>
            <a:endParaRPr kumimoji="1" lang="en-US" altLang="ja-JP" sz="2800" dirty="0" smtClean="0"/>
          </a:p>
          <a:p>
            <a:endParaRPr kumimoji="1" lang="en-US" altLang="ja-JP" sz="2800" dirty="0"/>
          </a:p>
          <a:p>
            <a:r>
              <a:rPr kumimoji="1" lang="ja-JP" altLang="en-US" sz="2800" dirty="0"/>
              <a:t>特</a:t>
            </a:r>
            <a:r>
              <a:rPr kumimoji="1" lang="ja-JP" altLang="en-US" sz="2800" dirty="0" smtClean="0"/>
              <a:t>に解説する要素はないのでとりあえず具体例でも</a:t>
            </a:r>
            <a:endParaRPr kumimoji="1" lang="en-US" altLang="ja-JP" sz="2800" dirty="0" smtClean="0"/>
          </a:p>
        </p:txBody>
      </p:sp>
    </p:spTree>
    <p:extLst>
      <p:ext uri="{BB962C8B-B14F-4D97-AF65-F5344CB8AC3E}">
        <p14:creationId xmlns:p14="http://schemas.microsoft.com/office/powerpoint/2010/main" val="8679743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980030"/>
            <a:ext cx="9144000" cy="84201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BBF99F5A-3D33-4C56-BBB8-02C2A46F3601}" type="slidenum">
              <a:rPr kumimoji="1" lang="ja-JP" altLang="en-US" smtClean="0"/>
              <a:pPr/>
              <a:t>28</a:t>
            </a:fld>
            <a:endParaRPr kumimoji="1" lang="ja-JP" altLang="en-US" dirty="0"/>
          </a:p>
        </p:txBody>
      </p:sp>
      <p:sp>
        <p:nvSpPr>
          <p:cNvPr id="3" name="タイトル 2"/>
          <p:cNvSpPr>
            <a:spLocks noGrp="1"/>
          </p:cNvSpPr>
          <p:nvPr>
            <p:ph type="title"/>
          </p:nvPr>
        </p:nvSpPr>
        <p:spPr/>
        <p:txBody>
          <a:bodyPr/>
          <a:lstStyle/>
          <a:p>
            <a:r>
              <a:rPr kumimoji="1" lang="en-US" altLang="ja-JP" dirty="0" err="1" smtClean="0"/>
              <a:t>Scipy</a:t>
            </a:r>
            <a:r>
              <a:rPr lang="en-US" altLang="ja-JP" dirty="0" smtClean="0"/>
              <a:t>: curve fit</a:t>
            </a:r>
            <a:endParaRPr kumimoji="1" lang="ja-JP" altLang="en-US" dirty="0"/>
          </a:p>
        </p:txBody>
      </p:sp>
      <p:pic>
        <p:nvPicPr>
          <p:cNvPr id="1026" name="Picture 2" descr="http://math-lab.main.jp/taylor2.jpg"/>
          <p:cNvPicPr>
            <a:picLocks noChangeAspect="1" noChangeArrowheads="1"/>
          </p:cNvPicPr>
          <p:nvPr/>
        </p:nvPicPr>
        <p:blipFill rotWithShape="1">
          <a:blip r:embed="rId2">
            <a:extLst>
              <a:ext uri="{28A0092B-C50C-407E-A947-70E740481C1C}">
                <a14:useLocalDpi xmlns:a14="http://schemas.microsoft.com/office/drawing/2010/main" val="0"/>
              </a:ext>
            </a:extLst>
          </a:blip>
          <a:srcRect l="5868" t="22823" r="65486" b="60156"/>
          <a:stretch/>
        </p:blipFill>
        <p:spPr bwMode="auto">
          <a:xfrm>
            <a:off x="0" y="1091150"/>
            <a:ext cx="3051672" cy="608755"/>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p:cNvSpPr/>
          <p:nvPr/>
        </p:nvSpPr>
        <p:spPr>
          <a:xfrm>
            <a:off x="3205908" y="991045"/>
            <a:ext cx="5938092" cy="830997"/>
          </a:xfrm>
          <a:prstGeom prst="rect">
            <a:avLst/>
          </a:prstGeom>
        </p:spPr>
        <p:txBody>
          <a:bodyPr wrap="square">
            <a:spAutoFit/>
          </a:bodyPr>
          <a:lstStyle/>
          <a:p>
            <a:r>
              <a:rPr kumimoji="1" lang="en-US" altLang="ja-JP" sz="2400" b="1" dirty="0" smtClean="0"/>
              <a:t>input</a:t>
            </a:r>
            <a:r>
              <a:rPr kumimoji="1" lang="en-US" altLang="ja-JP" sz="2400" dirty="0" smtClean="0"/>
              <a:t>: y=</a:t>
            </a:r>
            <a:r>
              <a:rPr kumimoji="1" lang="en-US" altLang="ja-JP" sz="2400" dirty="0" err="1" smtClean="0"/>
              <a:t>sinx</a:t>
            </a:r>
            <a:r>
              <a:rPr kumimoji="1" lang="ja-JP" altLang="en-US" sz="2400" dirty="0" smtClean="0"/>
              <a:t>を満たす配列</a:t>
            </a:r>
            <a:r>
              <a:rPr kumimoji="1" lang="en-US" altLang="ja-JP" sz="2400" dirty="0" smtClean="0"/>
              <a:t>(</a:t>
            </a:r>
            <a:r>
              <a:rPr kumimoji="1" lang="en-US" altLang="ja-JP" sz="2400" dirty="0" err="1" smtClean="0"/>
              <a:t>xdata</a:t>
            </a:r>
            <a:r>
              <a:rPr kumimoji="1" lang="en-US" altLang="ja-JP" sz="2400" dirty="0" smtClean="0"/>
              <a:t>, </a:t>
            </a:r>
            <a:r>
              <a:rPr kumimoji="1" lang="en-US" altLang="ja-JP" sz="2400" dirty="0" err="1" smtClean="0"/>
              <a:t>ydata</a:t>
            </a:r>
            <a:r>
              <a:rPr kumimoji="1" lang="en-US" altLang="ja-JP" sz="2400" dirty="0" smtClean="0"/>
              <a:t>)</a:t>
            </a:r>
          </a:p>
          <a:p>
            <a:r>
              <a:rPr kumimoji="1" lang="en-US" altLang="ja-JP" sz="2400" b="1" dirty="0" smtClean="0"/>
              <a:t>output</a:t>
            </a:r>
            <a:r>
              <a:rPr kumimoji="1" lang="en-US" altLang="ja-JP" sz="2400" dirty="0" smtClean="0"/>
              <a:t>: </a:t>
            </a:r>
            <a:r>
              <a:rPr kumimoji="1" lang="ja-JP" altLang="en-US" sz="2400" dirty="0" smtClean="0"/>
              <a:t>マクローリン展開</a:t>
            </a:r>
            <a:r>
              <a:rPr kumimoji="1" lang="en-US" altLang="ja-JP" sz="2400" dirty="0" smtClean="0"/>
              <a:t>5</a:t>
            </a:r>
            <a:r>
              <a:rPr kumimoji="1" lang="ja-JP" altLang="en-US" sz="2400" dirty="0" smtClean="0"/>
              <a:t>次項までの係数</a:t>
            </a:r>
            <a:endParaRPr kumimoji="1" lang="en-US" altLang="ja-JP" sz="2400" dirty="0" smtClean="0"/>
          </a:p>
        </p:txBody>
      </p:sp>
      <p:pic>
        <p:nvPicPr>
          <p:cNvPr id="9" name="図 8"/>
          <p:cNvPicPr>
            <a:picLocks noChangeAspect="1"/>
          </p:cNvPicPr>
          <p:nvPr/>
        </p:nvPicPr>
        <p:blipFill rotWithShape="1">
          <a:blip r:embed="rId3"/>
          <a:srcRect t="86145" r="84445" b="8744"/>
          <a:stretch/>
        </p:blipFill>
        <p:spPr>
          <a:xfrm>
            <a:off x="5483758" y="2915236"/>
            <a:ext cx="3553742" cy="627564"/>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3758" y="3609217"/>
            <a:ext cx="3553742" cy="2429870"/>
          </a:xfrm>
          <a:prstGeom prst="rect">
            <a:avLst/>
          </a:prstGeom>
          <a:ln>
            <a:solidFill>
              <a:schemeClr val="tx1"/>
            </a:solidFill>
          </a:ln>
        </p:spPr>
      </p:pic>
      <p:pic>
        <p:nvPicPr>
          <p:cNvPr id="12" name="図 11"/>
          <p:cNvPicPr>
            <a:picLocks noChangeAspect="1"/>
          </p:cNvPicPr>
          <p:nvPr/>
        </p:nvPicPr>
        <p:blipFill rotWithShape="1">
          <a:blip r:embed="rId5"/>
          <a:srcRect l="30000" t="27295" r="23556" b="3523"/>
          <a:stretch/>
        </p:blipFill>
        <p:spPr>
          <a:xfrm>
            <a:off x="1" y="1822042"/>
            <a:ext cx="5374884" cy="4303336"/>
          </a:xfrm>
          <a:prstGeom prst="rect">
            <a:avLst/>
          </a:prstGeom>
        </p:spPr>
      </p:pic>
      <p:sp>
        <p:nvSpPr>
          <p:cNvPr id="13" name="テキスト ボックス 12"/>
          <p:cNvSpPr txBox="1"/>
          <p:nvPr/>
        </p:nvSpPr>
        <p:spPr>
          <a:xfrm>
            <a:off x="5392989" y="1757727"/>
            <a:ext cx="3751011" cy="1200329"/>
          </a:xfrm>
          <a:prstGeom prst="rect">
            <a:avLst/>
          </a:prstGeom>
          <a:noFill/>
        </p:spPr>
        <p:txBody>
          <a:bodyPr wrap="square" rtlCol="0">
            <a:spAutoFit/>
          </a:bodyPr>
          <a:lstStyle/>
          <a:p>
            <a:r>
              <a:rPr kumimoji="1" lang="ja-JP" altLang="en-US" b="1" dirty="0" smtClean="0"/>
              <a:t>←</a:t>
            </a:r>
            <a:r>
              <a:rPr kumimoji="1" lang="ja-JP" altLang="en-US" dirty="0" smtClean="0"/>
              <a:t>コードの例</a:t>
            </a:r>
            <a:endParaRPr kumimoji="1" lang="en-US" altLang="ja-JP" dirty="0" smtClean="0"/>
          </a:p>
          <a:p>
            <a:r>
              <a:rPr kumimoji="1" lang="ja-JP" altLang="en-US" b="1" dirty="0" smtClean="0"/>
              <a:t>↓</a:t>
            </a:r>
            <a:r>
              <a:rPr kumimoji="1" lang="ja-JP" altLang="en-US" dirty="0" smtClean="0"/>
              <a:t>実行結果</a:t>
            </a:r>
            <a:endParaRPr kumimoji="1" lang="en-US" altLang="ja-JP" dirty="0" smtClean="0"/>
          </a:p>
          <a:p>
            <a:r>
              <a:rPr kumimoji="1" lang="ja-JP" altLang="en-US" dirty="0" smtClean="0"/>
              <a:t>ドット</a:t>
            </a:r>
            <a:r>
              <a:rPr kumimoji="1" lang="en-US" altLang="ja-JP" dirty="0" smtClean="0"/>
              <a:t>…y=</a:t>
            </a:r>
            <a:r>
              <a:rPr kumimoji="1" lang="en-US" altLang="ja-JP" dirty="0" err="1" smtClean="0"/>
              <a:t>sinx</a:t>
            </a:r>
            <a:r>
              <a:rPr kumimoji="1" lang="ja-JP" altLang="en-US" dirty="0" smtClean="0"/>
              <a:t>の点</a:t>
            </a:r>
            <a:endParaRPr kumimoji="1" lang="en-US" altLang="ja-JP" dirty="0" smtClean="0"/>
          </a:p>
          <a:p>
            <a:r>
              <a:rPr kumimoji="1" lang="ja-JP" altLang="en-US" dirty="0" smtClean="0"/>
              <a:t>線</a:t>
            </a:r>
            <a:r>
              <a:rPr kumimoji="1" lang="en-US" altLang="ja-JP" dirty="0" smtClean="0"/>
              <a:t>…</a:t>
            </a:r>
            <a:r>
              <a:rPr kumimoji="1" lang="ja-JP" altLang="en-US" dirty="0" smtClean="0"/>
              <a:t>マクローリン展開による曲線</a:t>
            </a:r>
            <a:endParaRPr kumimoji="1" lang="ja-JP" altLang="en-US" dirty="0"/>
          </a:p>
        </p:txBody>
      </p:sp>
      <p:sp>
        <p:nvSpPr>
          <p:cNvPr id="16" name="テキスト ボックス 15"/>
          <p:cNvSpPr txBox="1"/>
          <p:nvPr/>
        </p:nvSpPr>
        <p:spPr>
          <a:xfrm>
            <a:off x="0" y="6125378"/>
            <a:ext cx="9144000" cy="646331"/>
          </a:xfrm>
          <a:prstGeom prst="rect">
            <a:avLst/>
          </a:prstGeom>
          <a:noFill/>
        </p:spPr>
        <p:txBody>
          <a:bodyPr wrap="square" rtlCol="0">
            <a:spAutoFit/>
          </a:bodyPr>
          <a:lstStyle/>
          <a:p>
            <a:r>
              <a:rPr kumimoji="1" lang="ja-JP" altLang="en-US" dirty="0" smtClean="0"/>
              <a:t>ちなみに最適化手法は</a:t>
            </a:r>
            <a:r>
              <a:rPr lang="ja-JP" altLang="en-US" dirty="0"/>
              <a:t>レーベンバーグ・</a:t>
            </a:r>
            <a:r>
              <a:rPr lang="ja-JP" altLang="en-US" dirty="0" smtClean="0"/>
              <a:t>マーカート法がデフォです</a:t>
            </a:r>
            <a:r>
              <a:rPr lang="en-US" altLang="ja-JP" dirty="0" smtClean="0"/>
              <a:t>. </a:t>
            </a:r>
            <a:r>
              <a:rPr lang="ja-JP" altLang="en-US" dirty="0" smtClean="0"/>
              <a:t>もちろん手法はオプションで選択可能だし</a:t>
            </a:r>
            <a:r>
              <a:rPr lang="en-US" altLang="ja-JP" dirty="0" smtClean="0"/>
              <a:t>, </a:t>
            </a:r>
            <a:r>
              <a:rPr lang="ja-JP" altLang="en-US" dirty="0" smtClean="0"/>
              <a:t>これ以外にもいろいろ</a:t>
            </a:r>
            <a:r>
              <a:rPr lang="en-US" altLang="ja-JP" dirty="0" smtClean="0"/>
              <a:t>fitting</a:t>
            </a:r>
            <a:r>
              <a:rPr lang="ja-JP" altLang="en-US" dirty="0" smtClean="0"/>
              <a:t>用の関数が用意されています</a:t>
            </a:r>
            <a:r>
              <a:rPr lang="en-US" altLang="ja-JP" dirty="0" smtClean="0"/>
              <a:t>. </a:t>
            </a:r>
            <a:endParaRPr kumimoji="1" lang="ja-JP" altLang="en-US" dirty="0"/>
          </a:p>
        </p:txBody>
      </p:sp>
    </p:spTree>
    <p:extLst>
      <p:ext uri="{BB962C8B-B14F-4D97-AF65-F5344CB8AC3E}">
        <p14:creationId xmlns:p14="http://schemas.microsoft.com/office/powerpoint/2010/main" val="6690442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BF99F5A-3D33-4C56-BBB8-02C2A46F3601}" type="slidenum">
              <a:rPr kumimoji="1" lang="ja-JP" altLang="en-US" smtClean="0"/>
              <a:pPr/>
              <a:t>29</a:t>
            </a:fld>
            <a:endParaRPr kumimoji="1" lang="ja-JP" altLang="en-US" dirty="0"/>
          </a:p>
        </p:txBody>
      </p:sp>
      <p:sp>
        <p:nvSpPr>
          <p:cNvPr id="3" name="タイトル 2"/>
          <p:cNvSpPr>
            <a:spLocks noGrp="1"/>
          </p:cNvSpPr>
          <p:nvPr>
            <p:ph type="title"/>
          </p:nvPr>
        </p:nvSpPr>
        <p:spPr/>
        <p:txBody>
          <a:bodyPr/>
          <a:lstStyle/>
          <a:p>
            <a:r>
              <a:rPr kumimoji="1" lang="en-US" altLang="ja-JP" dirty="0" err="1" smtClean="0"/>
              <a:t>Matplotlib</a:t>
            </a:r>
            <a:endParaRPr kumimoji="1" lang="ja-JP" altLang="en-US" dirty="0"/>
          </a:p>
        </p:txBody>
      </p:sp>
      <p:sp>
        <p:nvSpPr>
          <p:cNvPr id="4" name="正方形/長方形 3"/>
          <p:cNvSpPr/>
          <p:nvPr/>
        </p:nvSpPr>
        <p:spPr>
          <a:xfrm>
            <a:off x="0" y="1300070"/>
            <a:ext cx="9144000" cy="3970318"/>
          </a:xfrm>
          <a:prstGeom prst="rect">
            <a:avLst/>
          </a:prstGeom>
        </p:spPr>
        <p:txBody>
          <a:bodyPr wrap="square">
            <a:spAutoFit/>
          </a:bodyPr>
          <a:lstStyle/>
          <a:p>
            <a:r>
              <a:rPr kumimoji="1" lang="ja-JP" altLang="en-US" sz="2800" dirty="0" smtClean="0"/>
              <a:t>・</a:t>
            </a:r>
            <a:r>
              <a:rPr kumimoji="1" lang="en-US" altLang="ja-JP" sz="2800" dirty="0" err="1" smtClean="0"/>
              <a:t>Matlab</a:t>
            </a:r>
            <a:r>
              <a:rPr kumimoji="1" lang="ja-JP" altLang="en-US" sz="2800" dirty="0" smtClean="0"/>
              <a:t>みたいな作図操作</a:t>
            </a:r>
            <a:endParaRPr kumimoji="1" lang="en-US" altLang="ja-JP" sz="2800" dirty="0" smtClean="0"/>
          </a:p>
          <a:p>
            <a:r>
              <a:rPr kumimoji="1" lang="ja-JP" altLang="en-US" sz="2800" dirty="0" smtClean="0"/>
              <a:t>・</a:t>
            </a:r>
            <a:r>
              <a:rPr kumimoji="1" lang="en-US" altLang="ja-JP" sz="2800" dirty="0" smtClean="0"/>
              <a:t>plot(x, y)</a:t>
            </a:r>
            <a:r>
              <a:rPr kumimoji="1" lang="ja-JP" altLang="en-US" sz="2800" dirty="0" err="1" smtClean="0"/>
              <a:t>だけで</a:t>
            </a:r>
            <a:r>
              <a:rPr kumimoji="1" lang="ja-JP" altLang="en-US" sz="2800" dirty="0" smtClean="0"/>
              <a:t>手軽に作図</a:t>
            </a:r>
            <a:endParaRPr kumimoji="1" lang="en-US" altLang="ja-JP" sz="2800" dirty="0" smtClean="0"/>
          </a:p>
          <a:p>
            <a:pPr marL="365125" indent="-365125"/>
            <a:r>
              <a:rPr kumimoji="1" lang="ja-JP" altLang="en-US" sz="2800" dirty="0" smtClean="0"/>
              <a:t>・</a:t>
            </a:r>
            <a:r>
              <a:rPr kumimoji="1" lang="en-US" altLang="ja-JP" sz="2800" dirty="0" err="1" smtClean="0"/>
              <a:t>Matplotlib</a:t>
            </a:r>
            <a:r>
              <a:rPr kumimoji="1" lang="ja-JP" altLang="en-US" sz="2800" dirty="0" smtClean="0"/>
              <a:t>と言っても</a:t>
            </a:r>
            <a:r>
              <a:rPr kumimoji="1" lang="en-US" altLang="ja-JP" sz="2800" dirty="0" smtClean="0"/>
              <a:t>99%</a:t>
            </a:r>
            <a:r>
              <a:rPr kumimoji="1" lang="ja-JP" altLang="en-US" sz="2800" dirty="0" smtClean="0"/>
              <a:t>は</a:t>
            </a:r>
            <a:r>
              <a:rPr kumimoji="1" lang="en-US" altLang="ja-JP" sz="2800" dirty="0" err="1" smtClean="0"/>
              <a:t>matplotlib.pyplot</a:t>
            </a:r>
            <a:r>
              <a:rPr kumimoji="1" lang="ja-JP" altLang="en-US" sz="2800" dirty="0" smtClean="0"/>
              <a:t>のことで</a:t>
            </a:r>
            <a:r>
              <a:rPr kumimoji="1" lang="en-US" altLang="ja-JP" sz="2800" dirty="0" smtClean="0"/>
              <a:t>, </a:t>
            </a:r>
            <a:r>
              <a:rPr kumimoji="1" lang="ja-JP" altLang="en-US" sz="2800" dirty="0"/>
              <a:t>他</a:t>
            </a:r>
            <a:r>
              <a:rPr kumimoji="1" lang="ja-JP" altLang="en-US" sz="2800" dirty="0" smtClean="0"/>
              <a:t>のモジュールを目にすることはない</a:t>
            </a:r>
            <a:endParaRPr kumimoji="1" lang="en-US" altLang="ja-JP" sz="2800" dirty="0" smtClean="0"/>
          </a:p>
          <a:p>
            <a:pPr marL="365125" indent="-365125"/>
            <a:r>
              <a:rPr kumimoji="1" lang="ja-JP" altLang="en-US" sz="2800" dirty="0" smtClean="0"/>
              <a:t>・豊富なギャラリーとサポート</a:t>
            </a:r>
            <a:endParaRPr kumimoji="1" lang="en-US" altLang="ja-JP" sz="2800" dirty="0" smtClean="0"/>
          </a:p>
          <a:p>
            <a:r>
              <a:rPr kumimoji="1" lang="ja-JP" altLang="en-US" sz="2800" dirty="0" smtClean="0"/>
              <a:t>・</a:t>
            </a:r>
            <a:r>
              <a:rPr kumimoji="1" lang="en-US" altLang="ja-JP" sz="2800" dirty="0" smtClean="0"/>
              <a:t>3</a:t>
            </a:r>
            <a:r>
              <a:rPr kumimoji="1" lang="ja-JP" altLang="en-US" sz="2800" dirty="0" smtClean="0"/>
              <a:t>次元の表示はかなり重い→</a:t>
            </a:r>
            <a:r>
              <a:rPr kumimoji="1" lang="en-US" altLang="ja-JP" sz="2800" dirty="0" err="1" smtClean="0"/>
              <a:t>mayavi</a:t>
            </a:r>
            <a:r>
              <a:rPr kumimoji="1" lang="ja-JP" altLang="en-US" sz="2800" dirty="0" smtClean="0"/>
              <a:t>を使おう</a:t>
            </a:r>
            <a:endParaRPr kumimoji="1" lang="en-US" altLang="ja-JP" sz="2800" dirty="0" smtClean="0"/>
          </a:p>
          <a:p>
            <a:endParaRPr kumimoji="1" lang="en-US" altLang="ja-JP" sz="2800" dirty="0"/>
          </a:p>
          <a:p>
            <a:r>
              <a:rPr kumimoji="1" lang="en-US" altLang="ja-JP" sz="2800" dirty="0" smtClean="0"/>
              <a:t>&gt;&gt;&gt; import </a:t>
            </a:r>
            <a:r>
              <a:rPr kumimoji="1" lang="en-US" altLang="ja-JP" sz="2800" dirty="0" err="1" smtClean="0"/>
              <a:t>matplotlib.pyplot</a:t>
            </a:r>
            <a:r>
              <a:rPr kumimoji="1" lang="en-US" altLang="ja-JP" sz="2800" dirty="0" smtClean="0"/>
              <a:t> as </a:t>
            </a:r>
            <a:r>
              <a:rPr kumimoji="1" lang="en-US" altLang="ja-JP" sz="2800" dirty="0" err="1" smtClean="0"/>
              <a:t>plt</a:t>
            </a:r>
            <a:endParaRPr kumimoji="1" lang="en-US" altLang="ja-JP" sz="2800" dirty="0" smtClean="0"/>
          </a:p>
          <a:p>
            <a:r>
              <a:rPr kumimoji="1" lang="ja-JP" altLang="en-US" sz="2800" dirty="0" smtClean="0"/>
              <a:t>と</a:t>
            </a:r>
            <a:r>
              <a:rPr kumimoji="1" lang="en-US" altLang="ja-JP" sz="2800" dirty="0" smtClean="0"/>
              <a:t>import</a:t>
            </a:r>
            <a:r>
              <a:rPr kumimoji="1" lang="ja-JP" altLang="en-US" sz="2800" dirty="0" smtClean="0"/>
              <a:t>するのが推奨される</a:t>
            </a:r>
            <a:endParaRPr kumimoji="1" lang="en-US" altLang="ja-JP" sz="2800" dirty="0" smtClean="0"/>
          </a:p>
        </p:txBody>
      </p:sp>
    </p:spTree>
    <p:extLst>
      <p:ext uri="{BB962C8B-B14F-4D97-AF65-F5344CB8AC3E}">
        <p14:creationId xmlns:p14="http://schemas.microsoft.com/office/powerpoint/2010/main" val="3823165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BF99F5A-3D33-4C56-BBB8-02C2A46F3601}" type="slidenum">
              <a:rPr kumimoji="1" lang="ja-JP" altLang="en-US" smtClean="0"/>
              <a:pPr/>
              <a:t>3</a:t>
            </a:fld>
            <a:endParaRPr kumimoji="1" lang="ja-JP" altLang="en-US" dirty="0"/>
          </a:p>
        </p:txBody>
      </p:sp>
      <p:sp>
        <p:nvSpPr>
          <p:cNvPr id="4" name="タイトル 2"/>
          <p:cNvSpPr>
            <a:spLocks noGrp="1"/>
          </p:cNvSpPr>
          <p:nvPr>
            <p:ph type="title"/>
          </p:nvPr>
        </p:nvSpPr>
        <p:spPr>
          <a:xfrm>
            <a:off x="0" y="1"/>
            <a:ext cx="9144000" cy="980029"/>
          </a:xfrm>
        </p:spPr>
        <p:txBody>
          <a:bodyPr>
            <a:normAutofit/>
          </a:bodyPr>
          <a:lstStyle/>
          <a:p>
            <a:r>
              <a:rPr lang="ja-JP" altLang="en-US" sz="3600" dirty="0" smtClean="0"/>
              <a:t>復習</a:t>
            </a:r>
            <a:r>
              <a:rPr lang="en-US" altLang="ja-JP" sz="3600" dirty="0" smtClean="0"/>
              <a:t>: </a:t>
            </a:r>
            <a:r>
              <a:rPr lang="ja-JP" altLang="en-US" sz="3600" dirty="0" smtClean="0"/>
              <a:t>モンテカルロ法による円周率導出</a:t>
            </a:r>
            <a:endParaRPr kumimoji="1" lang="ja-JP" altLang="en-US" sz="3600" dirty="0"/>
          </a:p>
        </p:txBody>
      </p:sp>
      <p:sp>
        <p:nvSpPr>
          <p:cNvPr id="5" name="正方形/長方形 4"/>
          <p:cNvSpPr/>
          <p:nvPr/>
        </p:nvSpPr>
        <p:spPr>
          <a:xfrm>
            <a:off x="0" y="980030"/>
            <a:ext cx="3386138" cy="523220"/>
          </a:xfrm>
          <a:prstGeom prst="rect">
            <a:avLst/>
          </a:prstGeom>
        </p:spPr>
        <p:txBody>
          <a:bodyPr wrap="square">
            <a:spAutoFit/>
          </a:bodyPr>
          <a:lstStyle/>
          <a:p>
            <a:r>
              <a:rPr kumimoji="1" lang="ja-JP" altLang="en-US" sz="2800" smtClean="0"/>
              <a:t>解答</a:t>
            </a:r>
            <a:endParaRPr kumimoji="1" lang="en-US" altLang="ja-JP" sz="2800" dirty="0"/>
          </a:p>
        </p:txBody>
      </p:sp>
      <p:sp>
        <p:nvSpPr>
          <p:cNvPr id="8" name="テキスト ボックス 7"/>
          <p:cNvSpPr txBox="1"/>
          <p:nvPr/>
        </p:nvSpPr>
        <p:spPr>
          <a:xfrm>
            <a:off x="4572000" y="1503250"/>
            <a:ext cx="4403559" cy="1200329"/>
          </a:xfrm>
          <a:prstGeom prst="rect">
            <a:avLst/>
          </a:prstGeom>
          <a:noFill/>
          <a:ln>
            <a:solidFill>
              <a:schemeClr val="tx1"/>
            </a:solidFill>
          </a:ln>
        </p:spPr>
        <p:txBody>
          <a:bodyPr wrap="square" rtlCol="0">
            <a:spAutoFit/>
          </a:bodyPr>
          <a:lstStyle/>
          <a:p>
            <a:r>
              <a:rPr kumimoji="1" lang="ja-JP" altLang="en-US" dirty="0" smtClean="0"/>
              <a:t>←</a:t>
            </a:r>
            <a:r>
              <a:rPr kumimoji="1" lang="en-US" altLang="ja-JP" dirty="0" err="1" smtClean="0"/>
              <a:t>numpy</a:t>
            </a:r>
            <a:r>
              <a:rPr kumimoji="1" lang="ja-JP" altLang="en-US" dirty="0" smtClean="0"/>
              <a:t>を使わないとき</a:t>
            </a:r>
            <a:endParaRPr kumimoji="1" lang="en-US" altLang="ja-JP" dirty="0" smtClean="0"/>
          </a:p>
          <a:p>
            <a:r>
              <a:rPr kumimoji="1" lang="ja-JP" altLang="en-US" dirty="0"/>
              <a:t>　</a:t>
            </a:r>
            <a:r>
              <a:rPr kumimoji="1" lang="ja-JP" altLang="en-US" dirty="0" smtClean="0"/>
              <a:t>計算時間</a:t>
            </a:r>
            <a:r>
              <a:rPr kumimoji="1" lang="en-US" altLang="ja-JP" dirty="0" smtClean="0"/>
              <a:t> 14.6(s)</a:t>
            </a:r>
          </a:p>
          <a:p>
            <a:r>
              <a:rPr kumimoji="1" lang="ja-JP" altLang="en-US" dirty="0" smtClean="0"/>
              <a:t>↓</a:t>
            </a:r>
            <a:r>
              <a:rPr kumimoji="1" lang="en-US" altLang="ja-JP" dirty="0" err="1" smtClean="0"/>
              <a:t>numpy</a:t>
            </a:r>
            <a:r>
              <a:rPr kumimoji="1" lang="ja-JP" altLang="en-US" dirty="0" smtClean="0"/>
              <a:t>を使うとき</a:t>
            </a:r>
            <a:endParaRPr kumimoji="1" lang="en-US" altLang="ja-JP" dirty="0" smtClean="0"/>
          </a:p>
          <a:p>
            <a:r>
              <a:rPr kumimoji="1" lang="ja-JP" altLang="en-US" dirty="0"/>
              <a:t>　</a:t>
            </a:r>
            <a:r>
              <a:rPr kumimoji="1" lang="ja-JP" altLang="en-US" dirty="0" smtClean="0"/>
              <a:t>計算時間</a:t>
            </a:r>
            <a:r>
              <a:rPr kumimoji="1" lang="en-US" altLang="ja-JP" dirty="0" smtClean="0"/>
              <a:t> 0.54(s)</a:t>
            </a:r>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1" y="2760609"/>
            <a:ext cx="4403558" cy="2400301"/>
          </a:xfrm>
          <a:prstGeom prst="rect">
            <a:avLst/>
          </a:prstGeom>
        </p:spPr>
      </p:pic>
      <p:pic>
        <p:nvPicPr>
          <p:cNvPr id="7" name="図 6"/>
          <p:cNvPicPr>
            <a:picLocks noChangeAspect="1"/>
          </p:cNvPicPr>
          <p:nvPr/>
        </p:nvPicPr>
        <p:blipFill>
          <a:blip r:embed="rId3"/>
          <a:stretch>
            <a:fillRect/>
          </a:stretch>
        </p:blipFill>
        <p:spPr>
          <a:xfrm>
            <a:off x="172996" y="1503250"/>
            <a:ext cx="4349578" cy="3661824"/>
          </a:xfrm>
          <a:prstGeom prst="rect">
            <a:avLst/>
          </a:prstGeom>
        </p:spPr>
      </p:pic>
    </p:spTree>
    <p:extLst>
      <p:ext uri="{BB962C8B-B14F-4D97-AF65-F5344CB8AC3E}">
        <p14:creationId xmlns:p14="http://schemas.microsoft.com/office/powerpoint/2010/main" val="6540065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BF99F5A-3D33-4C56-BBB8-02C2A46F3601}" type="slidenum">
              <a:rPr kumimoji="1" lang="ja-JP" altLang="en-US" smtClean="0"/>
              <a:pPr/>
              <a:t>30</a:t>
            </a:fld>
            <a:endParaRPr kumimoji="1" lang="ja-JP" altLang="en-US" dirty="0"/>
          </a:p>
        </p:txBody>
      </p:sp>
      <p:sp>
        <p:nvSpPr>
          <p:cNvPr id="3" name="タイトル 2"/>
          <p:cNvSpPr>
            <a:spLocks noGrp="1"/>
          </p:cNvSpPr>
          <p:nvPr>
            <p:ph type="title"/>
          </p:nvPr>
        </p:nvSpPr>
        <p:spPr/>
        <p:txBody>
          <a:bodyPr/>
          <a:lstStyle/>
          <a:p>
            <a:r>
              <a:rPr kumimoji="1" lang="en-US" altLang="ja-JP" dirty="0" err="1" smtClean="0"/>
              <a:t>Matplotlib</a:t>
            </a:r>
            <a:r>
              <a:rPr kumimoji="1" lang="en-US" altLang="ja-JP" dirty="0" smtClean="0"/>
              <a:t>: </a:t>
            </a:r>
            <a:r>
              <a:rPr kumimoji="1" lang="ja-JP" altLang="en-US" dirty="0" smtClean="0"/>
              <a:t>とりあえず図示する</a:t>
            </a:r>
            <a:endParaRPr kumimoji="1" lang="ja-JP" altLang="en-US" dirty="0"/>
          </a:p>
        </p:txBody>
      </p:sp>
      <p:pic>
        <p:nvPicPr>
          <p:cNvPr id="4" name="図 3"/>
          <p:cNvPicPr>
            <a:picLocks noChangeAspect="1"/>
          </p:cNvPicPr>
          <p:nvPr/>
        </p:nvPicPr>
        <p:blipFill rotWithShape="1">
          <a:blip r:embed="rId2"/>
          <a:srcRect t="17033" r="77738" b="59688"/>
          <a:stretch/>
        </p:blipFill>
        <p:spPr>
          <a:xfrm>
            <a:off x="220337" y="2852896"/>
            <a:ext cx="4853215" cy="3250447"/>
          </a:xfrm>
          <a:prstGeom prst="rect">
            <a:avLst/>
          </a:prstGeom>
        </p:spPr>
      </p:pic>
      <p:pic>
        <p:nvPicPr>
          <p:cNvPr id="5" name="図 4"/>
          <p:cNvPicPr>
            <a:picLocks noChangeAspect="1"/>
          </p:cNvPicPr>
          <p:nvPr/>
        </p:nvPicPr>
        <p:blipFill>
          <a:blip r:embed="rId3"/>
          <a:stretch>
            <a:fillRect/>
          </a:stretch>
        </p:blipFill>
        <p:spPr>
          <a:xfrm>
            <a:off x="5236612" y="2852897"/>
            <a:ext cx="3699976" cy="3250446"/>
          </a:xfrm>
          <a:prstGeom prst="rect">
            <a:avLst/>
          </a:prstGeom>
        </p:spPr>
      </p:pic>
      <p:sp>
        <p:nvSpPr>
          <p:cNvPr id="6" name="正方形/長方形 5"/>
          <p:cNvSpPr/>
          <p:nvPr/>
        </p:nvSpPr>
        <p:spPr>
          <a:xfrm>
            <a:off x="0" y="980030"/>
            <a:ext cx="9144000" cy="1815882"/>
          </a:xfrm>
          <a:prstGeom prst="rect">
            <a:avLst/>
          </a:prstGeom>
        </p:spPr>
        <p:txBody>
          <a:bodyPr wrap="square">
            <a:spAutoFit/>
          </a:bodyPr>
          <a:lstStyle/>
          <a:p>
            <a:r>
              <a:rPr kumimoji="1" lang="ja-JP" altLang="en-US" sz="2800" dirty="0" smtClean="0"/>
              <a:t>・</a:t>
            </a:r>
            <a:r>
              <a:rPr kumimoji="1" lang="en-US" altLang="ja-JP" sz="2800" dirty="0" err="1" smtClean="0"/>
              <a:t>plt.plot</a:t>
            </a:r>
            <a:r>
              <a:rPr kumimoji="1" lang="en-US" altLang="ja-JP" sz="2800" dirty="0" smtClean="0"/>
              <a:t>(x, y)</a:t>
            </a:r>
            <a:r>
              <a:rPr kumimoji="1" lang="ja-JP" altLang="en-US" sz="2800" dirty="0" smtClean="0"/>
              <a:t>で</a:t>
            </a:r>
            <a:r>
              <a:rPr kumimoji="1" lang="en-US" altLang="ja-JP" sz="2800" dirty="0" smtClean="0"/>
              <a:t>plot</a:t>
            </a:r>
            <a:r>
              <a:rPr kumimoji="1" lang="ja-JP" altLang="en-US" sz="2800" dirty="0" smtClean="0"/>
              <a:t>すると図のオブジェクトが作られる</a:t>
            </a:r>
            <a:endParaRPr kumimoji="1" lang="en-US" altLang="ja-JP" sz="2800" dirty="0" smtClean="0"/>
          </a:p>
          <a:p>
            <a:pPr marL="363538" indent="-363538"/>
            <a:r>
              <a:rPr kumimoji="1" lang="ja-JP" altLang="en-US" sz="2800" dirty="0" smtClean="0"/>
              <a:t>・</a:t>
            </a:r>
            <a:r>
              <a:rPr kumimoji="1" lang="en-US" altLang="ja-JP" sz="2800" dirty="0" err="1" smtClean="0"/>
              <a:t>plt.show</a:t>
            </a:r>
            <a:r>
              <a:rPr kumimoji="1" lang="en-US" altLang="ja-JP" sz="2800" dirty="0" smtClean="0"/>
              <a:t>()</a:t>
            </a:r>
            <a:r>
              <a:rPr kumimoji="1" lang="ja-JP" altLang="en-US" sz="2800" dirty="0"/>
              <a:t> </a:t>
            </a:r>
            <a:r>
              <a:rPr kumimoji="1" lang="en-US" altLang="ja-JP" sz="2800" dirty="0" smtClean="0"/>
              <a:t>method</a:t>
            </a:r>
            <a:r>
              <a:rPr kumimoji="1" lang="ja-JP" altLang="en-US" sz="2800" dirty="0" smtClean="0"/>
              <a:t>を使うと</a:t>
            </a:r>
            <a:r>
              <a:rPr kumimoji="1" lang="en-US" altLang="ja-JP" sz="2800" dirty="0" smtClean="0"/>
              <a:t>GUI</a:t>
            </a:r>
            <a:r>
              <a:rPr kumimoji="1" lang="ja-JP" altLang="en-US" sz="2800" dirty="0" smtClean="0"/>
              <a:t>が出てきて実際に図を見たり図の縮尺を直したり保存したりができる</a:t>
            </a:r>
            <a:endParaRPr kumimoji="1" lang="en-US" altLang="ja-JP" sz="2800" dirty="0" smtClean="0"/>
          </a:p>
          <a:p>
            <a:pPr marL="363538" indent="-363538"/>
            <a:r>
              <a:rPr kumimoji="1" lang="ja-JP" altLang="en-US" sz="2800" dirty="0" smtClean="0"/>
              <a:t>・</a:t>
            </a:r>
            <a:r>
              <a:rPr kumimoji="1" lang="en-US" altLang="ja-JP" sz="2800" dirty="0" err="1" smtClean="0"/>
              <a:t>plt.</a:t>
            </a:r>
            <a:r>
              <a:rPr kumimoji="1" lang="en-US" altLang="ja-JP" sz="2800" i="1" dirty="0" err="1" smtClean="0">
                <a:latin typeface="Times New Roman" panose="02020603050405020304" pitchFamily="18" charset="0"/>
                <a:cs typeface="Times New Roman" panose="02020603050405020304" pitchFamily="18" charset="0"/>
              </a:rPr>
              <a:t>methods</a:t>
            </a:r>
            <a:r>
              <a:rPr kumimoji="1" lang="en-US" altLang="ja-JP" sz="2800" dirty="0" smtClean="0">
                <a:cs typeface="Times New Roman" panose="02020603050405020304" pitchFamily="18" charset="0"/>
              </a:rPr>
              <a:t>()</a:t>
            </a:r>
            <a:r>
              <a:rPr kumimoji="1" lang="ja-JP" altLang="en-US" sz="2800" dirty="0" smtClean="0">
                <a:cs typeface="Times New Roman" panose="02020603050405020304" pitchFamily="18" charset="0"/>
              </a:rPr>
              <a:t>を足していくことでいろいろ操作できる</a:t>
            </a:r>
            <a:endParaRPr kumimoji="1" lang="en-US" altLang="ja-JP" sz="2800" dirty="0" smtClean="0"/>
          </a:p>
        </p:txBody>
      </p:sp>
      <p:sp>
        <p:nvSpPr>
          <p:cNvPr id="7" name="テキスト ボックス 6"/>
          <p:cNvSpPr txBox="1"/>
          <p:nvPr/>
        </p:nvSpPr>
        <p:spPr>
          <a:xfrm>
            <a:off x="0" y="6125378"/>
            <a:ext cx="9144000" cy="646331"/>
          </a:xfrm>
          <a:prstGeom prst="rect">
            <a:avLst/>
          </a:prstGeom>
          <a:noFill/>
        </p:spPr>
        <p:txBody>
          <a:bodyPr wrap="square" rtlCol="0">
            <a:spAutoFit/>
          </a:bodyPr>
          <a:lstStyle/>
          <a:p>
            <a:r>
              <a:rPr kumimoji="1" lang="en-US" altLang="ja-JP" dirty="0" err="1"/>
              <a:t>plt.</a:t>
            </a:r>
            <a:r>
              <a:rPr kumimoji="1" lang="en-US" altLang="ja-JP" i="1" dirty="0" err="1">
                <a:latin typeface="Times New Roman" panose="02020603050405020304" pitchFamily="18" charset="0"/>
                <a:cs typeface="Times New Roman" panose="02020603050405020304" pitchFamily="18" charset="0"/>
              </a:rPr>
              <a:t>methods</a:t>
            </a:r>
            <a:r>
              <a:rPr kumimoji="1" lang="en-US" altLang="ja-JP" dirty="0" smtClean="0">
                <a:cs typeface="Times New Roman" panose="02020603050405020304" pitchFamily="18" charset="0"/>
              </a:rPr>
              <a:t>()</a:t>
            </a:r>
            <a:r>
              <a:rPr kumimoji="1" lang="ja-JP" altLang="en-US" dirty="0" err="1" smtClean="0">
                <a:cs typeface="Times New Roman" panose="02020603050405020304" pitchFamily="18" charset="0"/>
              </a:rPr>
              <a:t>には</a:t>
            </a:r>
            <a:r>
              <a:rPr kumimoji="1" lang="en-US" altLang="ja-JP" dirty="0" err="1" smtClean="0">
                <a:cs typeface="Times New Roman" panose="02020603050405020304" pitchFamily="18" charset="0"/>
              </a:rPr>
              <a:t>plt.xlabel</a:t>
            </a:r>
            <a:r>
              <a:rPr kumimoji="1" lang="en-US" altLang="ja-JP" dirty="0" smtClean="0">
                <a:cs typeface="Times New Roman" panose="02020603050405020304" pitchFamily="18" charset="0"/>
              </a:rPr>
              <a:t>()…x</a:t>
            </a:r>
            <a:r>
              <a:rPr kumimoji="1" lang="ja-JP" altLang="en-US" dirty="0" smtClean="0">
                <a:cs typeface="Times New Roman" panose="02020603050405020304" pitchFamily="18" charset="0"/>
              </a:rPr>
              <a:t>軸にラベル付与や</a:t>
            </a:r>
            <a:r>
              <a:rPr kumimoji="1" lang="en-US" altLang="ja-JP" dirty="0" err="1" smtClean="0">
                <a:cs typeface="Times New Roman" panose="02020603050405020304" pitchFamily="18" charset="0"/>
              </a:rPr>
              <a:t>plt.xlim</a:t>
            </a:r>
            <a:r>
              <a:rPr kumimoji="1" lang="en-US" altLang="ja-JP" dirty="0" smtClean="0">
                <a:cs typeface="Times New Roman" panose="02020603050405020304" pitchFamily="18" charset="0"/>
              </a:rPr>
              <a:t>()…x</a:t>
            </a:r>
            <a:r>
              <a:rPr kumimoji="1" lang="ja-JP" altLang="en-US" dirty="0" smtClean="0">
                <a:cs typeface="Times New Roman" panose="02020603050405020304" pitchFamily="18" charset="0"/>
              </a:rPr>
              <a:t>軸の表示範囲を変えるなどがある</a:t>
            </a:r>
            <a:endParaRPr kumimoji="1" lang="ja-JP" altLang="en-US" dirty="0"/>
          </a:p>
        </p:txBody>
      </p:sp>
    </p:spTree>
    <p:extLst>
      <p:ext uri="{BB962C8B-B14F-4D97-AF65-F5344CB8AC3E}">
        <p14:creationId xmlns:p14="http://schemas.microsoft.com/office/powerpoint/2010/main" val="33912408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BF99F5A-3D33-4C56-BBB8-02C2A46F3601}" type="slidenum">
              <a:rPr kumimoji="1" lang="ja-JP" altLang="en-US" smtClean="0"/>
              <a:pPr/>
              <a:t>31</a:t>
            </a:fld>
            <a:endParaRPr kumimoji="1" lang="ja-JP" altLang="en-US" dirty="0"/>
          </a:p>
        </p:txBody>
      </p:sp>
      <p:sp>
        <p:nvSpPr>
          <p:cNvPr id="3" name="タイトル 2"/>
          <p:cNvSpPr>
            <a:spLocks noGrp="1"/>
          </p:cNvSpPr>
          <p:nvPr>
            <p:ph type="title"/>
          </p:nvPr>
        </p:nvSpPr>
        <p:spPr/>
        <p:txBody>
          <a:bodyPr>
            <a:normAutofit fontScale="90000"/>
          </a:bodyPr>
          <a:lstStyle/>
          <a:p>
            <a:r>
              <a:rPr kumimoji="1" lang="en-US" altLang="ja-JP" dirty="0" err="1" smtClean="0"/>
              <a:t>Matplotlib</a:t>
            </a:r>
            <a:r>
              <a:rPr kumimoji="1" lang="en-US" altLang="ja-JP" dirty="0" smtClean="0"/>
              <a:t>: </a:t>
            </a:r>
            <a:r>
              <a:rPr lang="ja-JP" altLang="en-US" dirty="0" smtClean="0"/>
              <a:t>もうちょっと丁寧に書くと</a:t>
            </a:r>
            <a:endParaRPr kumimoji="1" lang="ja-JP" altLang="en-US" dirty="0"/>
          </a:p>
        </p:txBody>
      </p:sp>
      <p:pic>
        <p:nvPicPr>
          <p:cNvPr id="4" name="図 3"/>
          <p:cNvPicPr>
            <a:picLocks noChangeAspect="1"/>
          </p:cNvPicPr>
          <p:nvPr/>
        </p:nvPicPr>
        <p:blipFill rotWithShape="1">
          <a:blip r:embed="rId2"/>
          <a:srcRect l="30000" t="35151" r="40574" b="3385"/>
          <a:stretch/>
        </p:blipFill>
        <p:spPr>
          <a:xfrm>
            <a:off x="4571999" y="980030"/>
            <a:ext cx="4583017" cy="5145431"/>
          </a:xfrm>
          <a:prstGeom prst="rect">
            <a:avLst/>
          </a:prstGeom>
        </p:spPr>
      </p:pic>
      <p:sp>
        <p:nvSpPr>
          <p:cNvPr id="5" name="正方形/長方形 4"/>
          <p:cNvSpPr/>
          <p:nvPr/>
        </p:nvSpPr>
        <p:spPr>
          <a:xfrm>
            <a:off x="0" y="980030"/>
            <a:ext cx="4571999" cy="3416320"/>
          </a:xfrm>
          <a:prstGeom prst="rect">
            <a:avLst/>
          </a:prstGeom>
        </p:spPr>
        <p:txBody>
          <a:bodyPr wrap="square">
            <a:spAutoFit/>
          </a:bodyPr>
          <a:lstStyle/>
          <a:p>
            <a:pPr marL="363538" indent="-363538"/>
            <a:r>
              <a:rPr kumimoji="1" lang="ja-JP" altLang="en-US" sz="2400" dirty="0" smtClean="0"/>
              <a:t>・今回は１枚の</a:t>
            </a:r>
            <a:r>
              <a:rPr kumimoji="1" lang="en-US" altLang="ja-JP" sz="2400" dirty="0" smtClean="0"/>
              <a:t>fig</a:t>
            </a:r>
            <a:r>
              <a:rPr kumimoji="1" lang="ja-JP" altLang="en-US" sz="2400" dirty="0" smtClean="0"/>
              <a:t>を</a:t>
            </a:r>
            <a:r>
              <a:rPr kumimoji="1" lang="ja-JP" altLang="en-US" sz="2400" dirty="0"/>
              <a:t>２</a:t>
            </a:r>
            <a:r>
              <a:rPr kumimoji="1" lang="ja-JP" altLang="en-US" sz="2400" dirty="0" smtClean="0"/>
              <a:t>分割して</a:t>
            </a:r>
            <a:r>
              <a:rPr kumimoji="1" lang="en-US" altLang="ja-JP" sz="2400" dirty="0" smtClean="0"/>
              <a:t>plot</a:t>
            </a:r>
            <a:r>
              <a:rPr kumimoji="1" lang="ja-JP" altLang="en-US" sz="2400" dirty="0" smtClean="0"/>
              <a:t>しているが</a:t>
            </a:r>
            <a:r>
              <a:rPr kumimoji="1" lang="en-US" altLang="ja-JP" sz="2400" dirty="0" smtClean="0"/>
              <a:t>, </a:t>
            </a:r>
            <a:r>
              <a:rPr kumimoji="1" lang="ja-JP" altLang="en-US" sz="2400" dirty="0" smtClean="0"/>
              <a:t>前のコードにはこれくらいの事柄が省略されている</a:t>
            </a:r>
            <a:r>
              <a:rPr kumimoji="1" lang="en-US" altLang="ja-JP" sz="2400" dirty="0" smtClean="0"/>
              <a:t>(</a:t>
            </a:r>
            <a:r>
              <a:rPr kumimoji="1" lang="ja-JP" altLang="en-US" sz="2400" dirty="0" smtClean="0"/>
              <a:t>省略して表記できるようになっている</a:t>
            </a:r>
            <a:r>
              <a:rPr kumimoji="1" lang="en-US" altLang="ja-JP" sz="2400" dirty="0" smtClean="0"/>
              <a:t>)</a:t>
            </a:r>
          </a:p>
          <a:p>
            <a:pPr marL="363538" indent="-363538"/>
            <a:r>
              <a:rPr kumimoji="1" lang="ja-JP" altLang="en-US" sz="2400" dirty="0" smtClean="0"/>
              <a:t>・</a:t>
            </a:r>
            <a:r>
              <a:rPr kumimoji="1" lang="en-US" altLang="ja-JP" sz="2400" dirty="0" err="1" smtClean="0"/>
              <a:t>plt.</a:t>
            </a:r>
            <a:r>
              <a:rPr kumimoji="1" lang="en-US" altLang="ja-JP" sz="2400" i="1" dirty="0" err="1" smtClean="0">
                <a:latin typeface="Times New Roman" panose="02020603050405020304" pitchFamily="18" charset="0"/>
                <a:cs typeface="Times New Roman" panose="02020603050405020304" pitchFamily="18" charset="0"/>
              </a:rPr>
              <a:t>methods</a:t>
            </a:r>
            <a:r>
              <a:rPr kumimoji="1" lang="en-US" altLang="ja-JP" sz="2400" dirty="0" smtClean="0">
                <a:cs typeface="Times New Roman" panose="02020603050405020304" pitchFamily="18" charset="0"/>
              </a:rPr>
              <a:t>()</a:t>
            </a:r>
            <a:r>
              <a:rPr kumimoji="1" lang="ja-JP" altLang="en-US" sz="2400" dirty="0" smtClean="0">
                <a:cs typeface="Times New Roman" panose="02020603050405020304" pitchFamily="18" charset="0"/>
              </a:rPr>
              <a:t>は生成した図のインスタンスに次々に</a:t>
            </a:r>
            <a:r>
              <a:rPr kumimoji="1" lang="en-US" altLang="ja-JP" sz="2400" i="1" dirty="0">
                <a:latin typeface="Times New Roman" panose="02020603050405020304" pitchFamily="18" charset="0"/>
                <a:cs typeface="Times New Roman" panose="02020603050405020304" pitchFamily="18" charset="0"/>
              </a:rPr>
              <a:t>methods</a:t>
            </a:r>
            <a:r>
              <a:rPr kumimoji="1" lang="en-US" altLang="ja-JP" sz="2400" dirty="0" smtClean="0">
                <a:cs typeface="Times New Roman" panose="02020603050405020304" pitchFamily="18" charset="0"/>
              </a:rPr>
              <a:t>()</a:t>
            </a:r>
            <a:r>
              <a:rPr kumimoji="1" lang="ja-JP" altLang="en-US" sz="2400" dirty="0" smtClean="0">
                <a:cs typeface="Times New Roman" panose="02020603050405020304" pitchFamily="18" charset="0"/>
              </a:rPr>
              <a:t>が指定する要素を設定</a:t>
            </a:r>
            <a:r>
              <a:rPr kumimoji="1" lang="en-US" altLang="ja-JP" sz="2400" dirty="0" smtClean="0">
                <a:cs typeface="Times New Roman" panose="02020603050405020304" pitchFamily="18" charset="0"/>
              </a:rPr>
              <a:t>, </a:t>
            </a:r>
            <a:r>
              <a:rPr kumimoji="1" lang="ja-JP" altLang="en-US" sz="2400" dirty="0" smtClean="0">
                <a:cs typeface="Times New Roman" panose="02020603050405020304" pitchFamily="18" charset="0"/>
              </a:rPr>
              <a:t>足していくという挙動をする</a:t>
            </a:r>
            <a:endParaRPr kumimoji="1" lang="en-US" altLang="ja-JP" sz="2400" dirty="0" smtClean="0">
              <a:cs typeface="Times New Roman" panose="02020603050405020304" pitchFamily="18" charset="0"/>
            </a:endParaRPr>
          </a:p>
        </p:txBody>
      </p:sp>
      <p:sp>
        <p:nvSpPr>
          <p:cNvPr id="6" name="テキスト ボックス 5"/>
          <p:cNvSpPr txBox="1"/>
          <p:nvPr/>
        </p:nvSpPr>
        <p:spPr>
          <a:xfrm>
            <a:off x="0" y="6125378"/>
            <a:ext cx="9144000" cy="369332"/>
          </a:xfrm>
          <a:prstGeom prst="rect">
            <a:avLst/>
          </a:prstGeom>
          <a:noFill/>
        </p:spPr>
        <p:txBody>
          <a:bodyPr wrap="square" rtlCol="0">
            <a:spAutoFit/>
          </a:bodyPr>
          <a:lstStyle/>
          <a:p>
            <a:r>
              <a:rPr lang="ja-JP" altLang="en-US" dirty="0" smtClean="0"/>
              <a:t>ここらへんを意識しとくと図を自由に描けるようになってくる</a:t>
            </a:r>
            <a:r>
              <a:rPr lang="en-US" altLang="ja-JP" dirty="0" smtClean="0"/>
              <a:t>. </a:t>
            </a:r>
            <a:endParaRPr kumimoji="1" lang="ja-JP" altLang="en-US" dirty="0"/>
          </a:p>
        </p:txBody>
      </p:sp>
      <p:pic>
        <p:nvPicPr>
          <p:cNvPr id="7" name="図 6"/>
          <p:cNvPicPr>
            <a:picLocks noChangeAspect="1"/>
          </p:cNvPicPr>
          <p:nvPr/>
        </p:nvPicPr>
        <p:blipFill rotWithShape="1">
          <a:blip r:embed="rId3"/>
          <a:srcRect l="8564" t="18822" r="8203" b="8779"/>
          <a:stretch/>
        </p:blipFill>
        <p:spPr>
          <a:xfrm>
            <a:off x="7228702" y="4581892"/>
            <a:ext cx="1915298" cy="1359779"/>
          </a:xfrm>
          <a:prstGeom prst="rect">
            <a:avLst/>
          </a:prstGeom>
        </p:spPr>
      </p:pic>
    </p:spTree>
    <p:extLst>
      <p:ext uri="{BB962C8B-B14F-4D97-AF65-F5344CB8AC3E}">
        <p14:creationId xmlns:p14="http://schemas.microsoft.com/office/powerpoint/2010/main" val="19067247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BF99F5A-3D33-4C56-BBB8-02C2A46F3601}" type="slidenum">
              <a:rPr kumimoji="1" lang="ja-JP" altLang="en-US" smtClean="0"/>
              <a:pPr/>
              <a:t>32</a:t>
            </a:fld>
            <a:endParaRPr kumimoji="1" lang="ja-JP" altLang="en-US" dirty="0"/>
          </a:p>
        </p:txBody>
      </p:sp>
      <p:sp>
        <p:nvSpPr>
          <p:cNvPr id="3" name="タイトル 2"/>
          <p:cNvSpPr>
            <a:spLocks noGrp="1"/>
          </p:cNvSpPr>
          <p:nvPr>
            <p:ph type="title"/>
          </p:nvPr>
        </p:nvSpPr>
        <p:spPr/>
        <p:txBody>
          <a:bodyPr/>
          <a:lstStyle/>
          <a:p>
            <a:r>
              <a:rPr kumimoji="1" lang="en-US" altLang="ja-JP" dirty="0" err="1" smtClean="0"/>
              <a:t>Matplotlib</a:t>
            </a:r>
            <a:r>
              <a:rPr kumimoji="1" lang="en-US" altLang="ja-JP" dirty="0" smtClean="0"/>
              <a:t>: </a:t>
            </a:r>
            <a:r>
              <a:rPr lang="en-US" altLang="ja-JP" dirty="0" smtClean="0"/>
              <a:t>gallery</a:t>
            </a:r>
            <a:r>
              <a:rPr lang="ja-JP" altLang="en-US" dirty="0" smtClean="0"/>
              <a:t>を見よう</a:t>
            </a:r>
            <a:endParaRPr kumimoji="1" lang="ja-JP" altLang="en-US" dirty="0"/>
          </a:p>
        </p:txBody>
      </p:sp>
      <p:pic>
        <p:nvPicPr>
          <p:cNvPr id="4" name="図 3"/>
          <p:cNvPicPr>
            <a:picLocks noChangeAspect="1"/>
          </p:cNvPicPr>
          <p:nvPr/>
        </p:nvPicPr>
        <p:blipFill rotWithShape="1">
          <a:blip r:embed="rId2"/>
          <a:srcRect l="6593" t="17721" r="25704" b="3311"/>
          <a:stretch/>
        </p:blipFill>
        <p:spPr>
          <a:xfrm>
            <a:off x="110128" y="3316076"/>
            <a:ext cx="4417804" cy="2769586"/>
          </a:xfrm>
          <a:prstGeom prst="rect">
            <a:avLst/>
          </a:prstGeom>
          <a:ln>
            <a:solidFill>
              <a:schemeClr val="tx1"/>
            </a:solidFill>
          </a:ln>
        </p:spPr>
      </p:pic>
      <p:sp>
        <p:nvSpPr>
          <p:cNvPr id="5" name="正方形/長方形 4"/>
          <p:cNvSpPr/>
          <p:nvPr/>
        </p:nvSpPr>
        <p:spPr>
          <a:xfrm>
            <a:off x="0" y="980030"/>
            <a:ext cx="9144000" cy="2308324"/>
          </a:xfrm>
          <a:prstGeom prst="rect">
            <a:avLst/>
          </a:prstGeom>
        </p:spPr>
        <p:txBody>
          <a:bodyPr wrap="square">
            <a:spAutoFit/>
          </a:bodyPr>
          <a:lstStyle/>
          <a:p>
            <a:pPr marL="265113" indent="-265113"/>
            <a:r>
              <a:rPr kumimoji="1" lang="ja-JP" altLang="en-US" sz="2400" dirty="0" smtClean="0"/>
              <a:t>・</a:t>
            </a:r>
            <a:r>
              <a:rPr kumimoji="1" lang="ja-JP" altLang="en-US" sz="2400" dirty="0"/>
              <a:t>普通</a:t>
            </a:r>
            <a:r>
              <a:rPr kumimoji="1" lang="ja-JP" altLang="en-US" sz="2400" dirty="0" smtClean="0"/>
              <a:t>の人間が思いつく図はすべて</a:t>
            </a:r>
            <a:r>
              <a:rPr kumimoji="1" lang="en-US" altLang="ja-JP" sz="2400" dirty="0" err="1" smtClean="0"/>
              <a:t>pyplot</a:t>
            </a:r>
            <a:r>
              <a:rPr kumimoji="1" lang="ja-JP" altLang="en-US" sz="2400" dirty="0" smtClean="0"/>
              <a:t>の機能で描ける</a:t>
            </a:r>
            <a:endParaRPr kumimoji="1" lang="en-US" altLang="ja-JP" sz="2400" dirty="0" smtClean="0"/>
          </a:p>
          <a:p>
            <a:pPr marL="265113" indent="-265113"/>
            <a:r>
              <a:rPr kumimoji="1" lang="ja-JP" altLang="en-US" sz="2400" dirty="0"/>
              <a:t>・</a:t>
            </a:r>
            <a:r>
              <a:rPr kumimoji="1" lang="ja-JP" altLang="en-US" sz="2400" dirty="0" smtClean="0"/>
              <a:t>何か描きたい図があったら公式の</a:t>
            </a:r>
            <a:r>
              <a:rPr kumimoji="1" lang="en-US" altLang="ja-JP" sz="2400" dirty="0" smtClean="0"/>
              <a:t>gallery</a:t>
            </a:r>
            <a:r>
              <a:rPr kumimoji="1" lang="ja-JP" altLang="en-US" sz="2400" dirty="0" smtClean="0"/>
              <a:t>を見に行くと大抵</a:t>
            </a:r>
            <a:r>
              <a:rPr kumimoji="1" lang="ja-JP" altLang="en-US" sz="2400" dirty="0"/>
              <a:t>描</a:t>
            </a:r>
            <a:r>
              <a:rPr kumimoji="1" lang="ja-JP" altLang="en-US" sz="2400" dirty="0" smtClean="0"/>
              <a:t>きたい図が見つかる</a:t>
            </a:r>
            <a:endParaRPr kumimoji="1" lang="en-US" altLang="ja-JP" sz="2400" dirty="0" smtClean="0"/>
          </a:p>
          <a:p>
            <a:pPr marL="265113" indent="-265113"/>
            <a:r>
              <a:rPr kumimoji="1" lang="ja-JP" altLang="en-US" sz="2400" dirty="0" smtClean="0">
                <a:cs typeface="Times New Roman" panose="02020603050405020304" pitchFamily="18" charset="0"/>
              </a:rPr>
              <a:t>・</a:t>
            </a:r>
            <a:r>
              <a:rPr kumimoji="1" lang="en-US" altLang="ja-JP" sz="2400" dirty="0" smtClean="0">
                <a:cs typeface="Times New Roman" panose="02020603050405020304" pitchFamily="18" charset="0"/>
              </a:rPr>
              <a:t>gallery</a:t>
            </a:r>
            <a:r>
              <a:rPr kumimoji="1" lang="ja-JP" altLang="en-US" sz="2400" dirty="0" smtClean="0">
                <a:cs typeface="Times New Roman" panose="02020603050405020304" pitchFamily="18" charset="0"/>
              </a:rPr>
              <a:t>の画像はクリック→ソースをコピーするだけ</a:t>
            </a:r>
            <a:endParaRPr kumimoji="1" lang="en-US" altLang="ja-JP" sz="2400" dirty="0" smtClean="0">
              <a:cs typeface="Times New Roman" panose="02020603050405020304" pitchFamily="18" charset="0"/>
            </a:endParaRPr>
          </a:p>
          <a:p>
            <a:pPr marL="265113" indent="-265113"/>
            <a:endParaRPr kumimoji="1" lang="en-US" altLang="ja-JP" sz="2400" dirty="0">
              <a:cs typeface="Times New Roman" panose="02020603050405020304" pitchFamily="18" charset="0"/>
            </a:endParaRPr>
          </a:p>
          <a:p>
            <a:pPr marL="265113" indent="-265113"/>
            <a:r>
              <a:rPr kumimoji="1" lang="en-US" altLang="ja-JP" sz="2400" dirty="0" smtClean="0">
                <a:cs typeface="Times New Roman" panose="02020603050405020304" pitchFamily="18" charset="0"/>
              </a:rPr>
              <a:t>http</a:t>
            </a:r>
            <a:r>
              <a:rPr kumimoji="1" lang="en-US" altLang="ja-JP" sz="2400" dirty="0">
                <a:cs typeface="Times New Roman" panose="02020603050405020304" pitchFamily="18" charset="0"/>
              </a:rPr>
              <a:t>://matplotlib.org/gallery.html</a:t>
            </a:r>
            <a:endParaRPr kumimoji="1" lang="en-US" altLang="ja-JP" sz="2400" dirty="0" smtClean="0">
              <a:cs typeface="Times New Roman" panose="02020603050405020304" pitchFamily="18" charset="0"/>
            </a:endParaRPr>
          </a:p>
        </p:txBody>
      </p:sp>
      <p:pic>
        <p:nvPicPr>
          <p:cNvPr id="6" name="図 5"/>
          <p:cNvPicPr>
            <a:picLocks noChangeAspect="1"/>
          </p:cNvPicPr>
          <p:nvPr/>
        </p:nvPicPr>
        <p:blipFill rotWithShape="1">
          <a:blip r:embed="rId3"/>
          <a:srcRect l="6519" t="13376" r="48963" b="5314"/>
          <a:stretch/>
        </p:blipFill>
        <p:spPr>
          <a:xfrm>
            <a:off x="6182765" y="3316076"/>
            <a:ext cx="2821222" cy="2769586"/>
          </a:xfrm>
          <a:prstGeom prst="rect">
            <a:avLst/>
          </a:prstGeom>
          <a:ln>
            <a:solidFill>
              <a:schemeClr val="tx1"/>
            </a:solidFill>
          </a:ln>
        </p:spPr>
      </p:pic>
      <p:sp>
        <p:nvSpPr>
          <p:cNvPr id="7" name="正方形/長方形 6"/>
          <p:cNvSpPr/>
          <p:nvPr/>
        </p:nvSpPr>
        <p:spPr>
          <a:xfrm>
            <a:off x="1024567" y="3569465"/>
            <a:ext cx="649995" cy="64999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a:off x="5100810" y="4307595"/>
            <a:ext cx="638978" cy="67202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1680071" y="4058834"/>
            <a:ext cx="1134738" cy="584775"/>
          </a:xfrm>
          <a:prstGeom prst="rect">
            <a:avLst/>
          </a:prstGeom>
          <a:noFill/>
        </p:spPr>
        <p:txBody>
          <a:bodyPr wrap="square" rtlCol="0">
            <a:spAutoFit/>
          </a:bodyPr>
          <a:lstStyle/>
          <a:p>
            <a:r>
              <a:rPr kumimoji="1" lang="ja-JP" altLang="en-US" sz="3200" b="1" dirty="0" smtClean="0"/>
              <a:t>選択</a:t>
            </a:r>
            <a:endParaRPr kumimoji="1" lang="ja-JP" altLang="en-US" sz="3200" b="1" dirty="0"/>
          </a:p>
        </p:txBody>
      </p:sp>
    </p:spTree>
    <p:extLst>
      <p:ext uri="{BB962C8B-B14F-4D97-AF65-F5344CB8AC3E}">
        <p14:creationId xmlns:p14="http://schemas.microsoft.com/office/powerpoint/2010/main" val="18939324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BF99F5A-3D33-4C56-BBB8-02C2A46F3601}" type="slidenum">
              <a:rPr kumimoji="1" lang="ja-JP" altLang="en-US" smtClean="0"/>
              <a:pPr/>
              <a:t>33</a:t>
            </a:fld>
            <a:endParaRPr kumimoji="1" lang="ja-JP" altLang="en-US" dirty="0"/>
          </a:p>
        </p:txBody>
      </p:sp>
      <p:sp>
        <p:nvSpPr>
          <p:cNvPr id="3" name="タイトル 2"/>
          <p:cNvSpPr>
            <a:spLocks noGrp="1"/>
          </p:cNvSpPr>
          <p:nvPr>
            <p:ph type="title"/>
          </p:nvPr>
        </p:nvSpPr>
        <p:spPr/>
        <p:txBody>
          <a:bodyPr/>
          <a:lstStyle/>
          <a:p>
            <a:r>
              <a:rPr lang="ja-JP" altLang="en-US" dirty="0" smtClean="0"/>
              <a:t>もっと使いたい人に</a:t>
            </a:r>
            <a:endParaRPr kumimoji="1" lang="ja-JP" altLang="en-US" dirty="0"/>
          </a:p>
        </p:txBody>
      </p:sp>
      <p:sp>
        <p:nvSpPr>
          <p:cNvPr id="4" name="正方形/長方形 3"/>
          <p:cNvSpPr/>
          <p:nvPr/>
        </p:nvSpPr>
        <p:spPr>
          <a:xfrm>
            <a:off x="0" y="980030"/>
            <a:ext cx="9144000" cy="5139869"/>
          </a:xfrm>
          <a:prstGeom prst="rect">
            <a:avLst/>
          </a:prstGeom>
        </p:spPr>
        <p:txBody>
          <a:bodyPr wrap="square">
            <a:spAutoFit/>
          </a:bodyPr>
          <a:lstStyle/>
          <a:p>
            <a:r>
              <a:rPr kumimoji="1" lang="ja-JP" altLang="en-US" sz="3200" dirty="0" smtClean="0">
                <a:latin typeface="+mn-ea"/>
                <a:cs typeface="Times New Roman" panose="02020603050405020304" pitchFamily="18" charset="0"/>
              </a:rPr>
              <a:t>データ解析のさらなる効率化</a:t>
            </a:r>
            <a:endParaRPr kumimoji="1" lang="en-US" altLang="ja-JP" sz="3200" dirty="0" smtClean="0">
              <a:latin typeface="+mn-ea"/>
              <a:cs typeface="Times New Roman" panose="02020603050405020304" pitchFamily="18" charset="0"/>
            </a:endParaRPr>
          </a:p>
          <a:p>
            <a:r>
              <a:rPr kumimoji="1" lang="ja-JP" altLang="en-US" sz="3200" dirty="0" smtClean="0">
                <a:latin typeface="+mn-ea"/>
                <a:cs typeface="Times New Roman" panose="02020603050405020304" pitchFamily="18" charset="0"/>
              </a:rPr>
              <a:t>　</a:t>
            </a:r>
            <a:r>
              <a:rPr kumimoji="1" lang="en-US" altLang="ja-JP" sz="2400" dirty="0" smtClean="0">
                <a:latin typeface="+mn-ea"/>
                <a:cs typeface="Times New Roman" panose="02020603050405020304" pitchFamily="18" charset="0"/>
              </a:rPr>
              <a:t>Pandas…</a:t>
            </a:r>
            <a:r>
              <a:rPr kumimoji="1" lang="ja-JP" altLang="en-US" sz="2400" dirty="0" smtClean="0">
                <a:latin typeface="+mn-ea"/>
                <a:cs typeface="Times New Roman" panose="02020603050405020304" pitchFamily="18" charset="0"/>
              </a:rPr>
              <a:t>表計算やデータ解析に特化したライブラリ</a:t>
            </a:r>
            <a:endParaRPr kumimoji="1" lang="en-US" altLang="ja-JP" sz="2400" dirty="0" smtClean="0">
              <a:latin typeface="+mn-ea"/>
              <a:cs typeface="Times New Roman" panose="02020603050405020304" pitchFamily="18" charset="0"/>
            </a:endParaRPr>
          </a:p>
          <a:p>
            <a:endParaRPr kumimoji="1" lang="en-US" altLang="ja-JP" sz="2400" dirty="0">
              <a:latin typeface="+mn-ea"/>
              <a:cs typeface="Times New Roman" panose="02020603050405020304" pitchFamily="18" charset="0"/>
            </a:endParaRPr>
          </a:p>
          <a:p>
            <a:r>
              <a:rPr kumimoji="1" lang="ja-JP" altLang="en-US" sz="3200" dirty="0">
                <a:latin typeface="+mn-ea"/>
                <a:cs typeface="Times New Roman" panose="02020603050405020304" pitchFamily="18" charset="0"/>
              </a:rPr>
              <a:t>高速</a:t>
            </a:r>
            <a:r>
              <a:rPr kumimoji="1" lang="ja-JP" altLang="en-US" sz="3200" dirty="0" smtClean="0">
                <a:latin typeface="+mn-ea"/>
                <a:cs typeface="Times New Roman" panose="02020603050405020304" pitchFamily="18" charset="0"/>
              </a:rPr>
              <a:t>なグラフィックス処理、</a:t>
            </a:r>
            <a:r>
              <a:rPr kumimoji="1" lang="en-US" altLang="ja-JP" sz="3200" dirty="0" smtClean="0">
                <a:latin typeface="+mn-ea"/>
                <a:cs typeface="Times New Roman" panose="02020603050405020304" pitchFamily="18" charset="0"/>
              </a:rPr>
              <a:t>3D</a:t>
            </a:r>
            <a:r>
              <a:rPr kumimoji="1" lang="ja-JP" altLang="en-US" sz="3200" dirty="0" smtClean="0">
                <a:latin typeface="+mn-ea"/>
                <a:cs typeface="Times New Roman" panose="02020603050405020304" pitchFamily="18" charset="0"/>
              </a:rPr>
              <a:t>処理</a:t>
            </a:r>
            <a:endParaRPr kumimoji="1" lang="en-US" altLang="ja-JP" sz="3200" dirty="0" smtClean="0">
              <a:latin typeface="+mn-ea"/>
              <a:cs typeface="Times New Roman" panose="02020603050405020304" pitchFamily="18" charset="0"/>
            </a:endParaRPr>
          </a:p>
          <a:p>
            <a:r>
              <a:rPr kumimoji="1" lang="ja-JP" altLang="en-US" sz="3200" dirty="0">
                <a:latin typeface="+mn-ea"/>
                <a:cs typeface="Times New Roman" panose="02020603050405020304" pitchFamily="18" charset="0"/>
              </a:rPr>
              <a:t>　</a:t>
            </a:r>
            <a:r>
              <a:rPr kumimoji="1" lang="en-US" altLang="ja-JP" sz="2400" dirty="0" err="1" smtClean="0">
                <a:latin typeface="+mn-ea"/>
                <a:cs typeface="Times New Roman" panose="02020603050405020304" pitchFamily="18" charset="0"/>
              </a:rPr>
              <a:t>Mayavi</a:t>
            </a:r>
            <a:r>
              <a:rPr kumimoji="1" lang="en-US" altLang="ja-JP" sz="2400" dirty="0" smtClean="0">
                <a:latin typeface="+mn-ea"/>
                <a:cs typeface="Times New Roman" panose="02020603050405020304" pitchFamily="18" charset="0"/>
              </a:rPr>
              <a:t>, </a:t>
            </a:r>
            <a:r>
              <a:rPr kumimoji="1" lang="en-US" altLang="ja-JP" sz="2400" dirty="0" err="1" smtClean="0">
                <a:latin typeface="+mn-ea"/>
                <a:cs typeface="Times New Roman" panose="02020603050405020304" pitchFamily="18" charset="0"/>
              </a:rPr>
              <a:t>Pygame</a:t>
            </a:r>
            <a:endParaRPr kumimoji="1" lang="en-US" altLang="ja-JP" sz="2400" dirty="0" smtClean="0">
              <a:latin typeface="+mn-ea"/>
              <a:cs typeface="Times New Roman" panose="02020603050405020304" pitchFamily="18" charset="0"/>
            </a:endParaRPr>
          </a:p>
          <a:p>
            <a:endParaRPr kumimoji="1" lang="en-US" altLang="ja-JP" sz="2400" dirty="0">
              <a:latin typeface="+mn-ea"/>
              <a:cs typeface="Times New Roman" panose="02020603050405020304" pitchFamily="18" charset="0"/>
            </a:endParaRPr>
          </a:p>
          <a:p>
            <a:r>
              <a:rPr kumimoji="1" lang="ja-JP" altLang="en-US" sz="3200" dirty="0" smtClean="0">
                <a:latin typeface="+mn-ea"/>
                <a:cs typeface="Times New Roman" panose="02020603050405020304" pitchFamily="18" charset="0"/>
              </a:rPr>
              <a:t>数値計算のさらなる高速化</a:t>
            </a:r>
            <a:endParaRPr kumimoji="1" lang="en-US" altLang="ja-JP" sz="3200" dirty="0" smtClean="0">
              <a:latin typeface="+mn-ea"/>
              <a:cs typeface="Times New Roman" panose="02020603050405020304" pitchFamily="18" charset="0"/>
            </a:endParaRPr>
          </a:p>
          <a:p>
            <a:r>
              <a:rPr kumimoji="1" lang="ja-JP" altLang="en-US" sz="3200" dirty="0" smtClean="0">
                <a:latin typeface="+mn-ea"/>
                <a:cs typeface="Times New Roman" panose="02020603050405020304" pitchFamily="18" charset="0"/>
              </a:rPr>
              <a:t>　</a:t>
            </a:r>
            <a:r>
              <a:rPr kumimoji="1" lang="en-US" altLang="ja-JP" sz="2400" dirty="0" smtClean="0">
                <a:latin typeface="+mn-ea"/>
                <a:cs typeface="Times New Roman" panose="02020603050405020304" pitchFamily="18" charset="0"/>
              </a:rPr>
              <a:t>Cython, </a:t>
            </a:r>
            <a:r>
              <a:rPr kumimoji="1" lang="en-US" altLang="ja-JP" sz="2400" dirty="0" err="1" smtClean="0">
                <a:latin typeface="+mn-ea"/>
                <a:cs typeface="Times New Roman" panose="02020603050405020304" pitchFamily="18" charset="0"/>
              </a:rPr>
              <a:t>PyPy</a:t>
            </a:r>
            <a:r>
              <a:rPr kumimoji="1" lang="en-US" altLang="ja-JP" sz="2400" dirty="0" smtClean="0">
                <a:latin typeface="+mn-ea"/>
                <a:cs typeface="Times New Roman" panose="02020603050405020304" pitchFamily="18" charset="0"/>
              </a:rPr>
              <a:t>…Python</a:t>
            </a:r>
            <a:r>
              <a:rPr kumimoji="1" lang="ja-JP" altLang="en-US" sz="2400" dirty="0" smtClean="0">
                <a:latin typeface="+mn-ea"/>
                <a:cs typeface="Times New Roman" panose="02020603050405020304" pitchFamily="18" charset="0"/>
              </a:rPr>
              <a:t>をコンパイルして実行してしまいます</a:t>
            </a:r>
            <a:endParaRPr kumimoji="1" lang="en-US" altLang="ja-JP" sz="2400" dirty="0" smtClean="0">
              <a:latin typeface="+mn-ea"/>
              <a:cs typeface="Times New Roman" panose="02020603050405020304" pitchFamily="18" charset="0"/>
            </a:endParaRPr>
          </a:p>
          <a:p>
            <a:endParaRPr kumimoji="1" lang="en-US" altLang="ja-JP" sz="2400" dirty="0">
              <a:latin typeface="+mn-ea"/>
              <a:cs typeface="Times New Roman" panose="02020603050405020304" pitchFamily="18" charset="0"/>
            </a:endParaRPr>
          </a:p>
          <a:p>
            <a:r>
              <a:rPr kumimoji="1" lang="en-US" altLang="ja-JP" sz="3200" dirty="0" smtClean="0">
                <a:latin typeface="+mn-ea"/>
                <a:cs typeface="Times New Roman" panose="02020603050405020304" pitchFamily="18" charset="0"/>
              </a:rPr>
              <a:t>GPU</a:t>
            </a:r>
            <a:r>
              <a:rPr kumimoji="1" lang="ja-JP" altLang="en-US" sz="3200" dirty="0" smtClean="0">
                <a:latin typeface="+mn-ea"/>
                <a:cs typeface="Times New Roman" panose="02020603050405020304" pitchFamily="18" charset="0"/>
              </a:rPr>
              <a:t>演算</a:t>
            </a:r>
            <a:endParaRPr kumimoji="1" lang="en-US" altLang="ja-JP" sz="3200" dirty="0" smtClean="0">
              <a:latin typeface="+mn-ea"/>
              <a:cs typeface="Times New Roman" panose="02020603050405020304" pitchFamily="18" charset="0"/>
            </a:endParaRPr>
          </a:p>
          <a:p>
            <a:r>
              <a:rPr kumimoji="1" lang="ja-JP" altLang="en-US" sz="3200" dirty="0" smtClean="0">
                <a:latin typeface="+mn-ea"/>
                <a:cs typeface="Times New Roman" panose="02020603050405020304" pitchFamily="18" charset="0"/>
              </a:rPr>
              <a:t>　</a:t>
            </a:r>
            <a:r>
              <a:rPr kumimoji="1" lang="en-US" altLang="ja-JP" sz="2400" dirty="0" err="1" smtClean="0">
                <a:latin typeface="+mn-ea"/>
                <a:cs typeface="Times New Roman" panose="02020603050405020304" pitchFamily="18" charset="0"/>
              </a:rPr>
              <a:t>PyCUDA</a:t>
            </a:r>
            <a:r>
              <a:rPr kumimoji="1" lang="en-US" altLang="ja-JP" sz="2400" dirty="0" smtClean="0">
                <a:latin typeface="+mn-ea"/>
                <a:cs typeface="Times New Roman" panose="02020603050405020304" pitchFamily="18" charset="0"/>
              </a:rPr>
              <a:t>, </a:t>
            </a:r>
            <a:r>
              <a:rPr kumimoji="1" lang="en-US" altLang="ja-JP" sz="2400" dirty="0" err="1" smtClean="0">
                <a:latin typeface="+mn-ea"/>
                <a:cs typeface="Times New Roman" panose="02020603050405020304" pitchFamily="18" charset="0"/>
              </a:rPr>
              <a:t>PyOpenCL</a:t>
            </a:r>
            <a:endParaRPr kumimoji="1" lang="en-US" altLang="ja-JP" sz="2400" dirty="0" smtClean="0">
              <a:latin typeface="+mn-ea"/>
              <a:cs typeface="Times New Roman" panose="02020603050405020304" pitchFamily="18" charset="0"/>
            </a:endParaRPr>
          </a:p>
        </p:txBody>
      </p:sp>
    </p:spTree>
    <p:extLst>
      <p:ext uri="{BB962C8B-B14F-4D97-AF65-F5344CB8AC3E}">
        <p14:creationId xmlns:p14="http://schemas.microsoft.com/office/powerpoint/2010/main" val="23924726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BF99F5A-3D33-4C56-BBB8-02C2A46F3601}" type="slidenum">
              <a:rPr kumimoji="1" lang="ja-JP" altLang="en-US" smtClean="0"/>
              <a:pPr/>
              <a:t>34</a:t>
            </a:fld>
            <a:endParaRPr kumimoji="1" lang="ja-JP" altLang="en-US" dirty="0"/>
          </a:p>
        </p:txBody>
      </p:sp>
      <p:sp>
        <p:nvSpPr>
          <p:cNvPr id="3" name="タイトル 2"/>
          <p:cNvSpPr>
            <a:spLocks noGrp="1"/>
          </p:cNvSpPr>
          <p:nvPr>
            <p:ph type="title"/>
          </p:nvPr>
        </p:nvSpPr>
        <p:spPr/>
        <p:txBody>
          <a:bodyPr/>
          <a:lstStyle/>
          <a:p>
            <a:r>
              <a:rPr lang="ja-JP" altLang="en-US" dirty="0"/>
              <a:t>総合</a:t>
            </a:r>
            <a:r>
              <a:rPr kumimoji="1" lang="ja-JP" altLang="en-US" dirty="0" smtClean="0"/>
              <a:t>演習</a:t>
            </a:r>
            <a:endParaRPr kumimoji="1" lang="ja-JP" altLang="en-US" dirty="0"/>
          </a:p>
        </p:txBody>
      </p:sp>
      <p:sp>
        <p:nvSpPr>
          <p:cNvPr id="4" name="正方形/長方形 3"/>
          <p:cNvSpPr/>
          <p:nvPr/>
        </p:nvSpPr>
        <p:spPr>
          <a:xfrm>
            <a:off x="0" y="1007638"/>
            <a:ext cx="9144000" cy="584775"/>
          </a:xfrm>
          <a:prstGeom prst="rect">
            <a:avLst/>
          </a:prstGeom>
        </p:spPr>
        <p:txBody>
          <a:bodyPr wrap="square">
            <a:spAutoFit/>
          </a:bodyPr>
          <a:lstStyle/>
          <a:p>
            <a:r>
              <a:rPr kumimoji="1" lang="ja-JP" altLang="en-US" sz="3200" dirty="0" smtClean="0">
                <a:latin typeface="+mn-ea"/>
                <a:cs typeface="Times New Roman" panose="02020603050405020304" pitchFamily="18" charset="0"/>
              </a:rPr>
              <a:t>１次元</a:t>
            </a:r>
            <a:r>
              <a:rPr kumimoji="1" lang="ja-JP" altLang="en-US" sz="3200" dirty="0" smtClean="0">
                <a:latin typeface="+mn-ea"/>
                <a:cs typeface="Times New Roman" panose="02020603050405020304" pitchFamily="18" charset="0"/>
              </a:rPr>
              <a:t>ランダムウォーク</a:t>
            </a:r>
            <a:endParaRPr kumimoji="1" lang="en-US" altLang="ja-JP" sz="3200" dirty="0" smtClean="0">
              <a:latin typeface="+mn-ea"/>
              <a:cs typeface="Times New Roman" panose="02020603050405020304" pitchFamily="18" charset="0"/>
            </a:endParaRPr>
          </a:p>
        </p:txBody>
      </p:sp>
      <p:sp>
        <p:nvSpPr>
          <p:cNvPr id="5" name="テキスト ボックス 4"/>
          <p:cNvSpPr txBox="1"/>
          <p:nvPr/>
        </p:nvSpPr>
        <p:spPr>
          <a:xfrm>
            <a:off x="0" y="6125378"/>
            <a:ext cx="9144000" cy="646331"/>
          </a:xfrm>
          <a:prstGeom prst="rect">
            <a:avLst/>
          </a:prstGeom>
          <a:noFill/>
        </p:spPr>
        <p:txBody>
          <a:bodyPr wrap="square" rtlCol="0">
            <a:spAutoFit/>
          </a:bodyPr>
          <a:lstStyle/>
          <a:p>
            <a:r>
              <a:rPr kumimoji="1" lang="en-US" altLang="ja-JP" dirty="0"/>
              <a:t>for</a:t>
            </a:r>
            <a:r>
              <a:rPr kumimoji="1" lang="ja-JP" altLang="en-US" dirty="0"/>
              <a:t>文は一切</a:t>
            </a:r>
            <a:r>
              <a:rPr kumimoji="1" lang="ja-JP" altLang="en-US" dirty="0" smtClean="0"/>
              <a:t>使いません</a:t>
            </a:r>
            <a:r>
              <a:rPr kumimoji="1" lang="en-US" altLang="ja-JP" dirty="0" smtClean="0"/>
              <a:t>(</a:t>
            </a:r>
            <a:r>
              <a:rPr kumimoji="1" lang="ja-JP" altLang="en-US" dirty="0" smtClean="0"/>
              <a:t>使ってもいいよ</a:t>
            </a:r>
            <a:r>
              <a:rPr kumimoji="1" lang="en-US" altLang="ja-JP" dirty="0" smtClean="0"/>
              <a:t>! </a:t>
            </a:r>
            <a:r>
              <a:rPr kumimoji="1" lang="ja-JP" altLang="en-US" dirty="0" smtClean="0"/>
              <a:t>計算終わらないけど</a:t>
            </a:r>
            <a:r>
              <a:rPr kumimoji="1" lang="en-US" altLang="ja-JP" dirty="0" smtClean="0"/>
              <a:t>!). </a:t>
            </a:r>
            <a:r>
              <a:rPr kumimoji="1" lang="ja-JP" altLang="en-US" dirty="0" smtClean="0"/>
              <a:t>自分のアルゴリズムに欲しい</a:t>
            </a:r>
            <a:r>
              <a:rPr kumimoji="1" lang="en-US" altLang="ja-JP" dirty="0" err="1" smtClean="0"/>
              <a:t>numpy</a:t>
            </a:r>
            <a:r>
              <a:rPr kumimoji="1" lang="ja-JP" altLang="en-US" dirty="0" smtClean="0"/>
              <a:t>関数を探してください</a:t>
            </a:r>
            <a:r>
              <a:rPr kumimoji="1" lang="en-US" altLang="ja-JP" dirty="0" smtClean="0"/>
              <a:t>.</a:t>
            </a:r>
            <a:r>
              <a:rPr kumimoji="1" lang="ja-JP" altLang="en-US" dirty="0"/>
              <a:t> </a:t>
            </a:r>
            <a:r>
              <a:rPr kumimoji="1" lang="ja-JP" altLang="en-US" dirty="0" smtClean="0"/>
              <a:t>解答の計算時間</a:t>
            </a:r>
            <a:r>
              <a:rPr kumimoji="1" lang="en-US" altLang="ja-JP" dirty="0" smtClean="0"/>
              <a:t>: 1.6</a:t>
            </a:r>
            <a:r>
              <a:rPr kumimoji="1" lang="ja-JP" altLang="en-US" dirty="0" smtClean="0"/>
              <a:t>秒</a:t>
            </a:r>
            <a:r>
              <a:rPr kumimoji="1" lang="en-US" altLang="ja-JP" dirty="0" smtClean="0"/>
              <a:t>. </a:t>
            </a:r>
            <a:endParaRPr kumimoji="1" lang="ja-JP" altLang="en-US" dirty="0"/>
          </a:p>
        </p:txBody>
      </p:sp>
      <p:cxnSp>
        <p:nvCxnSpPr>
          <p:cNvPr id="7" name="直線コネクタ 6"/>
          <p:cNvCxnSpPr/>
          <p:nvPr/>
        </p:nvCxnSpPr>
        <p:spPr>
          <a:xfrm>
            <a:off x="5348419" y="5447883"/>
            <a:ext cx="37708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7166920" y="5293423"/>
            <a:ext cx="0" cy="3089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5651157" y="5285184"/>
            <a:ext cx="0" cy="3089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正方形/長方形 14"/>
              <p:cNvSpPr/>
              <p:nvPr/>
            </p:nvSpPr>
            <p:spPr>
              <a:xfrm>
                <a:off x="554897" y="1638132"/>
                <a:ext cx="8662086" cy="2699072"/>
              </a:xfrm>
              <a:prstGeom prst="rect">
                <a:avLst/>
              </a:prstGeom>
            </p:spPr>
            <p:txBody>
              <a:bodyPr wrap="square">
                <a:spAutoFit/>
              </a:bodyPr>
              <a:lstStyle/>
              <a:p>
                <a:pPr marL="11113"/>
                <a:r>
                  <a:rPr kumimoji="1" lang="ja-JP" altLang="en-US" sz="2400" dirty="0">
                    <a:latin typeface="+mn-ea"/>
                    <a:cs typeface="Times New Roman" panose="02020603050405020304" pitchFamily="18" charset="0"/>
                  </a:rPr>
                  <a:t>初期位置</a:t>
                </a:r>
                <a:r>
                  <a:rPr kumimoji="1" lang="en-US" altLang="ja-JP" sz="2400" dirty="0">
                    <a:latin typeface="+mn-ea"/>
                    <a:cs typeface="Times New Roman" panose="02020603050405020304" pitchFamily="18" charset="0"/>
                  </a:rPr>
                  <a:t>x=0</a:t>
                </a:r>
                <a:r>
                  <a:rPr kumimoji="1" lang="ja-JP" altLang="en-US" sz="2400" dirty="0">
                    <a:latin typeface="+mn-ea"/>
                    <a:cs typeface="Times New Roman" panose="02020603050405020304" pitchFamily="18" charset="0"/>
                  </a:rPr>
                  <a:t>として直線上を</a:t>
                </a:r>
                <a:r>
                  <a:rPr kumimoji="1" lang="en-US" altLang="ja-JP" sz="2400" dirty="0">
                    <a:latin typeface="+mn-ea"/>
                    <a:cs typeface="Times New Roman" panose="02020603050405020304" pitchFamily="18" charset="0"/>
                  </a:rPr>
                  <a:t>t=1</a:t>
                </a:r>
                <a:r>
                  <a:rPr kumimoji="1" lang="ja-JP" altLang="en-US" sz="2400" dirty="0">
                    <a:latin typeface="+mn-ea"/>
                    <a:cs typeface="Times New Roman" panose="02020603050405020304" pitchFamily="18" charset="0"/>
                  </a:rPr>
                  <a:t>ステップ毎に</a:t>
                </a:r>
                <a:r>
                  <a:rPr kumimoji="1" lang="en-US" altLang="ja-JP" sz="2400" dirty="0">
                    <a:latin typeface="+mn-ea"/>
                    <a:cs typeface="Times New Roman" panose="02020603050405020304" pitchFamily="18" charset="0"/>
                  </a:rPr>
                  <a:t>1</a:t>
                </a:r>
                <a:r>
                  <a:rPr kumimoji="1" lang="ja-JP" altLang="en-US" sz="2400" dirty="0">
                    <a:latin typeface="+mn-ea"/>
                    <a:cs typeface="Times New Roman" panose="02020603050405020304" pitchFamily="18" charset="0"/>
                  </a:rPr>
                  <a:t>または</a:t>
                </a:r>
                <a:r>
                  <a:rPr kumimoji="1" lang="en-US" altLang="ja-JP" sz="2400" dirty="0">
                    <a:latin typeface="+mn-ea"/>
                    <a:cs typeface="Times New Roman" panose="02020603050405020304" pitchFamily="18" charset="0"/>
                  </a:rPr>
                  <a:t>-1</a:t>
                </a:r>
                <a:r>
                  <a:rPr kumimoji="1" lang="ja-JP" altLang="en-US" sz="2400" dirty="0" err="1">
                    <a:latin typeface="+mn-ea"/>
                    <a:cs typeface="Times New Roman" panose="02020603050405020304" pitchFamily="18" charset="0"/>
                  </a:rPr>
                  <a:t>に等</a:t>
                </a:r>
                <a:r>
                  <a:rPr kumimoji="1" lang="ja-JP" altLang="en-US" sz="2400" dirty="0">
                    <a:latin typeface="+mn-ea"/>
                    <a:cs typeface="Times New Roman" panose="02020603050405020304" pitchFamily="18" charset="0"/>
                  </a:rPr>
                  <a:t>確率で進むウォーカーが</a:t>
                </a:r>
                <a:r>
                  <a:rPr kumimoji="1" lang="en-US" altLang="ja-JP" sz="2400" dirty="0">
                    <a:latin typeface="+mn-ea"/>
                    <a:cs typeface="Times New Roman" panose="02020603050405020304" pitchFamily="18" charset="0"/>
                  </a:rPr>
                  <a:t>10000</a:t>
                </a:r>
                <a:r>
                  <a:rPr kumimoji="1" lang="ja-JP" altLang="en-US" sz="2400" dirty="0">
                    <a:latin typeface="+mn-ea"/>
                    <a:cs typeface="Times New Roman" panose="02020603050405020304" pitchFamily="18" charset="0"/>
                  </a:rPr>
                  <a:t>個ある</a:t>
                </a:r>
                <a:r>
                  <a:rPr kumimoji="1" lang="en-US" altLang="ja-JP" sz="2400" dirty="0">
                    <a:latin typeface="+mn-ea"/>
                    <a:cs typeface="Times New Roman" panose="02020603050405020304" pitchFamily="18" charset="0"/>
                  </a:rPr>
                  <a:t>. </a:t>
                </a:r>
                <a:r>
                  <a:rPr kumimoji="1" lang="ja-JP" altLang="en-US" sz="2400" dirty="0">
                    <a:latin typeface="+mn-ea"/>
                    <a:cs typeface="Times New Roman" panose="02020603050405020304" pitchFamily="18" charset="0"/>
                  </a:rPr>
                  <a:t>これらのウォーカーが</a:t>
                </a:r>
                <a:r>
                  <a:rPr kumimoji="1" lang="en-US" altLang="ja-JP" sz="2400" dirty="0">
                    <a:latin typeface="+mn-ea"/>
                    <a:cs typeface="Times New Roman" panose="02020603050405020304" pitchFamily="18" charset="0"/>
                  </a:rPr>
                  <a:t>10000</a:t>
                </a:r>
                <a:r>
                  <a:rPr kumimoji="1" lang="ja-JP" altLang="en-US" sz="2400" dirty="0">
                    <a:latin typeface="+mn-ea"/>
                    <a:cs typeface="Times New Roman" panose="02020603050405020304" pitchFamily="18" charset="0"/>
                  </a:rPr>
                  <a:t>ステップ分進む</a:t>
                </a:r>
                <a:r>
                  <a:rPr kumimoji="1" lang="ja-JP" altLang="en-US" sz="2400" dirty="0" smtClean="0">
                    <a:latin typeface="+mn-ea"/>
                    <a:cs typeface="Times New Roman" panose="02020603050405020304" pitchFamily="18" charset="0"/>
                  </a:rPr>
                  <a:t>とき</a:t>
                </a:r>
                <a:endParaRPr kumimoji="1" lang="en-US" altLang="ja-JP" sz="2400" dirty="0" smtClean="0">
                  <a:latin typeface="+mn-ea"/>
                  <a:cs typeface="Times New Roman" panose="02020603050405020304" pitchFamily="18" charset="0"/>
                </a:endParaRPr>
              </a:p>
              <a:p>
                <a:pPr marL="11113"/>
                <a:endParaRPr kumimoji="1" lang="en-US" altLang="ja-JP" sz="2400" dirty="0">
                  <a:latin typeface="+mn-ea"/>
                  <a:cs typeface="Times New Roman" panose="02020603050405020304" pitchFamily="18" charset="0"/>
                </a:endParaRPr>
              </a:p>
              <a:p>
                <a:pPr marL="11113"/>
                <a:r>
                  <a:rPr kumimoji="1" lang="en-US" altLang="ja-JP" sz="2400" dirty="0">
                    <a:latin typeface="+mn-ea"/>
                    <a:cs typeface="Times New Roman" panose="02020603050405020304" pitchFamily="18" charset="0"/>
                  </a:rPr>
                  <a:t>(1)x</a:t>
                </a:r>
                <a:r>
                  <a:rPr kumimoji="1" lang="ja-JP" altLang="en-US" sz="2400" dirty="0">
                    <a:latin typeface="+mn-ea"/>
                    <a:cs typeface="Times New Roman" panose="02020603050405020304" pitchFamily="18" charset="0"/>
                  </a:rPr>
                  <a:t>軸を時間</a:t>
                </a:r>
                <a:r>
                  <a:rPr kumimoji="1" lang="en-US" altLang="ja-JP" sz="2400" dirty="0">
                    <a:latin typeface="+mn-ea"/>
                    <a:cs typeface="Times New Roman" panose="02020603050405020304" pitchFamily="18" charset="0"/>
                  </a:rPr>
                  <a:t>t</a:t>
                </a:r>
                <a:r>
                  <a:rPr kumimoji="1" lang="ja-JP" altLang="en-US" sz="2400" dirty="0">
                    <a:latin typeface="+mn-ea"/>
                    <a:cs typeface="Times New Roman" panose="02020603050405020304" pitchFamily="18" charset="0"/>
                  </a:rPr>
                  <a:t>として、</a:t>
                </a:r>
                <a:r>
                  <a:rPr kumimoji="1" lang="en-US" altLang="ja-JP" sz="2400" dirty="0">
                    <a:latin typeface="+mn-ea"/>
                    <a:cs typeface="Times New Roman" panose="02020603050405020304" pitchFamily="18" charset="0"/>
                  </a:rPr>
                  <a:t>y</a:t>
                </a:r>
                <a:r>
                  <a:rPr kumimoji="1" lang="ja-JP" altLang="en-US" sz="2400" dirty="0">
                    <a:latin typeface="+mn-ea"/>
                    <a:cs typeface="Times New Roman" panose="02020603050405020304" pitchFamily="18" charset="0"/>
                  </a:rPr>
                  <a:t>軸に各ステップ</a:t>
                </a:r>
                <a:r>
                  <a:rPr kumimoji="1" lang="en-US" altLang="ja-JP" sz="2400" dirty="0">
                    <a:latin typeface="+mn-ea"/>
                    <a:cs typeface="Times New Roman" panose="02020603050405020304" pitchFamily="18" charset="0"/>
                  </a:rPr>
                  <a:t>t</a:t>
                </a:r>
                <a:r>
                  <a:rPr kumimoji="1" lang="ja-JP" altLang="en-US" sz="2400" dirty="0">
                    <a:latin typeface="+mn-ea"/>
                    <a:cs typeface="Times New Roman" panose="02020603050405020304" pitchFamily="18" charset="0"/>
                  </a:rPr>
                  <a:t>における各ウォーカー</a:t>
                </a:r>
                <a:r>
                  <a:rPr kumimoji="1" lang="ja-JP" altLang="en-US" sz="2400" dirty="0">
                    <a:latin typeface="+mn-ea"/>
                    <a:cs typeface="Times New Roman" panose="02020603050405020304" pitchFamily="18" charset="0"/>
                  </a:rPr>
                  <a:t>の移動</a:t>
                </a:r>
                <a:r>
                  <a:rPr kumimoji="1" lang="ja-JP" altLang="en-US" sz="2400" dirty="0">
                    <a:latin typeface="+mn-ea"/>
                    <a:cs typeface="Times New Roman" panose="02020603050405020304" pitchFamily="18" charset="0"/>
                  </a:rPr>
                  <a:t>距離の</a:t>
                </a:r>
                <a:r>
                  <a:rPr kumimoji="1" lang="en-US" altLang="ja-JP" sz="2400" dirty="0">
                    <a:latin typeface="+mn-ea"/>
                    <a:cs typeface="Times New Roman" panose="02020603050405020304" pitchFamily="18" charset="0"/>
                  </a:rPr>
                  <a:t>2</a:t>
                </a:r>
                <a:r>
                  <a:rPr kumimoji="1" lang="ja-JP" altLang="en-US" sz="2400" dirty="0">
                    <a:latin typeface="+mn-ea"/>
                    <a:cs typeface="Times New Roman" panose="02020603050405020304" pitchFamily="18" charset="0"/>
                  </a:rPr>
                  <a:t>乗の平均値の√を図示せよ</a:t>
                </a:r>
                <a:endParaRPr kumimoji="1" lang="en-US" altLang="ja-JP" sz="2400" dirty="0">
                  <a:latin typeface="+mn-ea"/>
                  <a:cs typeface="Times New Roman" panose="02020603050405020304" pitchFamily="18" charset="0"/>
                </a:endParaRPr>
              </a:p>
              <a:p>
                <a:pPr marL="11113"/>
                <a:r>
                  <a:rPr kumimoji="1" lang="en-US" altLang="ja-JP" sz="2400" dirty="0">
                    <a:latin typeface="+mn-ea"/>
                    <a:cs typeface="Times New Roman" panose="02020603050405020304" pitchFamily="18" charset="0"/>
                  </a:rPr>
                  <a:t>(2)y=</a:t>
                </a:r>
                <a14:m>
                  <m:oMath xmlns:m="http://schemas.openxmlformats.org/officeDocument/2006/math">
                    <m:rad>
                      <m:radPr>
                        <m:degHide m:val="on"/>
                        <m:ctrlPr>
                          <a:rPr kumimoji="1" lang="en-US" altLang="ja-JP" sz="2400" i="1">
                            <a:latin typeface="Cambria Math" charset="0"/>
                            <a:cs typeface="Times New Roman" panose="02020603050405020304" pitchFamily="18" charset="0"/>
                          </a:rPr>
                        </m:ctrlPr>
                      </m:radPr>
                      <m:deg/>
                      <m:e>
                        <m:r>
                          <a:rPr kumimoji="1" lang="en-US" altLang="ja-JP" sz="2400" i="1">
                            <a:latin typeface="Cambria Math" panose="02040503050406030204" pitchFamily="18" charset="0"/>
                            <a:cs typeface="Times New Roman" panose="02020603050405020304" pitchFamily="18" charset="0"/>
                          </a:rPr>
                          <m:t>𝑡</m:t>
                        </m:r>
                      </m:e>
                    </m:rad>
                  </m:oMath>
                </a14:m>
                <a:r>
                  <a:rPr kumimoji="1" lang="ja-JP" altLang="en-US" sz="2400" dirty="0">
                    <a:latin typeface="+mn-ea"/>
                    <a:cs typeface="Times New Roman" panose="02020603050405020304" pitchFamily="18" charset="0"/>
                  </a:rPr>
                  <a:t>のグラフと比べてみよう</a:t>
                </a:r>
                <a:endParaRPr kumimoji="1" lang="en-US" altLang="ja-JP" sz="2400" dirty="0">
                  <a:latin typeface="+mn-ea"/>
                  <a:cs typeface="Times New Roman" panose="02020603050405020304" pitchFamily="18" charset="0"/>
                </a:endParaRPr>
              </a:p>
            </p:txBody>
          </p:sp>
        </mc:Choice>
        <mc:Fallback>
          <p:sp>
            <p:nvSpPr>
              <p:cNvPr id="15" name="正方形/長方形 14"/>
              <p:cNvSpPr>
                <a:spLocks noRot="1" noChangeAspect="1" noMove="1" noResize="1" noEditPoints="1" noAdjustHandles="1" noChangeArrowheads="1" noChangeShapeType="1" noTextEdit="1"/>
              </p:cNvSpPr>
              <p:nvPr/>
            </p:nvSpPr>
            <p:spPr>
              <a:xfrm>
                <a:off x="554897" y="1638132"/>
                <a:ext cx="8662086" cy="2699072"/>
              </a:xfrm>
              <a:prstGeom prst="rect">
                <a:avLst/>
              </a:prstGeom>
              <a:blipFill rotWithShape="0">
                <a:blip r:embed="rId2"/>
                <a:stretch>
                  <a:fillRect l="-915" t="-1810" b="-4525"/>
                </a:stretch>
              </a:blipFill>
            </p:spPr>
            <p:txBody>
              <a:bodyPr/>
              <a:lstStyle/>
              <a:p>
                <a:r>
                  <a:rPr lang="ja-JP" altLang="en-US">
                    <a:noFill/>
                  </a:rPr>
                  <a:t> </a:t>
                </a:r>
              </a:p>
            </p:txBody>
          </p:sp>
        </mc:Fallback>
      </mc:AlternateContent>
      <p:sp>
        <p:nvSpPr>
          <p:cNvPr id="16" name="円/楕円 15"/>
          <p:cNvSpPr/>
          <p:nvPr/>
        </p:nvSpPr>
        <p:spPr>
          <a:xfrm>
            <a:off x="6895071" y="4679265"/>
            <a:ext cx="543698" cy="54369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p:cNvCxnSpPr/>
          <p:nvPr/>
        </p:nvCxnSpPr>
        <p:spPr>
          <a:xfrm>
            <a:off x="8678562" y="5305780"/>
            <a:ext cx="0" cy="3089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環状矢印 23"/>
          <p:cNvSpPr/>
          <p:nvPr/>
        </p:nvSpPr>
        <p:spPr>
          <a:xfrm>
            <a:off x="7045411" y="4241160"/>
            <a:ext cx="1789670" cy="1884219"/>
          </a:xfrm>
          <a:prstGeom prst="circularArrow">
            <a:avLst>
              <a:gd name="adj1" fmla="val 2884"/>
              <a:gd name="adj2" fmla="val 1142319"/>
              <a:gd name="adj3" fmla="val 18209788"/>
              <a:gd name="adj4" fmla="val 13635613"/>
              <a:gd name="adj5" fmla="val 61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テキスト ボックス 27"/>
          <p:cNvSpPr txBox="1"/>
          <p:nvPr/>
        </p:nvSpPr>
        <p:spPr>
          <a:xfrm>
            <a:off x="6970242" y="5683840"/>
            <a:ext cx="393356" cy="369332"/>
          </a:xfrm>
          <a:prstGeom prst="rect">
            <a:avLst/>
          </a:prstGeom>
          <a:noFill/>
        </p:spPr>
        <p:txBody>
          <a:bodyPr wrap="square" rtlCol="0">
            <a:spAutoFit/>
          </a:bodyPr>
          <a:lstStyle/>
          <a:p>
            <a:r>
              <a:rPr kumimoji="1" lang="ja-JP" altLang="en-US" dirty="0" smtClean="0"/>
              <a:t>０</a:t>
            </a:r>
            <a:endParaRPr kumimoji="1" lang="ja-JP" altLang="en-US" dirty="0"/>
          </a:p>
        </p:txBody>
      </p:sp>
      <p:sp>
        <p:nvSpPr>
          <p:cNvPr id="29" name="テキスト ボックス 28"/>
          <p:cNvSpPr txBox="1"/>
          <p:nvPr/>
        </p:nvSpPr>
        <p:spPr>
          <a:xfrm>
            <a:off x="5348419" y="5683840"/>
            <a:ext cx="596213" cy="369332"/>
          </a:xfrm>
          <a:prstGeom prst="rect">
            <a:avLst/>
          </a:prstGeom>
          <a:noFill/>
        </p:spPr>
        <p:txBody>
          <a:bodyPr wrap="square" rtlCol="0">
            <a:spAutoFit/>
          </a:bodyPr>
          <a:lstStyle/>
          <a:p>
            <a:pPr algn="ctr"/>
            <a:r>
              <a:rPr kumimoji="1" lang="ja-JP" altLang="en-US" dirty="0" smtClean="0"/>
              <a:t>−１</a:t>
            </a:r>
            <a:endParaRPr kumimoji="1" lang="ja-JP" altLang="en-US" dirty="0"/>
          </a:p>
        </p:txBody>
      </p:sp>
      <p:sp>
        <p:nvSpPr>
          <p:cNvPr id="30" name="テキスト ボックス 29"/>
          <p:cNvSpPr txBox="1"/>
          <p:nvPr/>
        </p:nvSpPr>
        <p:spPr>
          <a:xfrm>
            <a:off x="8481884" y="5683840"/>
            <a:ext cx="393356" cy="369332"/>
          </a:xfrm>
          <a:prstGeom prst="rect">
            <a:avLst/>
          </a:prstGeom>
          <a:noFill/>
        </p:spPr>
        <p:txBody>
          <a:bodyPr wrap="square" rtlCol="0">
            <a:spAutoFit/>
          </a:bodyPr>
          <a:lstStyle/>
          <a:p>
            <a:pPr algn="ctr"/>
            <a:r>
              <a:rPr kumimoji="1" lang="en-US" altLang="ja-JP" dirty="0" smtClean="0"/>
              <a:t>1</a:t>
            </a:r>
            <a:endParaRPr kumimoji="1" lang="ja-JP" altLang="en-US" dirty="0"/>
          </a:p>
        </p:txBody>
      </p:sp>
      <p:sp>
        <p:nvSpPr>
          <p:cNvPr id="31" name="テキスト ボックス 30"/>
          <p:cNvSpPr txBox="1"/>
          <p:nvPr/>
        </p:nvSpPr>
        <p:spPr>
          <a:xfrm>
            <a:off x="8077715" y="4023928"/>
            <a:ext cx="686830" cy="369332"/>
          </a:xfrm>
          <a:prstGeom prst="rect">
            <a:avLst/>
          </a:prstGeom>
          <a:noFill/>
        </p:spPr>
        <p:txBody>
          <a:bodyPr wrap="square" rtlCol="0">
            <a:spAutoFit/>
          </a:bodyPr>
          <a:lstStyle/>
          <a:p>
            <a:r>
              <a:rPr kumimoji="1" lang="en-US" altLang="ja-JP" smtClean="0"/>
              <a:t>1/2</a:t>
            </a:r>
            <a:endParaRPr kumimoji="1" lang="ja-JP" altLang="en-US" dirty="0"/>
          </a:p>
        </p:txBody>
      </p:sp>
      <p:sp>
        <p:nvSpPr>
          <p:cNvPr id="32" name="テキスト ボックス 31"/>
          <p:cNvSpPr txBox="1"/>
          <p:nvPr/>
        </p:nvSpPr>
        <p:spPr>
          <a:xfrm>
            <a:off x="5819004" y="4027944"/>
            <a:ext cx="686830" cy="369332"/>
          </a:xfrm>
          <a:prstGeom prst="rect">
            <a:avLst/>
          </a:prstGeom>
          <a:noFill/>
        </p:spPr>
        <p:txBody>
          <a:bodyPr wrap="square" rtlCol="0">
            <a:spAutoFit/>
          </a:bodyPr>
          <a:lstStyle/>
          <a:p>
            <a:r>
              <a:rPr kumimoji="1" lang="en-US" altLang="ja-JP" smtClean="0"/>
              <a:t>1/2</a:t>
            </a:r>
            <a:endParaRPr kumimoji="1" lang="ja-JP" altLang="en-US" dirty="0"/>
          </a:p>
        </p:txBody>
      </p:sp>
      <p:sp>
        <p:nvSpPr>
          <p:cNvPr id="33" name="環状矢印 32"/>
          <p:cNvSpPr/>
          <p:nvPr/>
        </p:nvSpPr>
        <p:spPr>
          <a:xfrm flipH="1">
            <a:off x="5502105" y="4241159"/>
            <a:ext cx="1789670" cy="1884219"/>
          </a:xfrm>
          <a:prstGeom prst="circularArrow">
            <a:avLst>
              <a:gd name="adj1" fmla="val 2884"/>
              <a:gd name="adj2" fmla="val 1142319"/>
              <a:gd name="adj3" fmla="val 18209788"/>
              <a:gd name="adj4" fmla="val 13635613"/>
              <a:gd name="adj5" fmla="val 61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p:cNvSpPr txBox="1"/>
          <p:nvPr/>
        </p:nvSpPr>
        <p:spPr>
          <a:xfrm>
            <a:off x="554897" y="4594396"/>
            <a:ext cx="3744098" cy="923330"/>
          </a:xfrm>
          <a:prstGeom prst="rect">
            <a:avLst/>
          </a:prstGeom>
          <a:noFill/>
        </p:spPr>
        <p:txBody>
          <a:bodyPr wrap="square" rtlCol="0">
            <a:spAutoFit/>
          </a:bodyPr>
          <a:lstStyle/>
          <a:p>
            <a:r>
              <a:rPr kumimoji="1" lang="en-US" altLang="ja-JP" dirty="0" smtClean="0"/>
              <a:t>※</a:t>
            </a:r>
            <a:r>
              <a:rPr kumimoji="1" lang="ja-JP" altLang="en-US" dirty="0" smtClean="0"/>
              <a:t>できない人はウォーカーの個数を</a:t>
            </a:r>
            <a:r>
              <a:rPr kumimoji="1" lang="en-US" altLang="ja-JP" dirty="0" smtClean="0"/>
              <a:t>1</a:t>
            </a:r>
            <a:r>
              <a:rPr kumimoji="1" lang="ja-JP" altLang="en-US" dirty="0" smtClean="0"/>
              <a:t>にするなど数を減らして実験してみてください</a:t>
            </a:r>
            <a:endParaRPr kumimoji="1" lang="ja-JP" altLang="en-US" dirty="0"/>
          </a:p>
        </p:txBody>
      </p:sp>
    </p:spTree>
    <p:extLst>
      <p:ext uri="{BB962C8B-B14F-4D97-AF65-F5344CB8AC3E}">
        <p14:creationId xmlns:p14="http://schemas.microsoft.com/office/powerpoint/2010/main" val="32229245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BF99F5A-3D33-4C56-BBB8-02C2A46F3601}" type="slidenum">
              <a:rPr kumimoji="1" lang="ja-JP" altLang="en-US" smtClean="0"/>
              <a:pPr/>
              <a:t>35</a:t>
            </a:fld>
            <a:endParaRPr kumimoji="1" lang="ja-JP" altLang="en-US" dirty="0"/>
          </a:p>
        </p:txBody>
      </p:sp>
      <p:sp>
        <p:nvSpPr>
          <p:cNvPr id="3" name="タイトル 2"/>
          <p:cNvSpPr>
            <a:spLocks noGrp="1"/>
          </p:cNvSpPr>
          <p:nvPr>
            <p:ph type="title"/>
          </p:nvPr>
        </p:nvSpPr>
        <p:spPr/>
        <p:txBody>
          <a:bodyPr/>
          <a:lstStyle/>
          <a:p>
            <a:r>
              <a:rPr kumimoji="1" lang="ja-JP" altLang="en-US" dirty="0" smtClean="0"/>
              <a:t>総合演習</a:t>
            </a:r>
            <a:r>
              <a:rPr kumimoji="1" lang="en-US" altLang="ja-JP" dirty="0" smtClean="0"/>
              <a:t>: </a:t>
            </a:r>
            <a:r>
              <a:rPr kumimoji="1" lang="ja-JP" altLang="en-US" dirty="0" smtClean="0"/>
              <a:t>ヒント</a:t>
            </a:r>
            <a:endParaRPr kumimoji="1" lang="ja-JP" altLang="en-US" dirty="0"/>
          </a:p>
        </p:txBody>
      </p:sp>
      <p:sp>
        <p:nvSpPr>
          <p:cNvPr id="4" name="正方形/長方形 3"/>
          <p:cNvSpPr/>
          <p:nvPr/>
        </p:nvSpPr>
        <p:spPr>
          <a:xfrm>
            <a:off x="0" y="980030"/>
            <a:ext cx="9144000" cy="4647426"/>
          </a:xfrm>
          <a:prstGeom prst="rect">
            <a:avLst/>
          </a:prstGeom>
        </p:spPr>
        <p:txBody>
          <a:bodyPr wrap="square">
            <a:spAutoFit/>
          </a:bodyPr>
          <a:lstStyle/>
          <a:p>
            <a:endParaRPr kumimoji="1" lang="en-US" altLang="ja-JP" sz="3200" dirty="0" smtClean="0">
              <a:latin typeface="+mn-ea"/>
              <a:cs typeface="Times New Roman" panose="02020603050405020304" pitchFamily="18" charset="0"/>
            </a:endParaRPr>
          </a:p>
          <a:p>
            <a:r>
              <a:rPr kumimoji="1" lang="ja-JP" altLang="en-US" sz="2400" dirty="0" smtClean="0">
                <a:latin typeface="+mn-ea"/>
                <a:cs typeface="Times New Roman" panose="02020603050405020304" pitchFamily="18" charset="0"/>
              </a:rPr>
              <a:t>・</a:t>
            </a:r>
            <a:r>
              <a:rPr kumimoji="1" lang="en-US" altLang="ja-JP" sz="2400" dirty="0" smtClean="0">
                <a:latin typeface="+mn-ea"/>
                <a:cs typeface="Times New Roman" panose="02020603050405020304" pitchFamily="18" charset="0"/>
              </a:rPr>
              <a:t>1 or -1</a:t>
            </a:r>
            <a:r>
              <a:rPr kumimoji="1" lang="ja-JP" altLang="en-US" sz="2400" dirty="0" smtClean="0">
                <a:latin typeface="+mn-ea"/>
                <a:cs typeface="Times New Roman" panose="02020603050405020304" pitchFamily="18" charset="0"/>
              </a:rPr>
              <a:t>移動はいろんな書き方があるけど</a:t>
            </a:r>
            <a:r>
              <a:rPr kumimoji="1" lang="en-US" altLang="ja-JP" sz="2400" dirty="0" smtClean="0">
                <a:latin typeface="+mn-ea"/>
                <a:cs typeface="Times New Roman" panose="02020603050405020304" pitchFamily="18" charset="0"/>
              </a:rPr>
              <a:t>, </a:t>
            </a:r>
          </a:p>
          <a:p>
            <a:pPr marL="265113"/>
            <a:r>
              <a:rPr kumimoji="1" lang="en-US" altLang="ja-JP" sz="2400" dirty="0" err="1" smtClean="0">
                <a:latin typeface="+mn-ea"/>
                <a:cs typeface="Times New Roman" panose="02020603050405020304" pitchFamily="18" charset="0"/>
              </a:rPr>
              <a:t>np.random.choice</a:t>
            </a:r>
            <a:r>
              <a:rPr kumimoji="1" lang="en-US" altLang="ja-JP" sz="2400" dirty="0" smtClean="0">
                <a:latin typeface="+mn-ea"/>
                <a:cs typeface="Times New Roman" panose="02020603050405020304" pitchFamily="18" charset="0"/>
              </a:rPr>
              <a:t>([-1, 1], </a:t>
            </a:r>
            <a:r>
              <a:rPr kumimoji="1" lang="en-US" altLang="ja-JP" sz="2400" i="1" dirty="0" smtClean="0">
                <a:latin typeface="Times New Roman" panose="02020603050405020304" pitchFamily="18" charset="0"/>
                <a:cs typeface="Times New Roman" panose="02020603050405020304" pitchFamily="18" charset="0"/>
              </a:rPr>
              <a:t>size</a:t>
            </a:r>
            <a:r>
              <a:rPr kumimoji="1" lang="en-US" altLang="ja-JP" sz="2400" dirty="0" smtClean="0">
                <a:latin typeface="+mn-ea"/>
                <a:cs typeface="Times New Roman" panose="02020603050405020304" pitchFamily="18" charset="0"/>
              </a:rPr>
              <a:t>)</a:t>
            </a:r>
            <a:r>
              <a:rPr kumimoji="1" lang="ja-JP" altLang="en-US" sz="2400" dirty="0" smtClean="0">
                <a:latin typeface="+mn-ea"/>
                <a:cs typeface="Times New Roman" panose="02020603050405020304" pitchFamily="18" charset="0"/>
              </a:rPr>
              <a:t>とか</a:t>
            </a:r>
            <a:endParaRPr kumimoji="1" lang="en-US" altLang="ja-JP" sz="2400" dirty="0" smtClean="0">
              <a:latin typeface="+mn-ea"/>
              <a:cs typeface="Times New Roman" panose="02020603050405020304" pitchFamily="18" charset="0"/>
            </a:endParaRPr>
          </a:p>
          <a:p>
            <a:pPr marL="265113"/>
            <a:r>
              <a:rPr kumimoji="1" lang="en-US" altLang="ja-JP" sz="2400" dirty="0" smtClean="0">
                <a:latin typeface="+mn-ea"/>
                <a:cs typeface="Times New Roman" panose="02020603050405020304" pitchFamily="18" charset="0"/>
              </a:rPr>
              <a:t>2*</a:t>
            </a:r>
            <a:r>
              <a:rPr kumimoji="1" lang="en-US" altLang="ja-JP" sz="2400" dirty="0" err="1" smtClean="0">
                <a:latin typeface="+mn-ea"/>
                <a:cs typeface="Times New Roman" panose="02020603050405020304" pitchFamily="18" charset="0"/>
              </a:rPr>
              <a:t>np.random.randint</a:t>
            </a:r>
            <a:r>
              <a:rPr kumimoji="1" lang="en-US" altLang="ja-JP" sz="2400" dirty="0" smtClean="0">
                <a:latin typeface="+mn-ea"/>
                <a:cs typeface="Times New Roman" panose="02020603050405020304" pitchFamily="18" charset="0"/>
              </a:rPr>
              <a:t>(0, 2, </a:t>
            </a:r>
            <a:r>
              <a:rPr kumimoji="1" lang="en-US" altLang="ja-JP" sz="2400" i="1" dirty="0">
                <a:latin typeface="Times New Roman" panose="02020603050405020304" pitchFamily="18" charset="0"/>
                <a:cs typeface="Times New Roman" panose="02020603050405020304" pitchFamily="18" charset="0"/>
              </a:rPr>
              <a:t>size</a:t>
            </a:r>
            <a:r>
              <a:rPr kumimoji="1" lang="en-US" altLang="ja-JP" sz="2400" dirty="0" smtClean="0">
                <a:latin typeface="+mn-ea"/>
                <a:cs typeface="Times New Roman" panose="02020603050405020304" pitchFamily="18" charset="0"/>
              </a:rPr>
              <a:t>)-1</a:t>
            </a:r>
            <a:r>
              <a:rPr kumimoji="1" lang="ja-JP" altLang="en-US" sz="2400" dirty="0" smtClean="0">
                <a:latin typeface="+mn-ea"/>
                <a:cs typeface="Times New Roman" panose="02020603050405020304" pitchFamily="18" charset="0"/>
              </a:rPr>
              <a:t>とかでできます</a:t>
            </a:r>
            <a:endParaRPr kumimoji="1" lang="en-US" altLang="ja-JP" sz="2400" dirty="0" smtClean="0">
              <a:latin typeface="+mn-ea"/>
              <a:cs typeface="Times New Roman" panose="02020603050405020304" pitchFamily="18" charset="0"/>
            </a:endParaRPr>
          </a:p>
          <a:p>
            <a:pPr marL="265113"/>
            <a:endParaRPr kumimoji="1" lang="en-US" altLang="ja-JP" sz="2400" dirty="0" smtClean="0">
              <a:latin typeface="+mn-ea"/>
              <a:cs typeface="Times New Roman" panose="02020603050405020304" pitchFamily="18" charset="0"/>
            </a:endParaRPr>
          </a:p>
          <a:p>
            <a:pPr marL="265113" indent="-265113"/>
            <a:r>
              <a:rPr kumimoji="1" lang="ja-JP" altLang="en-US" sz="2400" dirty="0" smtClean="0">
                <a:latin typeface="+mn-ea"/>
                <a:cs typeface="Times New Roman" panose="02020603050405020304" pitchFamily="18" charset="0"/>
              </a:rPr>
              <a:t>・</a:t>
            </a:r>
            <a:r>
              <a:rPr kumimoji="1" lang="en-US" altLang="ja-JP" sz="2400" dirty="0" err="1" smtClean="0">
                <a:latin typeface="+mn-ea"/>
                <a:cs typeface="Times New Roman" panose="02020603050405020304" pitchFamily="18" charset="0"/>
              </a:rPr>
              <a:t>np.mean</a:t>
            </a:r>
            <a:r>
              <a:rPr kumimoji="1" lang="en-US" altLang="ja-JP" sz="2400" dirty="0" smtClean="0">
                <a:latin typeface="+mn-ea"/>
                <a:cs typeface="Times New Roman" panose="02020603050405020304" pitchFamily="18" charset="0"/>
              </a:rPr>
              <a:t>(axis=0)</a:t>
            </a:r>
            <a:r>
              <a:rPr kumimoji="1" lang="ja-JP" altLang="en-US" sz="2400" dirty="0" smtClean="0">
                <a:latin typeface="+mn-ea"/>
                <a:cs typeface="Times New Roman" panose="02020603050405020304" pitchFamily="18" charset="0"/>
              </a:rPr>
              <a:t>だとかの</a:t>
            </a:r>
            <a:r>
              <a:rPr kumimoji="1" lang="en-US" altLang="ja-JP" sz="2400" dirty="0" smtClean="0">
                <a:latin typeface="+mn-ea"/>
                <a:cs typeface="Times New Roman" panose="02020603050405020304" pitchFamily="18" charset="0"/>
              </a:rPr>
              <a:t>axis</a:t>
            </a:r>
            <a:r>
              <a:rPr kumimoji="1" lang="ja-JP" altLang="en-US" sz="2400" dirty="0" smtClean="0">
                <a:latin typeface="+mn-ea"/>
                <a:cs typeface="Times New Roman" panose="02020603050405020304" pitchFamily="18" charset="0"/>
              </a:rPr>
              <a:t>オプションをうまく使ってください</a:t>
            </a:r>
            <a:r>
              <a:rPr kumimoji="1" lang="en-US" altLang="ja-JP" sz="2400" dirty="0" smtClean="0">
                <a:latin typeface="+mn-ea"/>
                <a:cs typeface="Times New Roman" panose="02020603050405020304" pitchFamily="18" charset="0"/>
              </a:rPr>
              <a:t>(</a:t>
            </a:r>
            <a:r>
              <a:rPr kumimoji="1" lang="ja-JP" altLang="en-US" sz="2400" dirty="0" smtClean="0">
                <a:latin typeface="+mn-ea"/>
                <a:cs typeface="Times New Roman" panose="02020603050405020304" pitchFamily="18" charset="0"/>
              </a:rPr>
              <a:t>挙動がわからなかったらコンソールで実験する</a:t>
            </a:r>
            <a:r>
              <a:rPr kumimoji="1" lang="en-US" altLang="ja-JP" sz="2400" dirty="0" smtClean="0">
                <a:latin typeface="+mn-ea"/>
                <a:cs typeface="Times New Roman" panose="02020603050405020304" pitchFamily="18" charset="0"/>
              </a:rPr>
              <a:t>)</a:t>
            </a:r>
          </a:p>
          <a:p>
            <a:pPr marL="265113" indent="-265113"/>
            <a:endParaRPr kumimoji="1" lang="en-US" altLang="ja-JP" sz="2400" dirty="0">
              <a:latin typeface="+mn-ea"/>
              <a:cs typeface="Times New Roman" panose="02020603050405020304" pitchFamily="18" charset="0"/>
            </a:endParaRPr>
          </a:p>
          <a:p>
            <a:pPr marL="265113" indent="-265113"/>
            <a:r>
              <a:rPr kumimoji="1" lang="ja-JP" altLang="en-US" sz="2400" dirty="0" smtClean="0">
                <a:latin typeface="+mn-ea"/>
                <a:cs typeface="Times New Roman" panose="02020603050405020304" pitchFamily="18" charset="0"/>
              </a:rPr>
              <a:t>・あらかじめどの時間ステップにどのウォーカーが</a:t>
            </a:r>
            <a:r>
              <a:rPr kumimoji="1" lang="en-US" altLang="ja-JP" sz="2400" dirty="0" smtClean="0">
                <a:latin typeface="+mn-ea"/>
                <a:cs typeface="Times New Roman" panose="02020603050405020304" pitchFamily="18" charset="0"/>
              </a:rPr>
              <a:t>1 or -1</a:t>
            </a:r>
            <a:r>
              <a:rPr kumimoji="1" lang="ja-JP" altLang="en-US" sz="2400" dirty="0" smtClean="0">
                <a:latin typeface="+mn-ea"/>
                <a:cs typeface="Times New Roman" panose="02020603050405020304" pitchFamily="18" charset="0"/>
              </a:rPr>
              <a:t>のどちらに移動するのかの行列を作っておく</a:t>
            </a:r>
            <a:endParaRPr kumimoji="1" lang="en-US" altLang="ja-JP" sz="2400" dirty="0" smtClean="0">
              <a:latin typeface="+mn-ea"/>
              <a:cs typeface="Times New Roman" panose="02020603050405020304" pitchFamily="18" charset="0"/>
            </a:endParaRPr>
          </a:p>
          <a:p>
            <a:pPr marL="265113" indent="-265113"/>
            <a:endParaRPr kumimoji="1" lang="en-US" altLang="ja-JP" sz="2400" dirty="0">
              <a:latin typeface="+mn-ea"/>
              <a:cs typeface="Times New Roman" panose="02020603050405020304" pitchFamily="18" charset="0"/>
            </a:endParaRPr>
          </a:p>
          <a:p>
            <a:pPr marL="265113" indent="-265113"/>
            <a:r>
              <a:rPr kumimoji="1" lang="ja-JP" altLang="en-US" sz="2400" dirty="0" smtClean="0">
                <a:latin typeface="+mn-ea"/>
                <a:cs typeface="Times New Roman" panose="02020603050405020304" pitchFamily="18" charset="0"/>
              </a:rPr>
              <a:t>・</a:t>
            </a:r>
            <a:r>
              <a:rPr kumimoji="1" lang="en-US" altLang="ja-JP" sz="2400" dirty="0" err="1" smtClean="0">
                <a:latin typeface="+mn-ea"/>
                <a:cs typeface="Times New Roman" panose="02020603050405020304" pitchFamily="18" charset="0"/>
              </a:rPr>
              <a:t>np.cumsum</a:t>
            </a:r>
            <a:r>
              <a:rPr kumimoji="1" lang="en-US" altLang="ja-JP" sz="2400" dirty="0" smtClean="0">
                <a:latin typeface="+mn-ea"/>
                <a:cs typeface="Times New Roman" panose="02020603050405020304" pitchFamily="18" charset="0"/>
              </a:rPr>
              <a:t>()</a:t>
            </a:r>
            <a:r>
              <a:rPr kumimoji="1" lang="ja-JP" altLang="en-US" sz="2400" dirty="0" smtClean="0">
                <a:latin typeface="+mn-ea"/>
                <a:cs typeface="Times New Roman" panose="02020603050405020304" pitchFamily="18" charset="0"/>
              </a:rPr>
              <a:t>でググ</a:t>
            </a:r>
            <a:r>
              <a:rPr kumimoji="1" lang="ja-JP" altLang="en-US" sz="2400" dirty="0" err="1" smtClean="0">
                <a:latin typeface="+mn-ea"/>
                <a:cs typeface="Times New Roman" panose="02020603050405020304" pitchFamily="18" charset="0"/>
              </a:rPr>
              <a:t>れ</a:t>
            </a:r>
            <a:endParaRPr kumimoji="1" lang="en-US" altLang="ja-JP" sz="2400" dirty="0" smtClean="0">
              <a:latin typeface="+mn-ea"/>
              <a:cs typeface="Times New Roman" panose="02020603050405020304" pitchFamily="18" charset="0"/>
            </a:endParaRPr>
          </a:p>
        </p:txBody>
      </p:sp>
      <p:sp>
        <p:nvSpPr>
          <p:cNvPr id="5" name="テキスト ボックス 4"/>
          <p:cNvSpPr txBox="1"/>
          <p:nvPr/>
        </p:nvSpPr>
        <p:spPr>
          <a:xfrm>
            <a:off x="0" y="6125378"/>
            <a:ext cx="9144000" cy="369332"/>
          </a:xfrm>
          <a:prstGeom prst="rect">
            <a:avLst/>
          </a:prstGeom>
          <a:noFill/>
        </p:spPr>
        <p:txBody>
          <a:bodyPr wrap="square" rtlCol="0">
            <a:spAutoFit/>
          </a:bodyPr>
          <a:lstStyle/>
          <a:p>
            <a:r>
              <a:rPr kumimoji="1" lang="en-US" altLang="ja-JP" dirty="0" smtClean="0"/>
              <a:t>PDF reader</a:t>
            </a:r>
            <a:r>
              <a:rPr kumimoji="1" lang="ja-JP" altLang="en-US" dirty="0" smtClean="0"/>
              <a:t>の機能で字を黒くしてください</a:t>
            </a:r>
            <a:r>
              <a:rPr kumimoji="1" lang="en-US" altLang="ja-JP" dirty="0" smtClean="0"/>
              <a:t>. </a:t>
            </a:r>
            <a:endParaRPr kumimoji="1" lang="ja-JP" altLang="en-US" dirty="0"/>
          </a:p>
        </p:txBody>
      </p:sp>
    </p:spTree>
    <p:extLst>
      <p:ext uri="{BB962C8B-B14F-4D97-AF65-F5344CB8AC3E}">
        <p14:creationId xmlns:p14="http://schemas.microsoft.com/office/powerpoint/2010/main" val="16723118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BF99F5A-3D33-4C56-BBB8-02C2A46F3601}" type="slidenum">
              <a:rPr kumimoji="1" lang="ja-JP" altLang="en-US" smtClean="0"/>
              <a:pPr/>
              <a:t>36</a:t>
            </a:fld>
            <a:endParaRPr kumimoji="1" lang="ja-JP" altLang="en-US" dirty="0"/>
          </a:p>
        </p:txBody>
      </p:sp>
      <p:sp>
        <p:nvSpPr>
          <p:cNvPr id="3" name="タイトル 2"/>
          <p:cNvSpPr>
            <a:spLocks noGrp="1"/>
          </p:cNvSpPr>
          <p:nvPr>
            <p:ph type="title"/>
          </p:nvPr>
        </p:nvSpPr>
        <p:spPr/>
        <p:txBody>
          <a:bodyPr/>
          <a:lstStyle/>
          <a:p>
            <a:r>
              <a:rPr kumimoji="1" lang="ja-JP" altLang="en-US" dirty="0" smtClean="0"/>
              <a:t>総合演習</a:t>
            </a:r>
            <a:r>
              <a:rPr kumimoji="1" lang="en-US" altLang="ja-JP" dirty="0" smtClean="0"/>
              <a:t>: </a:t>
            </a:r>
            <a:r>
              <a:rPr kumimoji="1" lang="ja-JP" altLang="en-US" dirty="0" smtClean="0"/>
              <a:t>解答</a:t>
            </a:r>
            <a:endParaRPr kumimoji="1" lang="ja-JP" altLang="en-US" dirty="0"/>
          </a:p>
        </p:txBody>
      </p:sp>
      <p:sp>
        <p:nvSpPr>
          <p:cNvPr id="6" name="テキスト ボックス 5"/>
          <p:cNvSpPr txBox="1"/>
          <p:nvPr/>
        </p:nvSpPr>
        <p:spPr>
          <a:xfrm>
            <a:off x="5239744" y="2250072"/>
            <a:ext cx="1787487" cy="646331"/>
          </a:xfrm>
          <a:prstGeom prst="rect">
            <a:avLst/>
          </a:prstGeom>
          <a:noFill/>
        </p:spPr>
        <p:txBody>
          <a:bodyPr wrap="square" rtlCol="0">
            <a:spAutoFit/>
          </a:bodyPr>
          <a:lstStyle/>
          <a:p>
            <a:r>
              <a:rPr kumimoji="1" lang="ja-JP" altLang="en-US" b="1" dirty="0" smtClean="0"/>
              <a:t>←</a:t>
            </a:r>
            <a:r>
              <a:rPr kumimoji="1" lang="ja-JP" altLang="en-US" dirty="0" smtClean="0"/>
              <a:t>コードの例</a:t>
            </a:r>
            <a:endParaRPr kumimoji="1" lang="en-US" altLang="ja-JP" dirty="0" smtClean="0"/>
          </a:p>
          <a:p>
            <a:r>
              <a:rPr kumimoji="1" lang="ja-JP" altLang="en-US" b="1" dirty="0" smtClean="0"/>
              <a:t>↓</a:t>
            </a:r>
            <a:r>
              <a:rPr kumimoji="1" lang="ja-JP" altLang="en-US" dirty="0" smtClean="0"/>
              <a:t>実行結果</a:t>
            </a:r>
            <a:endParaRPr kumimoji="1" lang="en-US" altLang="ja-JP" dirty="0" smtClean="0"/>
          </a:p>
        </p:txBody>
      </p:sp>
      <p:sp>
        <p:nvSpPr>
          <p:cNvPr id="7" name="テキスト ボックス 6"/>
          <p:cNvSpPr txBox="1"/>
          <p:nvPr/>
        </p:nvSpPr>
        <p:spPr>
          <a:xfrm>
            <a:off x="0" y="980030"/>
            <a:ext cx="9144000" cy="1200329"/>
          </a:xfrm>
          <a:prstGeom prst="rect">
            <a:avLst/>
          </a:prstGeom>
          <a:noFill/>
        </p:spPr>
        <p:txBody>
          <a:bodyPr wrap="square" rtlCol="0">
            <a:spAutoFit/>
          </a:bodyPr>
          <a:lstStyle/>
          <a:p>
            <a:r>
              <a:rPr kumimoji="1" lang="ja-JP" altLang="en-US" sz="2400" dirty="0" smtClean="0"/>
              <a:t>・</a:t>
            </a:r>
            <a:r>
              <a:rPr kumimoji="1" lang="en-US" altLang="ja-JP" sz="2400" dirty="0" err="1" smtClean="0"/>
              <a:t>np.cumsum</a:t>
            </a:r>
            <a:r>
              <a:rPr kumimoji="1" lang="ja-JP" altLang="en-US" sz="2400" dirty="0" smtClean="0"/>
              <a:t>または</a:t>
            </a:r>
            <a:r>
              <a:rPr kumimoji="1" lang="en-US" altLang="ja-JP" sz="2400" dirty="0" err="1" smtClean="0"/>
              <a:t>ndarray.cumsum</a:t>
            </a:r>
            <a:r>
              <a:rPr kumimoji="1" lang="ja-JP" altLang="en-US" sz="2400" dirty="0" smtClean="0"/>
              <a:t>を用いること</a:t>
            </a:r>
            <a:endParaRPr kumimoji="1" lang="en-US" altLang="ja-JP" sz="2400" dirty="0" smtClean="0"/>
          </a:p>
          <a:p>
            <a:pPr marL="265113" indent="-265113"/>
            <a:r>
              <a:rPr kumimoji="1" lang="ja-JP" altLang="en-US" sz="2400" dirty="0" smtClean="0"/>
              <a:t>・すべてのウォーカーの時間</a:t>
            </a:r>
            <a:r>
              <a:rPr kumimoji="1" lang="en-US" altLang="ja-JP" sz="2400" dirty="0" smtClean="0"/>
              <a:t>t</a:t>
            </a:r>
            <a:r>
              <a:rPr kumimoji="1" lang="ja-JP" altLang="en-US" sz="2400" dirty="0" smtClean="0"/>
              <a:t>において</a:t>
            </a:r>
            <a:r>
              <a:rPr kumimoji="1" lang="en-US" altLang="ja-JP" sz="2400" dirty="0" smtClean="0"/>
              <a:t>-1</a:t>
            </a:r>
            <a:r>
              <a:rPr kumimoji="1" lang="ja-JP" altLang="en-US" sz="2400" dirty="0" smtClean="0"/>
              <a:t>と</a:t>
            </a:r>
            <a:r>
              <a:rPr kumimoji="1" lang="en-US" altLang="ja-JP" sz="2400" dirty="0" smtClean="0"/>
              <a:t>1</a:t>
            </a:r>
            <a:r>
              <a:rPr kumimoji="1" lang="ja-JP" altLang="en-US" sz="2400" dirty="0" smtClean="0"/>
              <a:t>のどちらに進むのかをあらかじめ行列として生成しておく　　の２点がミソでした</a:t>
            </a:r>
            <a:endParaRPr kumimoji="1" lang="ja-JP" altLang="en-US" sz="2400" dirty="0"/>
          </a:p>
        </p:txBody>
      </p:sp>
      <p:pic>
        <p:nvPicPr>
          <p:cNvPr id="8" name="図 7"/>
          <p:cNvPicPr>
            <a:picLocks noChangeAspect="1"/>
          </p:cNvPicPr>
          <p:nvPr/>
        </p:nvPicPr>
        <p:blipFill rotWithShape="1">
          <a:blip r:embed="rId2"/>
          <a:srcRect l="41258" t="32533" r="28890" b="26511"/>
          <a:stretch/>
        </p:blipFill>
        <p:spPr>
          <a:xfrm>
            <a:off x="0" y="2250072"/>
            <a:ext cx="5239744" cy="3864054"/>
          </a:xfrm>
          <a:prstGeom prst="rect">
            <a:avLst/>
          </a:prstGeom>
        </p:spPr>
      </p:pic>
      <p:sp>
        <p:nvSpPr>
          <p:cNvPr id="4" name="正方形/長方形 3"/>
          <p:cNvSpPr/>
          <p:nvPr/>
        </p:nvSpPr>
        <p:spPr>
          <a:xfrm>
            <a:off x="4438790" y="3244334"/>
            <a:ext cx="266420" cy="369332"/>
          </a:xfrm>
          <a:prstGeom prst="rect">
            <a:avLst/>
          </a:prstGeom>
        </p:spPr>
        <p:txBody>
          <a:bodyPr wrap="none">
            <a:spAutoFit/>
          </a:bodyPr>
          <a:lstStyle/>
          <a:p>
            <a:r>
              <a:rPr lang="ja-JP" altLang="en-US" dirty="0"/>
              <a:t>￼</a:t>
            </a:r>
          </a:p>
        </p:txBody>
      </p:sp>
      <p:sp>
        <p:nvSpPr>
          <p:cNvPr id="9" name="正方形/長方形 8"/>
          <p:cNvSpPr/>
          <p:nvPr/>
        </p:nvSpPr>
        <p:spPr>
          <a:xfrm>
            <a:off x="4438790" y="3244334"/>
            <a:ext cx="266420" cy="369332"/>
          </a:xfrm>
          <a:prstGeom prst="rect">
            <a:avLst/>
          </a:prstGeom>
        </p:spPr>
        <p:txBody>
          <a:bodyPr wrap="none">
            <a:spAutoFit/>
          </a:bodyPr>
          <a:lstStyle/>
          <a:p>
            <a:r>
              <a:rPr lang="ja-JP" altLang="en-US" dirty="0"/>
              <a:t>￼</a:t>
            </a:r>
          </a:p>
        </p:txBody>
      </p:sp>
      <p:pic>
        <p:nvPicPr>
          <p:cNvPr id="12" name="図 11"/>
          <p:cNvPicPr>
            <a:picLocks noChangeAspect="1"/>
          </p:cNvPicPr>
          <p:nvPr/>
        </p:nvPicPr>
        <p:blipFill>
          <a:blip r:embed="rId3"/>
          <a:stretch>
            <a:fillRect/>
          </a:stretch>
        </p:blipFill>
        <p:spPr>
          <a:xfrm>
            <a:off x="5239744" y="3530885"/>
            <a:ext cx="3904255" cy="2585392"/>
          </a:xfrm>
          <a:prstGeom prst="rect">
            <a:avLst/>
          </a:prstGeom>
        </p:spPr>
      </p:pic>
    </p:spTree>
    <p:extLst>
      <p:ext uri="{BB962C8B-B14F-4D97-AF65-F5344CB8AC3E}">
        <p14:creationId xmlns:p14="http://schemas.microsoft.com/office/powerpoint/2010/main" val="36884141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BF99F5A-3D33-4C56-BBB8-02C2A46F3601}" type="slidenum">
              <a:rPr kumimoji="1" lang="ja-JP" altLang="en-US" smtClean="0"/>
              <a:pPr/>
              <a:t>4</a:t>
            </a:fld>
            <a:endParaRPr kumimoji="1" lang="ja-JP" altLang="en-US" dirty="0"/>
          </a:p>
        </p:txBody>
      </p:sp>
      <p:sp>
        <p:nvSpPr>
          <p:cNvPr id="3" name="タイトル 2"/>
          <p:cNvSpPr>
            <a:spLocks noGrp="1"/>
          </p:cNvSpPr>
          <p:nvPr>
            <p:ph type="title"/>
          </p:nvPr>
        </p:nvSpPr>
        <p:spPr/>
        <p:txBody>
          <a:bodyPr/>
          <a:lstStyle/>
          <a:p>
            <a:r>
              <a:rPr lang="en-US" altLang="ja-JP" dirty="0" smtClean="0"/>
              <a:t>Python</a:t>
            </a:r>
            <a:r>
              <a:rPr lang="ja-JP" altLang="en-US" dirty="0" smtClean="0"/>
              <a:t>に関する補足</a:t>
            </a:r>
            <a:endParaRPr kumimoji="1" lang="ja-JP" altLang="en-US" dirty="0"/>
          </a:p>
        </p:txBody>
      </p:sp>
      <p:sp>
        <p:nvSpPr>
          <p:cNvPr id="4" name="テキスト ボックス 3"/>
          <p:cNvSpPr txBox="1"/>
          <p:nvPr/>
        </p:nvSpPr>
        <p:spPr>
          <a:xfrm>
            <a:off x="0" y="980030"/>
            <a:ext cx="9144000" cy="5139869"/>
          </a:xfrm>
          <a:prstGeom prst="rect">
            <a:avLst/>
          </a:prstGeom>
          <a:noFill/>
        </p:spPr>
        <p:txBody>
          <a:bodyPr wrap="square" rtlCol="0">
            <a:spAutoFit/>
          </a:bodyPr>
          <a:lstStyle/>
          <a:p>
            <a:r>
              <a:rPr kumimoji="1" lang="en-US" altLang="ja-JP" sz="3200" dirty="0" smtClean="0"/>
              <a:t>Python</a:t>
            </a:r>
            <a:r>
              <a:rPr kumimoji="1" lang="ja-JP" altLang="en-US" sz="3200" dirty="0" smtClean="0"/>
              <a:t>は遅い</a:t>
            </a:r>
            <a:endParaRPr kumimoji="1" lang="en-US" altLang="ja-JP" sz="3200" dirty="0" smtClean="0"/>
          </a:p>
          <a:p>
            <a:pPr marL="363538"/>
            <a:r>
              <a:rPr kumimoji="1" lang="ja-JP" altLang="en-US" sz="2400" dirty="0" smtClean="0"/>
              <a:t>得意不得意が違う</a:t>
            </a:r>
            <a:endParaRPr kumimoji="1" lang="en-US" altLang="ja-JP" sz="2400" dirty="0" smtClean="0"/>
          </a:p>
          <a:p>
            <a:pPr marL="715963"/>
            <a:r>
              <a:rPr kumimoji="1" lang="ja-JP" altLang="en-US" sz="2400" dirty="0" smtClean="0"/>
              <a:t>シミュレーションにかかる時間＝</a:t>
            </a:r>
            <a:endParaRPr kumimoji="1" lang="en-US" altLang="ja-JP" sz="2400" dirty="0" smtClean="0"/>
          </a:p>
          <a:p>
            <a:pPr marL="715963"/>
            <a:r>
              <a:rPr kumimoji="1" lang="ja-JP" altLang="en-US" sz="2400" dirty="0"/>
              <a:t>　</a:t>
            </a:r>
            <a:r>
              <a:rPr kumimoji="1" lang="ja-JP" altLang="en-US" sz="2400" dirty="0" smtClean="0"/>
              <a:t>コーディング時間</a:t>
            </a:r>
            <a:r>
              <a:rPr kumimoji="1" lang="en-US" altLang="ja-JP" sz="2400" dirty="0" smtClean="0"/>
              <a:t>+</a:t>
            </a:r>
            <a:r>
              <a:rPr kumimoji="1" lang="ja-JP" altLang="en-US" sz="2400" dirty="0" smtClean="0"/>
              <a:t>デバッグ時間</a:t>
            </a:r>
            <a:r>
              <a:rPr kumimoji="1" lang="en-US" altLang="ja-JP" sz="2400" dirty="0" smtClean="0"/>
              <a:t>+</a:t>
            </a:r>
            <a:r>
              <a:rPr kumimoji="1" lang="ja-JP" altLang="en-US" sz="2400" dirty="0" smtClean="0"/>
              <a:t>計算時間</a:t>
            </a:r>
            <a:r>
              <a:rPr kumimoji="1" lang="en-US" altLang="ja-JP" sz="2400" dirty="0" smtClean="0"/>
              <a:t>*</a:t>
            </a:r>
            <a:r>
              <a:rPr kumimoji="1" lang="ja-JP" altLang="en-US" sz="2400" dirty="0" smtClean="0"/>
              <a:t>計算回数</a:t>
            </a:r>
            <a:endParaRPr kumimoji="1" lang="en-US" altLang="ja-JP" sz="2400" dirty="0" smtClean="0"/>
          </a:p>
          <a:p>
            <a:pPr marL="363538"/>
            <a:endParaRPr kumimoji="1" lang="en-US" altLang="ja-JP" sz="2400" dirty="0" smtClean="0"/>
          </a:p>
          <a:p>
            <a:pPr marL="363538"/>
            <a:r>
              <a:rPr kumimoji="1" lang="ja-JP" altLang="en-US" sz="2400" dirty="0" smtClean="0"/>
              <a:t>道具は適材適所</a:t>
            </a:r>
            <a:endParaRPr kumimoji="1" lang="en-US" altLang="ja-JP" sz="2400" dirty="0" smtClean="0"/>
          </a:p>
          <a:p>
            <a:pPr marL="363538"/>
            <a:endParaRPr kumimoji="1" lang="en-US" altLang="ja-JP" sz="2400" dirty="0" smtClean="0"/>
          </a:p>
          <a:p>
            <a:r>
              <a:rPr kumimoji="1" lang="en-US" altLang="ja-JP" sz="3200" dirty="0" smtClean="0"/>
              <a:t>Python</a:t>
            </a:r>
            <a:r>
              <a:rPr kumimoji="1" lang="ja-JP" altLang="en-US" sz="3200" dirty="0" smtClean="0"/>
              <a:t>は</a:t>
            </a:r>
            <a:r>
              <a:rPr kumimoji="1" lang="en-US" altLang="ja-JP" sz="3200" dirty="0" smtClean="0"/>
              <a:t>C</a:t>
            </a:r>
            <a:r>
              <a:rPr kumimoji="1" lang="ja-JP" altLang="en-US" sz="3200" dirty="0" smtClean="0"/>
              <a:t>ではない</a:t>
            </a:r>
            <a:endParaRPr kumimoji="1" lang="en-US" altLang="ja-JP" sz="3200" dirty="0" smtClean="0"/>
          </a:p>
          <a:p>
            <a:pPr marL="363538"/>
            <a:r>
              <a:rPr kumimoji="1" lang="ja-JP" altLang="en-US" sz="2400" dirty="0" smtClean="0"/>
              <a:t>コードの書き方がそもそも異なる</a:t>
            </a:r>
            <a:endParaRPr kumimoji="1" lang="en-US" altLang="ja-JP" sz="2400" dirty="0" smtClean="0"/>
          </a:p>
          <a:p>
            <a:pPr marL="715963"/>
            <a:r>
              <a:rPr kumimoji="1" lang="en-US" altLang="ja-JP" sz="2400" dirty="0" smtClean="0"/>
              <a:t>C…</a:t>
            </a:r>
            <a:r>
              <a:rPr kumimoji="1" lang="ja-JP" altLang="en-US" sz="2400" dirty="0" smtClean="0"/>
              <a:t>要素対要素を一つ一つ計算</a:t>
            </a:r>
            <a:endParaRPr kumimoji="1" lang="en-US" altLang="ja-JP" sz="2400" dirty="0" smtClean="0"/>
          </a:p>
          <a:p>
            <a:pPr marL="715963"/>
            <a:r>
              <a:rPr kumimoji="1" lang="en-US" altLang="ja-JP" sz="2400" dirty="0" smtClean="0"/>
              <a:t>Python(</a:t>
            </a:r>
            <a:r>
              <a:rPr kumimoji="1" lang="en-US" altLang="ja-JP" sz="2400" dirty="0" err="1" smtClean="0"/>
              <a:t>numpy</a:t>
            </a:r>
            <a:r>
              <a:rPr kumimoji="1" lang="en-US" altLang="ja-JP" sz="2400" dirty="0" smtClean="0"/>
              <a:t>)…</a:t>
            </a:r>
            <a:r>
              <a:rPr kumimoji="1" lang="ja-JP" altLang="en-US" sz="2400" dirty="0" smtClean="0"/>
              <a:t>集団対集団を一気に計算</a:t>
            </a:r>
            <a:r>
              <a:rPr kumimoji="1" lang="en-US" altLang="ja-JP" sz="2400" dirty="0"/>
              <a:t>(</a:t>
            </a:r>
            <a:r>
              <a:rPr kumimoji="1" lang="ja-JP" altLang="en-US" sz="2400" dirty="0" smtClean="0"/>
              <a:t>行列演算など</a:t>
            </a:r>
            <a:r>
              <a:rPr kumimoji="1" lang="en-US" altLang="ja-JP" sz="2400" dirty="0" smtClean="0"/>
              <a:t>)</a:t>
            </a:r>
          </a:p>
          <a:p>
            <a:pPr marL="1073150"/>
            <a:r>
              <a:rPr kumimoji="1" lang="ja-JP" altLang="en-US" sz="2400" dirty="0" smtClean="0"/>
              <a:t>四則演算・</a:t>
            </a:r>
            <a:r>
              <a:rPr kumimoji="1" lang="en-US" altLang="ja-JP" sz="2400" dirty="0" smtClean="0"/>
              <a:t>for</a:t>
            </a:r>
            <a:r>
              <a:rPr kumimoji="1" lang="ja-JP" altLang="en-US" sz="2400" dirty="0" smtClean="0"/>
              <a:t>文が遅い代わりに集団対集団も</a:t>
            </a:r>
            <a:r>
              <a:rPr kumimoji="1" lang="en-US" altLang="ja-JP" sz="2400" dirty="0" smtClean="0"/>
              <a:t>A+B</a:t>
            </a:r>
            <a:r>
              <a:rPr kumimoji="1" lang="ja-JP" altLang="en-US" sz="2400" dirty="0" smtClean="0"/>
              <a:t>で書ける</a:t>
            </a:r>
            <a:endParaRPr kumimoji="1" lang="en-US" altLang="ja-JP" sz="2400" dirty="0" smtClean="0"/>
          </a:p>
          <a:p>
            <a:pPr marL="363538"/>
            <a:r>
              <a:rPr kumimoji="1" lang="en-US" altLang="ja-JP" sz="2400" dirty="0" smtClean="0"/>
              <a:t>C</a:t>
            </a:r>
            <a:r>
              <a:rPr kumimoji="1" lang="ja-JP" altLang="en-US" sz="2400" dirty="0" smtClean="0"/>
              <a:t>と同じようなコードで書いても遅いのは当然</a:t>
            </a:r>
            <a:endParaRPr kumimoji="1" lang="en-US" altLang="ja-JP" sz="2400" dirty="0" smtClean="0"/>
          </a:p>
        </p:txBody>
      </p:sp>
      <p:sp>
        <p:nvSpPr>
          <p:cNvPr id="5" name="正方形/長方形 4"/>
          <p:cNvSpPr/>
          <p:nvPr/>
        </p:nvSpPr>
        <p:spPr>
          <a:xfrm>
            <a:off x="1123724" y="2214391"/>
            <a:ext cx="4428781" cy="396607"/>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p:nvCxnSpPr>
        <p:spPr>
          <a:xfrm>
            <a:off x="2941503" y="2610998"/>
            <a:ext cx="0" cy="23083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2941503" y="2841830"/>
            <a:ext cx="1024569" cy="0"/>
          </a:xfrm>
          <a:prstGeom prst="straightConnector1">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966072" y="2571600"/>
            <a:ext cx="5100810" cy="461665"/>
          </a:xfrm>
          <a:prstGeom prst="rect">
            <a:avLst/>
          </a:prstGeom>
          <a:noFill/>
        </p:spPr>
        <p:txBody>
          <a:bodyPr wrap="square" rtlCol="0">
            <a:spAutoFit/>
          </a:bodyPr>
          <a:lstStyle/>
          <a:p>
            <a:r>
              <a:rPr kumimoji="1" lang="en-US" altLang="ja-JP" sz="2400" dirty="0" smtClean="0"/>
              <a:t>Python</a:t>
            </a:r>
            <a:r>
              <a:rPr kumimoji="1" lang="ja-JP" altLang="en-US" sz="2400" dirty="0" smtClean="0"/>
              <a:t>が得意なのはこっちの短縮</a:t>
            </a:r>
            <a:endParaRPr kumimoji="1" lang="ja-JP" altLang="en-US" sz="2400" dirty="0"/>
          </a:p>
        </p:txBody>
      </p:sp>
      <p:sp>
        <p:nvSpPr>
          <p:cNvPr id="19" name="テキスト ボックス 18"/>
          <p:cNvSpPr txBox="1"/>
          <p:nvPr/>
        </p:nvSpPr>
        <p:spPr>
          <a:xfrm>
            <a:off x="0" y="6125378"/>
            <a:ext cx="9144000" cy="369332"/>
          </a:xfrm>
          <a:prstGeom prst="rect">
            <a:avLst/>
          </a:prstGeom>
          <a:noFill/>
        </p:spPr>
        <p:txBody>
          <a:bodyPr wrap="square" rtlCol="0">
            <a:spAutoFit/>
          </a:bodyPr>
          <a:lstStyle/>
          <a:p>
            <a:r>
              <a:rPr kumimoji="1" lang="en-US" altLang="ja-JP" dirty="0" smtClean="0"/>
              <a:t>for</a:t>
            </a:r>
            <a:r>
              <a:rPr kumimoji="1" lang="ja-JP" altLang="en-US" dirty="0" smtClean="0"/>
              <a:t>文の数はごめんなさいした数</a:t>
            </a:r>
            <a:endParaRPr kumimoji="1" lang="ja-JP" altLang="en-US" dirty="0"/>
          </a:p>
        </p:txBody>
      </p:sp>
    </p:spTree>
    <p:extLst>
      <p:ext uri="{BB962C8B-B14F-4D97-AF65-F5344CB8AC3E}">
        <p14:creationId xmlns:p14="http://schemas.microsoft.com/office/powerpoint/2010/main" val="3463227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BF99F5A-3D33-4C56-BBB8-02C2A46F3601}" type="slidenum">
              <a:rPr kumimoji="1" lang="ja-JP" altLang="en-US" smtClean="0"/>
              <a:pPr/>
              <a:t>5</a:t>
            </a:fld>
            <a:endParaRPr kumimoji="1" lang="ja-JP" altLang="en-US" dirty="0"/>
          </a:p>
        </p:txBody>
      </p:sp>
      <p:sp>
        <p:nvSpPr>
          <p:cNvPr id="3" name="タイトル 2"/>
          <p:cNvSpPr>
            <a:spLocks noGrp="1"/>
          </p:cNvSpPr>
          <p:nvPr>
            <p:ph type="title"/>
          </p:nvPr>
        </p:nvSpPr>
        <p:spPr/>
        <p:txBody>
          <a:bodyPr/>
          <a:lstStyle/>
          <a:p>
            <a:r>
              <a:rPr lang="en-US" altLang="ja-JP" dirty="0" smtClean="0"/>
              <a:t>Python</a:t>
            </a:r>
            <a:r>
              <a:rPr lang="ja-JP" altLang="en-US" dirty="0" smtClean="0"/>
              <a:t>に関する補足</a:t>
            </a:r>
            <a:endParaRPr kumimoji="1" lang="ja-JP" altLang="en-US" dirty="0"/>
          </a:p>
        </p:txBody>
      </p:sp>
      <p:sp>
        <p:nvSpPr>
          <p:cNvPr id="4" name="テキスト ボックス 3"/>
          <p:cNvSpPr txBox="1"/>
          <p:nvPr/>
        </p:nvSpPr>
        <p:spPr>
          <a:xfrm>
            <a:off x="0" y="980030"/>
            <a:ext cx="9144000" cy="1692771"/>
          </a:xfrm>
          <a:prstGeom prst="rect">
            <a:avLst/>
          </a:prstGeom>
          <a:noFill/>
        </p:spPr>
        <p:txBody>
          <a:bodyPr wrap="square" rtlCol="0">
            <a:spAutoFit/>
          </a:bodyPr>
          <a:lstStyle/>
          <a:p>
            <a:r>
              <a:rPr kumimoji="1" lang="en-US" altLang="ja-JP" sz="3200" dirty="0" smtClean="0"/>
              <a:t>for</a:t>
            </a:r>
            <a:r>
              <a:rPr kumimoji="1" lang="ja-JP" altLang="en-US" sz="3200" dirty="0" smtClean="0"/>
              <a:t>文の書き方</a:t>
            </a:r>
            <a:endParaRPr kumimoji="1" lang="en-US" altLang="ja-JP" sz="3200" dirty="0" smtClean="0"/>
          </a:p>
          <a:p>
            <a:pPr marL="357188"/>
            <a:r>
              <a:rPr kumimoji="1" lang="en-US" altLang="ja-JP" sz="2400" dirty="0" smtClean="0"/>
              <a:t>python</a:t>
            </a:r>
            <a:r>
              <a:rPr kumimoji="1" lang="ja-JP" altLang="en-US" sz="2400" dirty="0" smtClean="0"/>
              <a:t>の</a:t>
            </a:r>
            <a:r>
              <a:rPr kumimoji="1" lang="en-US" altLang="ja-JP" sz="2400" dirty="0" smtClean="0"/>
              <a:t>for</a:t>
            </a:r>
            <a:r>
              <a:rPr kumimoji="1" lang="ja-JP" altLang="en-US" sz="2400" dirty="0" smtClean="0"/>
              <a:t>文の書き方は</a:t>
            </a:r>
            <a:endParaRPr kumimoji="1" lang="en-US" altLang="ja-JP" sz="2400" dirty="0" smtClean="0"/>
          </a:p>
          <a:p>
            <a:pPr marL="357188"/>
            <a:r>
              <a:rPr kumimoji="1" lang="en-US" altLang="ja-JP" sz="2400" dirty="0" smtClean="0"/>
              <a:t>for item in items:</a:t>
            </a:r>
            <a:r>
              <a:rPr kumimoji="1" lang="ja-JP" altLang="en-US" sz="2400" dirty="0" smtClean="0"/>
              <a:t>　</a:t>
            </a:r>
            <a:r>
              <a:rPr kumimoji="1" lang="ja-JP" altLang="en-US" sz="2400" dirty="0" smtClean="0"/>
              <a:t>という感じに何を</a:t>
            </a:r>
            <a:r>
              <a:rPr kumimoji="1" lang="en-US" altLang="ja-JP" sz="2400" dirty="0" smtClean="0"/>
              <a:t>for</a:t>
            </a:r>
            <a:r>
              <a:rPr kumimoji="1" lang="ja-JP" altLang="en-US" sz="2400" dirty="0" smtClean="0"/>
              <a:t>文で回しているのか</a:t>
            </a:r>
            <a:endParaRPr kumimoji="1" lang="en-US" altLang="ja-JP" sz="2400" dirty="0" smtClean="0"/>
          </a:p>
          <a:p>
            <a:pPr marL="357188"/>
            <a:r>
              <a:rPr kumimoji="1" lang="ja-JP" altLang="en-US" sz="2400" dirty="0" smtClean="0"/>
              <a:t>わかりやすく書いてください</a:t>
            </a:r>
            <a:r>
              <a:rPr kumimoji="1" lang="en-US" altLang="ja-JP" sz="2400" dirty="0" smtClean="0"/>
              <a:t>.</a:t>
            </a:r>
            <a:endParaRPr kumimoji="1" lang="en-US" altLang="ja-JP" sz="2400" dirty="0" smtClean="0"/>
          </a:p>
        </p:txBody>
      </p:sp>
      <p:pic>
        <p:nvPicPr>
          <p:cNvPr id="6" name="図 5"/>
          <p:cNvPicPr>
            <a:picLocks noChangeAspect="1"/>
          </p:cNvPicPr>
          <p:nvPr/>
        </p:nvPicPr>
        <p:blipFill>
          <a:blip r:embed="rId2"/>
          <a:stretch>
            <a:fillRect/>
          </a:stretch>
        </p:blipFill>
        <p:spPr>
          <a:xfrm>
            <a:off x="489635" y="2906437"/>
            <a:ext cx="5372100" cy="2120900"/>
          </a:xfrm>
          <a:prstGeom prst="rect">
            <a:avLst/>
          </a:prstGeom>
        </p:spPr>
      </p:pic>
      <p:pic>
        <p:nvPicPr>
          <p:cNvPr id="7" name="図 6"/>
          <p:cNvPicPr>
            <a:picLocks noChangeAspect="1"/>
          </p:cNvPicPr>
          <p:nvPr/>
        </p:nvPicPr>
        <p:blipFill>
          <a:blip r:embed="rId3"/>
          <a:stretch>
            <a:fillRect/>
          </a:stretch>
        </p:blipFill>
        <p:spPr>
          <a:xfrm>
            <a:off x="6257580" y="2906437"/>
            <a:ext cx="2540000" cy="2324100"/>
          </a:xfrm>
          <a:prstGeom prst="rect">
            <a:avLst/>
          </a:prstGeom>
        </p:spPr>
      </p:pic>
      <p:sp>
        <p:nvSpPr>
          <p:cNvPr id="8" name="ドーナツ 7"/>
          <p:cNvSpPr/>
          <p:nvPr/>
        </p:nvSpPr>
        <p:spPr>
          <a:xfrm>
            <a:off x="186894" y="2603696"/>
            <a:ext cx="605481" cy="605481"/>
          </a:xfrm>
          <a:prstGeom prst="donu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十字形 9"/>
          <p:cNvSpPr/>
          <p:nvPr/>
        </p:nvSpPr>
        <p:spPr>
          <a:xfrm rot="2700000">
            <a:off x="5954839" y="2599350"/>
            <a:ext cx="605481" cy="605481"/>
          </a:xfrm>
          <a:prstGeom prst="plus">
            <a:avLst>
              <a:gd name="adj" fmla="val 3936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489634" y="5394834"/>
            <a:ext cx="8654365" cy="461665"/>
          </a:xfrm>
          <a:prstGeom prst="rect">
            <a:avLst/>
          </a:prstGeom>
          <a:noFill/>
        </p:spPr>
        <p:txBody>
          <a:bodyPr wrap="square" rtlCol="0">
            <a:spAutoFit/>
          </a:bodyPr>
          <a:lstStyle/>
          <a:p>
            <a:r>
              <a:rPr kumimoji="1" lang="ja-JP" altLang="en-US" sz="2400" dirty="0" smtClean="0"/>
              <a:t>バカみたいに</a:t>
            </a:r>
            <a:r>
              <a:rPr kumimoji="1" lang="en-US" altLang="ja-JP" sz="2400" dirty="0" smtClean="0"/>
              <a:t> for </a:t>
            </a:r>
            <a:r>
              <a:rPr kumimoji="1" lang="en-US" altLang="ja-JP" sz="2400" dirty="0" err="1" smtClean="0"/>
              <a:t>i</a:t>
            </a:r>
            <a:r>
              <a:rPr kumimoji="1" lang="en-US" altLang="ja-JP" sz="2400" dirty="0" smtClean="0"/>
              <a:t> in range(n):</a:t>
            </a:r>
            <a:r>
              <a:rPr kumimoji="1" lang="ja-JP" altLang="en-US" sz="2400" dirty="0" smtClean="0"/>
              <a:t>　と書いてはいけません</a:t>
            </a:r>
            <a:r>
              <a:rPr kumimoji="1" lang="en-US" altLang="ja-JP" sz="2400" dirty="0" smtClean="0"/>
              <a:t>.</a:t>
            </a:r>
            <a:endParaRPr kumimoji="1" lang="ja-JP" altLang="en-US" sz="2400" dirty="0"/>
          </a:p>
        </p:txBody>
      </p:sp>
      <p:sp>
        <p:nvSpPr>
          <p:cNvPr id="16" name="テキスト ボックス 15"/>
          <p:cNvSpPr txBox="1"/>
          <p:nvPr/>
        </p:nvSpPr>
        <p:spPr>
          <a:xfrm>
            <a:off x="0" y="6125378"/>
            <a:ext cx="8266670" cy="646331"/>
          </a:xfrm>
          <a:prstGeom prst="rect">
            <a:avLst/>
          </a:prstGeom>
          <a:noFill/>
        </p:spPr>
        <p:txBody>
          <a:bodyPr wrap="square" rtlCol="0">
            <a:spAutoFit/>
          </a:bodyPr>
          <a:lstStyle/>
          <a:p>
            <a:r>
              <a:rPr kumimoji="1" lang="en-US" altLang="ja-JP" dirty="0" smtClean="0"/>
              <a:t>for</a:t>
            </a:r>
            <a:r>
              <a:rPr kumimoji="1" lang="ja-JP" altLang="en-US" dirty="0" smtClean="0"/>
              <a:t>文に</a:t>
            </a:r>
            <a:r>
              <a:rPr kumimoji="1" lang="en-US" altLang="ja-JP" dirty="0" err="1" smtClean="0"/>
              <a:t>i</a:t>
            </a:r>
            <a:r>
              <a:rPr kumimoji="1" lang="ja-JP" altLang="en-US" dirty="0" smtClean="0"/>
              <a:t>を使うときは</a:t>
            </a:r>
            <a:r>
              <a:rPr kumimoji="1" lang="en-US" altLang="ja-JP" dirty="0" err="1" smtClean="0"/>
              <a:t>i</a:t>
            </a:r>
            <a:r>
              <a:rPr kumimoji="1" lang="en-US" altLang="ja-JP" dirty="0" smtClean="0"/>
              <a:t>=index</a:t>
            </a:r>
            <a:r>
              <a:rPr kumimoji="1" lang="en-US" altLang="ja-JP" dirty="0" smtClean="0"/>
              <a:t>, id</a:t>
            </a:r>
            <a:r>
              <a:rPr kumimoji="1" lang="ja-JP" altLang="en-US" dirty="0" smtClean="0"/>
              <a:t>　のように</a:t>
            </a:r>
            <a:endParaRPr kumimoji="1" lang="en-US" altLang="ja-JP" dirty="0" smtClean="0"/>
          </a:p>
          <a:p>
            <a:r>
              <a:rPr kumimoji="1" lang="ja-JP" altLang="en-US" dirty="0" smtClean="0"/>
              <a:t>特に配列中の通し番号を指定するという意味で使ってください</a:t>
            </a:r>
            <a:endParaRPr kumimoji="1" lang="ja-JP" altLang="en-US" dirty="0"/>
          </a:p>
        </p:txBody>
      </p:sp>
    </p:spTree>
    <p:extLst>
      <p:ext uri="{BB962C8B-B14F-4D97-AF65-F5344CB8AC3E}">
        <p14:creationId xmlns:p14="http://schemas.microsoft.com/office/powerpoint/2010/main" val="988017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BF99F5A-3D33-4C56-BBB8-02C2A46F3601}" type="slidenum">
              <a:rPr kumimoji="1" lang="ja-JP" altLang="en-US" smtClean="0"/>
              <a:pPr/>
              <a:t>6</a:t>
            </a:fld>
            <a:endParaRPr kumimoji="1" lang="ja-JP" altLang="en-US" dirty="0"/>
          </a:p>
        </p:txBody>
      </p:sp>
      <p:sp>
        <p:nvSpPr>
          <p:cNvPr id="3" name="タイトル 2"/>
          <p:cNvSpPr>
            <a:spLocks noGrp="1"/>
          </p:cNvSpPr>
          <p:nvPr>
            <p:ph type="title"/>
          </p:nvPr>
        </p:nvSpPr>
        <p:spPr/>
        <p:txBody>
          <a:bodyPr/>
          <a:lstStyle/>
          <a:p>
            <a:r>
              <a:rPr lang="en-US" altLang="ja-JP" dirty="0" smtClean="0"/>
              <a:t>Python</a:t>
            </a:r>
            <a:r>
              <a:rPr lang="ja-JP" altLang="en-US" dirty="0" smtClean="0"/>
              <a:t>に関する補足</a:t>
            </a:r>
            <a:endParaRPr kumimoji="1" lang="ja-JP" altLang="en-US" dirty="0"/>
          </a:p>
        </p:txBody>
      </p:sp>
      <p:sp>
        <p:nvSpPr>
          <p:cNvPr id="4" name="テキスト ボックス 3"/>
          <p:cNvSpPr txBox="1"/>
          <p:nvPr/>
        </p:nvSpPr>
        <p:spPr>
          <a:xfrm>
            <a:off x="0" y="980030"/>
            <a:ext cx="4549966" cy="4647426"/>
          </a:xfrm>
          <a:prstGeom prst="rect">
            <a:avLst/>
          </a:prstGeom>
          <a:noFill/>
        </p:spPr>
        <p:txBody>
          <a:bodyPr wrap="square" rtlCol="0">
            <a:spAutoFit/>
          </a:bodyPr>
          <a:lstStyle/>
          <a:p>
            <a:r>
              <a:rPr kumimoji="1" lang="ja-JP" altLang="en-US" sz="3200" dirty="0" smtClean="0"/>
              <a:t>シーケンススライス</a:t>
            </a:r>
            <a:endParaRPr kumimoji="1" lang="en-US" altLang="ja-JP" sz="3200" dirty="0" smtClean="0"/>
          </a:p>
          <a:p>
            <a:pPr marL="363538"/>
            <a:r>
              <a:rPr kumimoji="1" lang="ja-JP" altLang="en-US" sz="2400" dirty="0" smtClean="0"/>
              <a:t>配列内の要素を</a:t>
            </a:r>
            <a:r>
              <a:rPr kumimoji="1" lang="ja-JP" altLang="en-US" sz="2400" dirty="0"/>
              <a:t>取り出</a:t>
            </a:r>
            <a:r>
              <a:rPr kumimoji="1" lang="ja-JP" altLang="en-US" sz="2400" dirty="0" smtClean="0"/>
              <a:t>す構文</a:t>
            </a:r>
            <a:endParaRPr kumimoji="1" lang="en-US" altLang="ja-JP" sz="2400" dirty="0" smtClean="0"/>
          </a:p>
          <a:p>
            <a:pPr marL="628650"/>
            <a:endParaRPr kumimoji="1" lang="en-US" altLang="ja-JP" sz="2400" dirty="0" smtClean="0"/>
          </a:p>
          <a:p>
            <a:pPr marL="628650"/>
            <a:r>
              <a:rPr kumimoji="1" lang="ja-JP" altLang="en-US" sz="2400" dirty="0" smtClean="0"/>
              <a:t>使い方</a:t>
            </a:r>
            <a:r>
              <a:rPr kumimoji="1" lang="en-US" altLang="ja-JP" sz="2400" dirty="0" smtClean="0"/>
              <a:t>: list</a:t>
            </a:r>
            <a:r>
              <a:rPr kumimoji="1" lang="ja-JP" altLang="en-US" sz="2400" dirty="0" smtClean="0"/>
              <a:t>等の配列オブジェクトに対して</a:t>
            </a:r>
            <a:endParaRPr kumimoji="1" lang="en-US" altLang="ja-JP" sz="2400" dirty="0" smtClean="0"/>
          </a:p>
          <a:p>
            <a:pPr marL="628650"/>
            <a:endParaRPr kumimoji="1" lang="en-US" altLang="ja-JP" sz="2400" dirty="0" smtClean="0"/>
          </a:p>
          <a:p>
            <a:pPr marL="981075"/>
            <a:r>
              <a:rPr kumimoji="1" lang="en-US" altLang="ja-JP" sz="2400" dirty="0" smtClean="0"/>
              <a:t>list[start:</a:t>
            </a:r>
            <a:r>
              <a:rPr kumimoji="1" lang="ja-JP" altLang="en-US" sz="2400" dirty="0"/>
              <a:t> </a:t>
            </a:r>
            <a:r>
              <a:rPr kumimoji="1" lang="en-US" altLang="ja-JP" sz="2400" dirty="0" smtClean="0"/>
              <a:t>end: stride]</a:t>
            </a:r>
          </a:p>
          <a:p>
            <a:pPr marL="981075"/>
            <a:endParaRPr kumimoji="1" lang="en-US" altLang="ja-JP" sz="2400" dirty="0" smtClean="0"/>
          </a:p>
          <a:p>
            <a:pPr marL="628650"/>
            <a:r>
              <a:rPr kumimoji="1" lang="en-US" altLang="ja-JP" sz="2400" dirty="0" smtClean="0"/>
              <a:t>start</a:t>
            </a:r>
            <a:r>
              <a:rPr kumimoji="1" lang="ja-JP" altLang="en-US" sz="2400" dirty="0" smtClean="0"/>
              <a:t>番目の要素から</a:t>
            </a:r>
            <a:r>
              <a:rPr kumimoji="1" lang="en-US" altLang="ja-JP" sz="2400" dirty="0" smtClean="0"/>
              <a:t>end</a:t>
            </a:r>
            <a:r>
              <a:rPr kumimoji="1" lang="ja-JP" altLang="en-US" sz="2400" dirty="0" smtClean="0"/>
              <a:t>番目の要素まで</a:t>
            </a:r>
            <a:r>
              <a:rPr kumimoji="1" lang="en-US" altLang="ja-JP" sz="2400" dirty="0" smtClean="0"/>
              <a:t>stride</a:t>
            </a:r>
            <a:r>
              <a:rPr kumimoji="1" lang="ja-JP" altLang="en-US" sz="2400" dirty="0" smtClean="0"/>
              <a:t>区切りで取り出す</a:t>
            </a:r>
            <a:r>
              <a:rPr kumimoji="1" lang="en-US" altLang="ja-JP" sz="2400" dirty="0" smtClean="0"/>
              <a:t>(end</a:t>
            </a:r>
            <a:r>
              <a:rPr kumimoji="1" lang="ja-JP" altLang="en-US" sz="2400" dirty="0" smtClean="0"/>
              <a:t>番目は含まれないので注意</a:t>
            </a:r>
            <a:r>
              <a:rPr kumimoji="1" lang="en-US" altLang="ja-JP" sz="2400" dirty="0" smtClean="0"/>
              <a:t>)</a:t>
            </a:r>
          </a:p>
        </p:txBody>
      </p:sp>
      <p:pic>
        <p:nvPicPr>
          <p:cNvPr id="5" name="図 4"/>
          <p:cNvPicPr>
            <a:picLocks noChangeAspect="1"/>
          </p:cNvPicPr>
          <p:nvPr/>
        </p:nvPicPr>
        <p:blipFill rotWithShape="1">
          <a:blip r:embed="rId2">
            <a:grayscl/>
          </a:blip>
          <a:srcRect t="59819" r="85852" b="10224"/>
          <a:stretch/>
        </p:blipFill>
        <p:spPr>
          <a:xfrm>
            <a:off x="4704202" y="981921"/>
            <a:ext cx="4439797" cy="5052851"/>
          </a:xfrm>
          <a:prstGeom prst="rect">
            <a:avLst/>
          </a:prstGeom>
        </p:spPr>
      </p:pic>
    </p:spTree>
    <p:extLst>
      <p:ext uri="{BB962C8B-B14F-4D97-AF65-F5344CB8AC3E}">
        <p14:creationId xmlns:p14="http://schemas.microsoft.com/office/powerpoint/2010/main" val="29257966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BF99F5A-3D33-4C56-BBB8-02C2A46F3601}" type="slidenum">
              <a:rPr kumimoji="1" lang="ja-JP" altLang="en-US" smtClean="0"/>
              <a:pPr/>
              <a:t>7</a:t>
            </a:fld>
            <a:endParaRPr kumimoji="1" lang="ja-JP" altLang="en-US" dirty="0"/>
          </a:p>
        </p:txBody>
      </p:sp>
      <p:sp>
        <p:nvSpPr>
          <p:cNvPr id="3" name="タイトル 2"/>
          <p:cNvSpPr>
            <a:spLocks noGrp="1"/>
          </p:cNvSpPr>
          <p:nvPr>
            <p:ph type="title"/>
          </p:nvPr>
        </p:nvSpPr>
        <p:spPr/>
        <p:txBody>
          <a:bodyPr/>
          <a:lstStyle/>
          <a:p>
            <a:r>
              <a:rPr kumimoji="1" lang="en-US" altLang="ja-JP" dirty="0" smtClean="0"/>
              <a:t>Python</a:t>
            </a:r>
            <a:r>
              <a:rPr kumimoji="1" lang="ja-JP" altLang="en-US" dirty="0" smtClean="0"/>
              <a:t>に関する補足</a:t>
            </a:r>
            <a:endParaRPr kumimoji="1" lang="ja-JP" altLang="en-US" dirty="0"/>
          </a:p>
        </p:txBody>
      </p:sp>
      <p:sp>
        <p:nvSpPr>
          <p:cNvPr id="5" name="テキスト ボックス 4"/>
          <p:cNvSpPr txBox="1"/>
          <p:nvPr/>
        </p:nvSpPr>
        <p:spPr>
          <a:xfrm>
            <a:off x="0" y="980030"/>
            <a:ext cx="9144000" cy="1323439"/>
          </a:xfrm>
          <a:prstGeom prst="rect">
            <a:avLst/>
          </a:prstGeom>
          <a:noFill/>
        </p:spPr>
        <p:txBody>
          <a:bodyPr wrap="square" rtlCol="0">
            <a:spAutoFit/>
          </a:bodyPr>
          <a:lstStyle/>
          <a:p>
            <a:r>
              <a:rPr kumimoji="1" lang="ja-JP" altLang="en-US" sz="3200" dirty="0" smtClean="0"/>
              <a:t>選択ソート</a:t>
            </a:r>
            <a:endParaRPr kumimoji="1" lang="en-US" altLang="ja-JP" sz="3200" dirty="0" smtClean="0"/>
          </a:p>
          <a:p>
            <a:pPr marL="363538"/>
            <a:r>
              <a:rPr kumimoji="1" lang="ja-JP" altLang="en-US" sz="2400" dirty="0" smtClean="0"/>
              <a:t>選択ソート程度ならシーケンススライスと</a:t>
            </a:r>
            <a:r>
              <a:rPr kumimoji="1" lang="en-US" altLang="ja-JP" sz="2400" dirty="0" smtClean="0"/>
              <a:t>Python</a:t>
            </a:r>
            <a:r>
              <a:rPr kumimoji="1" lang="ja-JP" altLang="en-US" sz="2400" dirty="0" smtClean="0"/>
              <a:t>のデフォルト機能だけでもだいぶ少ない行数で</a:t>
            </a:r>
            <a:r>
              <a:rPr kumimoji="1" lang="en-US" altLang="ja-JP" sz="2400" dirty="0" smtClean="0"/>
              <a:t>(</a:t>
            </a:r>
            <a:r>
              <a:rPr kumimoji="1" lang="ja-JP" altLang="en-US" sz="2400" dirty="0" smtClean="0"/>
              <a:t>そして割かし高速に</a:t>
            </a:r>
            <a:r>
              <a:rPr kumimoji="1" lang="en-US" altLang="ja-JP" sz="2400" dirty="0" smtClean="0"/>
              <a:t>)</a:t>
            </a:r>
            <a:r>
              <a:rPr kumimoji="1" lang="ja-JP" altLang="en-US" sz="2400" dirty="0" smtClean="0"/>
              <a:t>書ける</a:t>
            </a:r>
            <a:endParaRPr kumimoji="1" lang="en-US" altLang="ja-JP" sz="2400" dirty="0" smtClean="0"/>
          </a:p>
        </p:txBody>
      </p:sp>
      <p:pic>
        <p:nvPicPr>
          <p:cNvPr id="7" name="図 6"/>
          <p:cNvPicPr>
            <a:picLocks noChangeAspect="1"/>
          </p:cNvPicPr>
          <p:nvPr/>
        </p:nvPicPr>
        <p:blipFill rotWithShape="1">
          <a:blip r:embed="rId2"/>
          <a:srcRect t="70367" r="76296" b="8649"/>
          <a:stretch/>
        </p:blipFill>
        <p:spPr>
          <a:xfrm>
            <a:off x="4846520" y="4076241"/>
            <a:ext cx="4306472" cy="2049141"/>
          </a:xfrm>
          <a:prstGeom prst="rect">
            <a:avLst/>
          </a:prstGeom>
        </p:spPr>
      </p:pic>
      <p:sp>
        <p:nvSpPr>
          <p:cNvPr id="8" name="テキスト ボックス 7"/>
          <p:cNvSpPr txBox="1"/>
          <p:nvPr/>
        </p:nvSpPr>
        <p:spPr>
          <a:xfrm>
            <a:off x="4883839" y="3657686"/>
            <a:ext cx="3841520" cy="369332"/>
          </a:xfrm>
          <a:prstGeom prst="rect">
            <a:avLst/>
          </a:prstGeom>
          <a:noFill/>
        </p:spPr>
        <p:txBody>
          <a:bodyPr wrap="square" rtlCol="0">
            <a:spAutoFit/>
          </a:bodyPr>
          <a:lstStyle/>
          <a:p>
            <a:r>
              <a:rPr kumimoji="1" lang="ja-JP" altLang="en-US" dirty="0" smtClean="0"/>
              <a:t>←ソースコード</a:t>
            </a:r>
            <a:r>
              <a:rPr kumimoji="1" lang="ja-JP" altLang="en-US" dirty="0"/>
              <a:t>　</a:t>
            </a:r>
            <a:r>
              <a:rPr kumimoji="1" lang="ja-JP" altLang="en-US" dirty="0" smtClean="0"/>
              <a:t>↓実行結果</a:t>
            </a:r>
            <a:endParaRPr kumimoji="1" lang="ja-JP" altLang="en-US" dirty="0"/>
          </a:p>
        </p:txBody>
      </p:sp>
      <p:sp>
        <p:nvSpPr>
          <p:cNvPr id="10" name="正方形/長方形 9"/>
          <p:cNvSpPr/>
          <p:nvPr/>
        </p:nvSpPr>
        <p:spPr>
          <a:xfrm>
            <a:off x="0" y="2448691"/>
            <a:ext cx="9152992" cy="1200329"/>
          </a:xfrm>
          <a:prstGeom prst="rect">
            <a:avLst/>
          </a:prstGeom>
        </p:spPr>
        <p:txBody>
          <a:bodyPr wrap="square">
            <a:spAutoFit/>
          </a:bodyPr>
          <a:lstStyle/>
          <a:p>
            <a:pPr marL="363538"/>
            <a:r>
              <a:rPr kumimoji="1" lang="en-US" altLang="ja-JP" sz="2400" dirty="0" err="1"/>
              <a:t>list.index</a:t>
            </a:r>
            <a:r>
              <a:rPr kumimoji="1" lang="en-US" altLang="ja-JP" sz="2400" dirty="0"/>
              <a:t>(value, </a:t>
            </a:r>
            <a:r>
              <a:rPr kumimoji="1" lang="en-US" altLang="ja-JP" sz="2400" i="1" dirty="0">
                <a:latin typeface="Times New Roman" panose="02020603050405020304" pitchFamily="18" charset="0"/>
                <a:cs typeface="Times New Roman" panose="02020603050405020304" pitchFamily="18" charset="0"/>
              </a:rPr>
              <a:t>[start, end]</a:t>
            </a:r>
            <a:r>
              <a:rPr kumimoji="1" lang="en-US" altLang="ja-JP" sz="2400" dirty="0">
                <a:cs typeface="Times New Roman" panose="02020603050405020304" pitchFamily="18" charset="0"/>
              </a:rPr>
              <a:t>)</a:t>
            </a:r>
          </a:p>
          <a:p>
            <a:pPr marL="715963"/>
            <a:r>
              <a:rPr kumimoji="1" lang="en-US" altLang="ja-JP" sz="2400" dirty="0">
                <a:cs typeface="Times New Roman" panose="02020603050405020304" pitchFamily="18" charset="0"/>
              </a:rPr>
              <a:t>list</a:t>
            </a:r>
            <a:r>
              <a:rPr kumimoji="1" lang="ja-JP" altLang="en-US" sz="2400" dirty="0">
                <a:latin typeface="+mn-ea"/>
                <a:cs typeface="Times New Roman" panose="02020603050405020304" pitchFamily="18" charset="0"/>
              </a:rPr>
              <a:t>において、</a:t>
            </a:r>
            <a:r>
              <a:rPr kumimoji="1" lang="en-US" altLang="ja-JP" sz="2400" dirty="0">
                <a:cs typeface="Times New Roman" panose="02020603050405020304" pitchFamily="18" charset="0"/>
              </a:rPr>
              <a:t>value</a:t>
            </a:r>
            <a:r>
              <a:rPr kumimoji="1" lang="ja-JP" altLang="en-US" sz="2400" dirty="0">
                <a:latin typeface="+mn-ea"/>
                <a:cs typeface="Times New Roman" panose="02020603050405020304" pitchFamily="18" charset="0"/>
              </a:rPr>
              <a:t>を</a:t>
            </a:r>
            <a:r>
              <a:rPr kumimoji="1" lang="en-US" altLang="ja-JP" sz="2400" i="1" dirty="0">
                <a:latin typeface="Times New Roman" panose="02020603050405020304" pitchFamily="18" charset="0"/>
                <a:cs typeface="Times New Roman" panose="02020603050405020304" pitchFamily="18" charset="0"/>
              </a:rPr>
              <a:t>[start, end]</a:t>
            </a:r>
            <a:r>
              <a:rPr kumimoji="1" lang="ja-JP" altLang="en-US" sz="2400" dirty="0" smtClean="0">
                <a:latin typeface="Times New Roman" panose="02020603050405020304" pitchFamily="18" charset="0"/>
                <a:cs typeface="Times New Roman" panose="02020603050405020304" pitchFamily="18" charset="0"/>
              </a:rPr>
              <a:t>の通し番号の範囲</a:t>
            </a:r>
            <a:r>
              <a:rPr kumimoji="1" lang="ja-JP" altLang="en-US" sz="2400" dirty="0">
                <a:latin typeface="Times New Roman" panose="02020603050405020304" pitchFamily="18" charset="0"/>
                <a:cs typeface="Times New Roman" panose="02020603050405020304" pitchFamily="18" charset="0"/>
              </a:rPr>
              <a:t>で探索して</a:t>
            </a:r>
            <a:r>
              <a:rPr kumimoji="1" lang="en-US" altLang="ja-JP" sz="2400" dirty="0">
                <a:cs typeface="Times New Roman" panose="02020603050405020304" pitchFamily="18" charset="0"/>
              </a:rPr>
              <a:t>value</a:t>
            </a:r>
            <a:r>
              <a:rPr kumimoji="1" lang="ja-JP" altLang="en-US" sz="2400" dirty="0" smtClean="0">
                <a:latin typeface="Times New Roman" panose="02020603050405020304" pitchFamily="18" charset="0"/>
                <a:cs typeface="Times New Roman" panose="02020603050405020304" pitchFamily="18" charset="0"/>
              </a:rPr>
              <a:t>の通し</a:t>
            </a:r>
            <a:r>
              <a:rPr kumimoji="1" lang="ja-JP" altLang="en-US" sz="2400" dirty="0">
                <a:latin typeface="Times New Roman" panose="02020603050405020304" pitchFamily="18" charset="0"/>
                <a:cs typeface="Times New Roman" panose="02020603050405020304" pitchFamily="18" charset="0"/>
              </a:rPr>
              <a:t>番号を</a:t>
            </a:r>
            <a:r>
              <a:rPr kumimoji="1" lang="en-US" altLang="ja-JP" sz="2400" dirty="0">
                <a:cs typeface="Times New Roman" panose="02020603050405020304" pitchFamily="18" charset="0"/>
              </a:rPr>
              <a:t>return</a:t>
            </a:r>
            <a:r>
              <a:rPr kumimoji="1" lang="ja-JP" altLang="en-US" sz="2400" dirty="0">
                <a:latin typeface="Times New Roman" panose="02020603050405020304" pitchFamily="18" charset="0"/>
                <a:cs typeface="Times New Roman" panose="02020603050405020304" pitchFamily="18" charset="0"/>
              </a:rPr>
              <a:t>する</a:t>
            </a:r>
            <a:r>
              <a:rPr kumimoji="1" lang="en-US" altLang="ja-JP" sz="2400" dirty="0">
                <a:cs typeface="Times New Roman" panose="02020603050405020304" pitchFamily="18" charset="0"/>
              </a:rPr>
              <a:t>method</a:t>
            </a:r>
          </a:p>
        </p:txBody>
      </p:sp>
      <p:pic>
        <p:nvPicPr>
          <p:cNvPr id="12" name="図 11"/>
          <p:cNvPicPr>
            <a:picLocks noChangeAspect="1"/>
          </p:cNvPicPr>
          <p:nvPr/>
        </p:nvPicPr>
        <p:blipFill>
          <a:blip r:embed="rId3"/>
          <a:stretch>
            <a:fillRect/>
          </a:stretch>
        </p:blipFill>
        <p:spPr>
          <a:xfrm>
            <a:off x="-8874" y="3649020"/>
            <a:ext cx="4867751" cy="2476362"/>
          </a:xfrm>
          <a:prstGeom prst="rect">
            <a:avLst/>
          </a:prstGeom>
        </p:spPr>
      </p:pic>
    </p:spTree>
    <p:extLst>
      <p:ext uri="{BB962C8B-B14F-4D97-AF65-F5344CB8AC3E}">
        <p14:creationId xmlns:p14="http://schemas.microsoft.com/office/powerpoint/2010/main" val="2640503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BF99F5A-3D33-4C56-BBB8-02C2A46F3601}" type="slidenum">
              <a:rPr kumimoji="1" lang="ja-JP" altLang="en-US" smtClean="0"/>
              <a:pPr/>
              <a:t>8</a:t>
            </a:fld>
            <a:endParaRPr kumimoji="1" lang="ja-JP" altLang="en-US" dirty="0"/>
          </a:p>
        </p:txBody>
      </p:sp>
      <p:sp>
        <p:nvSpPr>
          <p:cNvPr id="3" name="タイトル 2"/>
          <p:cNvSpPr>
            <a:spLocks noGrp="1"/>
          </p:cNvSpPr>
          <p:nvPr>
            <p:ph type="title"/>
          </p:nvPr>
        </p:nvSpPr>
        <p:spPr/>
        <p:txBody>
          <a:bodyPr/>
          <a:lstStyle/>
          <a:p>
            <a:r>
              <a:rPr kumimoji="1" lang="en-US" altLang="ja-JP" dirty="0" smtClean="0"/>
              <a:t>Python</a:t>
            </a:r>
            <a:r>
              <a:rPr kumimoji="1" lang="ja-JP" altLang="en-US" dirty="0" smtClean="0"/>
              <a:t>に関する補足</a:t>
            </a:r>
            <a:endParaRPr kumimoji="1" lang="ja-JP" altLang="en-US" dirty="0"/>
          </a:p>
        </p:txBody>
      </p:sp>
      <p:sp>
        <p:nvSpPr>
          <p:cNvPr id="5" name="テキスト ボックス 4"/>
          <p:cNvSpPr txBox="1"/>
          <p:nvPr/>
        </p:nvSpPr>
        <p:spPr>
          <a:xfrm>
            <a:off x="0" y="980030"/>
            <a:ext cx="4572000" cy="5016758"/>
          </a:xfrm>
          <a:prstGeom prst="rect">
            <a:avLst/>
          </a:prstGeom>
          <a:noFill/>
        </p:spPr>
        <p:txBody>
          <a:bodyPr wrap="square" rtlCol="0">
            <a:spAutoFit/>
          </a:bodyPr>
          <a:lstStyle/>
          <a:p>
            <a:r>
              <a:rPr kumimoji="1" lang="ja-JP" altLang="en-US" sz="3200" dirty="0" smtClean="0"/>
              <a:t>関数の定義</a:t>
            </a:r>
            <a:endParaRPr kumimoji="1" lang="en-US" altLang="ja-JP" sz="3200" dirty="0" smtClean="0"/>
          </a:p>
          <a:p>
            <a:pPr marL="363538"/>
            <a:r>
              <a:rPr kumimoji="1" lang="en-US" altLang="ja-JP" sz="2400" dirty="0" err="1" smtClean="0"/>
              <a:t>def</a:t>
            </a:r>
            <a:r>
              <a:rPr kumimoji="1" lang="en-US" altLang="ja-JP" sz="2400" dirty="0" smtClean="0"/>
              <a:t> </a:t>
            </a:r>
            <a:r>
              <a:rPr kumimoji="1" lang="ja-JP" altLang="en-US" sz="2400" dirty="0" smtClean="0"/>
              <a:t>関数名</a:t>
            </a:r>
            <a:r>
              <a:rPr kumimoji="1" lang="en-US" altLang="ja-JP" sz="2400" dirty="0" smtClean="0"/>
              <a:t>(</a:t>
            </a:r>
            <a:r>
              <a:rPr kumimoji="1" lang="ja-JP" altLang="en-US" sz="2400" dirty="0" smtClean="0"/>
              <a:t>引数</a:t>
            </a:r>
            <a:r>
              <a:rPr kumimoji="1" lang="en-US" altLang="ja-JP" sz="2400" dirty="0" smtClean="0"/>
              <a:t>1, …</a:t>
            </a:r>
            <a:r>
              <a:rPr kumimoji="1" lang="ja-JP" altLang="en-US" sz="2400" dirty="0" smtClean="0"/>
              <a:t>引数</a:t>
            </a:r>
            <a:r>
              <a:rPr kumimoji="1" lang="en-US" altLang="ja-JP" sz="2400" dirty="0" smtClean="0"/>
              <a:t>n):</a:t>
            </a:r>
          </a:p>
          <a:p>
            <a:pPr marL="363538"/>
            <a:r>
              <a:rPr kumimoji="1" lang="en-US" altLang="ja-JP" sz="2400" dirty="0"/>
              <a:t> </a:t>
            </a:r>
            <a:r>
              <a:rPr kumimoji="1" lang="en-US" altLang="ja-JP" sz="2400" dirty="0" smtClean="0"/>
              <a:t>      </a:t>
            </a:r>
            <a:r>
              <a:rPr kumimoji="1" lang="ja-JP" altLang="en-US" sz="2400" dirty="0" smtClean="0"/>
              <a:t>処理</a:t>
            </a:r>
            <a:r>
              <a:rPr kumimoji="1" lang="en-US" altLang="ja-JP" sz="2400" dirty="0" smtClean="0"/>
              <a:t>1</a:t>
            </a:r>
          </a:p>
          <a:p>
            <a:pPr marL="363538"/>
            <a:r>
              <a:rPr kumimoji="1" lang="en-US" altLang="ja-JP" sz="2400" dirty="0"/>
              <a:t> </a:t>
            </a:r>
            <a:r>
              <a:rPr kumimoji="1" lang="en-US" altLang="ja-JP" sz="2400" dirty="0" smtClean="0"/>
              <a:t>      …</a:t>
            </a:r>
          </a:p>
          <a:p>
            <a:pPr marL="363538"/>
            <a:r>
              <a:rPr kumimoji="1" lang="en-US" altLang="ja-JP" sz="2400" dirty="0" smtClean="0"/>
              <a:t>       </a:t>
            </a:r>
            <a:r>
              <a:rPr kumimoji="1" lang="ja-JP" altLang="en-US" sz="2400" dirty="0" smtClean="0"/>
              <a:t>処理</a:t>
            </a:r>
            <a:r>
              <a:rPr kumimoji="1" lang="en-US" altLang="ja-JP" sz="2400" dirty="0" smtClean="0"/>
              <a:t>m</a:t>
            </a:r>
          </a:p>
          <a:p>
            <a:pPr marL="363538"/>
            <a:r>
              <a:rPr kumimoji="1" lang="en-US" altLang="ja-JP" sz="2400" dirty="0" smtClean="0"/>
              <a:t>       return </a:t>
            </a:r>
            <a:r>
              <a:rPr kumimoji="1" lang="ja-JP" altLang="en-US" sz="2400" dirty="0" smtClean="0"/>
              <a:t>返り値</a:t>
            </a:r>
            <a:endParaRPr kumimoji="1" lang="en-US" altLang="ja-JP" sz="2400" dirty="0" smtClean="0"/>
          </a:p>
          <a:p>
            <a:pPr marL="363538"/>
            <a:endParaRPr kumimoji="1" lang="en-US" altLang="ja-JP" sz="2400" dirty="0" smtClean="0"/>
          </a:p>
          <a:p>
            <a:pPr marL="363538"/>
            <a:r>
              <a:rPr kumimoji="1" lang="en-US" altLang="ja-JP" sz="2400" dirty="0" err="1" smtClean="0"/>
              <a:t>def</a:t>
            </a:r>
            <a:r>
              <a:rPr kumimoji="1" lang="en-US" altLang="ja-JP" sz="2400" dirty="0" smtClean="0"/>
              <a:t> </a:t>
            </a:r>
            <a:r>
              <a:rPr kumimoji="1" lang="ja-JP" altLang="en-US" sz="2400" dirty="0" smtClean="0"/>
              <a:t>関数名</a:t>
            </a:r>
            <a:r>
              <a:rPr kumimoji="1" lang="en-US" altLang="ja-JP" sz="2400" dirty="0" smtClean="0"/>
              <a:t>(</a:t>
            </a:r>
            <a:r>
              <a:rPr kumimoji="1" lang="ja-JP" altLang="en-US" sz="2400" dirty="0"/>
              <a:t>引数</a:t>
            </a:r>
            <a:r>
              <a:rPr kumimoji="1" lang="en-US" altLang="ja-JP" sz="2400" dirty="0"/>
              <a:t>1, …</a:t>
            </a:r>
            <a:r>
              <a:rPr kumimoji="1" lang="ja-JP" altLang="en-US" sz="2400" dirty="0"/>
              <a:t>引数</a:t>
            </a:r>
            <a:r>
              <a:rPr kumimoji="1" lang="en-US" altLang="ja-JP" sz="2400" dirty="0" smtClean="0"/>
              <a:t>n=</a:t>
            </a:r>
            <a:r>
              <a:rPr kumimoji="1" lang="ja-JP" altLang="en-US" sz="2400" dirty="0" smtClean="0"/>
              <a:t>値</a:t>
            </a:r>
            <a:r>
              <a:rPr kumimoji="1" lang="en-US" altLang="ja-JP" sz="2400" dirty="0" smtClean="0"/>
              <a:t>)</a:t>
            </a:r>
          </a:p>
          <a:p>
            <a:pPr marL="363538"/>
            <a:endParaRPr kumimoji="1" lang="en-US" altLang="ja-JP" sz="2400" dirty="0" smtClean="0"/>
          </a:p>
          <a:p>
            <a:pPr marL="363538"/>
            <a:r>
              <a:rPr kumimoji="1" lang="ja-JP" altLang="en-US" sz="2400" dirty="0" smtClean="0"/>
              <a:t>と書く</a:t>
            </a:r>
            <a:r>
              <a:rPr kumimoji="1" lang="ja-JP" altLang="en-US" sz="2400" dirty="0"/>
              <a:t>と</a:t>
            </a:r>
            <a:r>
              <a:rPr kumimoji="1" lang="ja-JP" altLang="en-US" sz="2400" dirty="0" smtClean="0"/>
              <a:t>引数</a:t>
            </a:r>
            <a:r>
              <a:rPr kumimoji="1" lang="en-US" altLang="ja-JP" sz="2400" dirty="0" smtClean="0"/>
              <a:t>n</a:t>
            </a:r>
            <a:r>
              <a:rPr kumimoji="1" lang="ja-JP" altLang="en-US" sz="2400" dirty="0" smtClean="0"/>
              <a:t>の値のデフォルトを決められる</a:t>
            </a:r>
            <a:r>
              <a:rPr kumimoji="1" lang="en-US" altLang="ja-JP" sz="2400" dirty="0" smtClean="0"/>
              <a:t>. </a:t>
            </a:r>
            <a:r>
              <a:rPr kumimoji="1" lang="ja-JP" altLang="en-US" sz="2400" dirty="0" smtClean="0"/>
              <a:t>引数</a:t>
            </a:r>
            <a:r>
              <a:rPr kumimoji="1" lang="en-US" altLang="ja-JP" sz="2400" dirty="0" smtClean="0"/>
              <a:t>n</a:t>
            </a:r>
            <a:r>
              <a:rPr kumimoji="1" lang="ja-JP" altLang="en-US" sz="2400" dirty="0" smtClean="0"/>
              <a:t>は入力しなくてもよい</a:t>
            </a:r>
            <a:r>
              <a:rPr kumimoji="1" lang="en-US" altLang="ja-JP" sz="2400" dirty="0" smtClean="0"/>
              <a:t>. </a:t>
            </a:r>
            <a:r>
              <a:rPr kumimoji="1" lang="ja-JP" altLang="en-US" sz="2400" dirty="0" smtClean="0"/>
              <a:t>入力したら他の値に</a:t>
            </a:r>
            <a:r>
              <a:rPr kumimoji="1" lang="ja-JP" altLang="en-US" sz="2400" dirty="0"/>
              <a:t>変</a:t>
            </a:r>
            <a:r>
              <a:rPr kumimoji="1" lang="ja-JP" altLang="en-US" sz="2400" dirty="0" smtClean="0"/>
              <a:t>えられる</a:t>
            </a:r>
            <a:r>
              <a:rPr kumimoji="1" lang="en-US" altLang="ja-JP" sz="2400" dirty="0" smtClean="0"/>
              <a:t>.</a:t>
            </a:r>
          </a:p>
        </p:txBody>
      </p:sp>
      <p:pic>
        <p:nvPicPr>
          <p:cNvPr id="6" name="図 5"/>
          <p:cNvPicPr>
            <a:picLocks noChangeAspect="1"/>
          </p:cNvPicPr>
          <p:nvPr/>
        </p:nvPicPr>
        <p:blipFill rotWithShape="1">
          <a:blip r:embed="rId2"/>
          <a:srcRect t="16632" r="83026" b="50943"/>
          <a:stretch/>
        </p:blipFill>
        <p:spPr>
          <a:xfrm>
            <a:off x="4572000" y="1425391"/>
            <a:ext cx="4572000" cy="4690459"/>
          </a:xfrm>
          <a:prstGeom prst="rect">
            <a:avLst/>
          </a:prstGeom>
        </p:spPr>
      </p:pic>
    </p:spTree>
    <p:extLst>
      <p:ext uri="{BB962C8B-B14F-4D97-AF65-F5344CB8AC3E}">
        <p14:creationId xmlns:p14="http://schemas.microsoft.com/office/powerpoint/2010/main" val="13651583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標準</a:t>
            </a:r>
            <a:r>
              <a:rPr kumimoji="1" lang="en-US" altLang="ja-JP" dirty="0" smtClean="0"/>
              <a:t>Python</a:t>
            </a:r>
            <a:r>
              <a:rPr kumimoji="1" lang="ja-JP" altLang="en-US" dirty="0" smtClean="0"/>
              <a:t>を</a:t>
            </a:r>
            <a:r>
              <a:rPr kumimoji="1" lang="en-US" altLang="ja-JP" dirty="0" smtClean="0"/>
              <a:t>install</a:t>
            </a:r>
            <a:r>
              <a:rPr kumimoji="1" lang="ja-JP" altLang="en-US" dirty="0" smtClean="0"/>
              <a:t>する前に</a:t>
            </a:r>
            <a:endParaRPr kumimoji="1" lang="ja-JP" altLang="en-US" dirty="0"/>
          </a:p>
        </p:txBody>
      </p:sp>
      <p:sp>
        <p:nvSpPr>
          <p:cNvPr id="3" name="テキスト ボックス 2"/>
          <p:cNvSpPr txBox="1"/>
          <p:nvPr/>
        </p:nvSpPr>
        <p:spPr>
          <a:xfrm>
            <a:off x="0" y="980023"/>
            <a:ext cx="9144000" cy="5262979"/>
          </a:xfrm>
          <a:prstGeom prst="rect">
            <a:avLst/>
          </a:prstGeom>
          <a:noFill/>
        </p:spPr>
        <p:txBody>
          <a:bodyPr wrap="square" rtlCol="0">
            <a:spAutoFit/>
          </a:bodyPr>
          <a:lstStyle/>
          <a:p>
            <a:r>
              <a:rPr kumimoji="1" lang="en-US" altLang="ja-JP" sz="3200" dirty="0" smtClean="0"/>
              <a:t>Anaconda</a:t>
            </a:r>
          </a:p>
          <a:p>
            <a:pPr marL="363538"/>
            <a:r>
              <a:rPr kumimoji="1" lang="en-US" altLang="ja-JP" sz="2400" dirty="0" smtClean="0"/>
              <a:t>Python</a:t>
            </a:r>
            <a:r>
              <a:rPr kumimoji="1" lang="ja-JP" altLang="en-US" sz="2400" dirty="0" smtClean="0"/>
              <a:t>のディストリビューション</a:t>
            </a:r>
            <a:endParaRPr kumimoji="1" lang="en-US" altLang="ja-JP" sz="2400" dirty="0" smtClean="0"/>
          </a:p>
          <a:p>
            <a:pPr marL="712788" indent="-349250"/>
            <a:r>
              <a:rPr kumimoji="1" lang="en-US" altLang="ja-JP" sz="2400" dirty="0" smtClean="0"/>
              <a:t>Python</a:t>
            </a:r>
            <a:r>
              <a:rPr kumimoji="1" lang="ja-JP" altLang="en-US" sz="2400" dirty="0" smtClean="0"/>
              <a:t>一式他にデータ分析・科学計算に必須なライブラリ</a:t>
            </a:r>
            <a:r>
              <a:rPr kumimoji="1" lang="en-US" altLang="ja-JP" sz="2400" dirty="0" smtClean="0"/>
              <a:t>, IDE</a:t>
            </a:r>
            <a:r>
              <a:rPr kumimoji="1" lang="ja-JP" altLang="en-US" sz="2400" dirty="0" smtClean="0"/>
              <a:t>などがオールインワンでインストールできる</a:t>
            </a:r>
            <a:endParaRPr kumimoji="1" lang="en-US" altLang="ja-JP" sz="2400" dirty="0" smtClean="0"/>
          </a:p>
          <a:p>
            <a:pPr marL="712788" indent="-349250"/>
            <a:r>
              <a:rPr kumimoji="1" lang="ja-JP" altLang="en-US" sz="2400" dirty="0" smtClean="0"/>
              <a:t>独自のパッケージ・環境管理システム</a:t>
            </a:r>
            <a:r>
              <a:rPr kumimoji="1" lang="en-US" altLang="ja-JP" sz="2400" dirty="0" err="1" smtClean="0"/>
              <a:t>Conda</a:t>
            </a:r>
            <a:r>
              <a:rPr kumimoji="1" lang="ja-JP" altLang="en-US" sz="2400" dirty="0" smtClean="0"/>
              <a:t>を持つ</a:t>
            </a:r>
            <a:endParaRPr kumimoji="1" lang="en-US" altLang="ja-JP" sz="2400" dirty="0" smtClean="0"/>
          </a:p>
          <a:p>
            <a:pPr marL="712788"/>
            <a:r>
              <a:rPr kumimoji="1" lang="en-US" altLang="ja-JP" sz="2400" dirty="0" smtClean="0"/>
              <a:t>&gt; </a:t>
            </a:r>
            <a:r>
              <a:rPr kumimoji="1" lang="en-US" altLang="ja-JP" sz="2400" dirty="0" err="1" smtClean="0"/>
              <a:t>conda</a:t>
            </a:r>
            <a:r>
              <a:rPr kumimoji="1" lang="en-US" altLang="ja-JP" sz="2400" dirty="0" smtClean="0"/>
              <a:t> install “some-package-name”</a:t>
            </a:r>
          </a:p>
          <a:p>
            <a:pPr marL="712788"/>
            <a:r>
              <a:rPr kumimoji="1" lang="ja-JP" altLang="en-US" sz="2400" dirty="0" smtClean="0"/>
              <a:t>と打つだけで</a:t>
            </a:r>
            <a:r>
              <a:rPr kumimoji="1" lang="en-US" altLang="ja-JP" sz="2400" dirty="0" smtClean="0"/>
              <a:t>(pip</a:t>
            </a:r>
            <a:r>
              <a:rPr kumimoji="1" lang="ja-JP" altLang="en-US" sz="2400" dirty="0" smtClean="0"/>
              <a:t>よりも</a:t>
            </a:r>
            <a:r>
              <a:rPr kumimoji="1" lang="en-US" altLang="ja-JP" sz="2400" dirty="0" smtClean="0"/>
              <a:t>)</a:t>
            </a:r>
            <a:r>
              <a:rPr kumimoji="1" lang="ja-JP" altLang="en-US" sz="2400" dirty="0" smtClean="0"/>
              <a:t>手軽にパッケージインストール</a:t>
            </a:r>
            <a:r>
              <a:rPr kumimoji="1" lang="en-US" altLang="ja-JP" sz="2400" dirty="0" smtClean="0"/>
              <a:t>. </a:t>
            </a:r>
          </a:p>
          <a:p>
            <a:r>
              <a:rPr kumimoji="1" lang="en-US" altLang="ja-JP" sz="3200" dirty="0" err="1" smtClean="0"/>
              <a:t>miniconda</a:t>
            </a:r>
            <a:endParaRPr kumimoji="1" lang="en-US" altLang="ja-JP" sz="3200" dirty="0" smtClean="0"/>
          </a:p>
          <a:p>
            <a:pPr marL="363538"/>
            <a:r>
              <a:rPr kumimoji="1" lang="en-US" altLang="ja-JP" sz="2400" dirty="0" smtClean="0"/>
              <a:t>Anaconda</a:t>
            </a:r>
            <a:r>
              <a:rPr kumimoji="1" lang="ja-JP" altLang="en-US" sz="2400" dirty="0" smtClean="0"/>
              <a:t>の最小構成版</a:t>
            </a:r>
            <a:endParaRPr kumimoji="1" lang="en-US" altLang="ja-JP" sz="2400" dirty="0" smtClean="0"/>
          </a:p>
          <a:p>
            <a:pPr marL="712788" indent="1588"/>
            <a:r>
              <a:rPr kumimoji="1" lang="en-US" altLang="ja-JP" sz="2400" dirty="0" smtClean="0"/>
              <a:t>Anaconda</a:t>
            </a:r>
            <a:r>
              <a:rPr kumimoji="1" lang="ja-JP" altLang="en-US" sz="2400" dirty="0" smtClean="0"/>
              <a:t>が重いという人に</a:t>
            </a:r>
            <a:endParaRPr kumimoji="1" lang="en-US" altLang="ja-JP" sz="2400" dirty="0"/>
          </a:p>
          <a:p>
            <a:pPr marL="712788"/>
            <a:r>
              <a:rPr kumimoji="1" lang="en-US" altLang="ja-JP" sz="2400" dirty="0" smtClean="0"/>
              <a:t>Python</a:t>
            </a:r>
            <a:r>
              <a:rPr kumimoji="1" lang="ja-JP" altLang="en-US" sz="2400" dirty="0" smtClean="0"/>
              <a:t>本体や</a:t>
            </a:r>
            <a:r>
              <a:rPr kumimoji="1" lang="en-US" altLang="ja-JP" sz="2400" dirty="0" err="1"/>
              <a:t>C</a:t>
            </a:r>
            <a:r>
              <a:rPr kumimoji="1" lang="en-US" altLang="ja-JP" sz="2400" dirty="0" err="1" smtClean="0"/>
              <a:t>onda</a:t>
            </a:r>
            <a:r>
              <a:rPr kumimoji="1" lang="ja-JP" altLang="en-US" sz="2400" dirty="0" smtClean="0"/>
              <a:t>くらいしか入っていない</a:t>
            </a:r>
            <a:endParaRPr kumimoji="1" lang="en-US" altLang="ja-JP" sz="2400" dirty="0" smtClean="0"/>
          </a:p>
          <a:p>
            <a:pPr marL="712788"/>
            <a:endParaRPr kumimoji="1" lang="en-US" altLang="ja-JP" sz="2400" dirty="0"/>
          </a:p>
          <a:p>
            <a:r>
              <a:rPr kumimoji="1" lang="ja-JP" altLang="en-US" sz="3200" dirty="0" smtClean="0"/>
              <a:t>他には</a:t>
            </a:r>
            <a:r>
              <a:rPr kumimoji="1" lang="en-US" altLang="ja-JP" sz="3200" dirty="0" smtClean="0"/>
              <a:t>Python(</a:t>
            </a:r>
            <a:r>
              <a:rPr kumimoji="1" lang="en-US" altLang="ja-JP" sz="3200" dirty="0" err="1" smtClean="0"/>
              <a:t>x,y</a:t>
            </a:r>
            <a:r>
              <a:rPr kumimoji="1" lang="en-US" altLang="ja-JP" sz="3200" dirty="0" smtClean="0"/>
              <a:t>), Canopy Express</a:t>
            </a:r>
            <a:r>
              <a:rPr kumimoji="1" lang="ja-JP" altLang="en-US" sz="3200" dirty="0" smtClean="0"/>
              <a:t>とか</a:t>
            </a:r>
            <a:endParaRPr kumimoji="1" lang="en-US" altLang="ja-JP" sz="3200" dirty="0" smtClean="0"/>
          </a:p>
        </p:txBody>
      </p:sp>
      <p:sp>
        <p:nvSpPr>
          <p:cNvPr id="4" name="テキスト ボックス 3"/>
          <p:cNvSpPr txBox="1"/>
          <p:nvPr/>
        </p:nvSpPr>
        <p:spPr>
          <a:xfrm>
            <a:off x="0" y="6125378"/>
            <a:ext cx="9144000" cy="646331"/>
          </a:xfrm>
          <a:prstGeom prst="rect">
            <a:avLst/>
          </a:prstGeom>
          <a:noFill/>
        </p:spPr>
        <p:txBody>
          <a:bodyPr wrap="square" rtlCol="0">
            <a:spAutoFit/>
          </a:bodyPr>
          <a:lstStyle/>
          <a:p>
            <a:r>
              <a:rPr kumimoji="1" lang="ja-JP" altLang="en-US" dirty="0" smtClean="0"/>
              <a:t>標準</a:t>
            </a:r>
            <a:r>
              <a:rPr kumimoji="1" lang="en-US" altLang="ja-JP" dirty="0" smtClean="0"/>
              <a:t>Python</a:t>
            </a:r>
            <a:r>
              <a:rPr kumimoji="1" lang="ja-JP" altLang="en-US" dirty="0" smtClean="0"/>
              <a:t>他にどのくらいライブラリが入ってるか、管理システムが入ってるかくらいの違い</a:t>
            </a:r>
            <a:r>
              <a:rPr kumimoji="1" lang="en-US" altLang="ja-JP" dirty="0" smtClean="0"/>
              <a:t>(</a:t>
            </a:r>
            <a:r>
              <a:rPr kumimoji="1" lang="ja-JP" altLang="en-US" dirty="0" smtClean="0"/>
              <a:t>たぶん</a:t>
            </a:r>
            <a:r>
              <a:rPr kumimoji="1" lang="en-US" altLang="ja-JP" dirty="0" smtClean="0"/>
              <a:t>Anaconda</a:t>
            </a:r>
            <a:r>
              <a:rPr kumimoji="1" lang="ja-JP" altLang="en-US" dirty="0" smtClean="0"/>
              <a:t>が一番たくさん入ってて重い</a:t>
            </a:r>
            <a:r>
              <a:rPr kumimoji="1" lang="en-US" altLang="ja-JP" dirty="0" smtClean="0"/>
              <a:t>)</a:t>
            </a:r>
            <a:endParaRPr kumimoji="1" lang="ja-JP" altLang="en-US" dirty="0"/>
          </a:p>
        </p:txBody>
      </p:sp>
      <p:sp>
        <p:nvSpPr>
          <p:cNvPr id="5" name="スライド番号プレースホルダー 4"/>
          <p:cNvSpPr>
            <a:spLocks noGrp="1"/>
          </p:cNvSpPr>
          <p:nvPr>
            <p:ph type="sldNum" sz="quarter" idx="12"/>
          </p:nvPr>
        </p:nvSpPr>
        <p:spPr/>
        <p:txBody>
          <a:bodyPr/>
          <a:lstStyle/>
          <a:p>
            <a:fld id="{BBF99F5A-3D33-4C56-BBB8-02C2A46F3601}" type="slidenum">
              <a:rPr kumimoji="1" lang="ja-JP" altLang="en-US" smtClean="0"/>
              <a:pPr/>
              <a:t>9</a:t>
            </a:fld>
            <a:endParaRPr kumimoji="1" lang="ja-JP" altLang="en-US" dirty="0"/>
          </a:p>
        </p:txBody>
      </p:sp>
    </p:spTree>
    <p:extLst>
      <p:ext uri="{BB962C8B-B14F-4D97-AF65-F5344CB8AC3E}">
        <p14:creationId xmlns:p14="http://schemas.microsoft.com/office/powerpoint/2010/main" val="1420860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23549</TotalTime>
  <Words>2639</Words>
  <Application>Microsoft Macintosh PowerPoint</Application>
  <PresentationFormat>画面に合わせる (4:3)</PresentationFormat>
  <Paragraphs>354</Paragraphs>
  <Slides>36</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36</vt:i4>
      </vt:variant>
    </vt:vector>
  </HeadingPairs>
  <TitlesOfParts>
    <vt:vector size="44" baseType="lpstr">
      <vt:lpstr>Calibri</vt:lpstr>
      <vt:lpstr>Calibri Light</vt:lpstr>
      <vt:lpstr>Cambria Math</vt:lpstr>
      <vt:lpstr>Times New Roman</vt:lpstr>
      <vt:lpstr>游ゴシック</vt:lpstr>
      <vt:lpstr>游ゴシック Light</vt:lpstr>
      <vt:lpstr>Arial</vt:lpstr>
      <vt:lpstr>Office テーマ</vt:lpstr>
      <vt:lpstr>PowerPoint プレゼンテーション</vt:lpstr>
      <vt:lpstr>復習: モンテカルロ法による円周率導出</vt:lpstr>
      <vt:lpstr>復習: モンテカルロ法による円周率導出</vt:lpstr>
      <vt:lpstr>Pythonに関する補足</vt:lpstr>
      <vt:lpstr>Pythonに関する補足</vt:lpstr>
      <vt:lpstr>Pythonに関する補足</vt:lpstr>
      <vt:lpstr>Pythonに関する補足</vt:lpstr>
      <vt:lpstr>Pythonに関する補足</vt:lpstr>
      <vt:lpstr>標準Pythonをinstallする前に</vt:lpstr>
      <vt:lpstr>IPython:せめてこれは使いましょう</vt:lpstr>
      <vt:lpstr>統合開発環境</vt:lpstr>
      <vt:lpstr>統合開発環境</vt:lpstr>
      <vt:lpstr>Numpy, Scipy, Matplotlib</vt:lpstr>
      <vt:lpstr>Numpy</vt:lpstr>
      <vt:lpstr>Numpy: 配列生成</vt:lpstr>
      <vt:lpstr>Numpy: 配列生成</vt:lpstr>
      <vt:lpstr>Numpy: 配列生成</vt:lpstr>
      <vt:lpstr>Numpy: 要素アクセス</vt:lpstr>
      <vt:lpstr>Numpy: 要素アクセス</vt:lpstr>
      <vt:lpstr>例題: 素数のふるい(Sieve of Eratosthenes)</vt:lpstr>
      <vt:lpstr>例題: 素数のふるい(Sieve of Eratosthenes)</vt:lpstr>
      <vt:lpstr>Numpy: ndarray objectの属性</vt:lpstr>
      <vt:lpstr>Numpy: ndarray objectのmethod</vt:lpstr>
      <vt:lpstr>Numpy: numpy関数</vt:lpstr>
      <vt:lpstr>Numpy: 行列演算</vt:lpstr>
      <vt:lpstr>Numpy: ファイル読み書き</vt:lpstr>
      <vt:lpstr>Scipy</vt:lpstr>
      <vt:lpstr>Scipy: curve fit</vt:lpstr>
      <vt:lpstr>Matplotlib</vt:lpstr>
      <vt:lpstr>Matplotlib: とりあえず図示する</vt:lpstr>
      <vt:lpstr>Matplotlib: もうちょっと丁寧に書くと</vt:lpstr>
      <vt:lpstr>Matplotlib: galleryを見よう</vt:lpstr>
      <vt:lpstr>もっと使いたい人に</vt:lpstr>
      <vt:lpstr>総合演習</vt:lpstr>
      <vt:lpstr>総合演習: ヒント</vt:lpstr>
      <vt:lpstr>総合演習: 解答</vt:lpstr>
    </vt:vector>
  </TitlesOfParts>
  <Company>東京工業大学</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Zicong Zhang</dc:creator>
  <cp:lastModifiedBy>Zhang Zicong</cp:lastModifiedBy>
  <cp:revision>225</cp:revision>
  <cp:lastPrinted>2018-04-26T09:09:18Z</cp:lastPrinted>
  <dcterms:created xsi:type="dcterms:W3CDTF">2016-09-05T05:32:01Z</dcterms:created>
  <dcterms:modified xsi:type="dcterms:W3CDTF">2018-04-26T09:09:37Z</dcterms:modified>
</cp:coreProperties>
</file>