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0" r:id="rId3"/>
    <p:sldId id="258" r:id="rId4"/>
    <p:sldId id="263" r:id="rId5"/>
    <p:sldId id="276" r:id="rId6"/>
    <p:sldId id="261" r:id="rId7"/>
    <p:sldId id="262" r:id="rId8"/>
    <p:sldId id="267" r:id="rId9"/>
    <p:sldId id="260" r:id="rId10"/>
    <p:sldId id="265" r:id="rId11"/>
    <p:sldId id="268" r:id="rId12"/>
    <p:sldId id="279" r:id="rId13"/>
    <p:sldId id="274" r:id="rId14"/>
    <p:sldId id="275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>
        <p:scale>
          <a:sx n="100" d="100"/>
          <a:sy n="100" d="100"/>
        </p:scale>
        <p:origin x="-1948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92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30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96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2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05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4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0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8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97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6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3D17-AED2-42DE-A6C4-EB13C3351BCC}" type="datetimeFigureOut">
              <a:rPr kumimoji="1" lang="ja-JP" altLang="en-US" smtClean="0"/>
              <a:t>2022/5/6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7D7F-16D9-47EA-A7B6-AA66C6E5D4B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7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0238"/>
            <a:ext cx="5491643" cy="72008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ワイン試飲投票システム（リアルタイム）</a:t>
            </a:r>
            <a:endParaRPr kumimoji="1" lang="ja-JP" altLang="en-US" sz="2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427984" y="2826066"/>
            <a:ext cx="4151098" cy="3987310"/>
            <a:chOff x="107504" y="697324"/>
            <a:chExt cx="7591744" cy="6122112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107504" y="4061536"/>
              <a:ext cx="7560840" cy="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3886797" y="1175119"/>
              <a:ext cx="0" cy="504056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848033" y="697324"/>
              <a:ext cx="2177400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酸味（強い）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554140" y="6394132"/>
              <a:ext cx="2435572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</a:t>
              </a:r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弱い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799147" y="4180452"/>
              <a:ext cx="900101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辛口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58219" y="4147600"/>
              <a:ext cx="1768325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果実味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円/楕円 13"/>
          <p:cNvSpPr/>
          <p:nvPr/>
        </p:nvSpPr>
        <p:spPr>
          <a:xfrm>
            <a:off x="7220520" y="4519544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47928" y="455206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360910" y="4437112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60910" y="4566907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595290" y="3399587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64041" y="341425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3.0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5053055" y="5761183"/>
            <a:ext cx="446872" cy="3477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19836" y="5835111"/>
            <a:ext cx="80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084168" y="3582131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00616" y="3593342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40387" y="2826066"/>
            <a:ext cx="1872208" cy="5040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カデドック・シャルドネ</a:t>
            </a:r>
            <a:endParaRPr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マブ・ソーヴィニヨン・ブラン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4527" y="458283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3776" y="315739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81675" y="394737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5263" y="61113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09791" y="416973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395536" y="2610042"/>
            <a:ext cx="3744416" cy="38884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酸味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:4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辛口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:3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総合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:2.8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香り（果物）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マスカット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香り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花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スイカズラ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コメント：薄い緑がかったクリアー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な温かい感じがするイン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 果実の香り。 白ぶどう。 ミネラリー。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酸味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:3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辛口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:3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総合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:3.0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香り（果物）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香り（花）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カシミヤ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コメント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：＊＊＊＊＊＊＊＊＊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コメント：＊＊＊＊＊＊＊＊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＊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マリアージュ：広島の生牡蠣とが最高でした・・・。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1520" y="2195122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カデドック・シャルドネ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7068563" y="3903251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7167338" y="3948191"/>
            <a:ext cx="184732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カデドックの世の中平均点</a:t>
            </a:r>
            <a:endParaRPr lang="en-US" altLang="ja-JP" sz="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(VIVINO</a:t>
            </a:r>
            <a:r>
              <a:rPr lang="ja-JP" altLang="en-US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アプリより算出</a:t>
            </a:r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5480873" y="5233114"/>
            <a:ext cx="419327" cy="4179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5671155" y="5581163"/>
            <a:ext cx="184732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マブ</a:t>
            </a:r>
            <a:r>
              <a:rPr lang="ja-JP" altLang="en-US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の世の中平均点</a:t>
            </a:r>
            <a:endParaRPr lang="en-US" altLang="ja-JP" sz="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(VIVINO</a:t>
            </a:r>
            <a:r>
              <a:rPr lang="ja-JP" altLang="en-US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アプリより算出</a:t>
            </a:r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6932" y="548680"/>
            <a:ext cx="7920880" cy="1231106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■目的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・素人利きワイン会のときに、参加者のコメントや評点を、リアルタイムに把握し、フィードバックにつなげたい。（記録に残したい）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・世の中の評点や参加者の評点と自分の評点を比較することで、自分の舌の甘さに</a:t>
            </a:r>
            <a:endParaRPr lang="en-US" altLang="ja-JP" sz="1400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きづく、そして本来の目的であるなにが自分にとって好みなのか？ということを把握する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946476" y="1779786"/>
            <a:ext cx="5946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とはいえ世の中のある、ワイン記録アプリと対抗するものではなく、あくまで参加者内での</a:t>
            </a:r>
            <a:endParaRPr lang="en-US" altLang="ja-JP" sz="12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リアルタイム</a:t>
            </a:r>
            <a:r>
              <a:rPr lang="ja-JP" altLang="en-US" sz="12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での評点、コメントの可視化の</a:t>
            </a:r>
            <a:r>
              <a:rPr lang="ja-JP" altLang="en-US" sz="1200" dirty="0" smtClean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ためのツール</a:t>
            </a:r>
            <a:endParaRPr lang="en-US" altLang="ja-JP" sz="12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741652" y="2267987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可視化グラフ</a:t>
            </a:r>
            <a:endParaRPr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83152" cy="41805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設計（例題）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65466"/>
              </p:ext>
            </p:extLst>
          </p:nvPr>
        </p:nvGraphicFramePr>
        <p:xfrm>
          <a:off x="654211" y="1257039"/>
          <a:ext cx="50699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0"/>
                <a:gridCol w="865019"/>
                <a:gridCol w="1960837"/>
                <a:gridCol w="17453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名前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会社名（外部キー）</a:t>
                      </a:r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プロジェクト（外部キー）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539552" y="853549"/>
            <a:ext cx="3422860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  Employee 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=‘employee’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148064" y="1865278"/>
            <a:ext cx="576064" cy="276927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752020" y="4540007"/>
            <a:ext cx="2992486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Project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=‘projects’</a:t>
            </a:r>
            <a:endParaRPr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09580"/>
              </p:ext>
            </p:extLst>
          </p:nvPr>
        </p:nvGraphicFramePr>
        <p:xfrm>
          <a:off x="4764183" y="4981347"/>
          <a:ext cx="2980322" cy="1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76"/>
                <a:gridCol w="1235373"/>
                <a:gridCol w="1235373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emplyee_id</a:t>
                      </a:r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プロジェクト名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539552" y="4766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■従業員リスト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42113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■プロジェクト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56176" y="3356992"/>
            <a:ext cx="2880320" cy="95410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（一人の従業員が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複数のプロジェクトに存在することができる）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-3276872" y="2812286"/>
            <a:ext cx="288032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（ひとつの評価コメントがきまると）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0031" y="4509120"/>
            <a:ext cx="3463897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Company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=‘companies’</a:t>
            </a:r>
            <a:endParaRPr lang="ja-JP" altLang="en-US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96683"/>
              </p:ext>
            </p:extLst>
          </p:nvPr>
        </p:nvGraphicFramePr>
        <p:xfrm>
          <a:off x="532039" y="4925273"/>
          <a:ext cx="309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87"/>
                <a:gridCol w="1060387"/>
                <a:gridCol w="163337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emplyee_id</a:t>
                      </a:r>
                      <a:endParaRPr kumimoji="1" lang="ja-JP" altLang="en-US" sz="1200" dirty="0" smtClean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会社名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289825" y="414384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会社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1439652" y="1628800"/>
            <a:ext cx="1332148" cy="309634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8063" y="3095381"/>
            <a:ext cx="2880320" cy="73866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</a:t>
            </a:r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（一人の従業員は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ひとつ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の会社</a:t>
            </a:r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にしか存在できない）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6048672" cy="63408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工夫ポイント（より面白くするために）</a:t>
            </a:r>
            <a:endParaRPr kumimoji="1" lang="ja-JP" altLang="en-US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558284"/>
            <a:ext cx="424847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だれの評点が世の中標準、に近かったのか？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賞罰できるようにする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94729"/>
            <a:ext cx="41513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6641795" y="116632"/>
            <a:ext cx="2088232" cy="72008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相談ポイント</a:t>
            </a:r>
            <a:endParaRPr lang="en-US" altLang="ja-JP" sz="1800" dirty="0" smtClean="0"/>
          </a:p>
          <a:p>
            <a:r>
              <a:rPr lang="ja-JP" altLang="en-US" sz="1800" dirty="0" smtClean="0"/>
              <a:t>（どうすればもっと</a:t>
            </a:r>
            <a:endParaRPr lang="en-US" altLang="ja-JP" sz="1800" dirty="0" smtClean="0"/>
          </a:p>
          <a:p>
            <a:r>
              <a:rPr lang="ja-JP" altLang="en-US" sz="1800" dirty="0" smtClean="0"/>
              <a:t>もりあがるのか？）</a:t>
            </a:r>
            <a:endParaRPr lang="ja-JP" altLang="en-US" sz="1800" dirty="0"/>
          </a:p>
        </p:txBody>
      </p:sp>
      <p:sp>
        <p:nvSpPr>
          <p:cNvPr id="6" name="円/楕円 5"/>
          <p:cNvSpPr/>
          <p:nvPr/>
        </p:nvSpPr>
        <p:spPr>
          <a:xfrm>
            <a:off x="7020272" y="3683301"/>
            <a:ext cx="432048" cy="36004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24228" y="344782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世の中平均</a:t>
            </a:r>
            <a:endParaRPr kumimoji="1" lang="ja-JP" altLang="en-US" sz="12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36266" y="2337201"/>
            <a:ext cx="383167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他のワイン会をやっているメンバーにも入力してもらう、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できるようにして、交流を深める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（グループ対抗もできるようにする）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224136" y="961260"/>
            <a:ext cx="1224136" cy="3600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アイデア案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51520" y="3162076"/>
            <a:ext cx="424847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ワイン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自体の情報は世の中に沢山あるので、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銘柄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ごと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の情報管理はあまりせずに、リンク先を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貼るようにする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59370" y="5414270"/>
            <a:ext cx="424847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を取り入れ各銘柄ごとの評点から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誰と誰が相性がよいのか、なども算出できるようにする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61764" y="6199531"/>
            <a:ext cx="424847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このワイン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に合わせたら美味しいと思う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食べ物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を掲載する</a:t>
            </a:r>
            <a:endParaRPr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（実際に合わせてたマリアージュ）</a:t>
            </a:r>
            <a:endParaRPr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3901659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https://vinica.me/Mouton-Cadet-Bordeaux-Blanc-w217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75332"/>
            <a:ext cx="2033638" cy="99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2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11560" y="980728"/>
            <a:ext cx="6912768" cy="280831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・内部の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を通して外部とやりとりできること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・ユーザ登録（ログイン管理の徹底）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→並行処理がいけるのかどうか問題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・結果グラフ数表示について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→デフォルトで２つ表示としているが、任意の数でいけるように。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51520" y="404664"/>
            <a:ext cx="1224136" cy="3600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その他要件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26666" y="4149080"/>
            <a:ext cx="6912768" cy="237626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＜デザイン面＞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メニューバーの改良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38646"/>
              </p:ext>
            </p:extLst>
          </p:nvPr>
        </p:nvGraphicFramePr>
        <p:xfrm>
          <a:off x="179512" y="836712"/>
          <a:ext cx="8712968" cy="584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650"/>
                <a:gridCol w="1136474"/>
                <a:gridCol w="1136474"/>
                <a:gridCol w="1136474"/>
                <a:gridCol w="1136474"/>
                <a:gridCol w="1136474"/>
                <a:gridCol w="1136474"/>
                <a:gridCol w="1136474"/>
              </a:tblGrid>
              <a:tr h="72008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Main(</a:t>
                      </a:r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ユーザ登録</a:t>
                      </a:r>
                      <a:r>
                        <a:rPr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ワイン登録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ワインリスト選択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評価を実施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評価結果をグラフ化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評価結果をグラフ化</a:t>
                      </a:r>
                      <a:r>
                        <a:rPr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ワイン別</a:t>
                      </a:r>
                      <a:r>
                        <a:rPr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仮データセット（デバッグ用）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関数名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/>
                        <a:t>'main'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/>
                        <a:t>'</a:t>
                      </a:r>
                      <a:r>
                        <a:rPr lang="en-US" altLang="ja-JP" sz="1050" dirty="0" err="1" smtClean="0"/>
                        <a:t>wine_register</a:t>
                      </a:r>
                      <a:r>
                        <a:rPr lang="en-US" altLang="ja-JP" sz="1050" dirty="0" smtClean="0"/>
                        <a:t>'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/>
                        <a:t>'</a:t>
                      </a:r>
                      <a:r>
                        <a:rPr lang="en-US" altLang="ja-JP" sz="1050" dirty="0" err="1" smtClean="0"/>
                        <a:t>winelist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/>
                        <a:t>'</a:t>
                      </a:r>
                      <a:r>
                        <a:rPr lang="en-US" altLang="ja-JP" sz="1050" dirty="0" err="1" smtClean="0"/>
                        <a:t>hyouka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smtClean="0"/>
                        <a:t>'scatter'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err="1" smtClean="0"/>
                        <a:t>result_by_wine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 err="1" smtClean="0"/>
                        <a:t>debug_preset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ワインを登録する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評価を実施する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ワインを選択する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187635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やっていること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send_text</a:t>
                      </a:r>
                      <a:endParaRPr kumimoji="1" lang="en-US" altLang="ja-JP" sz="1050" b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ajax</a:t>
                      </a:r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通信で</a:t>
                      </a:r>
                      <a:endParaRPr kumimoji="1" lang="en-US" altLang="ja-JP" sz="105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Register</a:t>
                      </a:r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処理に飛ばしている</a:t>
                      </a:r>
                      <a:endParaRPr kumimoji="1" lang="en-US" altLang="ja-JP" sz="105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187635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ポイント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登録の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一覧を表示し、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更新や削除をおこなえるようにする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ここでフラグリセットをする</a:t>
                      </a:r>
                    </a:p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評価する際、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以前の評価した場合を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表示できるようにする。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-9109520" y="119675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   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('main') }}"&gt;Main(</a:t>
            </a:r>
            <a:r>
              <a:rPr lang="ja-JP" altLang="en-US" dirty="0"/>
              <a:t>ユーザ登録</a:t>
            </a:r>
            <a:r>
              <a:rPr lang="en-US" altLang="ja-JP" dirty="0"/>
              <a:t>)&lt;/a&gt;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wine_register</a:t>
            </a:r>
            <a:r>
              <a:rPr lang="en-US" altLang="ja-JP" dirty="0"/>
              <a:t>') }}"&gt;</a:t>
            </a:r>
            <a:r>
              <a:rPr lang="ja-JP" altLang="en-US" dirty="0"/>
              <a:t>ワイン登録</a:t>
            </a:r>
            <a:r>
              <a:rPr lang="en-US" altLang="ja-JP" dirty="0"/>
              <a:t>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winelist</a:t>
            </a:r>
            <a:r>
              <a:rPr lang="en-US" altLang="ja-JP" dirty="0"/>
              <a:t>') }}"&gt;</a:t>
            </a:r>
            <a:r>
              <a:rPr lang="ja-JP" altLang="en-US" dirty="0"/>
              <a:t>ワインリスト選択</a:t>
            </a:r>
            <a:r>
              <a:rPr lang="en-US" altLang="ja-JP" dirty="0"/>
              <a:t>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hyouka</a:t>
            </a:r>
            <a:r>
              <a:rPr lang="en-US" altLang="ja-JP" dirty="0"/>
              <a:t>') }}"&gt;</a:t>
            </a:r>
            <a:r>
              <a:rPr lang="ja-JP" altLang="en-US" dirty="0"/>
              <a:t>評価を実施</a:t>
            </a:r>
            <a:r>
              <a:rPr lang="en-US" altLang="ja-JP" dirty="0"/>
              <a:t>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 smtClean="0"/>
              <a:t>('scatter') </a:t>
            </a:r>
            <a:r>
              <a:rPr lang="en-US" altLang="ja-JP" dirty="0"/>
              <a:t>}}"&gt;</a:t>
            </a:r>
            <a:r>
              <a:rPr lang="ja-JP" altLang="en-US" dirty="0"/>
              <a:t>評価結果をグラフ化</a:t>
            </a:r>
            <a:r>
              <a:rPr lang="en-US" altLang="ja-JP" dirty="0"/>
              <a:t>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result_by_wine</a:t>
            </a:r>
            <a:r>
              <a:rPr lang="en-US" altLang="ja-JP" dirty="0"/>
              <a:t>') }}"&gt;</a:t>
            </a:r>
            <a:r>
              <a:rPr lang="ja-JP" altLang="en-US" dirty="0"/>
              <a:t>評価結果をグラフ化</a:t>
            </a:r>
            <a:r>
              <a:rPr lang="en-US" altLang="ja-JP" dirty="0"/>
              <a:t>(</a:t>
            </a:r>
            <a:r>
              <a:rPr lang="ja-JP" altLang="en-US" dirty="0"/>
              <a:t>ワイン別</a:t>
            </a:r>
            <a:r>
              <a:rPr lang="en-US" altLang="ja-JP" dirty="0"/>
              <a:t>)&lt;/a&gt;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debug_resetall</a:t>
            </a:r>
            <a:r>
              <a:rPr lang="en-US" altLang="ja-JP" dirty="0"/>
              <a:t>') }}"&gt;</a:t>
            </a:r>
            <a:r>
              <a:rPr lang="ja-JP" altLang="en-US" dirty="0"/>
              <a:t>全データリセット</a:t>
            </a:r>
            <a:r>
              <a:rPr lang="en-US" altLang="ja-JP" dirty="0"/>
              <a:t>&lt;/a&gt;</a:t>
            </a:r>
          </a:p>
          <a:p>
            <a:r>
              <a:rPr lang="en-US" altLang="ja-JP" dirty="0"/>
              <a:t>            &lt;a class="</a:t>
            </a:r>
            <a:r>
              <a:rPr lang="en-US" altLang="ja-JP" dirty="0" err="1"/>
              <a:t>navbar</a:t>
            </a:r>
            <a:r>
              <a:rPr lang="en-US" altLang="ja-JP" dirty="0"/>
              <a:t>-brand" </a:t>
            </a:r>
            <a:r>
              <a:rPr lang="en-US" altLang="ja-JP" dirty="0" err="1"/>
              <a:t>href</a:t>
            </a:r>
            <a:r>
              <a:rPr lang="en-US" altLang="ja-JP" dirty="0"/>
              <a:t>="{{ </a:t>
            </a:r>
            <a:r>
              <a:rPr lang="en-US" altLang="ja-JP" dirty="0" err="1"/>
              <a:t>url_for</a:t>
            </a:r>
            <a:r>
              <a:rPr lang="en-US" altLang="ja-JP" dirty="0"/>
              <a:t>('</a:t>
            </a:r>
            <a:r>
              <a:rPr lang="en-US" altLang="ja-JP" dirty="0" err="1"/>
              <a:t>debug_preset</a:t>
            </a:r>
            <a:r>
              <a:rPr lang="en-US" altLang="ja-JP" dirty="0"/>
              <a:t>') }}"&gt;</a:t>
            </a:r>
            <a:r>
              <a:rPr lang="ja-JP" altLang="en-US" dirty="0"/>
              <a:t>仮データセット（デバッグ用）</a:t>
            </a:r>
            <a:r>
              <a:rPr lang="en-US" altLang="ja-JP" dirty="0"/>
              <a:t>&lt;/a&gt;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関数ごとの開発メモ書き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8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619268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83568" y="306896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■評価を実施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hyouka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ワインリスト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選択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winelist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4" y="908720"/>
            <a:ext cx="6116320" cy="191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7416824" cy="1143000"/>
          </a:xfrm>
        </p:spPr>
        <p:txBody>
          <a:bodyPr/>
          <a:lstStyle/>
          <a:p>
            <a:r>
              <a:rPr kumimoji="1" lang="ja-JP" altLang="en-US" dirty="0" smtClean="0"/>
              <a:t>相談事項おわり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74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83152" cy="418058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データ</a:t>
            </a:r>
            <a:r>
              <a:rPr lang="ja-JP" altLang="en-US" sz="3600" dirty="0" smtClean="0"/>
              <a:t>設計（案１）</a:t>
            </a:r>
            <a:endParaRPr kumimoji="1" lang="ja-JP" altLang="en-US" sz="3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67761"/>
              </p:ext>
            </p:extLst>
          </p:nvPr>
        </p:nvGraphicFramePr>
        <p:xfrm>
          <a:off x="150155" y="1369576"/>
          <a:ext cx="4392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368152"/>
                <a:gridCol w="15121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銘柄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ぶどうの品種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評価（外部キー）</a:t>
                      </a:r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5496" y="966086"/>
            <a:ext cx="3484224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WineListdata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</a:t>
            </a:r>
            <a:r>
              <a:rPr lang="en-US" altLang="ja-JP" dirty="0" err="1" smtClean="0"/>
              <a:t>winelist</a:t>
            </a:r>
            <a:r>
              <a:rPr lang="en-US" altLang="ja-JP" dirty="0" smtClean="0"/>
              <a:t>’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23928" y="1613018"/>
            <a:ext cx="36004" cy="1897282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355976" y="3140968"/>
            <a:ext cx="4476546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Assecementdata2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/>
              <a:t>=‘assessment2’</a:t>
            </a:r>
            <a:endParaRPr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29854"/>
              </p:ext>
            </p:extLst>
          </p:nvPr>
        </p:nvGraphicFramePr>
        <p:xfrm>
          <a:off x="3246498" y="3501008"/>
          <a:ext cx="5544620" cy="16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94"/>
                <a:gridCol w="768251"/>
                <a:gridCol w="768251"/>
                <a:gridCol w="768251"/>
                <a:gridCol w="1224137"/>
                <a:gridCol w="1698836"/>
              </a:tblGrid>
              <a:tr h="49785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Wine_id</a:t>
                      </a:r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スコア１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スコア</a:t>
                      </a:r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 smtClean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評価コメント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メンバー（外部キー）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107504" y="4499828"/>
            <a:ext cx="3369384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MemberList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=‘players’</a:t>
            </a:r>
            <a:endParaRPr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94231"/>
              </p:ext>
            </p:extLst>
          </p:nvPr>
        </p:nvGraphicFramePr>
        <p:xfrm>
          <a:off x="179512" y="5258008"/>
          <a:ext cx="309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87"/>
                <a:gridCol w="1060387"/>
                <a:gridCol w="163337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名前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自己紹介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矢印コネクタ 23"/>
          <p:cNvCxnSpPr/>
          <p:nvPr/>
        </p:nvCxnSpPr>
        <p:spPr>
          <a:xfrm flipH="1">
            <a:off x="3519720" y="3717032"/>
            <a:ext cx="3932600" cy="1584176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25354" y="59675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■ワインリスト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75956" y="281228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■評価リスト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5354" y="41304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■メンバーリスト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88024" y="1556792"/>
            <a:ext cx="288032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（ひとつの銘柄から複数の評価コメント存在する）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04172" y="5589240"/>
            <a:ext cx="288032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（ひとつの評価コメントがきまると）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83152" cy="418058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データ</a:t>
            </a:r>
            <a:r>
              <a:rPr lang="ja-JP" altLang="en-US" sz="3600" dirty="0" smtClean="0"/>
              <a:t>設計（案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05720"/>
              </p:ext>
            </p:extLst>
          </p:nvPr>
        </p:nvGraphicFramePr>
        <p:xfrm>
          <a:off x="179513" y="5186000"/>
          <a:ext cx="4392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080120"/>
                <a:gridCol w="1368152"/>
                <a:gridCol w="15121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銘柄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ぶどうの品種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評価（外部キー）</a:t>
                      </a:r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7504" y="4715852"/>
            <a:ext cx="3484224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WineListdata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</a:t>
            </a:r>
            <a:r>
              <a:rPr lang="en-US" altLang="ja-JP" dirty="0" err="1" smtClean="0"/>
              <a:t>winelist</a:t>
            </a:r>
            <a:r>
              <a:rPr lang="en-US" altLang="ja-JP" dirty="0" smtClean="0"/>
              <a:t>’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03648" y="992043"/>
            <a:ext cx="4476546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Assecementdata2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/>
              <a:t>=‘assessment2’</a:t>
            </a:r>
            <a:endParaRPr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79807"/>
              </p:ext>
            </p:extLst>
          </p:nvPr>
        </p:nvGraphicFramePr>
        <p:xfrm>
          <a:off x="1475656" y="1399280"/>
          <a:ext cx="66247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20"/>
                <a:gridCol w="1300430"/>
                <a:gridCol w="1049804"/>
                <a:gridCol w="909462"/>
                <a:gridCol w="1007882"/>
                <a:gridCol w="1872438"/>
              </a:tblGrid>
              <a:tr h="49785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Wine_id</a:t>
                      </a:r>
                      <a:r>
                        <a:rPr kumimoji="1" lang="en-US" altLang="ja-JP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外部キー）</a:t>
                      </a:r>
                    </a:p>
                    <a:p>
                      <a:endParaRPr kumimoji="1" lang="ja-JP" altLang="en-US" sz="1200" dirty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User_id</a:t>
                      </a:r>
                      <a:endParaRPr kumimoji="1" lang="en-US" altLang="ja-JP" sz="1200" dirty="0" smtClean="0">
                        <a:solidFill>
                          <a:schemeClr val="accent6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accent6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（外部キー）</a:t>
                      </a:r>
                    </a:p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スコア１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スコア</a:t>
                      </a:r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 smtClean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評価コメント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-36512" y="43558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■ワインリスト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75656" y="6568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■評価リスト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179961" y="4693786"/>
            <a:ext cx="3369384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MemberList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tablename</a:t>
            </a:r>
            <a:r>
              <a:rPr lang="en-US" altLang="ja-JP" dirty="0" smtClean="0"/>
              <a:t>=‘players’</a:t>
            </a:r>
            <a:endParaRPr lang="ja-JP" altLang="en-US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33674"/>
              </p:ext>
            </p:extLst>
          </p:nvPr>
        </p:nvGraphicFramePr>
        <p:xfrm>
          <a:off x="5091048" y="5186000"/>
          <a:ext cx="309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87"/>
                <a:gridCol w="1060387"/>
                <a:gridCol w="163337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名前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自己紹介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4980094" y="42341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■メンバーリスト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691680" y="1988840"/>
            <a:ext cx="792088" cy="3168352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995936" y="2141240"/>
            <a:ext cx="1239128" cy="3520008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23528" y="3299774"/>
            <a:ext cx="28803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（ひとつの評価コメントから、</a:t>
            </a:r>
            <a:endParaRPr kumimoji="1"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一つのワインが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決まるが、一つのワインには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複数の評価コメントがある）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84333" y="3283854"/>
            <a:ext cx="28803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対 多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（ひとつの評価コメントから、</a:t>
            </a:r>
            <a:endParaRPr kumimoji="1"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だれか</a:t>
            </a:r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がひとりが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決まるが、一人は複数の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評価コメントをする）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●採用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2211" y="476672"/>
            <a:ext cx="7920880" cy="646331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■試飲ワイン投票システム</a:t>
            </a:r>
          </a:p>
          <a:p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2211" y="1340768"/>
            <a:ext cx="7920880" cy="2585323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■目的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・ワイン会のときに、参加者のコメントや評点を、リアルタイムに把握し、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フィードバックにつなげたい。（記録に残したい）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・世の中の評点や参加者の評点と自分の評点を比較することで、自分の舌の甘さに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きづく、そして本来の目的であるなにが自分にとって好みなのか？という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こと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を把握する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・ゲーミング要素をいれて、みんなでキャッキャ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できるよう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したい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5536" y="4365104"/>
            <a:ext cx="7920880" cy="1877437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留意点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とはいえ世の中のある、ワイン記録アプリと対抗するものではなく、あくまで参加者内での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お楽しみ、リアルタイムでの評点、コメントの可視化のため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あとは実は横山の最近はじめたプログラミングのお勉強の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ためと</a:t>
            </a:r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いう側面が強い・・笑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（なのでおしつけではない）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332656"/>
            <a:ext cx="7920880" cy="1200329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■試飲ワイン投票システムの処理フロー</a:t>
            </a:r>
          </a:p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メインの流れは、ユーザ登録→試飲ワインの選択→（試飲）→試飲ワインの評価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→評価結果の確認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・管理者のみが</a:t>
            </a:r>
            <a:r>
              <a:rPr lang="ja-JP" altLang="en-US" u="sng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サブの流れで、「ワイン登録」や「ワイン情報表示」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をする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5496" y="2132855"/>
            <a:ext cx="2376264" cy="9172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516" y="2173856"/>
            <a:ext cx="1944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①ワイン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登録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ワイン登録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をすることが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できる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915816" y="2145504"/>
            <a:ext cx="1944216" cy="9046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85131" y="2197622"/>
            <a:ext cx="170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②ワイン表示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基本情報入力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右矢印 11"/>
          <p:cNvSpPr/>
          <p:nvPr/>
        </p:nvSpPr>
        <p:spPr>
          <a:xfrm rot="6899516">
            <a:off x="2689007" y="3566360"/>
            <a:ext cx="100918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1962" y="4509120"/>
            <a:ext cx="1659718" cy="901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130" y="45699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A.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ユーザログイン</a:t>
            </a:r>
            <a:endParaRPr kumimoji="1"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1717992" y="5021793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006024" y="4330735"/>
            <a:ext cx="1341840" cy="1474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06024" y="4349368"/>
            <a:ext cx="1491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.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評価する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ワインを選択</a:t>
            </a:r>
            <a:endParaRPr kumimoji="1"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63888" y="4317032"/>
            <a:ext cx="792088" cy="1474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20441" y="4358427"/>
            <a:ext cx="10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.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試飲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644008" y="4317032"/>
            <a:ext cx="1451822" cy="1474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63030" y="4344724"/>
            <a:ext cx="1493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</a:t>
            </a:r>
            <a:r>
              <a:rPr lang="en-US" altLang="ja-JP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.</a:t>
            </a:r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試飲ワイン</a:t>
            </a:r>
            <a:endParaRPr lang="en-US" altLang="ja-JP" sz="1400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の評価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評点とコメント入力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（修正</a:t>
            </a:r>
            <a:r>
              <a:rPr lang="en-US" altLang="ja-JP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削除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372200" y="4330735"/>
            <a:ext cx="1224136" cy="1474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91222" y="4358427"/>
            <a:ext cx="13491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E.</a:t>
            </a:r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評価結果</a:t>
            </a:r>
            <a:endParaRPr lang="en-US" altLang="ja-JP" sz="1400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確認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確認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と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他人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の評価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確認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1" name="カギ線コネクタ 10"/>
          <p:cNvCxnSpPr>
            <a:stCxn id="34" idx="0"/>
            <a:endCxn id="33" idx="0"/>
          </p:cNvCxnSpPr>
          <p:nvPr/>
        </p:nvCxnSpPr>
        <p:spPr>
          <a:xfrm rot="16200000" flipH="1" flipV="1">
            <a:off x="6189941" y="3550396"/>
            <a:ext cx="13989" cy="1574665"/>
          </a:xfrm>
          <a:prstGeom prst="bentConnector3">
            <a:avLst>
              <a:gd name="adj1" fmla="val -1634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634307" y="3679015"/>
            <a:ext cx="10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評価修正</a:t>
            </a:r>
            <a:endParaRPr lang="en-US" altLang="ja-JP" sz="1400" b="1" dirty="0" smtClean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036" y="3056333"/>
            <a:ext cx="184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管理者のみが①ワイン登録出来る</a:t>
            </a:r>
            <a:endParaRPr lang="en-US" altLang="ja-JP" sz="1400" b="1" dirty="0" smtClean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3336415" y="5013176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427984" y="4967108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4499992" y="2388573"/>
            <a:ext cx="1521679" cy="185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4932040" y="2082570"/>
            <a:ext cx="2160240" cy="842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外部サイト（</a:t>
            </a:r>
            <a:r>
              <a:rPr kumimoji="1" lang="en-US" altLang="ja-JP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VIVINO</a:t>
            </a:r>
            <a:r>
              <a:rPr kumimoji="1"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）より</a:t>
            </a:r>
            <a:r>
              <a:rPr kumimoji="1"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詳細情報をひっぱる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2357121" y="2435454"/>
            <a:ext cx="6227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8" name="カギ線コネクタ 17"/>
          <p:cNvCxnSpPr>
            <a:stCxn id="25" idx="2"/>
            <a:endCxn id="30" idx="2"/>
          </p:cNvCxnSpPr>
          <p:nvPr/>
        </p:nvCxnSpPr>
        <p:spPr>
          <a:xfrm rot="16200000" flipH="1">
            <a:off x="2220458" y="4052086"/>
            <a:ext cx="380837" cy="3098111"/>
          </a:xfrm>
          <a:prstGeom prst="bentConnector3">
            <a:avLst>
              <a:gd name="adj1" fmla="val 16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012323" y="6027003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一般の方は</a:t>
            </a:r>
            <a:r>
              <a:rPr lang="en-US" altLang="ja-JP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試飲</a:t>
            </a:r>
            <a:r>
              <a:rPr lang="en-US" altLang="ja-JP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/D.</a:t>
            </a:r>
            <a:r>
              <a:rPr lang="ja-JP" altLang="en-US" sz="1400" b="1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評価を実施</a:t>
            </a:r>
            <a:endParaRPr lang="en-US" altLang="ja-JP" sz="1400" b="1" dirty="0" smtClean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6156176" y="5013176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740352" y="4330735"/>
            <a:ext cx="1224136" cy="1474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59374" y="4358427"/>
            <a:ext cx="13491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F</a:t>
            </a:r>
            <a:r>
              <a:rPr lang="en-US" altLang="ja-JP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.</a:t>
            </a:r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自分の</a:t>
            </a:r>
            <a:r>
              <a:rPr lang="en-US" altLang="ja-JP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/>
            </a:r>
            <a:br>
              <a:rPr lang="en-US" altLang="ja-JP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評価結果</a:t>
            </a:r>
            <a:endParaRPr lang="en-US" altLang="ja-JP" sz="1400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のみ画面</a:t>
            </a:r>
            <a:endParaRPr lang="en-US" altLang="ja-JP" sz="1400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自分の試飲履歴を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確認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できる画面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5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97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●画面イメージ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4" y="620688"/>
            <a:ext cx="3126093" cy="2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11800" y="3059668"/>
            <a:ext cx="4504215" cy="34656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279" y="36357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-Main 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73309" y="3059668"/>
            <a:ext cx="0" cy="346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33149" y="4071248"/>
            <a:ext cx="1512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ユーザ登録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試飲ワイン選択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結果表示</a:t>
            </a:r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141" y="30596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メインメニュー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5157192"/>
            <a:ext cx="134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銘柄登録</a:t>
            </a:r>
            <a:r>
              <a:rPr lang="en-US" altLang="ja-JP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5157" y="5570076"/>
            <a:ext cx="107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ワイン登録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ワイン選択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413471" y="4548301"/>
            <a:ext cx="11881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1007537" y="1988840"/>
            <a:ext cx="821953" cy="83240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29490" y="3105289"/>
            <a:ext cx="159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現状ワインリスト</a:t>
            </a:r>
            <a:r>
              <a:rPr lang="en-US" altLang="ja-JP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861899" y="5599065"/>
            <a:ext cx="2421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評価するワインを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チェック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してください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612560" y="4822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https://www.digital-moon.com/blog/development/wine_menu.html</a:t>
            </a:r>
            <a:endParaRPr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2676878"/>
            <a:ext cx="3531764" cy="264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35414"/>
              </p:ext>
            </p:extLst>
          </p:nvPr>
        </p:nvGraphicFramePr>
        <p:xfrm>
          <a:off x="1836815" y="3663032"/>
          <a:ext cx="27351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9"/>
                <a:gridCol w="832428"/>
                <a:gridCol w="828373"/>
                <a:gridCol w="68379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選択</a:t>
                      </a:r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銘柄</a:t>
                      </a:r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ぶどう品種</a:t>
                      </a:r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年</a:t>
                      </a:r>
                      <a:r>
                        <a:rPr kumimoji="1" lang="en-US" altLang="ja-JP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産地</a:t>
                      </a:r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●</a:t>
                      </a:r>
                    </a:p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●</a:t>
                      </a:r>
                    </a:p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7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7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>
          <a:xfrm>
            <a:off x="2105357" y="6067197"/>
            <a:ext cx="957566" cy="407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評価する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623415" y="3244334"/>
            <a:ext cx="957566" cy="308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リストを編集する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3216" y="1466817"/>
            <a:ext cx="4608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5319612"/>
            <a:ext cx="1797244" cy="179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504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●画面イメージ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3234"/>
            <a:ext cx="3657484" cy="27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2627784" y="2029699"/>
            <a:ext cx="821953" cy="83240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965803"/>
            <a:ext cx="8064895" cy="33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224278" y="44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試飲ワイン</a:t>
            </a:r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の評価画面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80112" y="3922367"/>
            <a:ext cx="93610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392856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香り選択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（果物）</a:t>
            </a:r>
            <a:endParaRPr kumimoji="1" lang="ja-JP" altLang="en-US" sz="1200" dirty="0"/>
          </a:p>
        </p:txBody>
      </p:sp>
      <p:sp>
        <p:nvSpPr>
          <p:cNvPr id="10" name="二等辺三角形 9"/>
          <p:cNvSpPr/>
          <p:nvPr/>
        </p:nvSpPr>
        <p:spPr>
          <a:xfrm rot="10800000">
            <a:off x="6298702" y="4010442"/>
            <a:ext cx="180020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52320" y="3901907"/>
            <a:ext cx="93610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2240" y="390810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香り選択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（植物）</a:t>
            </a:r>
            <a:endParaRPr kumimoji="1" lang="ja-JP" altLang="en-US" sz="1200" dirty="0"/>
          </a:p>
        </p:txBody>
      </p:sp>
      <p:sp>
        <p:nvSpPr>
          <p:cNvPr id="14" name="二等辺三角形 13"/>
          <p:cNvSpPr/>
          <p:nvPr/>
        </p:nvSpPr>
        <p:spPr>
          <a:xfrm rot="10800000">
            <a:off x="8170910" y="3989982"/>
            <a:ext cx="180020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r="2649" b="56316"/>
          <a:stretch/>
        </p:blipFill>
        <p:spPr bwMode="auto">
          <a:xfrm>
            <a:off x="4653046" y="764593"/>
            <a:ext cx="3651351" cy="214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矢印コネクタ 14"/>
          <p:cNvCxnSpPr/>
          <p:nvPr/>
        </p:nvCxnSpPr>
        <p:spPr>
          <a:xfrm flipH="1">
            <a:off x="5940152" y="2821787"/>
            <a:ext cx="2160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408204" y="3163869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選択式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13754" y="6080235"/>
            <a:ext cx="176476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既存のコメント確認する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円/楕円 22"/>
          <p:cNvSpPr/>
          <p:nvPr/>
        </p:nvSpPr>
        <p:spPr>
          <a:xfrm>
            <a:off x="5084910" y="2135177"/>
            <a:ext cx="624552" cy="5034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7597352" y="5304718"/>
            <a:ext cx="149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</a:t>
            </a:r>
            <a:r>
              <a:rPr kumimoji="1"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白ワイン</a:t>
            </a:r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endParaRPr kumimoji="1" lang="ja-JP" altLang="en-US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400" y="2582427"/>
            <a:ext cx="5409258" cy="3130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70C0"/>
            </a:solidFill>
          </a:ln>
          <a:effectLst/>
          <a:extLst/>
        </p:spPr>
      </p:pic>
      <p:sp>
        <p:nvSpPr>
          <p:cNvPr id="8" name="テキスト ボックス 7"/>
          <p:cNvSpPr txBox="1"/>
          <p:nvPr/>
        </p:nvSpPr>
        <p:spPr>
          <a:xfrm>
            <a:off x="-2964457" y="188640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白はマコン、</a:t>
            </a:r>
            <a:endParaRPr kumimoji="1" lang="en-US" altLang="ja-JP" sz="16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</a:t>
            </a:r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はボルドーの</a:t>
            </a:r>
            <a:endParaRPr kumimoji="1" lang="en-US" altLang="ja-JP" sz="16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メルロー大作戦</a:t>
            </a:r>
            <a:endParaRPr kumimoji="1" lang="en-US" altLang="ja-JP" sz="16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出典：「男と女のワイン術」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060848" y="167012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マコンを中心に酸味や</a:t>
            </a:r>
            <a:endParaRPr kumimoji="1" lang="en-US" altLang="ja-JP" sz="16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辛口</a:t>
            </a:r>
            <a:r>
              <a:rPr kumimoji="1"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r>
              <a:rPr kumimoji="1"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の好みを伝える</a:t>
            </a:r>
            <a:endParaRPr kumimoji="1" lang="ja-JP" altLang="en-US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539552" y="4061536"/>
            <a:ext cx="7560840" cy="0"/>
          </a:xfrm>
          <a:prstGeom prst="straightConnector1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318845" y="1175119"/>
            <a:ext cx="0" cy="5040560"/>
          </a:xfrm>
          <a:prstGeom prst="straightConnector1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319972" y="11751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酸味（強い）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56875" y="57935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酸味（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弱い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56376" y="418045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辛口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414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果実味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9533" y="188640"/>
            <a:ext cx="8388932" cy="923330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u="sng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・リアルタイムのワイン試飲投票システム</a:t>
            </a:r>
            <a:r>
              <a:rPr lang="ja-JP" altLang="en-US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endParaRPr lang="en-US" altLang="ja-JP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ワインボトル毎：①試飲グラス（例：シャルドネ）、②試飲グラス（例：リースリング）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参加者毎：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さん、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さん、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 rot="19925361">
            <a:off x="-1474464" y="196923"/>
            <a:ext cx="64370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案</a:t>
            </a:r>
            <a:r>
              <a:rPr lang="en-US" altLang="ja-JP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932040" y="1813437"/>
            <a:ext cx="926857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48553" y="2152066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3.5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76020" y="1451017"/>
            <a:ext cx="2324961" cy="369332"/>
          </a:xfrm>
          <a:prstGeom prst="rect">
            <a:avLst/>
          </a:prstGeom>
          <a:ln w="31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①：仏シャルドネ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8292" y="1888643"/>
            <a:ext cx="2332690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：独リースリング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1844550" y="4540942"/>
            <a:ext cx="624552" cy="5034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08193" y="455783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3.2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2847553" y="3527045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644053" y="3157713"/>
            <a:ext cx="910827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35736" y="3526122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39552" y="6219244"/>
            <a:ext cx="8207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ワイン試飲会に参加しているメンバーがどんなふうに思っているのか、どんな評点をつけたのか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を飲み会の場で「リアルタイム」に把握できる仕組み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159176" y="2934236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47359" y="2933313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5279756" y="3582308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5178" y="3695399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10213" y="2492896"/>
            <a:ext cx="910827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036532" y="3141542"/>
            <a:ext cx="914033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619672" y="4221088"/>
            <a:ext cx="926857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lang="ja-JP" altLang="en-US" dirty="0"/>
          </a:p>
        </p:txBody>
      </p:sp>
      <p:sp>
        <p:nvSpPr>
          <p:cNvPr id="43" name="角丸四角形吹き出し 42"/>
          <p:cNvSpPr/>
          <p:nvPr/>
        </p:nvSpPr>
        <p:spPr>
          <a:xfrm>
            <a:off x="4553999" y="4559581"/>
            <a:ext cx="3508978" cy="673608"/>
          </a:xfrm>
          <a:prstGeom prst="wedgeRoundRectCallout">
            <a:avLst>
              <a:gd name="adj1" fmla="val -20833"/>
              <a:gd name="adj2" fmla="val -115662"/>
              <a:gd name="adj3" fmla="val 16667"/>
            </a:avLst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sz="1050" dirty="0" err="1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r>
              <a:rPr lang="ja-JP" altLang="en-US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コメント</a:t>
            </a:r>
            <a:r>
              <a:rPr lang="en-US" altLang="ja-JP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：品があって涼しい白。前、</a:t>
            </a:r>
            <a:r>
              <a:rPr lang="en-US" altLang="ja-JP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XX</a:t>
            </a:r>
            <a:r>
              <a:rPr lang="ja-JP" altLang="en-US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のお店で飲んだアルザス地方のリースリングのものに似ている・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105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5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7597352" y="5304718"/>
            <a:ext cx="149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</a:t>
            </a:r>
            <a:r>
              <a:rPr kumimoji="1"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白ワイン</a:t>
            </a:r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endParaRPr kumimoji="1" lang="ja-JP" altLang="en-US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400" y="2582427"/>
            <a:ext cx="5409258" cy="3130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70C0"/>
            </a:solidFill>
          </a:ln>
          <a:effectLst/>
          <a:extLst/>
        </p:spPr>
      </p:pic>
      <p:grpSp>
        <p:nvGrpSpPr>
          <p:cNvPr id="2" name="グループ化 1"/>
          <p:cNvGrpSpPr/>
          <p:nvPr/>
        </p:nvGrpSpPr>
        <p:grpSpPr>
          <a:xfrm>
            <a:off x="107504" y="2420888"/>
            <a:ext cx="4151098" cy="3284963"/>
            <a:chOff x="107504" y="1175119"/>
            <a:chExt cx="7591744" cy="5043728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107504" y="4061536"/>
              <a:ext cx="7560840" cy="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3886797" y="1175119"/>
              <a:ext cx="0" cy="504056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887924" y="1175119"/>
              <a:ext cx="2177400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酸味（強い）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024828" y="5793543"/>
              <a:ext cx="2435572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</a:t>
              </a:r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弱い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99147" y="4180452"/>
              <a:ext cx="900101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辛口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58219" y="4147600"/>
              <a:ext cx="1768325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果実味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359533" y="188640"/>
            <a:ext cx="8388932" cy="923330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u="sng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・リアルタイムのワイン試飲投票システム</a:t>
            </a:r>
            <a:r>
              <a:rPr lang="ja-JP" altLang="en-US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endParaRPr lang="en-US" altLang="ja-JP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ワインボトル毎：①試飲グラス（仏シャルドネ）、②試飲グラス（独リースリング）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参加者毎：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さん、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さん、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930" y="1268760"/>
            <a:ext cx="9676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ワイン別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82942" y="1253890"/>
            <a:ext cx="2324961" cy="369332"/>
          </a:xfrm>
          <a:prstGeom prst="rect">
            <a:avLst/>
          </a:prstGeom>
          <a:ln w="31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①：仏シャルドネ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375214" y="1691516"/>
            <a:ext cx="2332690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：独リースリング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39552" y="6219244"/>
            <a:ext cx="8207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ワイン試飲会に参加しているメンバーがどんなふうに思っているのか、どんな評点をつけたのか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を飲み会の場で「リアルタイム」に把握できる仕組み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3" name="角丸四角形吹き出し 42"/>
          <p:cNvSpPr/>
          <p:nvPr/>
        </p:nvSpPr>
        <p:spPr>
          <a:xfrm>
            <a:off x="5087808" y="4701589"/>
            <a:ext cx="3508978" cy="673608"/>
          </a:xfrm>
          <a:prstGeom prst="wedgeRoundRectCallout">
            <a:avLst>
              <a:gd name="adj1" fmla="val 24253"/>
              <a:gd name="adj2" fmla="val -139364"/>
              <a:gd name="adj3" fmla="val 16667"/>
            </a:avLst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lang="ja-JP" altLang="en-US" sz="1100" dirty="0" err="1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r>
              <a:rPr lang="ja-JP" altLang="en-US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コメント</a:t>
            </a:r>
            <a:r>
              <a:rPr lang="en-US" altLang="ja-JP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：品があって涼しい白。前、</a:t>
            </a:r>
            <a:r>
              <a:rPr lang="en-US" altLang="ja-JP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XX</a:t>
            </a:r>
            <a:r>
              <a:rPr lang="ja-JP" altLang="en-US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のお店で飲んだアルザス地方のリースリングのものに似ている・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11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2900040" y="3803180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44977" y="378960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040430" y="4044456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0430" y="417425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274810" y="2683223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43561" y="2697887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3.0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958122" y="4819675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58122" y="4949470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1953796" y="2865767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22547" y="2856915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4597366" y="2420888"/>
            <a:ext cx="4151098" cy="3284963"/>
            <a:chOff x="107504" y="1175119"/>
            <a:chExt cx="7591744" cy="5043728"/>
          </a:xfrm>
        </p:grpSpPr>
        <p:cxnSp>
          <p:nvCxnSpPr>
            <p:cNvPr id="54" name="直線矢印コネクタ 53"/>
            <p:cNvCxnSpPr/>
            <p:nvPr/>
          </p:nvCxnSpPr>
          <p:spPr>
            <a:xfrm>
              <a:off x="107504" y="4061536"/>
              <a:ext cx="7560840" cy="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3886797" y="1175119"/>
              <a:ext cx="0" cy="504056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3887924" y="1175119"/>
              <a:ext cx="2177400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酸味（強い）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024828" y="5793543"/>
              <a:ext cx="2435572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</a:t>
              </a:r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弱い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799147" y="4180452"/>
              <a:ext cx="900101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辛口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158219" y="4147600"/>
              <a:ext cx="1768325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果実味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7358653" y="3861048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75878" y="1691516"/>
            <a:ext cx="2324961" cy="369332"/>
          </a:xfrm>
          <a:prstGeom prst="rect">
            <a:avLst/>
          </a:prstGeom>
          <a:ln w="31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①：仏シャルドネ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175878" y="1272624"/>
            <a:ext cx="134961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凡例：参加者別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フローチャート: 処理 2"/>
          <p:cNvSpPr/>
          <p:nvPr/>
        </p:nvSpPr>
        <p:spPr>
          <a:xfrm>
            <a:off x="6445301" y="2982129"/>
            <a:ext cx="424964" cy="244450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6588224" y="1268760"/>
            <a:ext cx="648072" cy="300625"/>
            <a:chOff x="6588224" y="1733746"/>
            <a:chExt cx="648072" cy="300625"/>
          </a:xfrm>
        </p:grpSpPr>
        <p:sp>
          <p:nvSpPr>
            <p:cNvPr id="72" name="フローチャート: 処理 71"/>
            <p:cNvSpPr/>
            <p:nvPr/>
          </p:nvSpPr>
          <p:spPr>
            <a:xfrm>
              <a:off x="6588224" y="1733746"/>
              <a:ext cx="599464" cy="300625"/>
            </a:xfrm>
            <a:prstGeom prst="flowChartProcess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588224" y="175737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</a:t>
              </a:r>
              <a:r>
                <a:rPr kumimoji="1" lang="ja-JP" altLang="en-US" sz="12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さん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6161389" y="3195349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フローチャート: 処理 73"/>
          <p:cNvSpPr/>
          <p:nvPr/>
        </p:nvSpPr>
        <p:spPr>
          <a:xfrm>
            <a:off x="7704767" y="2812312"/>
            <a:ext cx="424964" cy="26177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603997" y="3026072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3.0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ローチャート: 処理 79"/>
          <p:cNvSpPr/>
          <p:nvPr/>
        </p:nvSpPr>
        <p:spPr>
          <a:xfrm>
            <a:off x="7308304" y="1295237"/>
            <a:ext cx="599464" cy="30062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315965" y="12952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28384" y="1301871"/>
            <a:ext cx="64807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kumimoji="1"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フローチャート: 処理 84"/>
          <p:cNvSpPr/>
          <p:nvPr/>
        </p:nvSpPr>
        <p:spPr>
          <a:xfrm>
            <a:off x="7462946" y="3656825"/>
            <a:ext cx="424964" cy="284373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7597352" y="5304718"/>
            <a:ext cx="149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</a:t>
            </a:r>
            <a:r>
              <a:rPr kumimoji="1"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白ワイン</a:t>
            </a:r>
            <a:r>
              <a:rPr kumimoji="1"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endParaRPr kumimoji="1" lang="ja-JP" altLang="en-US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400" y="2582427"/>
            <a:ext cx="5409258" cy="3130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70C0"/>
            </a:solidFill>
          </a:ln>
          <a:effectLst/>
          <a:extLst/>
        </p:spPr>
      </p:pic>
      <p:grpSp>
        <p:nvGrpSpPr>
          <p:cNvPr id="2" name="グループ化 1"/>
          <p:cNvGrpSpPr/>
          <p:nvPr/>
        </p:nvGrpSpPr>
        <p:grpSpPr>
          <a:xfrm>
            <a:off x="4682956" y="2489182"/>
            <a:ext cx="4151098" cy="3284963"/>
            <a:chOff x="107504" y="1175119"/>
            <a:chExt cx="7591744" cy="5043728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107504" y="4061536"/>
              <a:ext cx="7560840" cy="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3886797" y="1175119"/>
              <a:ext cx="0" cy="504056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887924" y="1175119"/>
              <a:ext cx="2177400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酸味（強い）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024828" y="5793543"/>
              <a:ext cx="2435572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酸味（</a:t>
              </a:r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弱い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）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99147" y="4180452"/>
              <a:ext cx="900101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辛口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58219" y="4147600"/>
              <a:ext cx="1768325" cy="42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果実味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4795382" y="1337054"/>
            <a:ext cx="9676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ワイン別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58394" y="1322184"/>
            <a:ext cx="2324961" cy="369332"/>
          </a:xfrm>
          <a:prstGeom prst="rect">
            <a:avLst/>
          </a:prstGeom>
          <a:ln w="31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①：仏シャルドネ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950666" y="1759810"/>
            <a:ext cx="2332690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：独リースリング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XXX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39552" y="6219244"/>
            <a:ext cx="8207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ワイン試飲会に参加しているメンバーがどんなふうに思っているのか、どんな評点をつけたのか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を飲み会の場で「リアルタイム」に把握できる仕組み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7475492" y="3871474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420429" y="3857895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615882" y="4112750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15882" y="4242545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7850262" y="2751517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19013" y="2766181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3.0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5533574" y="4887969"/>
            <a:ext cx="710533" cy="598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33574" y="5017764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6529248" y="2934061"/>
            <a:ext cx="465146" cy="365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497999" y="2925209"/>
            <a:ext cx="99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2.8</a:t>
            </a:r>
            <a:r>
              <a:rPr lang="ja-JP" altLang="en-US" sz="16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59533" y="188640"/>
            <a:ext cx="3348371" cy="369332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u="sng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結果表示</a:t>
            </a:r>
            <a:endParaRPr lang="en-US" altLang="ja-JP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59533" y="1438037"/>
            <a:ext cx="3348371" cy="1600438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b="1" u="sng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結果表示するワインを選んでください</a:t>
            </a:r>
            <a:endParaRPr lang="en-US" altLang="ja-JP" sz="1400" b="1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b="1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・（候補</a:t>
            </a:r>
            <a:r>
              <a:rPr lang="en-US" altLang="ja-JP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・（候補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</a:t>
            </a:r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・（候補</a:t>
            </a:r>
            <a:r>
              <a:rPr lang="en-US" altLang="ja-JP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3</a:t>
            </a:r>
            <a:r>
              <a:rPr lang="ja-JP" altLang="en-US" sz="16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lang="en-US" altLang="ja-JP" sz="16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u="sng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555776" y="2600748"/>
            <a:ext cx="957566" cy="308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グラフ表示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8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9552" y="188640"/>
            <a:ext cx="7920880" cy="1200329"/>
          </a:xfrm>
          <a:prstGeom prst="rect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■</a:t>
            </a:r>
            <a:r>
              <a:rPr lang="en-US" altLang="ja-JP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LINE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返答　ブービーゲーム　：　</a:t>
            </a: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参加メンバーがお題から各自返信例を考える。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（ただし、返信としてありえなそうなものをなるべく考える）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投票結果がブービーだった人が勝利、ビリだった人が負け。</a:t>
            </a:r>
            <a:endParaRPr lang="en-US" altLang="ja-JP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7504" y="1538986"/>
            <a:ext cx="1368152" cy="25436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1623963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kumimoji="1"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お題発表</a:t>
            </a:r>
            <a:endParaRPr kumimoji="1"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メール例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のみが提示される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583668" y="2535192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693817" y="1538987"/>
            <a:ext cx="2592288" cy="25436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91124" y="1576732"/>
            <a:ext cx="21096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③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話し合い</a:t>
            </a:r>
            <a:endParaRPr kumimoji="1"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提示された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返信例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をもとに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自分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の価値観を話し合い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6430121" y="2341141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660232" y="1533438"/>
            <a:ext cx="2350964" cy="2471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57539" y="1571183"/>
            <a:ext cx="24229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④</a:t>
            </a:r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結果確認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投票数が２番目に</a:t>
            </a:r>
            <a:endParaRPr lang="en-US" altLang="ja-JP" sz="1400" dirty="0" smtClean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少なかった人の勝ち</a:t>
            </a:r>
            <a:endParaRPr lang="en-US" altLang="ja-JP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26620" y="2889785"/>
            <a:ext cx="196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なるべく自分の答えが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投票されないよう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各自</a:t>
            </a:r>
            <a:r>
              <a:rPr lang="ja-JP" altLang="en-US" sz="12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が誘導する！？</a:t>
            </a:r>
            <a:endParaRPr lang="en-US" altLang="ja-JP" sz="12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757539" y="2647817"/>
            <a:ext cx="27250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選択肢①：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さん→　</a:t>
            </a:r>
            <a:r>
              <a:rPr lang="en-US" altLang="ja-JP" sz="1000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lang="ja-JP" altLang="en-US" sz="1000" dirty="0" smtClean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票</a:t>
            </a: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選択肢②：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D</a:t>
            </a:r>
            <a:r>
              <a:rPr lang="ja-JP" altLang="en-US" sz="10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→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票</a:t>
            </a:r>
            <a:endParaRPr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選択肢③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：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E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さん→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en-US" altLang="ja-JP" sz="1000" dirty="0" smtClean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0</a:t>
            </a:r>
            <a:r>
              <a:rPr lang="ja-JP" altLang="en-US" sz="1000" dirty="0" smtClean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票</a:t>
            </a: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選択肢④：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F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 →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２票</a:t>
            </a:r>
            <a:endParaRPr lang="en-US" altLang="ja-JP" sz="10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選択肢⑤：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 →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en-US" altLang="ja-JP" sz="10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0</a:t>
            </a:r>
            <a:r>
              <a:rPr lang="ja-JP" altLang="en-US" sz="1000" dirty="0" smtClean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票</a:t>
            </a:r>
          </a:p>
          <a:p>
            <a:endParaRPr lang="ja-JP" altLang="en-US" sz="10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ブービーである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</a:t>
            </a:r>
            <a:r>
              <a:rPr lang="ja-JP" altLang="en-US" sz="10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さんが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勝ち。</a:t>
            </a:r>
            <a:endParaRPr lang="en-US" altLang="ja-JP" sz="10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狙いすぎた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さん、</a:t>
            </a:r>
            <a:r>
              <a:rPr lang="en-US" altLang="ja-JP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E</a:t>
            </a:r>
            <a:r>
              <a:rPr lang="ja-JP" altLang="en-US" sz="10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さんは</a:t>
            </a:r>
            <a:r>
              <a:rPr lang="ja-JP" altLang="en-US" sz="10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負け！</a:t>
            </a:r>
            <a:endParaRPr lang="en-US" altLang="ja-JP" sz="10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496" y="4642971"/>
            <a:ext cx="586526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■あなたにこんなメールがお気に入りの異性</a:t>
            </a:r>
            <a:r>
              <a:rPr lang="en-US" altLang="ja-JP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女性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ゆかり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</a:t>
            </a:r>
            <a:r>
              <a:rPr lang="en-US" altLang="ja-JP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) 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から</a:t>
            </a:r>
            <a:r>
              <a:rPr lang="en-US" altLang="ja-JP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LINE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で届きました。</a:t>
            </a: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到着メール：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「今日は仕事頑張ったのに誰も褒めてくれないし評価してくれない・・・。</a:t>
            </a:r>
          </a:p>
          <a:p>
            <a:r>
              <a:rPr lang="ja-JP" altLang="en-US" sz="11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だから、自分自身だけは褒めたくて、ご褒美としてショートケーキを買ってかえろうかなと思っているところ！」</a:t>
            </a:r>
          </a:p>
          <a:p>
            <a:endParaRPr lang="ja-JP" altLang="en-US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●返答</a:t>
            </a: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１．そうなんだ、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ゆかり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さんの仕事ぶりはわからないけど、おれは、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ゆかり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さんを応援しているからね。</a:t>
            </a: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２．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ゆかり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さんのために俺がホールケーキ買ってあげたい。プチシュークリームのほうがいいかな？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３．そのご褒美、今から俺とわけっこしない？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４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．・・・・・・・・・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５</a:t>
            </a:r>
            <a:r>
              <a:rPr lang="ja-JP" altLang="en-US" sz="11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．・・・・・・・・・</a:t>
            </a:r>
            <a:endParaRPr lang="en-US" altLang="ja-JP" sz="11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724" y="427335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～　メール例と返信例　～</a:t>
            </a:r>
            <a:endParaRPr kumimoji="1" lang="ja-JP" altLang="en-US" sz="1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左中かっこ 19"/>
          <p:cNvSpPr/>
          <p:nvPr/>
        </p:nvSpPr>
        <p:spPr>
          <a:xfrm flipH="1">
            <a:off x="5505488" y="5536842"/>
            <a:ext cx="288032" cy="120078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 rot="19925361">
            <a:off x="40248" y="73804"/>
            <a:ext cx="64370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案３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3418674" y="2605702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944936" y="1484785"/>
            <a:ext cx="1368152" cy="26642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44936" y="1684454"/>
            <a:ext cx="19442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②返信を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考える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b="1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（全員）</a:t>
            </a:r>
            <a:endParaRPr lang="en-US" altLang="ja-JP" b="1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ありえなそうな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返信例を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考える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63621" y="5301208"/>
            <a:ext cx="3047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③話し合い時には・・・・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だれの回答かは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わからない</a:t>
            </a:r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が、なるべく自分の答えが</a:t>
            </a:r>
            <a:endParaRPr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選ばれないように誘導</a:t>
            </a:r>
            <a:endParaRPr kumimoji="1" lang="en-US" altLang="ja-JP" sz="1400" dirty="0" smtClean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（ただしやりすぎると負けになる仕組み）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8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8983</TotalTime>
  <Words>1863</Words>
  <Application>Microsoft Office PowerPoint</Application>
  <PresentationFormat>画面に合わせる (4:3)</PresentationFormat>
  <Paragraphs>413</Paragraphs>
  <Slides>17</Slides>
  <Notes>0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ワイン試飲投票システム（リアルタイム）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データ設計（例題）</vt:lpstr>
      <vt:lpstr>工夫ポイント（より面白くするために）</vt:lpstr>
      <vt:lpstr>PowerPoint プレゼンテーション</vt:lpstr>
      <vt:lpstr>PowerPoint プレゼンテーション</vt:lpstr>
      <vt:lpstr>PowerPoint プレゼンテーション</vt:lpstr>
      <vt:lpstr>相談事項おわり</vt:lpstr>
      <vt:lpstr>データ設計（案１）</vt:lpstr>
      <vt:lpstr>データ設計（案2）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Yokoyama</dc:creator>
  <cp:lastModifiedBy>Hiroki Yokoyama</cp:lastModifiedBy>
  <cp:revision>91</cp:revision>
  <dcterms:created xsi:type="dcterms:W3CDTF">2021-09-19T14:36:16Z</dcterms:created>
  <dcterms:modified xsi:type="dcterms:W3CDTF">2022-05-07T07:28:52Z</dcterms:modified>
</cp:coreProperties>
</file>