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312" r:id="rId2"/>
    <p:sldId id="261" r:id="rId3"/>
    <p:sldId id="289" r:id="rId4"/>
    <p:sldId id="290" r:id="rId5"/>
    <p:sldId id="291" r:id="rId6"/>
    <p:sldId id="293" r:id="rId7"/>
    <p:sldId id="294" r:id="rId8"/>
    <p:sldId id="292"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86" r:id="rId26"/>
    <p:sldId id="311" r:id="rId27"/>
  </p:sldIdLst>
  <p:sldSz cx="12192000" cy="6858000"/>
  <p:notesSz cx="6742113" cy="9872663"/>
  <p:defaultTextStyle>
    <a:defPPr>
      <a:defRPr lang="et-EE"/>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76A"/>
    <a:srgbClr val="FB3522"/>
    <a:srgbClr val="A6A6A6"/>
    <a:srgbClr val="FFFCFB"/>
    <a:srgbClr val="D73D39"/>
    <a:srgbClr val="DEDEDE"/>
    <a:srgbClr val="FF572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8477" autoAdjust="0"/>
  </p:normalViewPr>
  <p:slideViewPr>
    <p:cSldViewPr>
      <p:cViewPr varScale="1">
        <p:scale>
          <a:sx n="86" d="100"/>
          <a:sy n="86" d="100"/>
        </p:scale>
        <p:origin x="422" y="67"/>
      </p:cViewPr>
      <p:guideLst>
        <p:guide orient="horz" pos="2160"/>
        <p:guide pos="3840"/>
      </p:guideLst>
    </p:cSldViewPr>
  </p:slideViewPr>
  <p:outlineViewPr>
    <p:cViewPr>
      <p:scale>
        <a:sx n="33" d="100"/>
        <a:sy n="33" d="100"/>
      </p:scale>
      <p:origin x="0" y="370"/>
    </p:cViewPr>
  </p:outlineViewPr>
  <p:notesTextViewPr>
    <p:cViewPr>
      <p:scale>
        <a:sx n="100" d="100"/>
        <a:sy n="100" d="100"/>
      </p:scale>
      <p:origin x="0" y="0"/>
    </p:cViewPr>
  </p:notesTextViewPr>
  <p:notesViewPr>
    <p:cSldViewPr>
      <p:cViewPr varScale="1">
        <p:scale>
          <a:sx n="59" d="100"/>
          <a:sy n="59" d="100"/>
        </p:scale>
        <p:origin x="3298"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22259" cy="4934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dirty="0"/>
          </a:p>
        </p:txBody>
      </p:sp>
      <p:sp>
        <p:nvSpPr>
          <p:cNvPr id="21507" name="Rectangle 3"/>
          <p:cNvSpPr>
            <a:spLocks noGrp="1" noChangeArrowheads="1"/>
          </p:cNvSpPr>
          <p:nvPr>
            <p:ph type="dt" sz="quarter" idx="1"/>
          </p:nvPr>
        </p:nvSpPr>
        <p:spPr bwMode="auto">
          <a:xfrm>
            <a:off x="3819854" y="0"/>
            <a:ext cx="2922259" cy="4934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dirty="0"/>
          </a:p>
        </p:txBody>
      </p:sp>
      <p:sp>
        <p:nvSpPr>
          <p:cNvPr id="21508" name="Rectangle 4"/>
          <p:cNvSpPr>
            <a:spLocks noGrp="1" noChangeArrowheads="1"/>
          </p:cNvSpPr>
          <p:nvPr>
            <p:ph type="ftr" sz="quarter" idx="2"/>
          </p:nvPr>
        </p:nvSpPr>
        <p:spPr bwMode="auto">
          <a:xfrm>
            <a:off x="0" y="9379191"/>
            <a:ext cx="2922259" cy="4934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dirty="0"/>
          </a:p>
        </p:txBody>
      </p:sp>
      <p:sp>
        <p:nvSpPr>
          <p:cNvPr id="21509" name="Rectangle 5"/>
          <p:cNvSpPr>
            <a:spLocks noGrp="1" noChangeArrowheads="1"/>
          </p:cNvSpPr>
          <p:nvPr>
            <p:ph type="sldNum" sz="quarter" idx="3"/>
          </p:nvPr>
        </p:nvSpPr>
        <p:spPr bwMode="auto">
          <a:xfrm>
            <a:off x="3819854" y="9379191"/>
            <a:ext cx="2922259" cy="4934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CBC2037-7FBB-4B6D-BBA9-CC0062597198}" type="slidenum">
              <a:rPr lang="en-US"/>
              <a:pPr>
                <a:defRPr/>
              </a:pPr>
              <a:t>‹#›</a:t>
            </a:fld>
            <a:endParaRPr lang="en-US" dirty="0"/>
          </a:p>
        </p:txBody>
      </p:sp>
    </p:spTree>
    <p:extLst>
      <p:ext uri="{BB962C8B-B14F-4D97-AF65-F5344CB8AC3E}">
        <p14:creationId xmlns:p14="http://schemas.microsoft.com/office/powerpoint/2010/main" val="4279375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22259" cy="4629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GB" dirty="0"/>
          </a:p>
        </p:txBody>
      </p:sp>
      <p:sp>
        <p:nvSpPr>
          <p:cNvPr id="112643" name="Rectangle 3"/>
          <p:cNvSpPr>
            <a:spLocks noGrp="1" noChangeArrowheads="1"/>
          </p:cNvSpPr>
          <p:nvPr>
            <p:ph type="dt" idx="1"/>
          </p:nvPr>
        </p:nvSpPr>
        <p:spPr bwMode="auto">
          <a:xfrm>
            <a:off x="3821415" y="0"/>
            <a:ext cx="2922259" cy="4629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GB" dirty="0"/>
          </a:p>
        </p:txBody>
      </p:sp>
      <p:sp>
        <p:nvSpPr>
          <p:cNvPr id="12292" name="Rectangle 4"/>
          <p:cNvSpPr>
            <a:spLocks noGrp="1" noRot="1" noChangeAspect="1" noChangeArrowheads="1" noTextEdit="1"/>
          </p:cNvSpPr>
          <p:nvPr>
            <p:ph type="sldImg" idx="2"/>
          </p:nvPr>
        </p:nvSpPr>
        <p:spPr bwMode="auto">
          <a:xfrm>
            <a:off x="80963" y="771525"/>
            <a:ext cx="658177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899156" y="4706473"/>
            <a:ext cx="4945361" cy="43978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2646" name="Rectangle 6"/>
          <p:cNvSpPr>
            <a:spLocks noGrp="1" noChangeArrowheads="1"/>
          </p:cNvSpPr>
          <p:nvPr>
            <p:ph type="ftr" sz="quarter" idx="4"/>
          </p:nvPr>
        </p:nvSpPr>
        <p:spPr bwMode="auto">
          <a:xfrm>
            <a:off x="0" y="9412946"/>
            <a:ext cx="2922259" cy="4629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GB" dirty="0"/>
          </a:p>
        </p:txBody>
      </p:sp>
      <p:sp>
        <p:nvSpPr>
          <p:cNvPr id="112647" name="Rectangle 7"/>
          <p:cNvSpPr>
            <a:spLocks noGrp="1" noChangeArrowheads="1"/>
          </p:cNvSpPr>
          <p:nvPr>
            <p:ph type="sldNum" sz="quarter" idx="5"/>
          </p:nvPr>
        </p:nvSpPr>
        <p:spPr bwMode="auto">
          <a:xfrm>
            <a:off x="3821415" y="9412946"/>
            <a:ext cx="2922259" cy="4629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406E52A2-6FA3-40FE-8AB9-14A629D9045B}" type="slidenum">
              <a:rPr lang="en-GB"/>
              <a:pPr>
                <a:defRPr/>
              </a:pPr>
              <a:t>‹#›</a:t>
            </a:fld>
            <a:endParaRPr lang="en-GB" dirty="0"/>
          </a:p>
        </p:txBody>
      </p:sp>
    </p:spTree>
    <p:extLst>
      <p:ext uri="{BB962C8B-B14F-4D97-AF65-F5344CB8AC3E}">
        <p14:creationId xmlns:p14="http://schemas.microsoft.com/office/powerpoint/2010/main" val="4272119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6E52A2-6FA3-40FE-8AB9-14A629D9045B}" type="slidenum">
              <a:rPr lang="en-GB" smtClean="0"/>
              <a:pPr>
                <a:defRPr/>
              </a:pPr>
              <a:t>1</a:t>
            </a:fld>
            <a:endParaRPr lang="en-GB" dirty="0"/>
          </a:p>
        </p:txBody>
      </p:sp>
    </p:spTree>
    <p:extLst>
      <p:ext uri="{BB962C8B-B14F-4D97-AF65-F5344CB8AC3E}">
        <p14:creationId xmlns:p14="http://schemas.microsoft.com/office/powerpoint/2010/main" val="3558648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80963" y="771525"/>
            <a:ext cx="6581775" cy="3703638"/>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t-EE" dirty="0">
              <a:latin typeface="Times New Roman" panose="02020603050405020304" pitchFamily="18" charset="0"/>
            </a:endParaRPr>
          </a:p>
        </p:txBody>
      </p:sp>
    </p:spTree>
    <p:extLst>
      <p:ext uri="{BB962C8B-B14F-4D97-AF65-F5344CB8AC3E}">
        <p14:creationId xmlns:p14="http://schemas.microsoft.com/office/powerpoint/2010/main" val="265726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6E52A2-6FA3-40FE-8AB9-14A629D9045B}" type="slidenum">
              <a:rPr lang="en-GB" smtClean="0"/>
              <a:pPr>
                <a:defRPr/>
              </a:pPr>
              <a:t>25</a:t>
            </a:fld>
            <a:endParaRPr lang="en-GB" dirty="0"/>
          </a:p>
        </p:txBody>
      </p:sp>
    </p:spTree>
    <p:extLst>
      <p:ext uri="{BB962C8B-B14F-4D97-AF65-F5344CB8AC3E}">
        <p14:creationId xmlns:p14="http://schemas.microsoft.com/office/powerpoint/2010/main" val="1795352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24418" y="3212976"/>
            <a:ext cx="10943167" cy="1617028"/>
          </a:xfrm>
          <a:prstGeom prst="rect">
            <a:avLst/>
          </a:prstGeom>
        </p:spPr>
        <p:txBody>
          <a:bodyPr anchor="t"/>
          <a:lstStyle>
            <a:lvl1pPr algn="l">
              <a:defRPr>
                <a:latin typeface="Arial" pitchFamily="34" charset="0"/>
                <a:cs typeface="Arial" pitchFamily="34" charset="0"/>
              </a:defRPr>
            </a:lvl1pPr>
          </a:lstStyle>
          <a:p>
            <a:r>
              <a:rPr lang="en-US"/>
              <a:t>Click to edit Master title style</a:t>
            </a:r>
            <a:endParaRPr lang="et-EE" dirty="0"/>
          </a:p>
        </p:txBody>
      </p:sp>
      <p:sp>
        <p:nvSpPr>
          <p:cNvPr id="3" name="Subtitle 2"/>
          <p:cNvSpPr>
            <a:spLocks noGrp="1"/>
          </p:cNvSpPr>
          <p:nvPr>
            <p:ph type="subTitle" idx="1"/>
          </p:nvPr>
        </p:nvSpPr>
        <p:spPr>
          <a:xfrm>
            <a:off x="624418" y="4819600"/>
            <a:ext cx="10943167" cy="913656"/>
          </a:xfrm>
          <a:prstGeom prst="rect">
            <a:avLst/>
          </a:prstGeom>
        </p:spPr>
        <p:txBody>
          <a:bodyPr/>
          <a:lstStyle>
            <a:lvl1pPr marL="0" indent="0" algn="l">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dirty="0"/>
          </a:p>
        </p:txBody>
      </p:sp>
      <p:sp>
        <p:nvSpPr>
          <p:cNvPr id="5" name="Date Placeholder 5"/>
          <p:cNvSpPr>
            <a:spLocks noGrp="1"/>
          </p:cNvSpPr>
          <p:nvPr>
            <p:ph type="dt" sz="half" idx="10"/>
          </p:nvPr>
        </p:nvSpPr>
        <p:spPr>
          <a:xfrm>
            <a:off x="1490479" y="6223833"/>
            <a:ext cx="1837267" cy="365125"/>
          </a:xfrm>
        </p:spPr>
        <p:txBody>
          <a:bodyPr/>
          <a:lstStyle>
            <a:lvl1pPr>
              <a:defRPr b="0" smtClean="0"/>
            </a:lvl1pPr>
          </a:lstStyle>
          <a:p>
            <a:pPr>
              <a:defRPr/>
            </a:pPr>
            <a:r>
              <a:rPr lang="en-US" dirty="0" err="1"/>
              <a:t>dd.mm.yyyy</a:t>
            </a:r>
            <a:endParaRPr lang="en-US" dirty="0"/>
          </a:p>
        </p:txBody>
      </p:sp>
      <p:sp>
        <p:nvSpPr>
          <p:cNvPr id="6" name="Slide Number Placeholder 6"/>
          <p:cNvSpPr>
            <a:spLocks noGrp="1"/>
          </p:cNvSpPr>
          <p:nvPr>
            <p:ph type="sldNum" sz="quarter" idx="11"/>
          </p:nvPr>
        </p:nvSpPr>
        <p:spPr>
          <a:xfrm>
            <a:off x="624417" y="6223832"/>
            <a:ext cx="768351" cy="365125"/>
          </a:xfrm>
        </p:spPr>
        <p:txBody>
          <a:bodyPr/>
          <a:lstStyle>
            <a:lvl1pPr>
              <a:defRPr/>
            </a:lvl1pPr>
          </a:lstStyle>
          <a:p>
            <a:pPr>
              <a:defRPr/>
            </a:pPr>
            <a:fld id="{7A896C37-E7C3-422A-97B9-9A4EDDD6BE22}" type="slidenum">
              <a:rPr lang="en-US"/>
              <a:pPr>
                <a:defRPr/>
              </a:pPr>
              <a:t>‹#›</a:t>
            </a:fld>
            <a:endParaRPr lang="en-US" dirty="0"/>
          </a:p>
        </p:txBody>
      </p:sp>
      <p:sp>
        <p:nvSpPr>
          <p:cNvPr id="7" name="Footer Placeholder 7"/>
          <p:cNvSpPr>
            <a:spLocks noGrp="1"/>
          </p:cNvSpPr>
          <p:nvPr>
            <p:ph type="ftr" sz="quarter" idx="12"/>
          </p:nvPr>
        </p:nvSpPr>
        <p:spPr/>
        <p:txBody>
          <a:bodyPr/>
          <a:lstStyle>
            <a:lvl1pPr>
              <a:defRPr b="0"/>
            </a:lvl1pPr>
          </a:lstStyle>
          <a:p>
            <a:pPr>
              <a:defRPr/>
            </a:pP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7" y="548680"/>
            <a:ext cx="4846330" cy="719329"/>
          </a:xfrm>
          <a:prstGeom prst="rect">
            <a:avLst/>
          </a:prstGeom>
        </p:spPr>
      </p:pic>
    </p:spTree>
    <p:extLst>
      <p:ext uri="{BB962C8B-B14F-4D97-AF65-F5344CB8AC3E}">
        <p14:creationId xmlns:p14="http://schemas.microsoft.com/office/powerpoint/2010/main" val="68558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2299" y="557808"/>
            <a:ext cx="11055351" cy="1143000"/>
          </a:xfrm>
          <a:prstGeom prst="rect">
            <a:avLst/>
          </a:prstGeom>
        </p:spPr>
        <p:txBody>
          <a:bodyPr anchor="t"/>
          <a:lstStyle>
            <a:lvl1pPr algn="l">
              <a:defRPr sz="3200" b="1">
                <a:latin typeface="Arial" pitchFamily="34" charset="0"/>
                <a:cs typeface="Arial" pitchFamily="34" charset="0"/>
              </a:defRPr>
            </a:lvl1pPr>
          </a:lstStyle>
          <a:p>
            <a:r>
              <a:rPr lang="en-US"/>
              <a:t>Click to edit Master title style</a:t>
            </a:r>
            <a:endParaRPr lang="et-EE" dirty="0"/>
          </a:p>
        </p:txBody>
      </p:sp>
      <p:sp>
        <p:nvSpPr>
          <p:cNvPr id="8" name="Content Placeholder 7"/>
          <p:cNvSpPr>
            <a:spLocks noGrp="1"/>
          </p:cNvSpPr>
          <p:nvPr>
            <p:ph sz="quarter" idx="12"/>
          </p:nvPr>
        </p:nvSpPr>
        <p:spPr>
          <a:xfrm>
            <a:off x="623392" y="1773238"/>
            <a:ext cx="11041559" cy="4032250"/>
          </a:xfrm>
          <a:prstGeom prst="rect">
            <a:avLst/>
          </a:prstGeom>
        </p:spPr>
        <p:txBody>
          <a:bodyPr/>
          <a:lstStyle>
            <a:lvl1pPr marL="342900" indent="-342900">
              <a:buClr>
                <a:srgbClr val="C00000"/>
              </a:buClr>
              <a:buSzPct val="100000"/>
              <a:buFontTx/>
              <a:buBlip>
                <a:blip r:embed="rId2">
                  <a:extLst>
                    <a:ext uri="{96DAC541-7B7A-43D3-8B79-37D633B846F1}">
                      <asvg:svgBlip xmlns:asvg="http://schemas.microsoft.com/office/drawing/2016/SVG/main" r:embed="rId3"/>
                    </a:ext>
                  </a:extLst>
                </a:blip>
              </a:buBlip>
              <a:defRPr sz="2400"/>
            </a:lvl1pPr>
            <a:lvl2pPr marL="742950" indent="-285750">
              <a:buClr>
                <a:srgbClr val="C00000"/>
              </a:buClr>
              <a:buSzPct val="100000"/>
              <a:buFontTx/>
              <a:buBlip>
                <a:blip r:embed="rId2">
                  <a:extLst>
                    <a:ext uri="{96DAC541-7B7A-43D3-8B79-37D633B846F1}">
                      <asvg:svgBlip xmlns:asvg="http://schemas.microsoft.com/office/drawing/2016/SVG/main" r:embed="rId3"/>
                    </a:ext>
                  </a:extLst>
                </a:blip>
              </a:buBlip>
              <a:defRPr sz="2200"/>
            </a:lvl2pPr>
            <a:lvl3pPr marL="1143000" indent="-228600">
              <a:buClr>
                <a:srgbClr val="C00000"/>
              </a:buClr>
              <a:buSzPct val="100000"/>
              <a:buFontTx/>
              <a:buBlip>
                <a:blip r:embed="rId2">
                  <a:extLst>
                    <a:ext uri="{96DAC541-7B7A-43D3-8B79-37D633B846F1}">
                      <asvg:svgBlip xmlns:asvg="http://schemas.microsoft.com/office/drawing/2016/SVG/main" r:embed="rId3"/>
                    </a:ext>
                  </a:extLst>
                </a:blip>
              </a:buBlip>
              <a:defRPr sz="2000"/>
            </a:lvl3pPr>
            <a:lvl4pPr marL="1600200" indent="-228600">
              <a:buClr>
                <a:srgbClr val="C00000"/>
              </a:buClr>
              <a:buSzPct val="100000"/>
              <a:buFontTx/>
              <a:buBlip>
                <a:blip r:embed="rId2">
                  <a:extLst>
                    <a:ext uri="{96DAC541-7B7A-43D3-8B79-37D633B846F1}">
                      <asvg:svgBlip xmlns:asvg="http://schemas.microsoft.com/office/drawing/2016/SVG/main" r:embed="rId3"/>
                    </a:ext>
                  </a:extLst>
                </a:blip>
              </a:buBlip>
              <a:defRPr sz="1600"/>
            </a:lvl4pPr>
            <a:lvl5pPr marL="2057400" indent="-228600">
              <a:buClr>
                <a:srgbClr val="C00000"/>
              </a:buClr>
              <a:buSzPct val="100000"/>
              <a:buFontTx/>
              <a:buBlip>
                <a:blip r:embed="rId2">
                  <a:extLst>
                    <a:ext uri="{96DAC541-7B7A-43D3-8B79-37D633B846F1}">
                      <asvg:svgBlip xmlns:asvg="http://schemas.microsoft.com/office/drawing/2016/SVG/main" r:embed="rId3"/>
                    </a:ext>
                  </a:extLst>
                </a:blip>
              </a:buBlip>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5" name="Date Placeholder 5"/>
          <p:cNvSpPr>
            <a:spLocks noGrp="1"/>
          </p:cNvSpPr>
          <p:nvPr>
            <p:ph type="dt" sz="half" idx="13"/>
          </p:nvPr>
        </p:nvSpPr>
        <p:spPr>
          <a:xfrm>
            <a:off x="1479011" y="6237289"/>
            <a:ext cx="1837267" cy="365125"/>
          </a:xfrm>
        </p:spPr>
        <p:txBody>
          <a:bodyPr/>
          <a:lstStyle>
            <a:lvl1pPr>
              <a:defRPr smtClean="0"/>
            </a:lvl1pPr>
          </a:lstStyle>
          <a:p>
            <a:pPr>
              <a:defRPr/>
            </a:pPr>
            <a:r>
              <a:rPr lang="en-US" dirty="0"/>
              <a:t>08</a:t>
            </a:r>
            <a:r>
              <a:rPr lang="et-EE" dirty="0"/>
              <a:t>.</a:t>
            </a:r>
            <a:r>
              <a:rPr lang="en-GB" dirty="0"/>
              <a:t>01.</a:t>
            </a:r>
            <a:r>
              <a:rPr lang="en-US" dirty="0"/>
              <a:t>2021</a:t>
            </a:r>
          </a:p>
        </p:txBody>
      </p:sp>
      <p:sp>
        <p:nvSpPr>
          <p:cNvPr id="6" name="Slide Number Placeholder 6"/>
          <p:cNvSpPr>
            <a:spLocks noGrp="1"/>
          </p:cNvSpPr>
          <p:nvPr>
            <p:ph type="sldNum" sz="quarter" idx="14"/>
          </p:nvPr>
        </p:nvSpPr>
        <p:spPr>
          <a:xfrm>
            <a:off x="632073" y="6237289"/>
            <a:ext cx="768351" cy="365125"/>
          </a:xfrm>
        </p:spPr>
        <p:txBody>
          <a:bodyPr/>
          <a:lstStyle>
            <a:lvl1pPr>
              <a:defRPr/>
            </a:lvl1pPr>
          </a:lstStyle>
          <a:p>
            <a:pPr>
              <a:defRPr/>
            </a:pPr>
            <a:fld id="{4F9E6513-AB91-4F13-A1EF-E684AD117676}" type="slidenum">
              <a:rPr lang="en-US"/>
              <a:pPr>
                <a:defRPr/>
              </a:pPr>
              <a:t>‹#›</a:t>
            </a:fld>
            <a:endParaRPr lang="en-US" dirty="0"/>
          </a:p>
        </p:txBody>
      </p:sp>
      <p:sp>
        <p:nvSpPr>
          <p:cNvPr id="7" name="Footer Placeholder 8"/>
          <p:cNvSpPr>
            <a:spLocks noGrp="1"/>
          </p:cNvSpPr>
          <p:nvPr>
            <p:ph type="ftr" sz="quarter" idx="15"/>
          </p:nvPr>
        </p:nvSpPr>
        <p:spPr/>
        <p:txBody>
          <a:bodyPr/>
          <a:lstStyle>
            <a:lvl1pPr>
              <a:defRPr/>
            </a:lvl1pPr>
          </a:lstStyle>
          <a:p>
            <a:pPr>
              <a:defRPr/>
            </a:pPr>
            <a:endParaRPr lang="en-US" dirty="0"/>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349245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2299" y="557808"/>
            <a:ext cx="11055351" cy="1143000"/>
          </a:xfrm>
          <a:prstGeom prst="rect">
            <a:avLst/>
          </a:prstGeom>
        </p:spPr>
        <p:txBody>
          <a:bodyPr anchor="t"/>
          <a:lstStyle>
            <a:lvl1pPr algn="l">
              <a:defRPr sz="3200" b="1">
                <a:latin typeface="Arial" pitchFamily="34" charset="0"/>
                <a:cs typeface="Arial" pitchFamily="34" charset="0"/>
              </a:defRPr>
            </a:lvl1pPr>
          </a:lstStyle>
          <a:p>
            <a:r>
              <a:rPr lang="en-US"/>
              <a:t>Click to edit Master title style</a:t>
            </a:r>
            <a:endParaRPr lang="et-EE" dirty="0"/>
          </a:p>
        </p:txBody>
      </p:sp>
      <p:sp>
        <p:nvSpPr>
          <p:cNvPr id="5" name="Text Placeholder 4"/>
          <p:cNvSpPr>
            <a:spLocks noGrp="1"/>
          </p:cNvSpPr>
          <p:nvPr>
            <p:ph type="body" sz="quarter" idx="11"/>
          </p:nvPr>
        </p:nvSpPr>
        <p:spPr>
          <a:xfrm>
            <a:off x="624415" y="1844824"/>
            <a:ext cx="5375575" cy="3888432"/>
          </a:xfrm>
          <a:prstGeom prst="rect">
            <a:avLst/>
          </a:prstGeom>
        </p:spPr>
        <p:txBody>
          <a:bodyPr/>
          <a:lstStyle>
            <a:lvl1pPr marL="342900" indent="-342900">
              <a:buFontTx/>
              <a:buBlip>
                <a:blip r:embed="rId2"/>
              </a:buBlip>
              <a:defRPr sz="2400"/>
            </a:lvl1pPr>
            <a:lvl2pPr marL="742950" indent="-285750">
              <a:buFontTx/>
              <a:buBlip>
                <a:blip r:embed="rId2"/>
              </a:buBlip>
              <a:defRPr sz="2200"/>
            </a:lvl2pPr>
            <a:lvl3pPr marL="1143000" indent="-228600">
              <a:buFontTx/>
              <a:buBlip>
                <a:blip r:embed="rId2"/>
              </a:buBlip>
              <a:defRPr sz="2000"/>
            </a:lvl3pPr>
            <a:lvl4pPr marL="1600200" indent="-228600">
              <a:buFontTx/>
              <a:buBlip>
                <a:blip r:embed="rId2"/>
              </a:buBlip>
              <a:defRPr sz="1600"/>
            </a:lvl4pPr>
            <a:lvl5pPr marL="2057400" indent="-228600">
              <a:buFontTx/>
              <a:buBlip>
                <a:blip r:embed="rId2"/>
              </a:buBlip>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dirty="0"/>
          </a:p>
        </p:txBody>
      </p:sp>
      <p:sp>
        <p:nvSpPr>
          <p:cNvPr id="8" name="Text Placeholder 4"/>
          <p:cNvSpPr>
            <a:spLocks noGrp="1"/>
          </p:cNvSpPr>
          <p:nvPr>
            <p:ph type="body" sz="quarter" idx="12"/>
          </p:nvPr>
        </p:nvSpPr>
        <p:spPr>
          <a:xfrm>
            <a:off x="6289377" y="1844824"/>
            <a:ext cx="5375575" cy="3888432"/>
          </a:xfrm>
          <a:prstGeom prst="rect">
            <a:avLst/>
          </a:prstGeom>
        </p:spPr>
        <p:txBody>
          <a:bodyPr/>
          <a:lstStyle>
            <a:lvl1pPr marL="342900" indent="-342900">
              <a:buFontTx/>
              <a:buBlip>
                <a:blip r:embed="rId2"/>
              </a:buBlip>
              <a:defRPr sz="2400"/>
            </a:lvl1pPr>
            <a:lvl2pPr marL="742950" indent="-285750">
              <a:buFontTx/>
              <a:buBlip>
                <a:blip r:embed="rId2"/>
              </a:buBlip>
              <a:defRPr sz="2200"/>
            </a:lvl2pPr>
            <a:lvl3pPr marL="1143000" indent="-228600">
              <a:buFontTx/>
              <a:buBlip>
                <a:blip r:embed="rId2"/>
              </a:buBlip>
              <a:defRPr sz="2000"/>
            </a:lvl3pPr>
            <a:lvl4pPr marL="1600200" indent="-228600">
              <a:buFontTx/>
              <a:buBlip>
                <a:blip r:embed="rId2"/>
              </a:buBlip>
              <a:defRPr sz="1600"/>
            </a:lvl4pPr>
            <a:lvl5pPr marL="2057400" indent="-228600">
              <a:buFontTx/>
              <a:buBlip>
                <a:blip r:embed="rId2"/>
              </a:buBlip>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dirty="0"/>
          </a:p>
        </p:txBody>
      </p:sp>
      <p:sp>
        <p:nvSpPr>
          <p:cNvPr id="7" name="Date Placeholder 6"/>
          <p:cNvSpPr>
            <a:spLocks noGrp="1"/>
          </p:cNvSpPr>
          <p:nvPr>
            <p:ph type="dt" sz="half" idx="13"/>
          </p:nvPr>
        </p:nvSpPr>
        <p:spPr>
          <a:xfrm>
            <a:off x="1474935" y="6237289"/>
            <a:ext cx="1837267" cy="365125"/>
          </a:xfrm>
        </p:spPr>
        <p:txBody>
          <a:bodyPr/>
          <a:lstStyle>
            <a:lvl1pPr>
              <a:defRPr smtClean="0"/>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9" name="Slide Number Placeholder 8"/>
          <p:cNvSpPr>
            <a:spLocks noGrp="1"/>
          </p:cNvSpPr>
          <p:nvPr>
            <p:ph type="sldNum" sz="quarter" idx="14"/>
          </p:nvPr>
        </p:nvSpPr>
        <p:spPr>
          <a:xfrm>
            <a:off x="610952" y="6237288"/>
            <a:ext cx="768351" cy="365125"/>
          </a:xfrm>
        </p:spPr>
        <p:txBody>
          <a:bodyPr/>
          <a:lstStyle>
            <a:lvl1pPr>
              <a:defRPr/>
            </a:lvl1pPr>
          </a:lstStyle>
          <a:p>
            <a:pPr>
              <a:defRPr/>
            </a:pPr>
            <a:fld id="{E4490EDF-C53C-4CB0-8183-A965F0B439ED}" type="slidenum">
              <a:rPr lang="en-US"/>
              <a:pPr>
                <a:defRPr/>
              </a:pPr>
              <a:t>‹#›</a:t>
            </a:fld>
            <a:endParaRPr lang="en-US" dirty="0"/>
          </a:p>
        </p:txBody>
      </p:sp>
      <p:sp>
        <p:nvSpPr>
          <p:cNvPr id="10" name="Footer Placeholder 9"/>
          <p:cNvSpPr>
            <a:spLocks noGrp="1"/>
          </p:cNvSpPr>
          <p:nvPr>
            <p:ph type="ftr" sz="quarter" idx="15"/>
          </p:nvPr>
        </p:nvSpPr>
        <p:spPr/>
        <p:txBody>
          <a:bodyPr/>
          <a:lstStyle>
            <a:lvl1pPr>
              <a:defRPr/>
            </a:lvl1pPr>
          </a:lstStyle>
          <a:p>
            <a:pPr>
              <a:defRPr/>
            </a:pP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372116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299" y="557808"/>
            <a:ext cx="11055351" cy="1143000"/>
          </a:xfrm>
          <a:prstGeom prst="rect">
            <a:avLst/>
          </a:prstGeom>
        </p:spPr>
        <p:txBody>
          <a:bodyPr anchor="t"/>
          <a:lstStyle>
            <a:lvl1pPr algn="l">
              <a:defRPr sz="3200" b="1">
                <a:latin typeface="Arial" pitchFamily="34" charset="0"/>
                <a:cs typeface="Arial" pitchFamily="34" charset="0"/>
              </a:defRPr>
            </a:lvl1pPr>
          </a:lstStyle>
          <a:p>
            <a:r>
              <a:rPr lang="en-US"/>
              <a:t>Click to edit Master title style</a:t>
            </a:r>
            <a:endParaRPr lang="et-EE" dirty="0"/>
          </a:p>
        </p:txBody>
      </p:sp>
      <p:sp>
        <p:nvSpPr>
          <p:cNvPr id="4" name="Date Placeholder 5"/>
          <p:cNvSpPr>
            <a:spLocks noGrp="1"/>
          </p:cNvSpPr>
          <p:nvPr>
            <p:ph type="dt" sz="half" idx="10"/>
          </p:nvPr>
        </p:nvSpPr>
        <p:spPr>
          <a:xfrm>
            <a:off x="1487488" y="6224908"/>
            <a:ext cx="1837267" cy="365125"/>
          </a:xfrm>
        </p:spPr>
        <p:txBody>
          <a:bodyPr/>
          <a:lstStyle>
            <a:lvl1pPr>
              <a:defRPr smtClean="0"/>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5" name="Slide Number Placeholder 6"/>
          <p:cNvSpPr>
            <a:spLocks noGrp="1"/>
          </p:cNvSpPr>
          <p:nvPr>
            <p:ph type="sldNum" sz="quarter" idx="11"/>
          </p:nvPr>
        </p:nvSpPr>
        <p:spPr>
          <a:xfrm>
            <a:off x="622299" y="6216288"/>
            <a:ext cx="768351" cy="365125"/>
          </a:xfrm>
        </p:spPr>
        <p:txBody>
          <a:bodyPr/>
          <a:lstStyle>
            <a:lvl1pPr>
              <a:defRPr/>
            </a:lvl1pPr>
          </a:lstStyle>
          <a:p>
            <a:pPr>
              <a:defRPr/>
            </a:pPr>
            <a:fld id="{EAD07534-6DD4-4174-B8EE-96F22B6698DB}" type="slidenum">
              <a:rPr lang="en-US"/>
              <a:pPr>
                <a:defRPr/>
              </a:pPr>
              <a:t>‹#›</a:t>
            </a:fld>
            <a:endParaRPr 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104629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hart">
    <p:spTree>
      <p:nvGrpSpPr>
        <p:cNvPr id="1" name=""/>
        <p:cNvGrpSpPr/>
        <p:nvPr/>
      </p:nvGrpSpPr>
      <p:grpSpPr>
        <a:xfrm>
          <a:off x="0" y="0"/>
          <a:ext cx="0" cy="0"/>
          <a:chOff x="0" y="0"/>
          <a:chExt cx="0" cy="0"/>
        </a:xfrm>
      </p:grpSpPr>
      <p:graphicFrame>
        <p:nvGraphicFramePr>
          <p:cNvPr id="4" name="Chart 10"/>
          <p:cNvGraphicFramePr>
            <a:graphicFrameLocks/>
          </p:cNvGraphicFramePr>
          <p:nvPr/>
        </p:nvGraphicFramePr>
        <p:xfrm>
          <a:off x="620184" y="1865313"/>
          <a:ext cx="8263467" cy="4165600"/>
        </p:xfrm>
        <a:graphic>
          <a:graphicData uri="http://schemas.openxmlformats.org/presentationml/2006/ole">
            <mc:AlternateContent xmlns:mc="http://schemas.openxmlformats.org/markup-compatibility/2006">
              <mc:Choice xmlns:v="urn:schemas-microsoft-com:vml" Requires="v">
                <p:oleObj spid="_x0000_s71818" r:id="rId3" imgW="6200169" imgH="4163929" progId="Excel.Chart.8">
                  <p:embed/>
                </p:oleObj>
              </mc:Choice>
              <mc:Fallback>
                <p:oleObj r:id="rId3" imgW="6200169" imgH="4163929" progId="Excel.Chart.8">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84" y="1865313"/>
                        <a:ext cx="8263467"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622299" y="557808"/>
            <a:ext cx="11055351" cy="1143000"/>
          </a:xfrm>
          <a:prstGeom prst="rect">
            <a:avLst/>
          </a:prstGeom>
        </p:spPr>
        <p:txBody>
          <a:bodyPr anchor="t"/>
          <a:lstStyle>
            <a:lvl1pPr algn="l">
              <a:defRPr sz="3200" b="1">
                <a:latin typeface="Arial" pitchFamily="34" charset="0"/>
                <a:cs typeface="Arial" pitchFamily="34" charset="0"/>
              </a:defRPr>
            </a:lvl1pPr>
          </a:lstStyle>
          <a:p>
            <a:r>
              <a:rPr lang="en-US"/>
              <a:t>Click to edit Master title style</a:t>
            </a:r>
            <a:endParaRPr lang="et-EE" dirty="0"/>
          </a:p>
        </p:txBody>
      </p:sp>
      <p:sp>
        <p:nvSpPr>
          <p:cNvPr id="5" name="Date Placeholder 5"/>
          <p:cNvSpPr>
            <a:spLocks noGrp="1"/>
          </p:cNvSpPr>
          <p:nvPr>
            <p:ph type="dt" sz="half" idx="10"/>
          </p:nvPr>
        </p:nvSpPr>
        <p:spPr>
          <a:xfrm>
            <a:off x="1487488" y="6237288"/>
            <a:ext cx="1837267" cy="365125"/>
          </a:xfrm>
        </p:spPr>
        <p:txBody>
          <a:bodyPr/>
          <a:lstStyle>
            <a:lvl1pPr>
              <a:defRPr smtClean="0"/>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6" name="Slide Number Placeholder 6"/>
          <p:cNvSpPr>
            <a:spLocks noGrp="1"/>
          </p:cNvSpPr>
          <p:nvPr>
            <p:ph type="sldNum" sz="quarter" idx="11"/>
          </p:nvPr>
        </p:nvSpPr>
        <p:spPr>
          <a:xfrm>
            <a:off x="620184" y="6236596"/>
            <a:ext cx="768351" cy="365125"/>
          </a:xfrm>
        </p:spPr>
        <p:txBody>
          <a:bodyPr/>
          <a:lstStyle>
            <a:lvl1pPr>
              <a:defRPr/>
            </a:lvl1pPr>
          </a:lstStyle>
          <a:p>
            <a:pPr>
              <a:defRPr/>
            </a:pPr>
            <a:fld id="{19DC27DF-B633-4C7D-8F23-784443349ED6}" type="slidenum">
              <a:rPr lang="en-US"/>
              <a:pPr>
                <a:defRPr/>
              </a:pPr>
              <a:t>‹#›</a:t>
            </a:fld>
            <a:endParaRPr lang="en-US" dirty="0"/>
          </a:p>
        </p:txBody>
      </p:sp>
      <p:sp>
        <p:nvSpPr>
          <p:cNvPr id="7" name="Footer Placeholder 7"/>
          <p:cNvSpPr>
            <a:spLocks noGrp="1"/>
          </p:cNvSpPr>
          <p:nvPr>
            <p:ph type="ftr" sz="quarter" idx="12"/>
          </p:nvPr>
        </p:nvSpPr>
        <p:spPr/>
        <p:txBody>
          <a:bodyPr/>
          <a:lstStyle>
            <a:lvl1pPr>
              <a:defRPr/>
            </a:lvl1pPr>
          </a:lstStyle>
          <a:p>
            <a:pPr>
              <a:defRPr/>
            </a:pPr>
            <a:endParaRPr lang="en-US" dirty="0"/>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199049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392" y="2906713"/>
            <a:ext cx="1103749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Title 8"/>
          <p:cNvSpPr>
            <a:spLocks noGrp="1"/>
          </p:cNvSpPr>
          <p:nvPr>
            <p:ph type="title"/>
          </p:nvPr>
        </p:nvSpPr>
        <p:spPr>
          <a:xfrm>
            <a:off x="624000" y="4437112"/>
            <a:ext cx="11040000" cy="1143000"/>
          </a:xfrm>
        </p:spPr>
        <p:txBody>
          <a:bodyPr anchor="t"/>
          <a:lstStyle>
            <a:lvl1pPr algn="l">
              <a:defRPr sz="3200" b="1"/>
            </a:lvl1pPr>
          </a:lstStyle>
          <a:p>
            <a:r>
              <a:rPr lang="en-US"/>
              <a:t>Click to edit Master title style</a:t>
            </a:r>
            <a:endParaRPr lang="en-US" dirty="0"/>
          </a:p>
        </p:txBody>
      </p:sp>
      <p:sp>
        <p:nvSpPr>
          <p:cNvPr id="5" name="Date Placeholder 6"/>
          <p:cNvSpPr>
            <a:spLocks noGrp="1"/>
          </p:cNvSpPr>
          <p:nvPr>
            <p:ph type="dt" sz="half" idx="10"/>
          </p:nvPr>
        </p:nvSpPr>
        <p:spPr>
          <a:xfrm>
            <a:off x="1481155" y="6223407"/>
            <a:ext cx="1837267" cy="365125"/>
          </a:xfrm>
        </p:spPr>
        <p:txBody>
          <a:bodyPr/>
          <a:lstStyle>
            <a:lvl1pPr>
              <a:defRPr smtClean="0"/>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6" name="Slide Number Placeholder 7"/>
          <p:cNvSpPr>
            <a:spLocks noGrp="1"/>
          </p:cNvSpPr>
          <p:nvPr>
            <p:ph type="sldNum" sz="quarter" idx="11"/>
          </p:nvPr>
        </p:nvSpPr>
        <p:spPr>
          <a:xfrm>
            <a:off x="623392" y="6216288"/>
            <a:ext cx="768351" cy="365125"/>
          </a:xfrm>
        </p:spPr>
        <p:txBody>
          <a:bodyPr/>
          <a:lstStyle>
            <a:lvl1pPr>
              <a:defRPr/>
            </a:lvl1pPr>
          </a:lstStyle>
          <a:p>
            <a:pPr>
              <a:defRPr/>
            </a:pPr>
            <a:fld id="{877D7016-974B-4226-9F2B-701E41DC5975}" type="slidenum">
              <a:rPr lang="en-US"/>
              <a:pPr>
                <a:defRPr/>
              </a:pPr>
              <a:t>‹#›</a:t>
            </a:fld>
            <a:endParaRPr 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52177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Date Placeholder 4"/>
          <p:cNvSpPr>
            <a:spLocks noGrp="1"/>
          </p:cNvSpPr>
          <p:nvPr>
            <p:ph type="dt" sz="half" idx="10"/>
          </p:nvPr>
        </p:nvSpPr>
        <p:spPr>
          <a:xfrm>
            <a:off x="1502583" y="6237288"/>
            <a:ext cx="1837267" cy="365125"/>
          </a:xfrm>
        </p:spPr>
        <p:txBody>
          <a:bodyPr/>
          <a:lstStyle>
            <a:lvl1pPr>
              <a:defRPr smtClean="0"/>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4" name="Slide Number Placeholder 5"/>
          <p:cNvSpPr>
            <a:spLocks noGrp="1"/>
          </p:cNvSpPr>
          <p:nvPr>
            <p:ph type="sldNum" sz="quarter" idx="11"/>
          </p:nvPr>
        </p:nvSpPr>
        <p:spPr>
          <a:xfrm>
            <a:off x="635420" y="6237287"/>
            <a:ext cx="768351" cy="365125"/>
          </a:xfrm>
        </p:spPr>
        <p:txBody>
          <a:bodyPr/>
          <a:lstStyle>
            <a:lvl1pPr>
              <a:defRPr/>
            </a:lvl1pPr>
          </a:lstStyle>
          <a:p>
            <a:pPr>
              <a:defRPr/>
            </a:pPr>
            <a:fld id="{C70EB2F0-F37C-446B-AC30-A1C405189D10}" type="slidenum">
              <a:rPr lang="en-US"/>
              <a:pPr>
                <a:defRPr/>
              </a:pPr>
              <a:t>‹#›</a:t>
            </a:fld>
            <a:endParaRPr 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66319" y="6272359"/>
            <a:ext cx="2194564" cy="252985"/>
          </a:xfrm>
          <a:prstGeom prst="rect">
            <a:avLst/>
          </a:prstGeom>
        </p:spPr>
      </p:pic>
    </p:spTree>
    <p:extLst>
      <p:ext uri="{BB962C8B-B14F-4D97-AF65-F5344CB8AC3E}">
        <p14:creationId xmlns:p14="http://schemas.microsoft.com/office/powerpoint/2010/main" val="63065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End Nam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0374" y="2564904"/>
            <a:ext cx="6131251" cy="1271250"/>
          </a:xfrm>
          <a:prstGeom prst="rect">
            <a:avLst/>
          </a:prstGeom>
        </p:spPr>
      </p:pic>
    </p:spTree>
    <p:extLst>
      <p:ext uri="{BB962C8B-B14F-4D97-AF65-F5344CB8AC3E}">
        <p14:creationId xmlns:p14="http://schemas.microsoft.com/office/powerpoint/2010/main" val="99035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nd Rada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3632" y="764704"/>
            <a:ext cx="5338069" cy="5309215"/>
          </a:xfrm>
          <a:prstGeom prst="rect">
            <a:avLst/>
          </a:prstGeom>
        </p:spPr>
      </p:pic>
    </p:spTree>
    <p:extLst>
      <p:ext uri="{BB962C8B-B14F-4D97-AF65-F5344CB8AC3E}">
        <p14:creationId xmlns:p14="http://schemas.microsoft.com/office/powerpoint/2010/main" val="34905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8202" y="9047"/>
            <a:ext cx="12171676" cy="6848953"/>
          </a:xfrm>
          <a:prstGeom prst="rect">
            <a:avLst/>
          </a:prstGeom>
        </p:spPr>
      </p:pic>
      <p:sp>
        <p:nvSpPr>
          <p:cNvPr id="1026" name="Title Placeholder 3"/>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n-US" altLang="et-EE" dirty="0"/>
          </a:p>
        </p:txBody>
      </p:sp>
      <p:sp>
        <p:nvSpPr>
          <p:cNvPr id="1027" name="Text Placeholder 4"/>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n-US" altLang="et-EE" dirty="0"/>
          </a:p>
        </p:txBody>
      </p:sp>
      <p:sp>
        <p:nvSpPr>
          <p:cNvPr id="6" name="Date Placeholder 5"/>
          <p:cNvSpPr>
            <a:spLocks noGrp="1"/>
          </p:cNvSpPr>
          <p:nvPr>
            <p:ph type="dt" sz="half" idx="2"/>
          </p:nvPr>
        </p:nvSpPr>
        <p:spPr>
          <a:xfrm>
            <a:off x="624417" y="6237289"/>
            <a:ext cx="1837267" cy="365125"/>
          </a:xfrm>
          <a:prstGeom prst="rect">
            <a:avLst/>
          </a:prstGeom>
        </p:spPr>
        <p:txBody>
          <a:bodyPr vert="horz" lIns="91440" tIns="45720" rIns="91440" bIns="45720" rtlCol="0" anchor="ctr"/>
          <a:lstStyle>
            <a:lvl1pPr algn="l" eaLnBrk="1" hangingPunct="1">
              <a:defRPr sz="1800" b="0" smtClean="0">
                <a:solidFill>
                  <a:schemeClr val="tx1">
                    <a:lumMod val="50000"/>
                    <a:lumOff val="50000"/>
                  </a:schemeClr>
                </a:solidFill>
                <a:latin typeface="Arial" pitchFamily="34" charset="0"/>
                <a:cs typeface="Arial" pitchFamily="34" charset="0"/>
              </a:defRPr>
            </a:lvl1pPr>
          </a:lstStyle>
          <a:p>
            <a:pPr>
              <a:defRPr/>
            </a:pPr>
            <a:r>
              <a:rPr lang="en-US" dirty="0" err="1"/>
              <a:t>dd</a:t>
            </a:r>
            <a:r>
              <a:rPr lang="et-EE" dirty="0"/>
              <a:t>.</a:t>
            </a:r>
            <a:r>
              <a:rPr lang="en-US" dirty="0"/>
              <a:t>mm</a:t>
            </a:r>
            <a:r>
              <a:rPr lang="et-EE" dirty="0"/>
              <a:t>.</a:t>
            </a:r>
            <a:r>
              <a:rPr lang="en-US" dirty="0" err="1"/>
              <a:t>yyyy</a:t>
            </a:r>
            <a:endParaRPr lang="en-US" dirty="0"/>
          </a:p>
        </p:txBody>
      </p:sp>
      <p:sp>
        <p:nvSpPr>
          <p:cNvPr id="7" name="Footer Placeholder 6"/>
          <p:cNvSpPr>
            <a:spLocks noGrp="1"/>
          </p:cNvSpPr>
          <p:nvPr>
            <p:ph type="ftr" sz="quarter" idx="3"/>
          </p:nvPr>
        </p:nvSpPr>
        <p:spPr>
          <a:xfrm>
            <a:off x="3407834" y="6237289"/>
            <a:ext cx="4415367" cy="365125"/>
          </a:xfrm>
          <a:prstGeom prst="rect">
            <a:avLst/>
          </a:prstGeom>
        </p:spPr>
        <p:txBody>
          <a:bodyPr vert="horz" lIns="91440" tIns="45720" rIns="91440" bIns="45720" rtlCol="0" anchor="ctr"/>
          <a:lstStyle>
            <a:lvl1pPr algn="l" eaLnBrk="1" hangingPunct="1">
              <a:defRPr sz="1800">
                <a:solidFill>
                  <a:schemeClr val="tx1">
                    <a:tint val="75000"/>
                  </a:schemeClr>
                </a:solidFill>
                <a:latin typeface="Arial" pitchFamily="34" charset="0"/>
                <a:cs typeface="Arial" pitchFamily="34" charset="0"/>
              </a:defRPr>
            </a:lvl1pPr>
          </a:lstStyle>
          <a:p>
            <a:pPr>
              <a:defRPr/>
            </a:pPr>
            <a:endParaRPr lang="en-US" dirty="0"/>
          </a:p>
        </p:txBody>
      </p:sp>
      <p:sp>
        <p:nvSpPr>
          <p:cNvPr id="8" name="Slide Number Placeholder 7"/>
          <p:cNvSpPr>
            <a:spLocks noGrp="1"/>
          </p:cNvSpPr>
          <p:nvPr>
            <p:ph type="sldNum" sz="quarter" idx="4"/>
          </p:nvPr>
        </p:nvSpPr>
        <p:spPr>
          <a:xfrm>
            <a:off x="2544234" y="6237289"/>
            <a:ext cx="768351"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800" b="0">
                <a:solidFill>
                  <a:srgbClr val="BF0000"/>
                </a:solidFill>
                <a:latin typeface="Arial" panose="020B0604020202020204" pitchFamily="34" charset="0"/>
                <a:cs typeface="Arial" panose="020B0604020202020204" pitchFamily="34" charset="0"/>
              </a:defRPr>
            </a:lvl1pPr>
          </a:lstStyle>
          <a:p>
            <a:pPr>
              <a:defRPr/>
            </a:pPr>
            <a:fld id="{1F402377-5CE6-4875-87F2-7EF1AC812E4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9" r:id="rId6"/>
    <p:sldLayoutId id="2147483826" r:id="rId7"/>
    <p:sldLayoutId id="2147483827" r:id="rId8"/>
    <p:sldLayoutId id="2147483828" r:id="rId9"/>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pitchFamily="34" charset="0"/>
        </a:defRPr>
      </a:lvl2pPr>
      <a:lvl3pPr algn="ctr" rtl="0" eaLnBrk="1" fontAlgn="base" hangingPunct="1">
        <a:spcBef>
          <a:spcPct val="0"/>
        </a:spcBef>
        <a:spcAft>
          <a:spcPct val="0"/>
        </a:spcAft>
        <a:defRPr sz="4400">
          <a:solidFill>
            <a:schemeClr val="tx1"/>
          </a:solidFill>
          <a:latin typeface="Arial" pitchFamily="34" charset="0"/>
        </a:defRPr>
      </a:lvl3pPr>
      <a:lvl4pPr algn="ctr" rtl="0" eaLnBrk="1" fontAlgn="base" hangingPunct="1">
        <a:spcBef>
          <a:spcPct val="0"/>
        </a:spcBef>
        <a:spcAft>
          <a:spcPct val="0"/>
        </a:spcAft>
        <a:defRPr sz="4400">
          <a:solidFill>
            <a:schemeClr val="tx1"/>
          </a:solidFill>
          <a:latin typeface="Arial" pitchFamily="34" charset="0"/>
        </a:defRPr>
      </a:lvl4pPr>
      <a:lvl5pPr algn="ctr" rtl="0" eaLnBrk="1" fontAlgn="base" hangingPunct="1">
        <a:spcBef>
          <a:spcPct val="0"/>
        </a:spcBef>
        <a:spcAft>
          <a:spcPct val="0"/>
        </a:spcAft>
        <a:defRPr sz="4400">
          <a:solidFill>
            <a:schemeClr val="tx1"/>
          </a:solidFill>
          <a:latin typeface="Arial" pitchFamily="34" charset="0"/>
        </a:defRPr>
      </a:lvl5pPr>
      <a:lvl6pPr marL="457200" algn="ctr" rtl="0" eaLnBrk="1" fontAlgn="base" hangingPunct="1">
        <a:spcBef>
          <a:spcPct val="0"/>
        </a:spcBef>
        <a:spcAft>
          <a:spcPct val="0"/>
        </a:spcAft>
        <a:defRPr sz="4400">
          <a:solidFill>
            <a:schemeClr val="tx1"/>
          </a:solidFill>
          <a:latin typeface="Arial" pitchFamily="34" charset="0"/>
        </a:defRPr>
      </a:lvl6pPr>
      <a:lvl7pPr marL="914400" algn="ctr" rtl="0" eaLnBrk="1" fontAlgn="base" hangingPunct="1">
        <a:spcBef>
          <a:spcPct val="0"/>
        </a:spcBef>
        <a:spcAft>
          <a:spcPct val="0"/>
        </a:spcAft>
        <a:defRPr sz="4400">
          <a:solidFill>
            <a:schemeClr val="tx1"/>
          </a:solidFill>
          <a:latin typeface="Arial" pitchFamily="34" charset="0"/>
        </a:defRPr>
      </a:lvl7pPr>
      <a:lvl8pPr marL="1371600" algn="ctr" rtl="0" eaLnBrk="1" fontAlgn="base" hangingPunct="1">
        <a:spcBef>
          <a:spcPct val="0"/>
        </a:spcBef>
        <a:spcAft>
          <a:spcPct val="0"/>
        </a:spcAft>
        <a:defRPr sz="4400">
          <a:solidFill>
            <a:schemeClr val="tx1"/>
          </a:solidFill>
          <a:latin typeface="Arial" pitchFamily="34" charset="0"/>
        </a:defRPr>
      </a:lvl8pPr>
      <a:lvl9pPr marL="1828800" algn="ctr" rtl="0" eaLnBrk="1" fontAlgn="base" hangingPunct="1">
        <a:spcBef>
          <a:spcPct val="0"/>
        </a:spcBef>
        <a:spcAft>
          <a:spcPct val="0"/>
        </a:spcAft>
        <a:defRPr sz="4400">
          <a:solidFill>
            <a:schemeClr val="tx1"/>
          </a:solidFill>
          <a:latin typeface="Arial"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28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9B8AEC5E-3B47-453B-846A-FCB4982D6481}"/>
              </a:ext>
            </a:extLst>
          </p:cNvPr>
          <p:cNvSpPr>
            <a:spLocks noGrp="1"/>
          </p:cNvSpPr>
          <p:nvPr>
            <p:ph type="title"/>
          </p:nvPr>
        </p:nvSpPr>
        <p:spPr/>
        <p:txBody>
          <a:bodyPr/>
          <a:lstStyle/>
          <a:p>
            <a:r>
              <a:rPr lang="et-EE" sz="4400" b="0" dirty="0"/>
              <a:t>Delfi uudiste nimi- ja omadussõnad</a:t>
            </a:r>
            <a:endParaRPr lang="en-GB" sz="4400" b="0" dirty="0"/>
          </a:p>
        </p:txBody>
      </p:sp>
      <p:sp>
        <p:nvSpPr>
          <p:cNvPr id="3" name="Kuupäeva kohatäide 2">
            <a:extLst>
              <a:ext uri="{FF2B5EF4-FFF2-40B4-BE49-F238E27FC236}">
                <a16:creationId xmlns:a16="http://schemas.microsoft.com/office/drawing/2014/main" id="{FBB6FBC9-4BE5-42BE-8796-4965B45540B1}"/>
              </a:ext>
            </a:extLst>
          </p:cNvPr>
          <p:cNvSpPr>
            <a:spLocks noGrp="1"/>
          </p:cNvSpPr>
          <p:nvPr>
            <p:ph type="dt" sz="half" idx="10"/>
          </p:nvPr>
        </p:nvSpPr>
        <p:spPr/>
        <p:txBody>
          <a:bodyPr/>
          <a:lstStyle/>
          <a:p>
            <a:pPr>
              <a:defRPr/>
            </a:pPr>
            <a:r>
              <a:rPr lang="et-EE" dirty="0"/>
              <a:t>08.01.2021</a:t>
            </a:r>
            <a:endParaRPr lang="en-US" dirty="0"/>
          </a:p>
        </p:txBody>
      </p:sp>
      <p:sp>
        <p:nvSpPr>
          <p:cNvPr id="4" name="Slaidinumbri kohatäide 3">
            <a:extLst>
              <a:ext uri="{FF2B5EF4-FFF2-40B4-BE49-F238E27FC236}">
                <a16:creationId xmlns:a16="http://schemas.microsoft.com/office/drawing/2014/main" id="{5CCAE4B2-7BFD-4388-B795-46B813AB78F9}"/>
              </a:ext>
            </a:extLst>
          </p:cNvPr>
          <p:cNvSpPr>
            <a:spLocks noGrp="1"/>
          </p:cNvSpPr>
          <p:nvPr>
            <p:ph type="sldNum" sz="quarter" idx="11"/>
          </p:nvPr>
        </p:nvSpPr>
        <p:spPr/>
        <p:txBody>
          <a:bodyPr/>
          <a:lstStyle/>
          <a:p>
            <a:pPr>
              <a:defRPr/>
            </a:pPr>
            <a:fld id="{EAD07534-6DD4-4174-B8EE-96F22B6698DB}" type="slidenum">
              <a:rPr lang="en-US" smtClean="0"/>
              <a:pPr>
                <a:defRPr/>
              </a:pPr>
              <a:t>10</a:t>
            </a:fld>
            <a:endParaRPr lang="en-US" dirty="0"/>
          </a:p>
        </p:txBody>
      </p:sp>
      <p:pic>
        <p:nvPicPr>
          <p:cNvPr id="7" name="Pilt 6">
            <a:extLst>
              <a:ext uri="{FF2B5EF4-FFF2-40B4-BE49-F238E27FC236}">
                <a16:creationId xmlns:a16="http://schemas.microsoft.com/office/drawing/2014/main" id="{DA9C985B-7D16-4157-BB4A-03C80D3C78DE}"/>
              </a:ext>
            </a:extLst>
          </p:cNvPr>
          <p:cNvPicPr>
            <a:picLocks noChangeAspect="1"/>
          </p:cNvPicPr>
          <p:nvPr/>
        </p:nvPicPr>
        <p:blipFill>
          <a:blip r:embed="rId2"/>
          <a:stretch>
            <a:fillRect/>
          </a:stretch>
        </p:blipFill>
        <p:spPr>
          <a:xfrm>
            <a:off x="6988176" y="1700808"/>
            <a:ext cx="4581525" cy="3924300"/>
          </a:xfrm>
          <a:prstGeom prst="rect">
            <a:avLst/>
          </a:prstGeom>
        </p:spPr>
      </p:pic>
      <p:pic>
        <p:nvPicPr>
          <p:cNvPr id="8" name="Pilt 7">
            <a:extLst>
              <a:ext uri="{FF2B5EF4-FFF2-40B4-BE49-F238E27FC236}">
                <a16:creationId xmlns:a16="http://schemas.microsoft.com/office/drawing/2014/main" id="{37D9BB2D-F78C-486B-8927-3D542EF19725}"/>
              </a:ext>
            </a:extLst>
          </p:cNvPr>
          <p:cNvPicPr>
            <a:picLocks noChangeAspect="1"/>
          </p:cNvPicPr>
          <p:nvPr/>
        </p:nvPicPr>
        <p:blipFill>
          <a:blip r:embed="rId3"/>
          <a:stretch>
            <a:fillRect/>
          </a:stretch>
        </p:blipFill>
        <p:spPr>
          <a:xfrm>
            <a:off x="309359" y="1330162"/>
            <a:ext cx="6668947" cy="4665592"/>
          </a:xfrm>
          <a:prstGeom prst="rect">
            <a:avLst/>
          </a:prstGeom>
        </p:spPr>
      </p:pic>
    </p:spTree>
    <p:extLst>
      <p:ext uri="{BB962C8B-B14F-4D97-AF65-F5344CB8AC3E}">
        <p14:creationId xmlns:p14="http://schemas.microsoft.com/office/powerpoint/2010/main" val="132534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9B8AEC5E-3B47-453B-846A-FCB4982D6481}"/>
              </a:ext>
            </a:extLst>
          </p:cNvPr>
          <p:cNvSpPr>
            <a:spLocks noGrp="1"/>
          </p:cNvSpPr>
          <p:nvPr>
            <p:ph type="title"/>
          </p:nvPr>
        </p:nvSpPr>
        <p:spPr/>
        <p:txBody>
          <a:bodyPr/>
          <a:lstStyle/>
          <a:p>
            <a:r>
              <a:rPr lang="et-EE" sz="4400" b="0" dirty="0" err="1"/>
              <a:t>Telegrami</a:t>
            </a:r>
            <a:r>
              <a:rPr lang="et-EE" sz="4400" b="0" dirty="0"/>
              <a:t> uudiste nimi- ja omadussõnad</a:t>
            </a:r>
            <a:endParaRPr lang="en-GB" sz="4400" b="0" dirty="0"/>
          </a:p>
        </p:txBody>
      </p:sp>
      <p:sp>
        <p:nvSpPr>
          <p:cNvPr id="3" name="Kuupäeva kohatäide 2">
            <a:extLst>
              <a:ext uri="{FF2B5EF4-FFF2-40B4-BE49-F238E27FC236}">
                <a16:creationId xmlns:a16="http://schemas.microsoft.com/office/drawing/2014/main" id="{FBB6FBC9-4BE5-42BE-8796-4965B45540B1}"/>
              </a:ext>
            </a:extLst>
          </p:cNvPr>
          <p:cNvSpPr>
            <a:spLocks noGrp="1"/>
          </p:cNvSpPr>
          <p:nvPr>
            <p:ph type="dt" sz="half" idx="10"/>
          </p:nvPr>
        </p:nvSpPr>
        <p:spPr/>
        <p:txBody>
          <a:bodyPr/>
          <a:lstStyle/>
          <a:p>
            <a:pPr>
              <a:defRPr/>
            </a:pPr>
            <a:r>
              <a:rPr lang="et-EE" dirty="0"/>
              <a:t>08.01.2021</a:t>
            </a:r>
            <a:endParaRPr lang="en-US" dirty="0"/>
          </a:p>
        </p:txBody>
      </p:sp>
      <p:sp>
        <p:nvSpPr>
          <p:cNvPr id="4" name="Slaidinumbri kohatäide 3">
            <a:extLst>
              <a:ext uri="{FF2B5EF4-FFF2-40B4-BE49-F238E27FC236}">
                <a16:creationId xmlns:a16="http://schemas.microsoft.com/office/drawing/2014/main" id="{5CCAE4B2-7BFD-4388-B795-46B813AB78F9}"/>
              </a:ext>
            </a:extLst>
          </p:cNvPr>
          <p:cNvSpPr>
            <a:spLocks noGrp="1"/>
          </p:cNvSpPr>
          <p:nvPr>
            <p:ph type="sldNum" sz="quarter" idx="11"/>
          </p:nvPr>
        </p:nvSpPr>
        <p:spPr/>
        <p:txBody>
          <a:bodyPr/>
          <a:lstStyle/>
          <a:p>
            <a:pPr>
              <a:defRPr/>
            </a:pPr>
            <a:fld id="{EAD07534-6DD4-4174-B8EE-96F22B6698DB}" type="slidenum">
              <a:rPr lang="en-US" smtClean="0"/>
              <a:pPr>
                <a:defRPr/>
              </a:pPr>
              <a:t>11</a:t>
            </a:fld>
            <a:endParaRPr lang="en-US" dirty="0"/>
          </a:p>
        </p:txBody>
      </p:sp>
      <p:pic>
        <p:nvPicPr>
          <p:cNvPr id="5" name="Pilt 4">
            <a:extLst>
              <a:ext uri="{FF2B5EF4-FFF2-40B4-BE49-F238E27FC236}">
                <a16:creationId xmlns:a16="http://schemas.microsoft.com/office/drawing/2014/main" id="{7CDA041A-1E4F-4B38-B368-22EAA3299DF1}"/>
              </a:ext>
            </a:extLst>
          </p:cNvPr>
          <p:cNvPicPr>
            <a:picLocks noChangeAspect="1"/>
          </p:cNvPicPr>
          <p:nvPr/>
        </p:nvPicPr>
        <p:blipFill>
          <a:blip r:embed="rId2"/>
          <a:stretch>
            <a:fillRect/>
          </a:stretch>
        </p:blipFill>
        <p:spPr>
          <a:xfrm>
            <a:off x="191344" y="1391108"/>
            <a:ext cx="6845445" cy="4909084"/>
          </a:xfrm>
          <a:prstGeom prst="rect">
            <a:avLst/>
          </a:prstGeom>
        </p:spPr>
      </p:pic>
      <p:pic>
        <p:nvPicPr>
          <p:cNvPr id="6" name="Pilt 5">
            <a:extLst>
              <a:ext uri="{FF2B5EF4-FFF2-40B4-BE49-F238E27FC236}">
                <a16:creationId xmlns:a16="http://schemas.microsoft.com/office/drawing/2014/main" id="{397B7AD2-14CE-4F03-B808-29D2DE0F8E63}"/>
              </a:ext>
            </a:extLst>
          </p:cNvPr>
          <p:cNvPicPr>
            <a:picLocks noChangeAspect="1"/>
          </p:cNvPicPr>
          <p:nvPr/>
        </p:nvPicPr>
        <p:blipFill>
          <a:blip r:embed="rId3"/>
          <a:stretch>
            <a:fillRect/>
          </a:stretch>
        </p:blipFill>
        <p:spPr>
          <a:xfrm>
            <a:off x="7046662" y="1700808"/>
            <a:ext cx="4953000" cy="3981450"/>
          </a:xfrm>
          <a:prstGeom prst="rect">
            <a:avLst/>
          </a:prstGeom>
        </p:spPr>
      </p:pic>
    </p:spTree>
    <p:extLst>
      <p:ext uri="{BB962C8B-B14F-4D97-AF65-F5344CB8AC3E}">
        <p14:creationId xmlns:p14="http://schemas.microsoft.com/office/powerpoint/2010/main" val="89362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9B8AEC5E-3B47-453B-846A-FCB4982D6481}"/>
              </a:ext>
            </a:extLst>
          </p:cNvPr>
          <p:cNvSpPr>
            <a:spLocks noGrp="1"/>
          </p:cNvSpPr>
          <p:nvPr>
            <p:ph type="title"/>
          </p:nvPr>
        </p:nvSpPr>
        <p:spPr/>
        <p:txBody>
          <a:bodyPr/>
          <a:lstStyle/>
          <a:p>
            <a:r>
              <a:rPr lang="et-EE" sz="4400" b="0" dirty="0"/>
              <a:t>Uute uudiste nimi- ja omadussõnad</a:t>
            </a:r>
            <a:endParaRPr lang="en-GB" sz="4400" b="0" dirty="0"/>
          </a:p>
        </p:txBody>
      </p:sp>
      <p:sp>
        <p:nvSpPr>
          <p:cNvPr id="3" name="Kuupäeva kohatäide 2">
            <a:extLst>
              <a:ext uri="{FF2B5EF4-FFF2-40B4-BE49-F238E27FC236}">
                <a16:creationId xmlns:a16="http://schemas.microsoft.com/office/drawing/2014/main" id="{FBB6FBC9-4BE5-42BE-8796-4965B45540B1}"/>
              </a:ext>
            </a:extLst>
          </p:cNvPr>
          <p:cNvSpPr>
            <a:spLocks noGrp="1"/>
          </p:cNvSpPr>
          <p:nvPr>
            <p:ph type="dt" sz="half" idx="10"/>
          </p:nvPr>
        </p:nvSpPr>
        <p:spPr/>
        <p:txBody>
          <a:bodyPr/>
          <a:lstStyle/>
          <a:p>
            <a:pPr>
              <a:defRPr/>
            </a:pPr>
            <a:r>
              <a:rPr lang="et-EE" dirty="0"/>
              <a:t>08.01.2021</a:t>
            </a:r>
            <a:endParaRPr lang="en-US" dirty="0"/>
          </a:p>
        </p:txBody>
      </p:sp>
      <p:sp>
        <p:nvSpPr>
          <p:cNvPr id="4" name="Slaidinumbri kohatäide 3">
            <a:extLst>
              <a:ext uri="{FF2B5EF4-FFF2-40B4-BE49-F238E27FC236}">
                <a16:creationId xmlns:a16="http://schemas.microsoft.com/office/drawing/2014/main" id="{5CCAE4B2-7BFD-4388-B795-46B813AB78F9}"/>
              </a:ext>
            </a:extLst>
          </p:cNvPr>
          <p:cNvSpPr>
            <a:spLocks noGrp="1"/>
          </p:cNvSpPr>
          <p:nvPr>
            <p:ph type="sldNum" sz="quarter" idx="11"/>
          </p:nvPr>
        </p:nvSpPr>
        <p:spPr/>
        <p:txBody>
          <a:bodyPr/>
          <a:lstStyle/>
          <a:p>
            <a:pPr>
              <a:defRPr/>
            </a:pPr>
            <a:fld id="{EAD07534-6DD4-4174-B8EE-96F22B6698DB}" type="slidenum">
              <a:rPr lang="en-US" smtClean="0"/>
              <a:pPr>
                <a:defRPr/>
              </a:pPr>
              <a:t>12</a:t>
            </a:fld>
            <a:endParaRPr lang="en-US" dirty="0"/>
          </a:p>
        </p:txBody>
      </p:sp>
      <p:pic>
        <p:nvPicPr>
          <p:cNvPr id="5" name="Pilt 4">
            <a:extLst>
              <a:ext uri="{FF2B5EF4-FFF2-40B4-BE49-F238E27FC236}">
                <a16:creationId xmlns:a16="http://schemas.microsoft.com/office/drawing/2014/main" id="{9297AB08-5F69-4F0B-8A2B-C2C87A3590B2}"/>
              </a:ext>
            </a:extLst>
          </p:cNvPr>
          <p:cNvPicPr>
            <a:picLocks noChangeAspect="1"/>
          </p:cNvPicPr>
          <p:nvPr/>
        </p:nvPicPr>
        <p:blipFill>
          <a:blip r:embed="rId2"/>
          <a:stretch>
            <a:fillRect/>
          </a:stretch>
        </p:blipFill>
        <p:spPr>
          <a:xfrm>
            <a:off x="7024027" y="1700808"/>
            <a:ext cx="4419600" cy="3914775"/>
          </a:xfrm>
          <a:prstGeom prst="rect">
            <a:avLst/>
          </a:prstGeom>
        </p:spPr>
      </p:pic>
      <p:pic>
        <p:nvPicPr>
          <p:cNvPr id="9" name="Pilt 8">
            <a:extLst>
              <a:ext uri="{FF2B5EF4-FFF2-40B4-BE49-F238E27FC236}">
                <a16:creationId xmlns:a16="http://schemas.microsoft.com/office/drawing/2014/main" id="{6E1B5D28-0582-4F4A-938B-FB98E8C76B73}"/>
              </a:ext>
            </a:extLst>
          </p:cNvPr>
          <p:cNvPicPr>
            <a:picLocks noChangeAspect="1"/>
          </p:cNvPicPr>
          <p:nvPr/>
        </p:nvPicPr>
        <p:blipFill>
          <a:blip r:embed="rId3"/>
          <a:stretch>
            <a:fillRect/>
          </a:stretch>
        </p:blipFill>
        <p:spPr>
          <a:xfrm>
            <a:off x="407368" y="1495579"/>
            <a:ext cx="6445746" cy="4714053"/>
          </a:xfrm>
          <a:prstGeom prst="rect">
            <a:avLst/>
          </a:prstGeom>
        </p:spPr>
      </p:pic>
    </p:spTree>
    <p:extLst>
      <p:ext uri="{BB962C8B-B14F-4D97-AF65-F5344CB8AC3E}">
        <p14:creationId xmlns:p14="http://schemas.microsoft.com/office/powerpoint/2010/main" val="237726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uupäeva kohatäide 2">
            <a:extLst>
              <a:ext uri="{FF2B5EF4-FFF2-40B4-BE49-F238E27FC236}">
                <a16:creationId xmlns:a16="http://schemas.microsoft.com/office/drawing/2014/main" id="{0B3ED728-F229-4FCD-AD10-F547F4ADC4B2}"/>
              </a:ext>
            </a:extLst>
          </p:cNvPr>
          <p:cNvSpPr>
            <a:spLocks noGrp="1"/>
          </p:cNvSpPr>
          <p:nvPr>
            <p:ph type="dt" sz="half" idx="10"/>
          </p:nvPr>
        </p:nvSpPr>
        <p:spPr/>
        <p:txBody>
          <a:bodyPr/>
          <a:lstStyle/>
          <a:p>
            <a:pPr>
              <a:defRPr/>
            </a:pPr>
            <a:r>
              <a:rPr lang="et-EE" dirty="0"/>
              <a:t>08.01.2021</a:t>
            </a:r>
            <a:endParaRPr lang="en-US" dirty="0"/>
          </a:p>
        </p:txBody>
      </p:sp>
      <p:sp>
        <p:nvSpPr>
          <p:cNvPr id="4" name="Slaidinumbri kohatäide 3">
            <a:extLst>
              <a:ext uri="{FF2B5EF4-FFF2-40B4-BE49-F238E27FC236}">
                <a16:creationId xmlns:a16="http://schemas.microsoft.com/office/drawing/2014/main" id="{AF112249-235A-46E0-A0F0-3416E6DAC310}"/>
              </a:ext>
            </a:extLst>
          </p:cNvPr>
          <p:cNvSpPr>
            <a:spLocks noGrp="1"/>
          </p:cNvSpPr>
          <p:nvPr>
            <p:ph type="sldNum" sz="quarter" idx="11"/>
          </p:nvPr>
        </p:nvSpPr>
        <p:spPr/>
        <p:txBody>
          <a:bodyPr/>
          <a:lstStyle/>
          <a:p>
            <a:pPr>
              <a:defRPr/>
            </a:pPr>
            <a:fld id="{EAD07534-6DD4-4174-B8EE-96F22B6698DB}" type="slidenum">
              <a:rPr lang="en-US" smtClean="0"/>
              <a:pPr>
                <a:defRPr/>
              </a:pPr>
              <a:t>13</a:t>
            </a:fld>
            <a:endParaRPr lang="en-US" dirty="0"/>
          </a:p>
        </p:txBody>
      </p:sp>
      <p:pic>
        <p:nvPicPr>
          <p:cNvPr id="5" name="Pilt 4">
            <a:extLst>
              <a:ext uri="{FF2B5EF4-FFF2-40B4-BE49-F238E27FC236}">
                <a16:creationId xmlns:a16="http://schemas.microsoft.com/office/drawing/2014/main" id="{2B3E6F58-A69E-40BE-8AD3-369B9B5AE489}"/>
              </a:ext>
            </a:extLst>
          </p:cNvPr>
          <p:cNvPicPr>
            <a:picLocks noChangeAspect="1"/>
          </p:cNvPicPr>
          <p:nvPr/>
        </p:nvPicPr>
        <p:blipFill>
          <a:blip r:embed="rId2"/>
          <a:stretch>
            <a:fillRect/>
          </a:stretch>
        </p:blipFill>
        <p:spPr>
          <a:xfrm>
            <a:off x="2411044" y="692696"/>
            <a:ext cx="5780019" cy="5343791"/>
          </a:xfrm>
          <a:prstGeom prst="rect">
            <a:avLst/>
          </a:prstGeom>
        </p:spPr>
      </p:pic>
    </p:spTree>
    <p:extLst>
      <p:ext uri="{BB962C8B-B14F-4D97-AF65-F5344CB8AC3E}">
        <p14:creationId xmlns:p14="http://schemas.microsoft.com/office/powerpoint/2010/main" val="207001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1359024"/>
          </a:xfrm>
        </p:spPr>
        <p:txBody>
          <a:bodyPr/>
          <a:lstStyle/>
          <a:p>
            <a:r>
              <a:rPr lang="et-EE" sz="4400" b="0" dirty="0"/>
              <a:t>Meelsus I</a:t>
            </a:r>
            <a:br>
              <a:rPr lang="en-GB" dirty="0"/>
            </a:br>
            <a:endParaRPr lang="et-EE"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a:xfrm>
            <a:off x="636091" y="2060935"/>
            <a:ext cx="11041559" cy="4032250"/>
          </a:xfrm>
        </p:spPr>
        <p:txBody>
          <a:bodyPr/>
          <a:lstStyle/>
          <a:p>
            <a:pPr marL="0" lvl="0" indent="0">
              <a:buNone/>
            </a:pPr>
            <a:r>
              <a:rPr lang="et-EE" sz="3200" dirty="0"/>
              <a:t>„… artikli tonaalsuse ja väärinfo esinemise tõenäosuse vahel on tugev seos.“ (Väärinforiskid Eesti meediaturul, 2020)</a:t>
            </a:r>
          </a:p>
          <a:p>
            <a:r>
              <a:rPr lang="et-EE" sz="3200" dirty="0"/>
              <a:t>EKI emotsioonileksikon</a:t>
            </a:r>
          </a:p>
          <a:p>
            <a:pPr marL="0" indent="0">
              <a:buNone/>
            </a:pPr>
            <a:endParaRPr lang="et-EE" sz="3200" dirty="0"/>
          </a:p>
          <a:p>
            <a:r>
              <a:rPr lang="et-EE" sz="3200" dirty="0"/>
              <a:t>esimesele isikule viitavad verbivormid ja asesõnad</a:t>
            </a:r>
          </a:p>
          <a:p>
            <a:pPr marL="0" lvl="0" indent="0">
              <a:buNone/>
            </a:pPr>
            <a:endParaRPr lang="en-GB" sz="3200"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14</a:t>
            </a:fld>
            <a:endParaRPr lang="en-US" dirty="0"/>
          </a:p>
        </p:txBody>
      </p:sp>
    </p:spTree>
    <p:extLst>
      <p:ext uri="{BB962C8B-B14F-4D97-AF65-F5344CB8AC3E}">
        <p14:creationId xmlns:p14="http://schemas.microsoft.com/office/powerpoint/2010/main" val="81872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1359024"/>
          </a:xfrm>
        </p:spPr>
        <p:txBody>
          <a:bodyPr/>
          <a:lstStyle/>
          <a:p>
            <a:r>
              <a:rPr lang="et-EE" sz="4400" b="0" dirty="0"/>
              <a:t>Meelsus II</a:t>
            </a:r>
            <a:br>
              <a:rPr lang="en-GB" dirty="0"/>
            </a:br>
            <a:endParaRPr lang="et-EE"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a:xfrm>
            <a:off x="636091" y="1916832"/>
            <a:ext cx="11041559" cy="4176353"/>
          </a:xfrm>
        </p:spPr>
        <p:txBody>
          <a:bodyPr/>
          <a:lstStyle/>
          <a:p>
            <a:pPr marL="0" indent="0">
              <a:buNone/>
            </a:pPr>
            <a:r>
              <a:rPr lang="et-EE" i="1" dirty="0"/>
              <a:t>„Delfi/Eesti Päevalehe retoorika muutub päev-päevalt räigemaks. Täna avaldati Vahur </a:t>
            </a:r>
            <a:r>
              <a:rPr lang="et-EE" i="1" dirty="0" err="1"/>
              <a:t>Kooritsa</a:t>
            </a:r>
            <a:r>
              <a:rPr lang="et-EE" i="1" dirty="0"/>
              <a:t> arvamuslugu pealkirja all „Kevadine referendum annab rahvale võimaluse valitsusele molli anda“. „Rahvahääletust tagant tõukav EKRE toetub küsitlustulemustele, mille kohaselt toetab enamik Eesti inimesi abielu üksnes mehe ja naise liiduna,“ kirjutab loo autor, lisades, et küsitlus võib muutuda ametlikust teemast selliseks, „kas valijad tahavad valitsusele molli anda“. Sünonüümsõnastiku järgi tähendab “molli andma” eriti labase väljendina vastu hambaid andma, näkku lööma, peksma, kaklema. Nagu näeme, ei käi viha õhutamine meedias enam üksikisiku tasemel ja viisakate väljenditega, vaid ikka banaalselt ja grupiviisiliselt.“ </a:t>
            </a:r>
            <a:r>
              <a:rPr lang="et-EE" dirty="0"/>
              <a:t>(Uued Uudised, </a:t>
            </a:r>
            <a:r>
              <a:rPr lang="en-GB" cap="all" dirty="0"/>
              <a:t>26.10.2020)</a:t>
            </a: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15</a:t>
            </a:fld>
            <a:endParaRPr lang="en-US" dirty="0"/>
          </a:p>
        </p:txBody>
      </p:sp>
    </p:spTree>
    <p:extLst>
      <p:ext uri="{BB962C8B-B14F-4D97-AF65-F5344CB8AC3E}">
        <p14:creationId xmlns:p14="http://schemas.microsoft.com/office/powerpoint/2010/main" val="178121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1143000"/>
          </a:xfrm>
        </p:spPr>
        <p:txBody>
          <a:bodyPr/>
          <a:lstStyle/>
          <a:p>
            <a:r>
              <a:rPr lang="et-EE" sz="4400" b="0" dirty="0"/>
              <a:t>Klasteranalüüs I</a:t>
            </a:r>
            <a:br>
              <a:rPr lang="en-GB" dirty="0"/>
            </a:br>
            <a:endParaRPr lang="et-EE"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16</a:t>
            </a:fld>
            <a:endParaRPr lang="en-US" dirty="0"/>
          </a:p>
        </p:txBody>
      </p:sp>
      <p:sp>
        <p:nvSpPr>
          <p:cNvPr id="7" name="Sisu kohatäide 6">
            <a:extLst>
              <a:ext uri="{FF2B5EF4-FFF2-40B4-BE49-F238E27FC236}">
                <a16:creationId xmlns:a16="http://schemas.microsoft.com/office/drawing/2014/main" id="{25E40CC6-377A-474E-B8A9-9CDFC5C4C19F}"/>
              </a:ext>
            </a:extLst>
          </p:cNvPr>
          <p:cNvSpPr>
            <a:spLocks noGrp="1"/>
          </p:cNvSpPr>
          <p:nvPr>
            <p:ph sz="quarter" idx="12"/>
          </p:nvPr>
        </p:nvSpPr>
        <p:spPr/>
        <p:txBody>
          <a:bodyPr/>
          <a:lstStyle/>
          <a:p>
            <a:r>
              <a:rPr lang="et-EE" i="1" dirty="0" err="1"/>
              <a:t>tfidf_vectorizer</a:t>
            </a:r>
            <a:r>
              <a:rPr lang="et-EE" i="1" dirty="0"/>
              <a:t> = </a:t>
            </a:r>
            <a:r>
              <a:rPr lang="et-EE" i="1" dirty="0" err="1"/>
              <a:t>TfidfVectorizer</a:t>
            </a:r>
            <a:r>
              <a:rPr lang="et-EE" i="1" dirty="0"/>
              <a:t>(</a:t>
            </a:r>
            <a:endParaRPr lang="en-GB" dirty="0"/>
          </a:p>
          <a:p>
            <a:r>
              <a:rPr lang="et-EE" i="1" dirty="0"/>
              <a:t>                                </a:t>
            </a:r>
            <a:r>
              <a:rPr lang="et-EE" i="1" dirty="0" err="1"/>
              <a:t>max_df</a:t>
            </a:r>
            <a:r>
              <a:rPr lang="et-EE" i="1" dirty="0"/>
              <a:t>=0.8, </a:t>
            </a:r>
            <a:endParaRPr lang="en-GB" dirty="0"/>
          </a:p>
          <a:p>
            <a:r>
              <a:rPr lang="et-EE" i="1" dirty="0"/>
              <a:t>                                </a:t>
            </a:r>
            <a:r>
              <a:rPr lang="et-EE" i="1" dirty="0" err="1"/>
              <a:t>max_features</a:t>
            </a:r>
            <a:r>
              <a:rPr lang="et-EE" i="1" dirty="0"/>
              <a:t>=200000,</a:t>
            </a:r>
            <a:endParaRPr lang="en-GB" dirty="0"/>
          </a:p>
          <a:p>
            <a:r>
              <a:rPr lang="et-EE" i="1" dirty="0"/>
              <a:t>                                </a:t>
            </a:r>
            <a:r>
              <a:rPr lang="et-EE" i="1" dirty="0" err="1"/>
              <a:t>min_df</a:t>
            </a:r>
            <a:r>
              <a:rPr lang="et-EE" i="1" dirty="0"/>
              <a:t>=0.2, </a:t>
            </a:r>
            <a:endParaRPr lang="en-GB" dirty="0"/>
          </a:p>
          <a:p>
            <a:r>
              <a:rPr lang="et-EE" i="1" dirty="0"/>
              <a:t>                                </a:t>
            </a:r>
            <a:r>
              <a:rPr lang="et-EE" i="1" dirty="0" err="1"/>
              <a:t>stop_words</a:t>
            </a:r>
            <a:r>
              <a:rPr lang="et-EE" i="1" dirty="0"/>
              <a:t>=</a:t>
            </a:r>
            <a:r>
              <a:rPr lang="et-EE" i="1" dirty="0" err="1"/>
              <a:t>punc</a:t>
            </a:r>
            <a:r>
              <a:rPr lang="et-EE" i="1" dirty="0"/>
              <a:t>,</a:t>
            </a:r>
            <a:endParaRPr lang="en-GB" dirty="0"/>
          </a:p>
          <a:p>
            <a:r>
              <a:rPr lang="et-EE" i="1" dirty="0"/>
              <a:t>                                </a:t>
            </a:r>
            <a:r>
              <a:rPr lang="et-EE" i="1" dirty="0" err="1"/>
              <a:t>use_idf</a:t>
            </a:r>
            <a:r>
              <a:rPr lang="et-EE" i="1" dirty="0"/>
              <a:t>=</a:t>
            </a:r>
            <a:r>
              <a:rPr lang="et-EE" i="1" dirty="0" err="1"/>
              <a:t>True</a:t>
            </a:r>
            <a:r>
              <a:rPr lang="et-EE" i="1" dirty="0"/>
              <a:t>, </a:t>
            </a:r>
            <a:endParaRPr lang="en-GB" dirty="0"/>
          </a:p>
          <a:p>
            <a:r>
              <a:rPr lang="et-EE" i="1" dirty="0"/>
              <a:t>                                </a:t>
            </a:r>
            <a:r>
              <a:rPr lang="et-EE" i="1" dirty="0" err="1"/>
              <a:t>tokenizer</a:t>
            </a:r>
            <a:r>
              <a:rPr lang="et-EE" i="1" dirty="0"/>
              <a:t> = </a:t>
            </a:r>
            <a:r>
              <a:rPr lang="et-EE" i="1" dirty="0" err="1"/>
              <a:t>lemmatize_with_estnltk</a:t>
            </a:r>
            <a:r>
              <a:rPr lang="et-EE" i="1" dirty="0"/>
              <a:t>,</a:t>
            </a:r>
            <a:endParaRPr lang="en-GB" dirty="0"/>
          </a:p>
          <a:p>
            <a:r>
              <a:rPr lang="et-EE" i="1" dirty="0"/>
              <a:t>                                </a:t>
            </a:r>
            <a:r>
              <a:rPr lang="et-EE" i="1" dirty="0" err="1"/>
              <a:t>ngram_range</a:t>
            </a:r>
            <a:r>
              <a:rPr lang="et-EE" i="1" dirty="0"/>
              <a:t>=(1,3))</a:t>
            </a:r>
            <a:endParaRPr lang="en-GB" dirty="0"/>
          </a:p>
          <a:p>
            <a:pPr marL="0" indent="0">
              <a:buNone/>
            </a:pPr>
            <a:endParaRPr lang="en-GB" dirty="0"/>
          </a:p>
        </p:txBody>
      </p:sp>
    </p:spTree>
    <p:extLst>
      <p:ext uri="{BB962C8B-B14F-4D97-AF65-F5344CB8AC3E}">
        <p14:creationId xmlns:p14="http://schemas.microsoft.com/office/powerpoint/2010/main" val="116480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1359024"/>
          </a:xfrm>
        </p:spPr>
        <p:txBody>
          <a:bodyPr/>
          <a:lstStyle/>
          <a:p>
            <a:r>
              <a:rPr lang="et-EE" sz="4400" b="0" dirty="0"/>
              <a:t>Klasteranalüüs II</a:t>
            </a:r>
            <a:br>
              <a:rPr lang="en-GB" dirty="0"/>
            </a:br>
            <a:endParaRPr lang="et-EE"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17</a:t>
            </a:fld>
            <a:endParaRPr lang="en-US" dirty="0"/>
          </a:p>
        </p:txBody>
      </p:sp>
      <p:pic>
        <p:nvPicPr>
          <p:cNvPr id="6" name="Sisu kohatäide 5">
            <a:extLst>
              <a:ext uri="{FF2B5EF4-FFF2-40B4-BE49-F238E27FC236}">
                <a16:creationId xmlns:a16="http://schemas.microsoft.com/office/drawing/2014/main" id="{F9AE8959-4218-454F-A2D1-1433222CD6C3}"/>
              </a:ext>
            </a:extLst>
          </p:cNvPr>
          <p:cNvPicPr>
            <a:picLocks noGrp="1"/>
          </p:cNvPicPr>
          <p:nvPr>
            <p:ph sz="quarter" idx="12"/>
          </p:nvPr>
        </p:nvPicPr>
        <p:blipFill>
          <a:blip r:embed="rId2"/>
          <a:stretch>
            <a:fillRect/>
          </a:stretch>
        </p:blipFill>
        <p:spPr>
          <a:xfrm>
            <a:off x="648834" y="1628799"/>
            <a:ext cx="8759534" cy="4608489"/>
          </a:xfrm>
          <a:prstGeom prst="rect">
            <a:avLst/>
          </a:prstGeom>
        </p:spPr>
      </p:pic>
    </p:spTree>
    <p:extLst>
      <p:ext uri="{BB962C8B-B14F-4D97-AF65-F5344CB8AC3E}">
        <p14:creationId xmlns:p14="http://schemas.microsoft.com/office/powerpoint/2010/main" val="4224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Väär ja tõene info I</a:t>
            </a:r>
            <a:br>
              <a:rPr lang="en-GB" dirty="0"/>
            </a:br>
            <a:endParaRPr lang="et-EE" dirty="0"/>
          </a:p>
        </p:txBody>
      </p:sp>
      <p:sp>
        <p:nvSpPr>
          <p:cNvPr id="7" name="Sisu kohatäide 6">
            <a:extLst>
              <a:ext uri="{FF2B5EF4-FFF2-40B4-BE49-F238E27FC236}">
                <a16:creationId xmlns:a16="http://schemas.microsoft.com/office/drawing/2014/main" id="{25E40CC6-377A-474E-B8A9-9CDFC5C4C19F}"/>
              </a:ext>
            </a:extLst>
          </p:cNvPr>
          <p:cNvSpPr>
            <a:spLocks noGrp="1"/>
          </p:cNvSpPr>
          <p:nvPr>
            <p:ph type="body" sz="quarter" idx="11"/>
          </p:nvPr>
        </p:nvSpPr>
        <p:spPr/>
        <p:txBody>
          <a:bodyPr/>
          <a:lstStyle/>
          <a:p>
            <a:pPr marL="0" indent="0">
              <a:buNone/>
            </a:pPr>
            <a:r>
              <a:rPr lang="et-EE" dirty="0"/>
              <a:t>Faktikontrolli põhimõtted:</a:t>
            </a:r>
          </a:p>
          <a:p>
            <a:r>
              <a:rPr lang="et-EE" dirty="0"/>
              <a:t>faktipõhisus</a:t>
            </a:r>
          </a:p>
          <a:p>
            <a:r>
              <a:rPr lang="et-EE" dirty="0"/>
              <a:t>läbipaistvus</a:t>
            </a:r>
          </a:p>
          <a:p>
            <a:r>
              <a:rPr lang="et-EE" dirty="0"/>
              <a:t>erapooletus</a:t>
            </a:r>
            <a:endParaRPr lang="en-GB" dirty="0"/>
          </a:p>
        </p:txBody>
      </p:sp>
      <p:sp>
        <p:nvSpPr>
          <p:cNvPr id="3" name="Teksti kohatäide 2">
            <a:extLst>
              <a:ext uri="{FF2B5EF4-FFF2-40B4-BE49-F238E27FC236}">
                <a16:creationId xmlns:a16="http://schemas.microsoft.com/office/drawing/2014/main" id="{059B1E00-CF7C-491E-957F-A5D3DB41CD14}"/>
              </a:ext>
            </a:extLst>
          </p:cNvPr>
          <p:cNvSpPr>
            <a:spLocks noGrp="1"/>
          </p:cNvSpPr>
          <p:nvPr>
            <p:ph type="body" sz="quarter" idx="12"/>
          </p:nvPr>
        </p:nvSpPr>
        <p:spPr/>
        <p:txBody>
          <a:bodyPr/>
          <a:lstStyle/>
          <a:p>
            <a:r>
              <a:rPr lang="et-EE" dirty="0"/>
              <a:t>2000 artikli hulgast 200 </a:t>
            </a:r>
          </a:p>
          <a:p>
            <a:r>
              <a:rPr lang="et-EE" dirty="0"/>
              <a:t>100 tõest uudist</a:t>
            </a:r>
          </a:p>
          <a:p>
            <a:r>
              <a:rPr lang="et-EE" dirty="0"/>
              <a:t>100 vääruudist</a:t>
            </a: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18</a:t>
            </a:fld>
            <a:endParaRPr lang="en-US" dirty="0"/>
          </a:p>
        </p:txBody>
      </p:sp>
      <p:pic>
        <p:nvPicPr>
          <p:cNvPr id="8" name="Pilt 7">
            <a:extLst>
              <a:ext uri="{FF2B5EF4-FFF2-40B4-BE49-F238E27FC236}">
                <a16:creationId xmlns:a16="http://schemas.microsoft.com/office/drawing/2014/main" id="{D79C61CE-73B9-4C53-819A-BB20C91A1883}"/>
              </a:ext>
            </a:extLst>
          </p:cNvPr>
          <p:cNvPicPr/>
          <p:nvPr/>
        </p:nvPicPr>
        <p:blipFill>
          <a:blip r:embed="rId2">
            <a:extLst>
              <a:ext uri="{28A0092B-C50C-407E-A947-70E740481C1C}">
                <a14:useLocalDpi xmlns:a14="http://schemas.microsoft.com/office/drawing/2010/main" val="0"/>
              </a:ext>
            </a:extLst>
          </a:blip>
          <a:stretch>
            <a:fillRect/>
          </a:stretch>
        </p:blipFill>
        <p:spPr>
          <a:xfrm>
            <a:off x="6600056" y="3455879"/>
            <a:ext cx="3367112" cy="2171675"/>
          </a:xfrm>
          <a:prstGeom prst="rect">
            <a:avLst/>
          </a:prstGeom>
        </p:spPr>
      </p:pic>
    </p:spTree>
    <p:extLst>
      <p:ext uri="{BB962C8B-B14F-4D97-AF65-F5344CB8AC3E}">
        <p14:creationId xmlns:p14="http://schemas.microsoft.com/office/powerpoint/2010/main" val="2706399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Väär ja tõene info II</a:t>
            </a:r>
            <a:br>
              <a:rPr lang="en-GB" dirty="0"/>
            </a:br>
            <a:endParaRPr lang="et-EE" dirty="0"/>
          </a:p>
        </p:txBody>
      </p:sp>
      <p:sp>
        <p:nvSpPr>
          <p:cNvPr id="11" name="Teksti kohatäide 10">
            <a:extLst>
              <a:ext uri="{FF2B5EF4-FFF2-40B4-BE49-F238E27FC236}">
                <a16:creationId xmlns:a16="http://schemas.microsoft.com/office/drawing/2014/main" id="{01A87DDD-D0AE-4237-ADF1-94C44B046732}"/>
              </a:ext>
            </a:extLst>
          </p:cNvPr>
          <p:cNvSpPr>
            <a:spLocks noGrp="1"/>
          </p:cNvSpPr>
          <p:nvPr>
            <p:ph type="body" sz="quarter" idx="11"/>
          </p:nvPr>
        </p:nvSpPr>
        <p:spPr/>
        <p:txBody>
          <a:bodyPr/>
          <a:lstStyle/>
          <a:p>
            <a:pPr marL="0" indent="0">
              <a:buNone/>
            </a:pPr>
            <a:endParaRPr lang="et-EE"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19</a:t>
            </a:fld>
            <a:endParaRPr lang="en-US" dirty="0"/>
          </a:p>
        </p:txBody>
      </p:sp>
      <p:pic>
        <p:nvPicPr>
          <p:cNvPr id="13" name="Pilt 12">
            <a:extLst>
              <a:ext uri="{FF2B5EF4-FFF2-40B4-BE49-F238E27FC236}">
                <a16:creationId xmlns:a16="http://schemas.microsoft.com/office/drawing/2014/main" id="{CCCD4086-0C9C-45B8-8FC7-83476DE1F9E3}"/>
              </a:ext>
            </a:extLst>
          </p:cNvPr>
          <p:cNvPicPr/>
          <p:nvPr/>
        </p:nvPicPr>
        <p:blipFill>
          <a:blip r:embed="rId2"/>
          <a:stretch>
            <a:fillRect/>
          </a:stretch>
        </p:blipFill>
        <p:spPr>
          <a:xfrm>
            <a:off x="624415" y="1709942"/>
            <a:ext cx="5640960" cy="3888432"/>
          </a:xfrm>
          <a:prstGeom prst="rect">
            <a:avLst/>
          </a:prstGeom>
        </p:spPr>
      </p:pic>
      <p:pic>
        <p:nvPicPr>
          <p:cNvPr id="14" name="Pilt 13">
            <a:extLst>
              <a:ext uri="{FF2B5EF4-FFF2-40B4-BE49-F238E27FC236}">
                <a16:creationId xmlns:a16="http://schemas.microsoft.com/office/drawing/2014/main" id="{FAE8302D-8EE6-4567-BC78-23B3C1B7DAD6}"/>
              </a:ext>
            </a:extLst>
          </p:cNvPr>
          <p:cNvPicPr/>
          <p:nvPr/>
        </p:nvPicPr>
        <p:blipFill>
          <a:blip r:embed="rId3"/>
          <a:stretch>
            <a:fillRect/>
          </a:stretch>
        </p:blipFill>
        <p:spPr>
          <a:xfrm>
            <a:off x="6265375" y="1806854"/>
            <a:ext cx="4559151" cy="3717533"/>
          </a:xfrm>
          <a:prstGeom prst="rect">
            <a:avLst/>
          </a:prstGeom>
        </p:spPr>
      </p:pic>
    </p:spTree>
    <p:extLst>
      <p:ext uri="{BB962C8B-B14F-4D97-AF65-F5344CB8AC3E}">
        <p14:creationId xmlns:p14="http://schemas.microsoft.com/office/powerpoint/2010/main" val="5892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Grp="1" noChangeArrowheads="1"/>
          </p:cNvSpPr>
          <p:nvPr>
            <p:ph type="ctrTitle"/>
          </p:nvPr>
        </p:nvSpPr>
        <p:spPr>
          <a:xfrm>
            <a:off x="607851" y="2132856"/>
            <a:ext cx="10943167" cy="3096344"/>
          </a:xfrm>
        </p:spPr>
        <p:txBody>
          <a:bodyPr/>
          <a:lstStyle/>
          <a:p>
            <a:pPr algn="ctr"/>
            <a:r>
              <a:rPr lang="et-EE" sz="4000" dirty="0">
                <a:latin typeface="+mj-lt"/>
                <a:cs typeface="Times New Roman" panose="02020603050405020304" pitchFamily="18" charset="0"/>
              </a:rPr>
              <a:t>Andmeteaduse ja tekstikaevemeetodite rakendamine eestikeelsete meediaväljaannete näitel</a:t>
            </a:r>
            <a:br>
              <a:rPr lang="en-GB" sz="4000" dirty="0">
                <a:latin typeface="+mj-lt"/>
                <a:cs typeface="Times New Roman" panose="02020603050405020304" pitchFamily="18" charset="0"/>
              </a:rPr>
            </a:br>
            <a:br>
              <a:rPr lang="en-GB" sz="4000" dirty="0">
                <a:latin typeface="+mj-lt"/>
                <a:cs typeface="Times New Roman" panose="02020603050405020304" pitchFamily="18" charset="0"/>
              </a:rPr>
            </a:br>
            <a:r>
              <a:rPr lang="et-EE" sz="1800" dirty="0">
                <a:latin typeface="+mj-lt"/>
                <a:cs typeface="Times New Roman" panose="02020603050405020304" pitchFamily="18" charset="0"/>
              </a:rPr>
              <a:t>Praktikaaruanne, juhendaja Jan </a:t>
            </a:r>
            <a:r>
              <a:rPr lang="et-EE" sz="1800" dirty="0" err="1">
                <a:latin typeface="+mj-lt"/>
                <a:cs typeface="Times New Roman" panose="02020603050405020304" pitchFamily="18" charset="0"/>
              </a:rPr>
              <a:t>Willemson</a:t>
            </a:r>
            <a:r>
              <a:rPr lang="et-EE" sz="1800" dirty="0">
                <a:latin typeface="+mj-lt"/>
                <a:cs typeface="Times New Roman" panose="02020603050405020304" pitchFamily="18" charset="0"/>
              </a:rPr>
              <a:t>, PhD</a:t>
            </a:r>
            <a:br>
              <a:rPr lang="en-GB" sz="4000" dirty="0">
                <a:latin typeface="+mj-lt"/>
                <a:cs typeface="Times New Roman" panose="02020603050405020304" pitchFamily="18" charset="0"/>
              </a:rPr>
            </a:br>
            <a:endParaRPr lang="en-GB" sz="4000" dirty="0">
              <a:latin typeface="+mj-lt"/>
              <a:cs typeface="Times New Roman" panose="02020603050405020304" pitchFamily="18" charset="0"/>
            </a:endParaRPr>
          </a:p>
        </p:txBody>
      </p:sp>
      <p:sp>
        <p:nvSpPr>
          <p:cNvPr id="14339" name="Rectangle 2052"/>
          <p:cNvSpPr>
            <a:spLocks noGrp="1" noChangeArrowheads="1"/>
          </p:cNvSpPr>
          <p:nvPr>
            <p:ph type="subTitle" idx="1"/>
          </p:nvPr>
        </p:nvSpPr>
        <p:spPr>
          <a:xfrm>
            <a:off x="607852" y="5517232"/>
            <a:ext cx="10943167" cy="913656"/>
          </a:xfrm>
        </p:spPr>
        <p:txBody>
          <a:bodyPr/>
          <a:lstStyle/>
          <a:p>
            <a:pPr algn="ctr"/>
            <a:r>
              <a:rPr lang="en-GB" altLang="et-EE" dirty="0"/>
              <a:t>Anne-Liis Rämson</a:t>
            </a:r>
            <a:endParaRPr lang="en-GB" altLang="et-EE"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Väär ja tõene info III</a:t>
            </a:r>
            <a:br>
              <a:rPr lang="en-GB" dirty="0"/>
            </a:br>
            <a:endParaRPr lang="et-EE" dirty="0"/>
          </a:p>
        </p:txBody>
      </p:sp>
      <p:sp>
        <p:nvSpPr>
          <p:cNvPr id="11" name="Teksti kohatäide 10">
            <a:extLst>
              <a:ext uri="{FF2B5EF4-FFF2-40B4-BE49-F238E27FC236}">
                <a16:creationId xmlns:a16="http://schemas.microsoft.com/office/drawing/2014/main" id="{01A87DDD-D0AE-4237-ADF1-94C44B046732}"/>
              </a:ext>
            </a:extLst>
          </p:cNvPr>
          <p:cNvSpPr>
            <a:spLocks noGrp="1"/>
          </p:cNvSpPr>
          <p:nvPr>
            <p:ph type="body" sz="quarter" idx="11"/>
          </p:nvPr>
        </p:nvSpPr>
        <p:spPr/>
        <p:txBody>
          <a:bodyPr/>
          <a:lstStyle/>
          <a:p>
            <a:pPr marL="0" indent="0">
              <a:buNone/>
            </a:pPr>
            <a:endParaRPr lang="et-EE"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20</a:t>
            </a:fld>
            <a:endParaRPr lang="en-US" dirty="0"/>
          </a:p>
        </p:txBody>
      </p:sp>
      <p:pic>
        <p:nvPicPr>
          <p:cNvPr id="3" name="Pilt 2">
            <a:extLst>
              <a:ext uri="{FF2B5EF4-FFF2-40B4-BE49-F238E27FC236}">
                <a16:creationId xmlns:a16="http://schemas.microsoft.com/office/drawing/2014/main" id="{CC71A4C5-ED30-4BCD-B7A6-1CDC9A53C104}"/>
              </a:ext>
            </a:extLst>
          </p:cNvPr>
          <p:cNvPicPr>
            <a:picLocks noChangeAspect="1"/>
          </p:cNvPicPr>
          <p:nvPr/>
        </p:nvPicPr>
        <p:blipFill>
          <a:blip r:embed="rId2"/>
          <a:stretch>
            <a:fillRect/>
          </a:stretch>
        </p:blipFill>
        <p:spPr>
          <a:xfrm>
            <a:off x="767409" y="1790695"/>
            <a:ext cx="5690250" cy="3798545"/>
          </a:xfrm>
          <a:prstGeom prst="rect">
            <a:avLst/>
          </a:prstGeom>
        </p:spPr>
      </p:pic>
      <p:pic>
        <p:nvPicPr>
          <p:cNvPr id="15" name="Pilt 14">
            <a:extLst>
              <a:ext uri="{FF2B5EF4-FFF2-40B4-BE49-F238E27FC236}">
                <a16:creationId xmlns:a16="http://schemas.microsoft.com/office/drawing/2014/main" id="{E55CB8F8-E044-474F-B5C8-77F943F28537}"/>
              </a:ext>
            </a:extLst>
          </p:cNvPr>
          <p:cNvPicPr/>
          <p:nvPr/>
        </p:nvPicPr>
        <p:blipFill>
          <a:blip r:embed="rId3"/>
          <a:stretch>
            <a:fillRect/>
          </a:stretch>
        </p:blipFill>
        <p:spPr>
          <a:xfrm>
            <a:off x="6744072" y="1988840"/>
            <a:ext cx="4108846" cy="3528392"/>
          </a:xfrm>
          <a:prstGeom prst="rect">
            <a:avLst/>
          </a:prstGeom>
        </p:spPr>
      </p:pic>
    </p:spTree>
    <p:extLst>
      <p:ext uri="{BB962C8B-B14F-4D97-AF65-F5344CB8AC3E}">
        <p14:creationId xmlns:p14="http://schemas.microsoft.com/office/powerpoint/2010/main" val="2047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Väärinfo klassifitseerimismudelid I</a:t>
            </a:r>
            <a:br>
              <a:rPr lang="en-GB" dirty="0"/>
            </a:br>
            <a:endParaRPr lang="et-EE" dirty="0"/>
          </a:p>
        </p:txBody>
      </p:sp>
      <p:sp>
        <p:nvSpPr>
          <p:cNvPr id="11" name="Teksti kohatäide 10">
            <a:extLst>
              <a:ext uri="{FF2B5EF4-FFF2-40B4-BE49-F238E27FC236}">
                <a16:creationId xmlns:a16="http://schemas.microsoft.com/office/drawing/2014/main" id="{01A87DDD-D0AE-4237-ADF1-94C44B046732}"/>
              </a:ext>
            </a:extLst>
          </p:cNvPr>
          <p:cNvSpPr>
            <a:spLocks noGrp="1"/>
          </p:cNvSpPr>
          <p:nvPr>
            <p:ph type="body" sz="quarter" idx="11"/>
          </p:nvPr>
        </p:nvSpPr>
        <p:spPr/>
        <p:txBody>
          <a:bodyPr/>
          <a:lstStyle/>
          <a:p>
            <a:pPr marL="0" indent="0">
              <a:buNone/>
            </a:pPr>
            <a:endParaRPr lang="et-EE"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21</a:t>
            </a:fld>
            <a:endParaRPr lang="en-US" dirty="0"/>
          </a:p>
        </p:txBody>
      </p:sp>
      <p:pic>
        <p:nvPicPr>
          <p:cNvPr id="8" name="Pilt 7">
            <a:extLst>
              <a:ext uri="{FF2B5EF4-FFF2-40B4-BE49-F238E27FC236}">
                <a16:creationId xmlns:a16="http://schemas.microsoft.com/office/drawing/2014/main" id="{8259112B-E66C-4FAF-BE96-46F2D73CDF3C}"/>
              </a:ext>
            </a:extLst>
          </p:cNvPr>
          <p:cNvPicPr/>
          <p:nvPr/>
        </p:nvPicPr>
        <p:blipFill>
          <a:blip r:embed="rId2"/>
          <a:stretch>
            <a:fillRect/>
          </a:stretch>
        </p:blipFill>
        <p:spPr>
          <a:xfrm>
            <a:off x="839416" y="1452921"/>
            <a:ext cx="4710544" cy="3024360"/>
          </a:xfrm>
          <a:prstGeom prst="rect">
            <a:avLst/>
          </a:prstGeom>
        </p:spPr>
      </p:pic>
      <mc:AlternateContent xmlns:mc="http://schemas.openxmlformats.org/markup-compatibility/2006" xmlns:a14="http://schemas.microsoft.com/office/drawing/2010/main">
        <mc:Choice Requires="a14">
          <p:sp>
            <p:nvSpPr>
              <p:cNvPr id="9" name="Ristkülik 8">
                <a:extLst>
                  <a:ext uri="{FF2B5EF4-FFF2-40B4-BE49-F238E27FC236}">
                    <a16:creationId xmlns:a16="http://schemas.microsoft.com/office/drawing/2014/main" id="{B495E3A5-E4F5-4042-830D-62E1E3EF6BC2}"/>
                  </a:ext>
                </a:extLst>
              </p:cNvPr>
              <p:cNvSpPr/>
              <p:nvPr/>
            </p:nvSpPr>
            <p:spPr>
              <a:xfrm>
                <a:off x="622299" y="4712135"/>
                <a:ext cx="8832304" cy="8487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𝑡</m:t>
                      </m:r>
                      <m:r>
                        <a:rPr lang="en-GB" i="0">
                          <a:latin typeface="Cambria Math" panose="02040503050406030204" pitchFamily="18" charset="0"/>
                        </a:rPr>
                        <m:t>ä</m:t>
                      </m:r>
                      <m:r>
                        <a:rPr lang="en-GB" i="1">
                          <a:latin typeface="Cambria Math" panose="02040503050406030204" pitchFamily="18" charset="0"/>
                        </a:rPr>
                        <m:t>𝑝𝑠𝑢𝑠𝑚</m:t>
                      </m:r>
                      <m:r>
                        <a:rPr lang="en-GB" i="0">
                          <a:latin typeface="Cambria Math" panose="02040503050406030204" pitchFamily="18" charset="0"/>
                        </a:rPr>
                        <m:t>ää</m:t>
                      </m:r>
                      <m:r>
                        <a:rPr lang="en-GB" i="1">
                          <a:latin typeface="Cambria Math" panose="02040503050406030204" pitchFamily="18" charset="0"/>
                        </a:rPr>
                        <m:t>𝑟</m:t>
                      </m:r>
                      <m:r>
                        <a:rPr lang="en-GB" i="0">
                          <a:latin typeface="Cambria Math" panose="02040503050406030204" pitchFamily="18" charset="0"/>
                        </a:rPr>
                        <m:t>= </m:t>
                      </m:r>
                      <m:f>
                        <m:fPr>
                          <m:ctrlPr>
                            <a:rPr lang="en-GB" i="1">
                              <a:latin typeface="Cambria Math" panose="02040503050406030204" pitchFamily="18" charset="0"/>
                            </a:rPr>
                          </m:ctrlPr>
                        </m:fPr>
                        <m:num>
                          <m:r>
                            <a:rPr lang="en-GB" i="0">
                              <a:latin typeface="Cambria Math" panose="02040503050406030204" pitchFamily="18" charset="0"/>
                            </a:rPr>
                            <m:t>õ</m:t>
                          </m:r>
                          <m:r>
                            <a:rPr lang="en-GB" i="1">
                              <a:latin typeface="Cambria Math" panose="02040503050406030204" pitchFamily="18" charset="0"/>
                            </a:rPr>
                            <m:t>𝑖𝑔𝑒</m:t>
                          </m:r>
                          <m:r>
                            <a:rPr lang="en-GB" i="0">
                              <a:latin typeface="Cambria Math" panose="02040503050406030204" pitchFamily="18" charset="0"/>
                            </a:rPr>
                            <m:t> </m:t>
                          </m:r>
                          <m:r>
                            <a:rPr lang="en-GB" i="1">
                              <a:latin typeface="Cambria Math" panose="02040503050406030204" pitchFamily="18" charset="0"/>
                            </a:rPr>
                            <m:t>𝑝𝑜𝑠</m:t>
                          </m:r>
                          <m:r>
                            <a:rPr lang="en-GB" i="0">
                              <a:latin typeface="Cambria Math" panose="02040503050406030204" pitchFamily="18" charset="0"/>
                            </a:rPr>
                            <m:t>+õ</m:t>
                          </m:r>
                          <m:r>
                            <a:rPr lang="en-GB" i="1">
                              <a:latin typeface="Cambria Math" panose="02040503050406030204" pitchFamily="18" charset="0"/>
                            </a:rPr>
                            <m:t>𝑖𝑔𝑒</m:t>
                          </m:r>
                          <m:r>
                            <a:rPr lang="en-GB" i="0">
                              <a:latin typeface="Cambria Math" panose="02040503050406030204" pitchFamily="18" charset="0"/>
                            </a:rPr>
                            <m:t> </m:t>
                          </m:r>
                          <m:r>
                            <a:rPr lang="en-GB" i="1">
                              <a:latin typeface="Cambria Math" panose="02040503050406030204" pitchFamily="18" charset="0"/>
                            </a:rPr>
                            <m:t>𝑛𝑒𝑔</m:t>
                          </m:r>
                        </m:num>
                        <m:den>
                          <m:r>
                            <a:rPr lang="en-GB" i="0">
                              <a:latin typeface="Cambria Math" panose="02040503050406030204" pitchFamily="18" charset="0"/>
                            </a:rPr>
                            <m:t>õ</m:t>
                          </m:r>
                          <m:r>
                            <a:rPr lang="en-GB" i="1">
                              <a:latin typeface="Cambria Math" panose="02040503050406030204" pitchFamily="18" charset="0"/>
                            </a:rPr>
                            <m:t>𝑖𝑔𝑒</m:t>
                          </m:r>
                          <m:r>
                            <a:rPr lang="en-GB" i="0">
                              <a:latin typeface="Cambria Math" panose="02040503050406030204" pitchFamily="18" charset="0"/>
                            </a:rPr>
                            <m:t> </m:t>
                          </m:r>
                          <m:r>
                            <a:rPr lang="en-GB" i="1">
                              <a:latin typeface="Cambria Math" panose="02040503050406030204" pitchFamily="18" charset="0"/>
                            </a:rPr>
                            <m:t>𝑝𝑜𝑠</m:t>
                          </m:r>
                          <m:r>
                            <a:rPr lang="en-GB" i="0">
                              <a:latin typeface="Cambria Math" panose="02040503050406030204" pitchFamily="18" charset="0"/>
                            </a:rPr>
                            <m:t>+õ</m:t>
                          </m:r>
                          <m:r>
                            <a:rPr lang="en-GB" i="1">
                              <a:latin typeface="Cambria Math" panose="02040503050406030204" pitchFamily="18" charset="0"/>
                            </a:rPr>
                            <m:t>𝑖𝑔𝑒</m:t>
                          </m:r>
                          <m:r>
                            <a:rPr lang="en-GB" i="0">
                              <a:latin typeface="Cambria Math" panose="02040503050406030204" pitchFamily="18" charset="0"/>
                            </a:rPr>
                            <m:t> </m:t>
                          </m:r>
                          <m:r>
                            <a:rPr lang="en-GB" i="1">
                              <a:latin typeface="Cambria Math" panose="02040503050406030204" pitchFamily="18" charset="0"/>
                            </a:rPr>
                            <m:t>𝑛𝑒𝑔</m:t>
                          </m:r>
                          <m:r>
                            <a:rPr lang="en-GB" i="0">
                              <a:latin typeface="Cambria Math" panose="02040503050406030204" pitchFamily="18" charset="0"/>
                            </a:rPr>
                            <m:t>+</m:t>
                          </m:r>
                          <m:r>
                            <a:rPr lang="en-GB" i="1">
                              <a:latin typeface="Cambria Math" panose="02040503050406030204" pitchFamily="18" charset="0"/>
                            </a:rPr>
                            <m:t>𝑣𝑎𝑙𝑒</m:t>
                          </m:r>
                          <m:r>
                            <a:rPr lang="en-GB" i="0">
                              <a:latin typeface="Cambria Math" panose="02040503050406030204" pitchFamily="18" charset="0"/>
                            </a:rPr>
                            <m:t> </m:t>
                          </m:r>
                          <m:r>
                            <a:rPr lang="en-GB" i="1">
                              <a:latin typeface="Cambria Math" panose="02040503050406030204" pitchFamily="18" charset="0"/>
                            </a:rPr>
                            <m:t>𝑝𝑜𝑠</m:t>
                          </m:r>
                          <m:r>
                            <a:rPr lang="en-GB" i="0">
                              <a:latin typeface="Cambria Math" panose="02040503050406030204" pitchFamily="18" charset="0"/>
                            </a:rPr>
                            <m:t>+</m:t>
                          </m:r>
                          <m:r>
                            <a:rPr lang="en-GB" i="1">
                              <a:latin typeface="Cambria Math" panose="02040503050406030204" pitchFamily="18" charset="0"/>
                            </a:rPr>
                            <m:t>𝑣𝑎𝑙𝑒</m:t>
                          </m:r>
                          <m:r>
                            <a:rPr lang="en-GB" i="0">
                              <a:latin typeface="Cambria Math" panose="02040503050406030204" pitchFamily="18" charset="0"/>
                            </a:rPr>
                            <m:t> </m:t>
                          </m:r>
                          <m:r>
                            <a:rPr lang="en-GB" i="1">
                              <a:latin typeface="Cambria Math" panose="02040503050406030204" pitchFamily="18" charset="0"/>
                            </a:rPr>
                            <m:t>𝑛𝑒𝑔</m:t>
                          </m:r>
                        </m:den>
                      </m:f>
                    </m:oMath>
                  </m:oMathPara>
                </a14:m>
                <a:endParaRPr lang="en-GB" dirty="0"/>
              </a:p>
            </p:txBody>
          </p:sp>
        </mc:Choice>
        <mc:Fallback xmlns="">
          <p:sp>
            <p:nvSpPr>
              <p:cNvPr id="9" name="Ristkülik 8">
                <a:extLst>
                  <a:ext uri="{FF2B5EF4-FFF2-40B4-BE49-F238E27FC236}">
                    <a16:creationId xmlns:a16="http://schemas.microsoft.com/office/drawing/2014/main" id="{B495E3A5-E4F5-4042-830D-62E1E3EF6BC2}"/>
                  </a:ext>
                </a:extLst>
              </p:cNvPr>
              <p:cNvSpPr>
                <a:spLocks noRot="1" noChangeAspect="1" noMove="1" noResize="1" noEditPoints="1" noAdjustHandles="1" noChangeArrowheads="1" noChangeShapeType="1" noTextEdit="1"/>
              </p:cNvSpPr>
              <p:nvPr/>
            </p:nvSpPr>
            <p:spPr>
              <a:xfrm>
                <a:off x="622299" y="4712135"/>
                <a:ext cx="8832304" cy="84875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14368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782983"/>
          </a:xfrm>
        </p:spPr>
        <p:txBody>
          <a:bodyPr/>
          <a:lstStyle/>
          <a:p>
            <a:r>
              <a:rPr lang="et-EE" sz="4400" b="0" dirty="0"/>
              <a:t>Väärinfo klassifitseerimismudelid II</a:t>
            </a:r>
            <a:br>
              <a:rPr lang="en-GB" dirty="0"/>
            </a:br>
            <a:endParaRPr lang="et-EE" dirty="0"/>
          </a:p>
        </p:txBody>
      </p:sp>
      <p:sp>
        <p:nvSpPr>
          <p:cNvPr id="6" name="Sisu kohatäide 5">
            <a:extLst>
              <a:ext uri="{FF2B5EF4-FFF2-40B4-BE49-F238E27FC236}">
                <a16:creationId xmlns:a16="http://schemas.microsoft.com/office/drawing/2014/main" id="{C648833B-5BB0-473D-B734-4BFD10B8C8CD}"/>
              </a:ext>
            </a:extLst>
          </p:cNvPr>
          <p:cNvSpPr>
            <a:spLocks noGrp="1"/>
          </p:cNvSpPr>
          <p:nvPr>
            <p:ph type="body" sz="quarter" idx="11"/>
          </p:nvPr>
        </p:nvSpPr>
        <p:spPr>
          <a:xfrm>
            <a:off x="587761" y="1484784"/>
            <a:ext cx="5375575" cy="3888432"/>
          </a:xfrm>
        </p:spPr>
        <p:txBody>
          <a:bodyPr/>
          <a:lstStyle/>
          <a:p>
            <a:r>
              <a:rPr lang="et-EE" dirty="0"/>
              <a:t>logistilise regressiooni mudel</a:t>
            </a:r>
          </a:p>
          <a:p>
            <a:pPr lvl="1"/>
            <a:r>
              <a:rPr lang="et-EE" dirty="0"/>
              <a:t>tekstid lemmatiseeriti</a:t>
            </a:r>
          </a:p>
          <a:p>
            <a:pPr lvl="1"/>
            <a:r>
              <a:rPr lang="et-EE" dirty="0"/>
              <a:t>stoppsõnad – asesõnad ja sidesõnad</a:t>
            </a:r>
          </a:p>
          <a:p>
            <a:pPr lvl="1"/>
            <a:r>
              <a:rPr lang="et-EE" dirty="0"/>
              <a:t>ennustustäpsus 76,67%</a:t>
            </a:r>
          </a:p>
          <a:p>
            <a:pPr marL="457200" lvl="1" indent="0">
              <a:buNone/>
            </a:pPr>
            <a:endParaRPr lang="et-EE" dirty="0"/>
          </a:p>
        </p:txBody>
      </p:sp>
      <p:sp>
        <p:nvSpPr>
          <p:cNvPr id="10" name="Teksti kohatäide 9">
            <a:extLst>
              <a:ext uri="{FF2B5EF4-FFF2-40B4-BE49-F238E27FC236}">
                <a16:creationId xmlns:a16="http://schemas.microsoft.com/office/drawing/2014/main" id="{786D733D-AD3B-4BAA-B736-2EB7BF559482}"/>
              </a:ext>
            </a:extLst>
          </p:cNvPr>
          <p:cNvSpPr>
            <a:spLocks noGrp="1"/>
          </p:cNvSpPr>
          <p:nvPr>
            <p:ph type="body" sz="quarter" idx="12"/>
          </p:nvPr>
        </p:nvSpPr>
        <p:spPr>
          <a:xfrm>
            <a:off x="6249473" y="1523215"/>
            <a:ext cx="5375575" cy="3888432"/>
          </a:xfrm>
        </p:spPr>
        <p:txBody>
          <a:bodyPr/>
          <a:lstStyle/>
          <a:p>
            <a:r>
              <a:rPr lang="et-EE" dirty="0"/>
              <a:t>otsustuspuu</a:t>
            </a:r>
          </a:p>
          <a:p>
            <a:pPr lvl="1"/>
            <a:r>
              <a:rPr lang="et-EE" dirty="0"/>
              <a:t>tekstid lemmatiseeriti</a:t>
            </a:r>
          </a:p>
          <a:p>
            <a:pPr lvl="1"/>
            <a:r>
              <a:rPr lang="et-EE" dirty="0"/>
              <a:t>stoppsõnad – asesõnad ja sidesõnad</a:t>
            </a:r>
          </a:p>
          <a:p>
            <a:pPr lvl="1"/>
            <a:r>
              <a:rPr lang="et-EE" dirty="0"/>
              <a:t>ennustustäpsus 58,33%</a:t>
            </a:r>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22</a:t>
            </a:fld>
            <a:endParaRPr lang="en-US" dirty="0"/>
          </a:p>
        </p:txBody>
      </p:sp>
      <p:pic>
        <p:nvPicPr>
          <p:cNvPr id="7" name="Pilt 6">
            <a:extLst>
              <a:ext uri="{FF2B5EF4-FFF2-40B4-BE49-F238E27FC236}">
                <a16:creationId xmlns:a16="http://schemas.microsoft.com/office/drawing/2014/main" id="{8CE1C124-A6BF-4E28-B7E8-7166091042EC}"/>
              </a:ext>
            </a:extLst>
          </p:cNvPr>
          <p:cNvPicPr>
            <a:picLocks noChangeAspect="1"/>
          </p:cNvPicPr>
          <p:nvPr/>
        </p:nvPicPr>
        <p:blipFill>
          <a:blip r:embed="rId2"/>
          <a:stretch>
            <a:fillRect/>
          </a:stretch>
        </p:blipFill>
        <p:spPr>
          <a:xfrm>
            <a:off x="301624" y="3429000"/>
            <a:ext cx="3137778" cy="2678591"/>
          </a:xfrm>
          <a:prstGeom prst="rect">
            <a:avLst/>
          </a:prstGeom>
        </p:spPr>
      </p:pic>
      <p:pic>
        <p:nvPicPr>
          <p:cNvPr id="12" name="Pilt 11">
            <a:extLst>
              <a:ext uri="{FF2B5EF4-FFF2-40B4-BE49-F238E27FC236}">
                <a16:creationId xmlns:a16="http://schemas.microsoft.com/office/drawing/2014/main" id="{1217F4EF-C55D-4E18-897B-8A829225274F}"/>
              </a:ext>
            </a:extLst>
          </p:cNvPr>
          <p:cNvPicPr/>
          <p:nvPr/>
        </p:nvPicPr>
        <p:blipFill>
          <a:blip r:embed="rId3"/>
          <a:stretch>
            <a:fillRect/>
          </a:stretch>
        </p:blipFill>
        <p:spPr>
          <a:xfrm>
            <a:off x="5881819" y="3467431"/>
            <a:ext cx="2995026" cy="2779572"/>
          </a:xfrm>
          <a:prstGeom prst="rect">
            <a:avLst/>
          </a:prstGeom>
        </p:spPr>
      </p:pic>
    </p:spTree>
    <p:extLst>
      <p:ext uri="{BB962C8B-B14F-4D97-AF65-F5344CB8AC3E}">
        <p14:creationId xmlns:p14="http://schemas.microsoft.com/office/powerpoint/2010/main" val="335763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782983"/>
          </a:xfrm>
        </p:spPr>
        <p:txBody>
          <a:bodyPr/>
          <a:lstStyle/>
          <a:p>
            <a:r>
              <a:rPr lang="et-EE" sz="4400" b="0" dirty="0"/>
              <a:t>Väärinfo klassifitseerimismudelid III</a:t>
            </a:r>
            <a:br>
              <a:rPr lang="en-GB" dirty="0"/>
            </a:br>
            <a:endParaRPr lang="et-EE" dirty="0"/>
          </a:p>
        </p:txBody>
      </p:sp>
      <p:sp>
        <p:nvSpPr>
          <p:cNvPr id="6" name="Sisu kohatäide 5">
            <a:extLst>
              <a:ext uri="{FF2B5EF4-FFF2-40B4-BE49-F238E27FC236}">
                <a16:creationId xmlns:a16="http://schemas.microsoft.com/office/drawing/2014/main" id="{C648833B-5BB0-473D-B734-4BFD10B8C8CD}"/>
              </a:ext>
            </a:extLst>
          </p:cNvPr>
          <p:cNvSpPr>
            <a:spLocks noGrp="1"/>
          </p:cNvSpPr>
          <p:nvPr>
            <p:ph type="body" sz="quarter" idx="11"/>
          </p:nvPr>
        </p:nvSpPr>
        <p:spPr>
          <a:xfrm>
            <a:off x="587761" y="1484784"/>
            <a:ext cx="5375575" cy="3888432"/>
          </a:xfrm>
        </p:spPr>
        <p:txBody>
          <a:bodyPr/>
          <a:lstStyle/>
          <a:p>
            <a:r>
              <a:rPr lang="et-EE" dirty="0"/>
              <a:t>juhuslik mets</a:t>
            </a:r>
          </a:p>
          <a:p>
            <a:pPr lvl="1"/>
            <a:r>
              <a:rPr lang="et-EE" dirty="0"/>
              <a:t>ei vaja eeltöötlust</a:t>
            </a:r>
          </a:p>
          <a:p>
            <a:pPr lvl="1"/>
            <a:r>
              <a:rPr lang="et-EE" dirty="0"/>
              <a:t>ennustustäpsus 76,67%</a:t>
            </a:r>
          </a:p>
          <a:p>
            <a:pPr marL="457200" lvl="1" indent="0">
              <a:buNone/>
            </a:pPr>
            <a:endParaRPr lang="et-EE" dirty="0"/>
          </a:p>
        </p:txBody>
      </p:sp>
      <p:sp>
        <p:nvSpPr>
          <p:cNvPr id="10" name="Teksti kohatäide 9">
            <a:extLst>
              <a:ext uri="{FF2B5EF4-FFF2-40B4-BE49-F238E27FC236}">
                <a16:creationId xmlns:a16="http://schemas.microsoft.com/office/drawing/2014/main" id="{786D733D-AD3B-4BAA-B736-2EB7BF559482}"/>
              </a:ext>
            </a:extLst>
          </p:cNvPr>
          <p:cNvSpPr>
            <a:spLocks noGrp="1"/>
          </p:cNvSpPr>
          <p:nvPr>
            <p:ph type="body" sz="quarter" idx="12"/>
          </p:nvPr>
        </p:nvSpPr>
        <p:spPr>
          <a:xfrm>
            <a:off x="6249473" y="1523215"/>
            <a:ext cx="5375575" cy="3888432"/>
          </a:xfrm>
        </p:spPr>
        <p:txBody>
          <a:bodyPr/>
          <a:lstStyle/>
          <a:p>
            <a:r>
              <a:rPr lang="en-GB" i="1" dirty="0" err="1"/>
              <a:t>PassiveAgressiveClassifier</a:t>
            </a:r>
            <a:endParaRPr lang="et-EE" i="1" dirty="0"/>
          </a:p>
          <a:p>
            <a:pPr lvl="1"/>
            <a:r>
              <a:rPr lang="et-EE" dirty="0"/>
              <a:t>tekstid lemmatiseeriti</a:t>
            </a:r>
          </a:p>
          <a:p>
            <a:pPr lvl="1"/>
            <a:r>
              <a:rPr lang="et-EE" dirty="0"/>
              <a:t>stoppsõnad – asesõnad ja sidesõnad</a:t>
            </a:r>
          </a:p>
          <a:p>
            <a:pPr lvl="1"/>
            <a:r>
              <a:rPr lang="et-EE" dirty="0"/>
              <a:t>ennustustäpsus 83,33%</a:t>
            </a:r>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23</a:t>
            </a:fld>
            <a:endParaRPr lang="en-US" dirty="0"/>
          </a:p>
        </p:txBody>
      </p:sp>
      <p:pic>
        <p:nvPicPr>
          <p:cNvPr id="3" name="Pilt 2">
            <a:extLst>
              <a:ext uri="{FF2B5EF4-FFF2-40B4-BE49-F238E27FC236}">
                <a16:creationId xmlns:a16="http://schemas.microsoft.com/office/drawing/2014/main" id="{094A1A5A-BFFF-4C9D-B8EB-493E26251CE3}"/>
              </a:ext>
            </a:extLst>
          </p:cNvPr>
          <p:cNvPicPr>
            <a:picLocks noChangeAspect="1"/>
          </p:cNvPicPr>
          <p:nvPr/>
        </p:nvPicPr>
        <p:blipFill>
          <a:blip r:embed="rId2"/>
          <a:stretch>
            <a:fillRect/>
          </a:stretch>
        </p:blipFill>
        <p:spPr>
          <a:xfrm>
            <a:off x="301623" y="2974956"/>
            <a:ext cx="3433515" cy="3046331"/>
          </a:xfrm>
          <a:prstGeom prst="rect">
            <a:avLst/>
          </a:prstGeom>
        </p:spPr>
      </p:pic>
      <p:pic>
        <p:nvPicPr>
          <p:cNvPr id="11" name="Pilt 10">
            <a:extLst>
              <a:ext uri="{FF2B5EF4-FFF2-40B4-BE49-F238E27FC236}">
                <a16:creationId xmlns:a16="http://schemas.microsoft.com/office/drawing/2014/main" id="{91F6296A-BFB4-4049-8C60-B633A49EFE0E}"/>
              </a:ext>
            </a:extLst>
          </p:cNvPr>
          <p:cNvPicPr/>
          <p:nvPr/>
        </p:nvPicPr>
        <p:blipFill>
          <a:blip r:embed="rId3"/>
          <a:stretch>
            <a:fillRect/>
          </a:stretch>
        </p:blipFill>
        <p:spPr>
          <a:xfrm>
            <a:off x="5807968" y="3522150"/>
            <a:ext cx="3024336" cy="2715137"/>
          </a:xfrm>
          <a:prstGeom prst="rect">
            <a:avLst/>
          </a:prstGeom>
        </p:spPr>
      </p:pic>
    </p:spTree>
    <p:extLst>
      <p:ext uri="{BB962C8B-B14F-4D97-AF65-F5344CB8AC3E}">
        <p14:creationId xmlns:p14="http://schemas.microsoft.com/office/powerpoint/2010/main" val="251241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Väärinfo klassifitseerimismudelid IV</a:t>
            </a:r>
            <a:br>
              <a:rPr lang="en-GB" dirty="0"/>
            </a:br>
            <a:endParaRPr lang="et-EE" dirty="0"/>
          </a:p>
        </p:txBody>
      </p:sp>
      <p:sp>
        <p:nvSpPr>
          <p:cNvPr id="6" name="Sisu kohatäide 5">
            <a:extLst>
              <a:ext uri="{FF2B5EF4-FFF2-40B4-BE49-F238E27FC236}">
                <a16:creationId xmlns:a16="http://schemas.microsoft.com/office/drawing/2014/main" id="{C648833B-5BB0-473D-B734-4BFD10B8C8CD}"/>
              </a:ext>
            </a:extLst>
          </p:cNvPr>
          <p:cNvSpPr>
            <a:spLocks noGrp="1"/>
          </p:cNvSpPr>
          <p:nvPr>
            <p:ph sz="quarter" idx="12"/>
          </p:nvPr>
        </p:nvSpPr>
        <p:spPr/>
        <p:txBody>
          <a:bodyPr/>
          <a:lstStyle/>
          <a:p>
            <a:r>
              <a:rPr lang="et-EE" sz="3200" dirty="0"/>
              <a:t>Ristvalideerimine kui klassifitseerimismudelite kvaliteedi hindaja</a:t>
            </a:r>
          </a:p>
          <a:p>
            <a:r>
              <a:rPr lang="et-EE" sz="3200" dirty="0"/>
              <a:t>10-kordse ristvalideerimisega saadi </a:t>
            </a:r>
            <a:r>
              <a:rPr lang="en-GB" sz="3200" i="1" dirty="0" err="1"/>
              <a:t>PassiveAgressiveClassifier</a:t>
            </a:r>
            <a:r>
              <a:rPr lang="et-EE" sz="3200" i="1" dirty="0"/>
              <a:t> </a:t>
            </a:r>
            <a:r>
              <a:rPr lang="et-EE" sz="3200" dirty="0"/>
              <a:t>keskmiseks täpsuseks 85,5%</a:t>
            </a:r>
          </a:p>
          <a:p>
            <a:pPr marL="0" indent="0">
              <a:buNone/>
            </a:pPr>
            <a:endParaRPr lang="et-EE"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24</a:t>
            </a:fld>
            <a:endParaRPr lang="en-US" dirty="0"/>
          </a:p>
        </p:txBody>
      </p:sp>
    </p:spTree>
    <p:extLst>
      <p:ext uri="{BB962C8B-B14F-4D97-AF65-F5344CB8AC3E}">
        <p14:creationId xmlns:p14="http://schemas.microsoft.com/office/powerpoint/2010/main" val="157044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6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Aitäh kuulamast!</a:t>
            </a:r>
            <a:br>
              <a:rPr lang="en-GB" dirty="0"/>
            </a:br>
            <a:endParaRPr lang="et-EE" dirty="0"/>
          </a:p>
        </p:txBody>
      </p:sp>
      <p:pic>
        <p:nvPicPr>
          <p:cNvPr id="3" name="Sisu kohatäide 2">
            <a:extLst>
              <a:ext uri="{FF2B5EF4-FFF2-40B4-BE49-F238E27FC236}">
                <a16:creationId xmlns:a16="http://schemas.microsoft.com/office/drawing/2014/main" id="{757AA258-A163-4F04-94F0-E640BEBF57E9}"/>
              </a:ext>
            </a:extLst>
          </p:cNvPr>
          <p:cNvPicPr>
            <a:picLocks noGrp="1" noChangeAspect="1"/>
          </p:cNvPicPr>
          <p:nvPr>
            <p:ph sz="quarter" idx="12"/>
          </p:nvPr>
        </p:nvPicPr>
        <p:blipFill>
          <a:blip r:embed="rId2"/>
          <a:stretch>
            <a:fillRect/>
          </a:stretch>
        </p:blipFill>
        <p:spPr>
          <a:xfrm>
            <a:off x="1199456" y="2204864"/>
            <a:ext cx="9765216" cy="864096"/>
          </a:xfrm>
          <a:prstGeom prst="rect">
            <a:avLst/>
          </a:prstGeom>
        </p:spPr>
      </p:pic>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26</a:t>
            </a:fld>
            <a:endParaRPr lang="en-US" dirty="0"/>
          </a:p>
        </p:txBody>
      </p:sp>
    </p:spTree>
    <p:extLst>
      <p:ext uri="{BB962C8B-B14F-4D97-AF65-F5344CB8AC3E}">
        <p14:creationId xmlns:p14="http://schemas.microsoft.com/office/powerpoint/2010/main" val="218474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Praktika peamised eesmärgid</a:t>
            </a:r>
            <a:endParaRPr lang="en-GB" sz="4400" b="0"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p:txBody>
          <a:bodyPr/>
          <a:lstStyle/>
          <a:p>
            <a:pPr lvl="0"/>
            <a:r>
              <a:rPr lang="et-EE" sz="2800" dirty="0"/>
              <a:t>saada ülevaade väärinfo levitamisest kui ühest infoturbe probleemist</a:t>
            </a:r>
            <a:endParaRPr lang="en-GB" sz="2800" dirty="0"/>
          </a:p>
          <a:p>
            <a:pPr lvl="0"/>
            <a:r>
              <a:rPr lang="et-EE" sz="2800" dirty="0"/>
              <a:t>arendada algoritmilist mõtlemist ja süvendada programmeerimise oskusi</a:t>
            </a:r>
            <a:endParaRPr lang="en-GB" sz="2800" dirty="0"/>
          </a:p>
          <a:p>
            <a:pPr lvl="0"/>
            <a:r>
              <a:rPr lang="et-EE" sz="2800" dirty="0"/>
              <a:t>katsetada väärinfo ja tõese info põhjal tekstianalüüsi kasutades </a:t>
            </a:r>
            <a:r>
              <a:rPr lang="et-EE" sz="2800" dirty="0" err="1"/>
              <a:t>EstNLTK</a:t>
            </a:r>
            <a:r>
              <a:rPr lang="et-EE" sz="2800" dirty="0"/>
              <a:t> teegi </a:t>
            </a:r>
            <a:r>
              <a:rPr lang="et-EE" sz="2800"/>
              <a:t>võimalusi eestikeelsete </a:t>
            </a:r>
            <a:r>
              <a:rPr lang="et-EE" sz="2800" dirty="0"/>
              <a:t>tekstide töötlemiseks</a:t>
            </a:r>
            <a:endParaRPr lang="en-GB" sz="2800" dirty="0"/>
          </a:p>
          <a:p>
            <a:pPr lvl="0"/>
            <a:r>
              <a:rPr lang="et-EE" sz="2800" dirty="0"/>
              <a:t>luua detektor väärinfo tuvastamiseks</a:t>
            </a:r>
            <a:endParaRPr lang="en-GB" sz="2800"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3</a:t>
            </a:fld>
            <a:endParaRPr lang="en-US" dirty="0"/>
          </a:p>
        </p:txBody>
      </p:sp>
    </p:spTree>
    <p:extLst>
      <p:ext uri="{BB962C8B-B14F-4D97-AF65-F5344CB8AC3E}">
        <p14:creationId xmlns:p14="http://schemas.microsoft.com/office/powerpoint/2010/main" val="381075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t-EE" sz="4400" b="0" dirty="0"/>
              <a:t>Mõisted</a:t>
            </a:r>
            <a:r>
              <a:rPr lang="et-EE" sz="4400" b="0" i="1" dirty="0"/>
              <a:t> </a:t>
            </a:r>
            <a:r>
              <a:rPr lang="et-EE" sz="4400" b="0" i="1" dirty="0" err="1"/>
              <a:t>fake</a:t>
            </a:r>
            <a:r>
              <a:rPr lang="et-EE" sz="4400" b="0" i="1" dirty="0"/>
              <a:t> </a:t>
            </a:r>
            <a:r>
              <a:rPr lang="et-EE" sz="4400" b="0" i="1" dirty="0" err="1"/>
              <a:t>news</a:t>
            </a:r>
            <a:endParaRPr lang="en-GB" sz="4400" b="0"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p:txBody>
          <a:bodyPr/>
          <a:lstStyle/>
          <a:p>
            <a:pPr lvl="0"/>
            <a:r>
              <a:rPr lang="et-EE" sz="2800" dirty="0"/>
              <a:t>desinformatsioon</a:t>
            </a:r>
          </a:p>
          <a:p>
            <a:pPr lvl="0"/>
            <a:r>
              <a:rPr lang="et-EE" sz="2800" dirty="0"/>
              <a:t>valeuudis</a:t>
            </a:r>
          </a:p>
          <a:p>
            <a:pPr lvl="0"/>
            <a:r>
              <a:rPr lang="et-EE" sz="2800" dirty="0"/>
              <a:t>libauudis</a:t>
            </a:r>
          </a:p>
          <a:p>
            <a:pPr lvl="0"/>
            <a:r>
              <a:rPr lang="et-EE" sz="2800" dirty="0"/>
              <a:t>võltsuudis</a:t>
            </a:r>
          </a:p>
          <a:p>
            <a:pPr lvl="0"/>
            <a:r>
              <a:rPr lang="et-EE" sz="2800" dirty="0"/>
              <a:t>infokorratus</a:t>
            </a:r>
            <a:r>
              <a:rPr lang="en-GB" sz="2800" dirty="0"/>
              <a:t> (</a:t>
            </a:r>
            <a:r>
              <a:rPr lang="en-GB" sz="2800" i="1" dirty="0"/>
              <a:t>Information disorder</a:t>
            </a:r>
            <a:r>
              <a:rPr lang="en-GB" sz="2800" dirty="0"/>
              <a:t>)</a:t>
            </a:r>
            <a:endParaRPr lang="en-US" dirty="0"/>
          </a:p>
          <a:p>
            <a:pPr lvl="1"/>
            <a:r>
              <a:rPr lang="et-EE" dirty="0"/>
              <a:t>eksitav info (</a:t>
            </a:r>
            <a:r>
              <a:rPr lang="et-EE" i="1" dirty="0"/>
              <a:t>Mis-</a:t>
            </a:r>
            <a:r>
              <a:rPr lang="et-EE" i="1" dirty="0" err="1"/>
              <a:t>Information</a:t>
            </a:r>
            <a:r>
              <a:rPr lang="et-EE" dirty="0"/>
              <a:t>)</a:t>
            </a:r>
            <a:endParaRPr lang="en-GB" dirty="0"/>
          </a:p>
          <a:p>
            <a:pPr lvl="1"/>
            <a:r>
              <a:rPr lang="et-EE" dirty="0"/>
              <a:t>valeinfo (</a:t>
            </a:r>
            <a:r>
              <a:rPr lang="et-EE" i="1" dirty="0" err="1"/>
              <a:t>Dis-Information</a:t>
            </a:r>
            <a:r>
              <a:rPr lang="et-EE" dirty="0"/>
              <a:t>)</a:t>
            </a:r>
            <a:endParaRPr lang="en-GB" dirty="0"/>
          </a:p>
          <a:p>
            <a:pPr lvl="1"/>
            <a:r>
              <a:rPr lang="et-EE" dirty="0"/>
              <a:t>vaenulik info (</a:t>
            </a:r>
            <a:r>
              <a:rPr lang="et-EE" i="1" dirty="0" err="1"/>
              <a:t>Mal-Information</a:t>
            </a:r>
            <a:r>
              <a:rPr lang="et-EE" dirty="0"/>
              <a:t>)</a:t>
            </a:r>
            <a:endParaRPr lang="en-GB" sz="2800"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4</a:t>
            </a:fld>
            <a:endParaRPr lang="en-US" dirty="0"/>
          </a:p>
        </p:txBody>
      </p:sp>
    </p:spTree>
    <p:extLst>
      <p:ext uri="{BB962C8B-B14F-4D97-AF65-F5344CB8AC3E}">
        <p14:creationId xmlns:p14="http://schemas.microsoft.com/office/powerpoint/2010/main" val="335766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7"/>
            <a:ext cx="11055351" cy="1503127"/>
          </a:xfrm>
        </p:spPr>
        <p:txBody>
          <a:bodyPr/>
          <a:lstStyle/>
          <a:p>
            <a:r>
              <a:rPr lang="et-EE" sz="4000" b="0" dirty="0"/>
              <a:t>TOP5 valed Eesti meedias 2020. aastal</a:t>
            </a:r>
            <a:br>
              <a:rPr lang="en-GB" dirty="0"/>
            </a:br>
            <a:br>
              <a:rPr lang="en-GB" dirty="0"/>
            </a:br>
            <a:r>
              <a:rPr lang="et-EE" sz="1800" dirty="0"/>
              <a:t>Allikas: Eesti Päevalehe Faktikontroll</a:t>
            </a:r>
            <a:endParaRPr lang="et-EE"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a:xfrm>
            <a:off x="636091" y="2060935"/>
            <a:ext cx="11041559" cy="4032250"/>
          </a:xfrm>
        </p:spPr>
        <p:txBody>
          <a:bodyPr/>
          <a:lstStyle/>
          <a:p>
            <a:pPr lvl="0"/>
            <a:r>
              <a:rPr lang="et-EE" sz="3200" dirty="0"/>
              <a:t>Tallinn läheb lukku (kevadise eriolukorra ajal)</a:t>
            </a:r>
            <a:endParaRPr lang="en-GB" sz="3200" dirty="0"/>
          </a:p>
          <a:p>
            <a:pPr lvl="0"/>
            <a:r>
              <a:rPr lang="et-EE" sz="3200" dirty="0"/>
              <a:t>Koroonapandeemia eitamine</a:t>
            </a:r>
            <a:endParaRPr lang="en-GB" sz="3200" dirty="0"/>
          </a:p>
          <a:p>
            <a:pPr lvl="0"/>
            <a:r>
              <a:rPr lang="et-EE" sz="3200" dirty="0"/>
              <a:t>Maski kandmise eitamine</a:t>
            </a:r>
            <a:endParaRPr lang="en-GB" sz="3200" dirty="0"/>
          </a:p>
          <a:p>
            <a:pPr lvl="0"/>
            <a:r>
              <a:rPr lang="et-EE" sz="3200" dirty="0"/>
              <a:t>Pseudokirjanduse võidukäik (nt </a:t>
            </a:r>
            <a:r>
              <a:rPr lang="et-EE" sz="3200" dirty="0" err="1"/>
              <a:t>Telegrami</a:t>
            </a:r>
            <a:r>
              <a:rPr lang="et-EE" sz="3200" dirty="0"/>
              <a:t> „Koroona valehäire“)</a:t>
            </a:r>
            <a:endParaRPr lang="en-GB" sz="3200" dirty="0"/>
          </a:p>
          <a:p>
            <a:pPr lvl="0"/>
            <a:r>
              <a:rPr lang="et-EE" sz="3200" dirty="0"/>
              <a:t>Eestiga seonduvad uudised Venemaalt</a:t>
            </a:r>
            <a:endParaRPr lang="en-GB" sz="3200" dirty="0"/>
          </a:p>
          <a:p>
            <a:pPr marL="0" indent="0">
              <a:buNone/>
            </a:pPr>
            <a:endParaRPr lang="en-GB"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5</a:t>
            </a:fld>
            <a:endParaRPr lang="en-US" dirty="0"/>
          </a:p>
        </p:txBody>
      </p:sp>
    </p:spTree>
    <p:extLst>
      <p:ext uri="{BB962C8B-B14F-4D97-AF65-F5344CB8AC3E}">
        <p14:creationId xmlns:p14="http://schemas.microsoft.com/office/powerpoint/2010/main" val="213347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144ABCF6-3B36-4B47-98C2-DFC93237EE9B}"/>
              </a:ext>
            </a:extLst>
          </p:cNvPr>
          <p:cNvSpPr>
            <a:spLocks noGrp="1"/>
          </p:cNvSpPr>
          <p:nvPr>
            <p:ph type="title"/>
          </p:nvPr>
        </p:nvSpPr>
        <p:spPr>
          <a:xfrm>
            <a:off x="479376" y="2857500"/>
            <a:ext cx="11055351" cy="1143000"/>
          </a:xfrm>
        </p:spPr>
        <p:txBody>
          <a:bodyPr/>
          <a:lstStyle/>
          <a:p>
            <a:pPr algn="ctr"/>
            <a:r>
              <a:rPr lang="en-GB" sz="5400" b="0" dirty="0"/>
              <a:t>Kas Maa on lame?</a:t>
            </a:r>
          </a:p>
        </p:txBody>
      </p:sp>
      <p:sp>
        <p:nvSpPr>
          <p:cNvPr id="4" name="Kuupäeva kohatäide 3">
            <a:extLst>
              <a:ext uri="{FF2B5EF4-FFF2-40B4-BE49-F238E27FC236}">
                <a16:creationId xmlns:a16="http://schemas.microsoft.com/office/drawing/2014/main" id="{EDFA6873-FC38-42E2-8231-F0D9372814DD}"/>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C138EE58-1674-4564-98B8-4B9B6F3A11F1}"/>
              </a:ext>
            </a:extLst>
          </p:cNvPr>
          <p:cNvSpPr>
            <a:spLocks noGrp="1"/>
          </p:cNvSpPr>
          <p:nvPr>
            <p:ph type="sldNum" sz="quarter" idx="14"/>
          </p:nvPr>
        </p:nvSpPr>
        <p:spPr/>
        <p:txBody>
          <a:bodyPr/>
          <a:lstStyle/>
          <a:p>
            <a:pPr>
              <a:defRPr/>
            </a:pPr>
            <a:fld id="{4F9E6513-AB91-4F13-A1EF-E684AD117676}" type="slidenum">
              <a:rPr lang="en-US" smtClean="0"/>
              <a:pPr>
                <a:defRPr/>
              </a:pPr>
              <a:t>6</a:t>
            </a:fld>
            <a:endParaRPr lang="en-US" dirty="0"/>
          </a:p>
        </p:txBody>
      </p:sp>
    </p:spTree>
    <p:extLst>
      <p:ext uri="{BB962C8B-B14F-4D97-AF65-F5344CB8AC3E}">
        <p14:creationId xmlns:p14="http://schemas.microsoft.com/office/powerpoint/2010/main" val="41291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1359024"/>
          </a:xfrm>
        </p:spPr>
        <p:txBody>
          <a:bodyPr/>
          <a:lstStyle/>
          <a:p>
            <a:r>
              <a:rPr lang="et-EE" sz="4400" b="0" dirty="0"/>
              <a:t>Praktikaprojekti eesmärk</a:t>
            </a:r>
            <a:br>
              <a:rPr lang="en-GB" dirty="0"/>
            </a:br>
            <a:endParaRPr lang="et-EE"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a:xfrm>
            <a:off x="636091" y="2060935"/>
            <a:ext cx="11041559" cy="4032250"/>
          </a:xfrm>
        </p:spPr>
        <p:txBody>
          <a:bodyPr/>
          <a:lstStyle/>
          <a:p>
            <a:pPr marL="0" lvl="0" indent="0">
              <a:buNone/>
            </a:pPr>
            <a:r>
              <a:rPr lang="et-EE" sz="3200" dirty="0"/>
              <a:t>Uurida</a:t>
            </a:r>
          </a:p>
          <a:p>
            <a:r>
              <a:rPr lang="et-EE" sz="3200" dirty="0"/>
              <a:t>kas uudisartikleid teksti – ja sõnapõhiselt analüüsides leidub seaduspärasusi</a:t>
            </a:r>
          </a:p>
          <a:p>
            <a:r>
              <a:rPr lang="et-EE" sz="3200" dirty="0"/>
              <a:t>kas on võimalik tekstipõhiselt tuvastada väärinfot </a:t>
            </a:r>
          </a:p>
          <a:p>
            <a:endParaRPr lang="et-EE" sz="3200" dirty="0"/>
          </a:p>
          <a:p>
            <a:pPr marL="0" indent="0">
              <a:buNone/>
            </a:pPr>
            <a:r>
              <a:rPr lang="et-EE" sz="3200" dirty="0"/>
              <a:t>Praktikaprojekti failid:</a:t>
            </a:r>
          </a:p>
          <a:p>
            <a:pPr marL="0" indent="0">
              <a:buNone/>
            </a:pPr>
            <a:r>
              <a:rPr lang="et-EE" sz="3200" dirty="0"/>
              <a:t>https://github.com/anneliisramson/eestikeelsed-uudised</a:t>
            </a:r>
          </a:p>
          <a:p>
            <a:pPr marL="0" lvl="0" indent="0">
              <a:buNone/>
            </a:pPr>
            <a:endParaRPr lang="en-GB" sz="3200"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7</a:t>
            </a:fld>
            <a:endParaRPr lang="en-US" dirty="0"/>
          </a:p>
        </p:txBody>
      </p:sp>
    </p:spTree>
    <p:extLst>
      <p:ext uri="{BB962C8B-B14F-4D97-AF65-F5344CB8AC3E}">
        <p14:creationId xmlns:p14="http://schemas.microsoft.com/office/powerpoint/2010/main" val="237370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a:xfrm>
            <a:off x="622299" y="557808"/>
            <a:ext cx="11055351" cy="782960"/>
          </a:xfrm>
        </p:spPr>
        <p:txBody>
          <a:bodyPr/>
          <a:lstStyle/>
          <a:p>
            <a:r>
              <a:rPr lang="en-GB" sz="4400" b="0" dirty="0" err="1"/>
              <a:t>Andmed</a:t>
            </a:r>
            <a:r>
              <a:rPr lang="et-EE" sz="4400" b="0" dirty="0"/>
              <a:t> I</a:t>
            </a:r>
            <a:endParaRPr lang="en-GB" sz="4400" b="0" dirty="0"/>
          </a:p>
        </p:txBody>
      </p:sp>
      <p:graphicFrame>
        <p:nvGraphicFramePr>
          <p:cNvPr id="6" name="Sisu kohatäide 5">
            <a:extLst>
              <a:ext uri="{FF2B5EF4-FFF2-40B4-BE49-F238E27FC236}">
                <a16:creationId xmlns:a16="http://schemas.microsoft.com/office/drawing/2014/main" id="{DAFF72BE-15C0-45C6-9A8A-620E1D5E1154}"/>
              </a:ext>
            </a:extLst>
          </p:cNvPr>
          <p:cNvGraphicFramePr>
            <a:graphicFrameLocks noGrp="1"/>
          </p:cNvGraphicFramePr>
          <p:nvPr>
            <p:ph sz="quarter" idx="12"/>
            <p:extLst>
              <p:ext uri="{D42A27DB-BD31-4B8C-83A1-F6EECF244321}">
                <p14:modId xmlns:p14="http://schemas.microsoft.com/office/powerpoint/2010/main" val="1366399609"/>
              </p:ext>
            </p:extLst>
          </p:nvPr>
        </p:nvGraphicFramePr>
        <p:xfrm>
          <a:off x="590717" y="1556792"/>
          <a:ext cx="10603210" cy="3816424"/>
        </p:xfrm>
        <a:graphic>
          <a:graphicData uri="http://schemas.openxmlformats.org/drawingml/2006/table">
            <a:tbl>
              <a:tblPr firstRow="1" firstCol="1" bandRow="1">
                <a:tableStyleId>{5C22544A-7EE6-4342-B048-85BDC9FD1C3A}</a:tableStyleId>
              </a:tblPr>
              <a:tblGrid>
                <a:gridCol w="5127650">
                  <a:extLst>
                    <a:ext uri="{9D8B030D-6E8A-4147-A177-3AD203B41FA5}">
                      <a16:colId xmlns:a16="http://schemas.microsoft.com/office/drawing/2014/main" val="2429724998"/>
                    </a:ext>
                  </a:extLst>
                </a:gridCol>
                <a:gridCol w="2737780">
                  <a:extLst>
                    <a:ext uri="{9D8B030D-6E8A-4147-A177-3AD203B41FA5}">
                      <a16:colId xmlns:a16="http://schemas.microsoft.com/office/drawing/2014/main" val="409812261"/>
                    </a:ext>
                  </a:extLst>
                </a:gridCol>
                <a:gridCol w="2737780">
                  <a:extLst>
                    <a:ext uri="{9D8B030D-6E8A-4147-A177-3AD203B41FA5}">
                      <a16:colId xmlns:a16="http://schemas.microsoft.com/office/drawing/2014/main" val="182695669"/>
                    </a:ext>
                  </a:extLst>
                </a:gridCol>
              </a:tblGrid>
              <a:tr h="796304">
                <a:tc>
                  <a:txBody>
                    <a:bodyPr/>
                    <a:lstStyle/>
                    <a:p>
                      <a:pPr algn="just">
                        <a:lnSpc>
                          <a:spcPct val="150000"/>
                        </a:lnSpc>
                        <a:spcAft>
                          <a:spcPts val="0"/>
                        </a:spcAft>
                      </a:pPr>
                      <a:r>
                        <a:rPr lang="et-EE" sz="3600" dirty="0">
                          <a:effectLst/>
                        </a:rPr>
                        <a:t>Väljaanne</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r">
                        <a:lnSpc>
                          <a:spcPct val="150000"/>
                        </a:lnSpc>
                        <a:spcAft>
                          <a:spcPts val="0"/>
                        </a:spcAft>
                      </a:pPr>
                      <a:r>
                        <a:rPr lang="et-EE" sz="3600" dirty="0">
                          <a:effectLst/>
                        </a:rPr>
                        <a:t>Artiklite arv</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r">
                        <a:lnSpc>
                          <a:spcPct val="150000"/>
                        </a:lnSpc>
                        <a:spcAft>
                          <a:spcPts val="0"/>
                        </a:spcAft>
                      </a:pPr>
                      <a:r>
                        <a:rPr lang="et-EE" sz="3600" dirty="0">
                          <a:effectLst/>
                        </a:rPr>
                        <a:t> %</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2776210867"/>
                  </a:ext>
                </a:extLst>
              </a:tr>
              <a:tr h="713756">
                <a:tc>
                  <a:txBody>
                    <a:bodyPr/>
                    <a:lstStyle/>
                    <a:p>
                      <a:pPr algn="just">
                        <a:lnSpc>
                          <a:spcPct val="150000"/>
                        </a:lnSpc>
                        <a:spcAft>
                          <a:spcPts val="0"/>
                        </a:spcAft>
                      </a:pPr>
                      <a:r>
                        <a:rPr lang="et-EE" sz="3200" b="0" dirty="0">
                          <a:solidFill>
                            <a:schemeClr val="tx1"/>
                          </a:solidFill>
                          <a:effectLst/>
                        </a:rPr>
                        <a:t>Delfi</a:t>
                      </a:r>
                      <a:endParaRPr lang="en-GB" sz="3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a:effectLst/>
                        </a:rPr>
                        <a:t>6363</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dirty="0">
                          <a:effectLst/>
                        </a:rPr>
                        <a:t>37%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968061050"/>
                  </a:ext>
                </a:extLst>
              </a:tr>
              <a:tr h="713756">
                <a:tc>
                  <a:txBody>
                    <a:bodyPr/>
                    <a:lstStyle/>
                    <a:p>
                      <a:pPr algn="just">
                        <a:lnSpc>
                          <a:spcPct val="150000"/>
                        </a:lnSpc>
                        <a:spcAft>
                          <a:spcPts val="0"/>
                        </a:spcAft>
                      </a:pPr>
                      <a:r>
                        <a:rPr lang="et-EE" sz="3200" b="0" dirty="0" err="1">
                          <a:solidFill>
                            <a:schemeClr val="tx1"/>
                          </a:solidFill>
                          <a:effectLst/>
                        </a:rPr>
                        <a:t>Telegram</a:t>
                      </a:r>
                      <a:endParaRPr lang="en-GB" sz="3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a:effectLst/>
                        </a:rPr>
                        <a:t>5074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dirty="0">
                          <a:effectLst/>
                        </a:rPr>
                        <a:t>29%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24729234"/>
                  </a:ext>
                </a:extLst>
              </a:tr>
              <a:tr h="796304">
                <a:tc>
                  <a:txBody>
                    <a:bodyPr/>
                    <a:lstStyle/>
                    <a:p>
                      <a:pPr algn="just">
                        <a:lnSpc>
                          <a:spcPct val="150000"/>
                        </a:lnSpc>
                        <a:spcAft>
                          <a:spcPts val="0"/>
                        </a:spcAft>
                      </a:pPr>
                      <a:r>
                        <a:rPr lang="et-EE" sz="3200" b="0" dirty="0">
                          <a:solidFill>
                            <a:schemeClr val="tx1"/>
                          </a:solidFill>
                          <a:effectLst/>
                        </a:rPr>
                        <a:t>Uued Uudised</a:t>
                      </a:r>
                      <a:endParaRPr lang="en-GB" sz="3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dirty="0">
                          <a:effectLst/>
                        </a:rPr>
                        <a:t>6000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a:effectLst/>
                        </a:rPr>
                        <a:t>34%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68721705"/>
                  </a:ext>
                </a:extLst>
              </a:tr>
              <a:tr h="796304">
                <a:tc>
                  <a:txBody>
                    <a:bodyPr/>
                    <a:lstStyle/>
                    <a:p>
                      <a:pPr algn="just">
                        <a:lnSpc>
                          <a:spcPct val="150000"/>
                        </a:lnSpc>
                        <a:spcAft>
                          <a:spcPts val="0"/>
                        </a:spcAft>
                      </a:pPr>
                      <a:r>
                        <a:rPr lang="et-EE" sz="3200" b="0" dirty="0">
                          <a:solidFill>
                            <a:schemeClr val="tx1"/>
                          </a:solidFill>
                          <a:effectLst/>
                        </a:rPr>
                        <a:t>Kokku artikleid</a:t>
                      </a:r>
                      <a:endParaRPr lang="en-GB" sz="3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a:effectLst/>
                        </a:rPr>
                        <a:t>17437</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r">
                        <a:lnSpc>
                          <a:spcPct val="150000"/>
                        </a:lnSpc>
                        <a:spcAft>
                          <a:spcPts val="0"/>
                        </a:spcAft>
                      </a:pPr>
                      <a:r>
                        <a:rPr lang="et-EE" sz="3200" dirty="0">
                          <a:effectLst/>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71032181"/>
                  </a:ext>
                </a:extLst>
              </a:tr>
            </a:tbl>
          </a:graphicData>
        </a:graphic>
      </p:graphicFrame>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8</a:t>
            </a:fld>
            <a:endParaRPr lang="en-US" dirty="0"/>
          </a:p>
        </p:txBody>
      </p:sp>
    </p:spTree>
    <p:extLst>
      <p:ext uri="{BB962C8B-B14F-4D97-AF65-F5344CB8AC3E}">
        <p14:creationId xmlns:p14="http://schemas.microsoft.com/office/powerpoint/2010/main" val="35431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62506FCB-8EAB-438F-A8F3-8CC6DF16DDD4}"/>
              </a:ext>
            </a:extLst>
          </p:cNvPr>
          <p:cNvSpPr>
            <a:spLocks noGrp="1"/>
          </p:cNvSpPr>
          <p:nvPr>
            <p:ph type="title"/>
          </p:nvPr>
        </p:nvSpPr>
        <p:spPr/>
        <p:txBody>
          <a:bodyPr/>
          <a:lstStyle/>
          <a:p>
            <a:r>
              <a:rPr lang="en-GB" sz="4400" b="0" dirty="0" err="1"/>
              <a:t>Andmed</a:t>
            </a:r>
            <a:r>
              <a:rPr lang="et-EE" sz="4400" b="0" dirty="0"/>
              <a:t> II</a:t>
            </a:r>
            <a:endParaRPr lang="en-GB" sz="4400" dirty="0"/>
          </a:p>
        </p:txBody>
      </p:sp>
      <p:sp>
        <p:nvSpPr>
          <p:cNvPr id="3" name="Sisu kohatäide 2">
            <a:extLst>
              <a:ext uri="{FF2B5EF4-FFF2-40B4-BE49-F238E27FC236}">
                <a16:creationId xmlns:a16="http://schemas.microsoft.com/office/drawing/2014/main" id="{2DAED286-8EB8-425B-92D7-855CE7878EF8}"/>
              </a:ext>
            </a:extLst>
          </p:cNvPr>
          <p:cNvSpPr>
            <a:spLocks noGrp="1"/>
          </p:cNvSpPr>
          <p:nvPr>
            <p:ph sz="quarter" idx="12"/>
          </p:nvPr>
        </p:nvSpPr>
        <p:spPr/>
        <p:txBody>
          <a:bodyPr/>
          <a:lstStyle/>
          <a:p>
            <a:pPr marL="0" lvl="0" indent="0">
              <a:buNone/>
            </a:pPr>
            <a:r>
              <a:rPr lang="et-EE" sz="2800" dirty="0"/>
              <a:t>Iga artikli kohta koguti:</a:t>
            </a:r>
          </a:p>
          <a:p>
            <a:pPr lvl="0"/>
            <a:r>
              <a:rPr lang="et-EE" sz="2800" dirty="0"/>
              <a:t>pealkiri</a:t>
            </a:r>
          </a:p>
          <a:p>
            <a:pPr lvl="0"/>
            <a:r>
              <a:rPr lang="et-EE" sz="2800" dirty="0"/>
              <a:t>artikli tekst</a:t>
            </a:r>
          </a:p>
          <a:p>
            <a:pPr lvl="0"/>
            <a:r>
              <a:rPr lang="et-EE" sz="2800" dirty="0"/>
              <a:t>väljaande nimi</a:t>
            </a:r>
          </a:p>
          <a:p>
            <a:pPr lvl="0"/>
            <a:r>
              <a:rPr lang="et-EE" sz="2800" dirty="0"/>
              <a:t>publitseerimise kuupäev</a:t>
            </a:r>
          </a:p>
          <a:p>
            <a:pPr lvl="0"/>
            <a:r>
              <a:rPr lang="et-EE" sz="2800" dirty="0"/>
              <a:t>link</a:t>
            </a:r>
          </a:p>
          <a:p>
            <a:pPr lvl="0"/>
            <a:endParaRPr lang="et-EE" sz="2800" dirty="0"/>
          </a:p>
        </p:txBody>
      </p:sp>
      <p:sp>
        <p:nvSpPr>
          <p:cNvPr id="4" name="Kuupäeva kohatäide 3">
            <a:extLst>
              <a:ext uri="{FF2B5EF4-FFF2-40B4-BE49-F238E27FC236}">
                <a16:creationId xmlns:a16="http://schemas.microsoft.com/office/drawing/2014/main" id="{87CE9A12-5610-473A-9F65-ED4DCB70C956}"/>
              </a:ext>
            </a:extLst>
          </p:cNvPr>
          <p:cNvSpPr>
            <a:spLocks noGrp="1"/>
          </p:cNvSpPr>
          <p:nvPr>
            <p:ph type="dt" sz="half" idx="13"/>
          </p:nvPr>
        </p:nvSpPr>
        <p:spPr/>
        <p:txBody>
          <a:bodyPr/>
          <a:lstStyle/>
          <a:p>
            <a:pPr>
              <a:defRPr/>
            </a:pPr>
            <a:r>
              <a:rPr lang="en-US"/>
              <a:t>08</a:t>
            </a:r>
            <a:r>
              <a:rPr lang="et-EE"/>
              <a:t>.</a:t>
            </a:r>
            <a:r>
              <a:rPr lang="en-GB"/>
              <a:t>01.</a:t>
            </a:r>
            <a:r>
              <a:rPr lang="en-US"/>
              <a:t>2021</a:t>
            </a:r>
            <a:endParaRPr lang="en-US" dirty="0"/>
          </a:p>
        </p:txBody>
      </p:sp>
      <p:sp>
        <p:nvSpPr>
          <p:cNvPr id="5" name="Slaidinumbri kohatäide 4">
            <a:extLst>
              <a:ext uri="{FF2B5EF4-FFF2-40B4-BE49-F238E27FC236}">
                <a16:creationId xmlns:a16="http://schemas.microsoft.com/office/drawing/2014/main" id="{F0679D45-57BC-49E4-90FF-CF9716E8EFEB}"/>
              </a:ext>
            </a:extLst>
          </p:cNvPr>
          <p:cNvSpPr>
            <a:spLocks noGrp="1"/>
          </p:cNvSpPr>
          <p:nvPr>
            <p:ph type="sldNum" sz="quarter" idx="14"/>
          </p:nvPr>
        </p:nvSpPr>
        <p:spPr/>
        <p:txBody>
          <a:bodyPr/>
          <a:lstStyle/>
          <a:p>
            <a:pPr>
              <a:defRPr/>
            </a:pPr>
            <a:fld id="{4F9E6513-AB91-4F13-A1EF-E684AD117676}" type="slidenum">
              <a:rPr lang="en-US" smtClean="0"/>
              <a:pPr>
                <a:defRPr/>
              </a:pPr>
              <a:t>9</a:t>
            </a:fld>
            <a:endParaRPr lang="en-US" dirty="0"/>
          </a:p>
        </p:txBody>
      </p:sp>
    </p:spTree>
    <p:extLst>
      <p:ext uri="{BB962C8B-B14F-4D97-AF65-F5344CB8AC3E}">
        <p14:creationId xmlns:p14="http://schemas.microsoft.com/office/powerpoint/2010/main" val="4050495724"/>
      </p:ext>
    </p:extLst>
  </p:cSld>
  <p:clrMapOvr>
    <a:masterClrMapping/>
  </p:clrMapOvr>
</p:sld>
</file>

<file path=ppt/theme/theme1.xml><?xml version="1.0" encoding="utf-8"?>
<a:theme xmlns:a="http://schemas.openxmlformats.org/drawingml/2006/main" name="cyberi-esitlus">
  <a:themeElements>
    <a:clrScheme name="cybernerika">
      <a:dk1>
        <a:sysClr val="windowText" lastClr="000000"/>
      </a:dk1>
      <a:lt1>
        <a:sysClr val="window" lastClr="FFFFFF"/>
      </a:lt1>
      <a:dk2>
        <a:srgbClr val="000000"/>
      </a:dk2>
      <a:lt2>
        <a:srgbClr val="FFFFFF"/>
      </a:lt2>
      <a:accent1>
        <a:srgbClr val="FF0000"/>
      </a:accent1>
      <a:accent2>
        <a:srgbClr val="D8D8D8"/>
      </a:accent2>
      <a:accent3>
        <a:srgbClr val="BFBFBF"/>
      </a:accent3>
      <a:accent4>
        <a:srgbClr val="A5A5A5"/>
      </a:accent4>
      <a:accent5>
        <a:srgbClr val="7F7F7F"/>
      </a:accent5>
      <a:accent6>
        <a:srgbClr val="7F7F7F"/>
      </a:accent6>
      <a:hlink>
        <a:srgbClr val="595959"/>
      </a:hlink>
      <a:folHlink>
        <a:srgbClr val="3F3F3F"/>
      </a:folHlink>
    </a:clrScheme>
    <a:fontScheme name="cybernetik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sitluse_mall_16_9_0.4_B-2-61_valge_taustaga.potx" id="{BCC298CD-72A8-4A10-B8CD-9B0DB17F66AC}" vid="{2B414203-405E-4E28-87C5-AD9EE38C0CE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esitluse_mall_16_9_0.4_B-2-61_valge_taustaga</Template>
  <TotalTime>8766</TotalTime>
  <Words>646</Words>
  <Application>Microsoft Office PowerPoint</Application>
  <PresentationFormat>Laiekraan</PresentationFormat>
  <Paragraphs>154</Paragraphs>
  <Slides>26</Slides>
  <Notes>3</Notes>
  <HiddenSlides>0</HiddenSlides>
  <MMClips>0</MMClips>
  <ScaleCrop>false</ScaleCrop>
  <HeadingPairs>
    <vt:vector size="8" baseType="variant">
      <vt:variant>
        <vt:lpstr>Kasutatud fondid</vt:lpstr>
      </vt:variant>
      <vt:variant>
        <vt:i4>4</vt:i4>
      </vt:variant>
      <vt:variant>
        <vt:lpstr>Kujundus</vt:lpstr>
      </vt:variant>
      <vt:variant>
        <vt:i4>1</vt:i4>
      </vt:variant>
      <vt:variant>
        <vt:lpstr>Manustatud OLE-serverid</vt:lpstr>
      </vt:variant>
      <vt:variant>
        <vt:i4>1</vt:i4>
      </vt:variant>
      <vt:variant>
        <vt:lpstr>Slaidipealkirjad</vt:lpstr>
      </vt:variant>
      <vt:variant>
        <vt:i4>26</vt:i4>
      </vt:variant>
    </vt:vector>
  </HeadingPairs>
  <TitlesOfParts>
    <vt:vector size="32" baseType="lpstr">
      <vt:lpstr>Arial</vt:lpstr>
      <vt:lpstr>Calibri</vt:lpstr>
      <vt:lpstr>Cambria Math</vt:lpstr>
      <vt:lpstr>Times New Roman</vt:lpstr>
      <vt:lpstr>cyberi-esitlus</vt:lpstr>
      <vt:lpstr>Microsoft Excel Chart</vt:lpstr>
      <vt:lpstr>PowerPointi esitlus</vt:lpstr>
      <vt:lpstr>Andmeteaduse ja tekstikaevemeetodite rakendamine eestikeelsete meediaväljaannete näitel  Praktikaaruanne, juhendaja Jan Willemson, PhD </vt:lpstr>
      <vt:lpstr>Praktika peamised eesmärgid</vt:lpstr>
      <vt:lpstr>Mõisted fake news</vt:lpstr>
      <vt:lpstr>TOP5 valed Eesti meedias 2020. aastal  Allikas: Eesti Päevalehe Faktikontroll</vt:lpstr>
      <vt:lpstr>Kas Maa on lame?</vt:lpstr>
      <vt:lpstr>Praktikaprojekti eesmärk </vt:lpstr>
      <vt:lpstr>Andmed I</vt:lpstr>
      <vt:lpstr>Andmed II</vt:lpstr>
      <vt:lpstr>Delfi uudiste nimi- ja omadussõnad</vt:lpstr>
      <vt:lpstr>Telegrami uudiste nimi- ja omadussõnad</vt:lpstr>
      <vt:lpstr>Uute uudiste nimi- ja omadussõnad</vt:lpstr>
      <vt:lpstr>PowerPointi esitlus</vt:lpstr>
      <vt:lpstr>Meelsus I </vt:lpstr>
      <vt:lpstr>Meelsus II </vt:lpstr>
      <vt:lpstr>Klasteranalüüs I </vt:lpstr>
      <vt:lpstr>Klasteranalüüs II </vt:lpstr>
      <vt:lpstr>Väär ja tõene info I </vt:lpstr>
      <vt:lpstr>Väär ja tõene info II </vt:lpstr>
      <vt:lpstr>Väär ja tõene info III </vt:lpstr>
      <vt:lpstr>Väärinfo klassifitseerimismudelid I </vt:lpstr>
      <vt:lpstr>Väärinfo klassifitseerimismudelid II </vt:lpstr>
      <vt:lpstr>Väärinfo klassifitseerimismudelid III </vt:lpstr>
      <vt:lpstr>Väärinfo klassifitseerimismudelid IV </vt:lpstr>
      <vt:lpstr>PowerPointi esitlus</vt:lpstr>
      <vt:lpstr>Aitäh kuulamast! </vt:lpstr>
    </vt:vector>
  </TitlesOfParts>
  <Company>Cybernetica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Pealkiri</dc:title>
  <dc:creator>imbi</dc:creator>
  <cp:lastModifiedBy>Anne-Liis Rämson</cp:lastModifiedBy>
  <cp:revision>33</cp:revision>
  <cp:lastPrinted>2021-01-08T09:05:00Z</cp:lastPrinted>
  <dcterms:created xsi:type="dcterms:W3CDTF">2019-10-28T13:23:16Z</dcterms:created>
  <dcterms:modified xsi:type="dcterms:W3CDTF">2021-01-08T11:46:50Z</dcterms:modified>
</cp:coreProperties>
</file>