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835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E82D3-BF5D-4CFE-A99D-ECC12DB01D9A}" type="datetimeFigureOut">
              <a:rPr kumimoji="1" lang="ja-JP" altLang="en-US" smtClean="0"/>
              <a:t>2018/6/21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27C4C-E4CF-43C4-BC18-3D9C4590FA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8344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E82D3-BF5D-4CFE-A99D-ECC12DB01D9A}" type="datetimeFigureOut">
              <a:rPr kumimoji="1" lang="ja-JP" altLang="en-US" smtClean="0"/>
              <a:t>2018/6/21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27C4C-E4CF-43C4-BC18-3D9C4590FA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8072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E82D3-BF5D-4CFE-A99D-ECC12DB01D9A}" type="datetimeFigureOut">
              <a:rPr kumimoji="1" lang="ja-JP" altLang="en-US" smtClean="0"/>
              <a:t>2018/6/21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27C4C-E4CF-43C4-BC18-3D9C4590FA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3474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E82D3-BF5D-4CFE-A99D-ECC12DB01D9A}" type="datetimeFigureOut">
              <a:rPr kumimoji="1" lang="ja-JP" altLang="en-US" smtClean="0"/>
              <a:t>2018/6/21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27C4C-E4CF-43C4-BC18-3D9C4590FA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9924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E82D3-BF5D-4CFE-A99D-ECC12DB01D9A}" type="datetimeFigureOut">
              <a:rPr kumimoji="1" lang="ja-JP" altLang="en-US" smtClean="0"/>
              <a:t>2018/6/21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27C4C-E4CF-43C4-BC18-3D9C4590FA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2164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E82D3-BF5D-4CFE-A99D-ECC12DB01D9A}" type="datetimeFigureOut">
              <a:rPr kumimoji="1" lang="ja-JP" altLang="en-US" smtClean="0"/>
              <a:t>2018/6/21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27C4C-E4CF-43C4-BC18-3D9C4590FA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3877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E82D3-BF5D-4CFE-A99D-ECC12DB01D9A}" type="datetimeFigureOut">
              <a:rPr kumimoji="1" lang="ja-JP" altLang="en-US" smtClean="0"/>
              <a:t>2018/6/21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27C4C-E4CF-43C4-BC18-3D9C4590FA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578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E82D3-BF5D-4CFE-A99D-ECC12DB01D9A}" type="datetimeFigureOut">
              <a:rPr kumimoji="1" lang="ja-JP" altLang="en-US" smtClean="0"/>
              <a:t>2018/6/21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27C4C-E4CF-43C4-BC18-3D9C4590FA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0371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E82D3-BF5D-4CFE-A99D-ECC12DB01D9A}" type="datetimeFigureOut">
              <a:rPr kumimoji="1" lang="ja-JP" altLang="en-US" smtClean="0"/>
              <a:t>2018/6/21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27C4C-E4CF-43C4-BC18-3D9C4590FA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4409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E82D3-BF5D-4CFE-A99D-ECC12DB01D9A}" type="datetimeFigureOut">
              <a:rPr kumimoji="1" lang="ja-JP" altLang="en-US" smtClean="0"/>
              <a:t>2018/6/21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27C4C-E4CF-43C4-BC18-3D9C4590FA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095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E82D3-BF5D-4CFE-A99D-ECC12DB01D9A}" type="datetimeFigureOut">
              <a:rPr kumimoji="1" lang="ja-JP" altLang="en-US" smtClean="0"/>
              <a:t>2018/6/21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27C4C-E4CF-43C4-BC18-3D9C4590FA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8076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DE82D3-BF5D-4CFE-A99D-ECC12DB01D9A}" type="datetimeFigureOut">
              <a:rPr kumimoji="1" lang="ja-JP" altLang="en-US" smtClean="0"/>
              <a:t>2018/6/21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627C4C-E4CF-43C4-BC18-3D9C4590FA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1327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E93751FB-0355-48EC-81F5-BC68E0022EE3}"/>
              </a:ext>
            </a:extLst>
          </p:cNvPr>
          <p:cNvSpPr/>
          <p:nvPr/>
        </p:nvSpPr>
        <p:spPr>
          <a:xfrm>
            <a:off x="3565050" y="4977455"/>
            <a:ext cx="4632387" cy="560716"/>
          </a:xfrm>
          <a:prstGeom prst="rect">
            <a:avLst/>
          </a:prstGeom>
          <a:pattFill prst="ltDnDiag">
            <a:fgClr>
              <a:schemeClr val="accent2">
                <a:lumMod val="7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73DBA443-4B4E-4CB1-912E-15E5539DD3B3}"/>
              </a:ext>
            </a:extLst>
          </p:cNvPr>
          <p:cNvSpPr/>
          <p:nvPr/>
        </p:nvSpPr>
        <p:spPr>
          <a:xfrm>
            <a:off x="3849723" y="4692783"/>
            <a:ext cx="4347714" cy="2846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B3E8ED86-697E-4FC7-A4A7-06FA35C0460E}"/>
              </a:ext>
            </a:extLst>
          </p:cNvPr>
          <p:cNvSpPr/>
          <p:nvPr/>
        </p:nvSpPr>
        <p:spPr>
          <a:xfrm>
            <a:off x="3828156" y="1518428"/>
            <a:ext cx="4347714" cy="2846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3F3135B0-1386-40D5-8C0E-03ECDD6ACBB9}"/>
              </a:ext>
            </a:extLst>
          </p:cNvPr>
          <p:cNvSpPr/>
          <p:nvPr/>
        </p:nvSpPr>
        <p:spPr>
          <a:xfrm rot="5400000">
            <a:off x="1770756" y="2898489"/>
            <a:ext cx="3873261" cy="2846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1BFBE423-9A87-4890-AB14-ACCF0F5AF7B4}"/>
              </a:ext>
            </a:extLst>
          </p:cNvPr>
          <p:cNvSpPr/>
          <p:nvPr/>
        </p:nvSpPr>
        <p:spPr>
          <a:xfrm>
            <a:off x="3573679" y="4692783"/>
            <a:ext cx="4623758" cy="28467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9FFC49E9-6160-481C-985A-126E7BE97121}"/>
              </a:ext>
            </a:extLst>
          </p:cNvPr>
          <p:cNvSpPr/>
          <p:nvPr/>
        </p:nvSpPr>
        <p:spPr>
          <a:xfrm>
            <a:off x="3573680" y="1803100"/>
            <a:ext cx="276043" cy="288968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BB944C28-1076-4AF2-BC0A-724881BEA5BC}"/>
              </a:ext>
            </a:extLst>
          </p:cNvPr>
          <p:cNvSpPr/>
          <p:nvPr/>
        </p:nvSpPr>
        <p:spPr>
          <a:xfrm>
            <a:off x="7248530" y="232926"/>
            <a:ext cx="718028" cy="1921701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矢印: 下 19">
            <a:extLst>
              <a:ext uri="{FF2B5EF4-FFF2-40B4-BE49-F238E27FC236}">
                <a16:creationId xmlns:a16="http://schemas.microsoft.com/office/drawing/2014/main" id="{1E3CD249-E90C-4981-BA46-7A4BB20E48F0}"/>
              </a:ext>
            </a:extLst>
          </p:cNvPr>
          <p:cNvSpPr/>
          <p:nvPr/>
        </p:nvSpPr>
        <p:spPr>
          <a:xfrm>
            <a:off x="7434802" y="2261390"/>
            <a:ext cx="370936" cy="524177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BE0EB494-7288-4C36-BC99-2DB4812BD259}"/>
                  </a:ext>
                </a:extLst>
              </p:cNvPr>
              <p:cNvSpPr txBox="1"/>
              <p:nvPr/>
            </p:nvSpPr>
            <p:spPr>
              <a:xfrm>
                <a:off x="3967045" y="1922259"/>
                <a:ext cx="442621" cy="332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𝑢𝑓</m:t>
                          </m:r>
                        </m:sub>
                      </m:sSub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BE0EB494-7288-4C36-BC99-2DB4812BD2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7045" y="1922259"/>
                <a:ext cx="442621" cy="332399"/>
              </a:xfrm>
              <a:prstGeom prst="rect">
                <a:avLst/>
              </a:prstGeom>
              <a:blipFill>
                <a:blip r:embed="rId2"/>
                <a:stretch>
                  <a:fillRect l="-13889" r="-11111" b="-2545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2B63AB02-09E7-4EA6-869D-9336E58424A5}"/>
                  </a:ext>
                </a:extLst>
              </p:cNvPr>
              <p:cNvSpPr txBox="1"/>
              <p:nvPr/>
            </p:nvSpPr>
            <p:spPr>
              <a:xfrm>
                <a:off x="3939241" y="1060560"/>
                <a:ext cx="521168" cy="332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𝑟𝑒𝑓</m:t>
                          </m:r>
                        </m:sub>
                      </m:sSub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2B63AB02-09E7-4EA6-869D-9336E58424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9241" y="1060560"/>
                <a:ext cx="521168" cy="332399"/>
              </a:xfrm>
              <a:prstGeom prst="rect">
                <a:avLst/>
              </a:prstGeom>
              <a:blipFill>
                <a:blip r:embed="rId3"/>
                <a:stretch>
                  <a:fillRect l="-11628" r="-8140" b="-2545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374E2079-7E3C-4A0D-8744-64477B544CF5}"/>
                  </a:ext>
                </a:extLst>
              </p:cNvPr>
              <p:cNvSpPr txBox="1"/>
              <p:nvPr/>
            </p:nvSpPr>
            <p:spPr>
              <a:xfrm>
                <a:off x="3074103" y="1506875"/>
                <a:ext cx="41421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𝑒𝑥</m:t>
                          </m:r>
                        </m:sub>
                      </m:sSub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374E2079-7E3C-4A0D-8744-64477B544C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4103" y="1506875"/>
                <a:ext cx="414216" cy="307777"/>
              </a:xfrm>
              <a:prstGeom prst="rect">
                <a:avLst/>
              </a:prstGeom>
              <a:blipFill>
                <a:blip r:embed="rId4"/>
                <a:stretch>
                  <a:fillRect l="-14706" r="-1471" b="-980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41014C54-32E5-4542-A490-24FCDD739188}"/>
                  </a:ext>
                </a:extLst>
              </p:cNvPr>
              <p:cNvSpPr txBox="1"/>
              <p:nvPr/>
            </p:nvSpPr>
            <p:spPr>
              <a:xfrm>
                <a:off x="5617286" y="2872123"/>
                <a:ext cx="3415102" cy="4962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𝑐</m:t>
                    </m:r>
                    <m:sSub>
                      <m:sSub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𝑠𝑎</m:t>
                        </m:r>
                      </m:sub>
                    </m:sSub>
                    <m:d>
                      <m:d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8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  <m:t>𝑠𝑎</m:t>
                            </m:r>
                          </m:sub>
                        </m:sSub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  <m:t>𝑢𝑓</m:t>
                            </m:r>
                          </m:sub>
                        </m:sSub>
                      </m:e>
                    </m:d>
                    <m:r>
                      <a:rPr kumimoji="1" lang="en-US" altLang="ja-JP" sz="2800" i="1">
                        <a:latin typeface="Cambria Math" panose="02040503050406030204" pitchFamily="18" charset="0"/>
                      </a:rPr>
                      <m:t>÷</m:t>
                    </m:r>
                  </m:oMath>
                </a14:m>
                <a:r>
                  <a:rPr kumimoji="1" lang="en-US" altLang="ja-JP" sz="2800" dirty="0"/>
                  <a:t>3.6</a:t>
                </a:r>
                <a:endParaRPr kumimoji="1" lang="ja-JP" altLang="en-US" sz="2800" dirty="0"/>
              </a:p>
            </p:txBody>
          </p:sp>
        </mc:Choice>
        <mc:Fallback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41014C54-32E5-4542-A490-24FCDD7391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7286" y="2872123"/>
                <a:ext cx="3415102" cy="496226"/>
              </a:xfrm>
              <a:prstGeom prst="rect">
                <a:avLst/>
              </a:prstGeom>
              <a:blipFill>
                <a:blip r:embed="rId5"/>
                <a:stretch>
                  <a:fillRect t="-14634" r="-5169" b="-3658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8BF34339-8BB6-491B-9B48-BB22C8E2FC28}"/>
              </a:ext>
            </a:extLst>
          </p:cNvPr>
          <p:cNvCxnSpPr>
            <a:cxnSpLocks/>
          </p:cNvCxnSpPr>
          <p:nvPr/>
        </p:nvCxnSpPr>
        <p:spPr>
          <a:xfrm flipV="1">
            <a:off x="6184643" y="639843"/>
            <a:ext cx="0" cy="1630448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62F71B9F-3779-480F-B756-7783E89054C9}"/>
                  </a:ext>
                </a:extLst>
              </p:cNvPr>
              <p:cNvSpPr txBox="1"/>
              <p:nvPr/>
            </p:nvSpPr>
            <p:spPr>
              <a:xfrm>
                <a:off x="680543" y="34196"/>
                <a:ext cx="5289781" cy="12112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p>
                        <m:e>
                          <m:sSub>
                            <m:sSubPr>
                              <m:ctrlPr>
                                <a:rPr kumimoji="1"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kumimoji="1" lang="en-US" altLang="ja-JP" sz="28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kumimoji="1" lang="en-US" altLang="ja-JP" sz="28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kumimoji="1" lang="en-US" altLang="ja-JP" sz="28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ja-JP" sz="2800" i="1">
                                  <a:latin typeface="Cambria Math" panose="02040503050406030204" pitchFamily="18" charset="0"/>
                                </a:rPr>
                                <m:t>𝑢𝑓𝑣𝑛𝑡</m:t>
                              </m:r>
                              <m:r>
                                <a:rPr kumimoji="1" lang="en-US" altLang="ja-JP" sz="28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ja-JP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kumimoji="1" lang="en-US" altLang="ja-JP" sz="2800" i="1">
                                  <a:latin typeface="Cambria Math" panose="02040503050406030204" pitchFamily="18" charset="0"/>
                                </a:rPr>
                                <m:t>𝑟𝑒𝑓</m:t>
                              </m:r>
                              <m:r>
                                <a:rPr kumimoji="1" lang="en-US" altLang="ja-JP" sz="28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ja-JP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ja-JP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8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kumimoji="1" lang="en-US" altLang="ja-JP" sz="2800" i="1">
                                      <a:latin typeface="Cambria Math" panose="02040503050406030204" pitchFamily="18" charset="0"/>
                                    </a:rPr>
                                    <m:t>𝑢𝑓</m:t>
                                  </m:r>
                                </m:sub>
                              </m:sSub>
                              <m:r>
                                <a:rPr kumimoji="1" lang="en-US" altLang="ja-JP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1" lang="en-US" altLang="ja-JP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8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kumimoji="1" lang="en-US" altLang="ja-JP" sz="2800" i="1">
                                      <a:latin typeface="Cambria Math" panose="02040503050406030204" pitchFamily="18" charset="0"/>
                                    </a:rPr>
                                    <m:t>𝑟𝑒𝑓</m:t>
                                  </m:r>
                                  <m:r>
                                    <a:rPr kumimoji="1" lang="en-US" altLang="ja-JP" sz="28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ja-JP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62F71B9F-3779-480F-B756-7783E89054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543" y="34196"/>
                <a:ext cx="5289781" cy="121129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F485E0B5-A41F-4958-A17D-3684DFC9B797}"/>
              </a:ext>
            </a:extLst>
          </p:cNvPr>
          <p:cNvCxnSpPr>
            <a:cxnSpLocks/>
          </p:cNvCxnSpPr>
          <p:nvPr/>
        </p:nvCxnSpPr>
        <p:spPr>
          <a:xfrm rot="16200000" flipV="1">
            <a:off x="3582306" y="2056900"/>
            <a:ext cx="0" cy="1630448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CD894A7A-33E6-474B-B63D-C2E39EA89D05}"/>
                  </a:ext>
                </a:extLst>
              </p:cNvPr>
              <p:cNvSpPr txBox="1"/>
              <p:nvPr/>
            </p:nvSpPr>
            <p:spPr>
              <a:xfrm>
                <a:off x="47516" y="2207775"/>
                <a:ext cx="3110403" cy="4962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𝑏𝑤</m:t>
                          </m:r>
                        </m:sub>
                      </m:sSub>
                      <m:sSub>
                        <m:sSubPr>
                          <m:ctrlPr>
                            <a:rPr kumimoji="1" lang="en-US" altLang="ja-JP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𝑏𝑤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kumimoji="1" lang="en-US" altLang="ja-JP" sz="2800" i="1">
                                  <a:latin typeface="Cambria Math" panose="02040503050406030204" pitchFamily="18" charset="0"/>
                                </a:rPr>
                                <m:t>𝑢𝑓</m:t>
                              </m:r>
                            </m:sub>
                          </m:sSub>
                          <m:r>
                            <a:rPr kumimoji="1" lang="en-US" altLang="ja-JP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CD894A7A-33E6-474B-B63D-C2E39EA89D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16" y="2207775"/>
                <a:ext cx="3110403" cy="49622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1102DB69-9B54-4EF6-BAE1-68A0AB3080FA}"/>
              </a:ext>
            </a:extLst>
          </p:cNvPr>
          <p:cNvCxnSpPr>
            <a:cxnSpLocks/>
          </p:cNvCxnSpPr>
          <p:nvPr/>
        </p:nvCxnSpPr>
        <p:spPr>
          <a:xfrm rot="16200000" flipV="1">
            <a:off x="3582306" y="2530694"/>
            <a:ext cx="0" cy="1630448"/>
          </a:xfrm>
          <a:prstGeom prst="straightConnector1">
            <a:avLst/>
          </a:prstGeom>
          <a:ln w="76200">
            <a:solidFill>
              <a:schemeClr val="accent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03643A11-0D23-4AAD-AB6A-0C7762C3F445}"/>
                  </a:ext>
                </a:extLst>
              </p:cNvPr>
              <p:cNvSpPr txBox="1"/>
              <p:nvPr/>
            </p:nvSpPr>
            <p:spPr>
              <a:xfrm>
                <a:off x="488727" y="3539740"/>
                <a:ext cx="2669192" cy="4962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𝜓</m:t>
                      </m:r>
                      <m:sSub>
                        <m:sSubPr>
                          <m:ctrlPr>
                            <a:rPr kumimoji="1" lang="en-US" altLang="ja-JP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𝑢𝑓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kumimoji="1" lang="en-US" altLang="ja-JP" sz="2800" i="1">
                                  <a:latin typeface="Cambria Math" panose="02040503050406030204" pitchFamily="18" charset="0"/>
                                </a:rPr>
                                <m:t>𝑢𝑓</m:t>
                              </m:r>
                            </m:sub>
                          </m:sSub>
                          <m:r>
                            <a:rPr kumimoji="1" lang="en-US" altLang="ja-JP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03643A11-0D23-4AAD-AB6A-0C7762C3F4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727" y="3539740"/>
                <a:ext cx="2669192" cy="49622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22406ED9-02AA-4BF5-9C8B-BDE25AF91E59}"/>
              </a:ext>
            </a:extLst>
          </p:cNvPr>
          <p:cNvCxnSpPr>
            <a:cxnSpLocks/>
          </p:cNvCxnSpPr>
          <p:nvPr/>
        </p:nvCxnSpPr>
        <p:spPr>
          <a:xfrm flipV="1">
            <a:off x="7513973" y="4209917"/>
            <a:ext cx="0" cy="1630448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39B953B9-70C9-4FD3-AB3F-0DF372A36173}"/>
                  </a:ext>
                </a:extLst>
              </p:cNvPr>
              <p:cNvSpPr txBox="1"/>
              <p:nvPr/>
            </p:nvSpPr>
            <p:spPr>
              <a:xfrm>
                <a:off x="6881668" y="3692394"/>
                <a:ext cx="1168590" cy="4653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𝑏𝑓</m:t>
                          </m:r>
                        </m:sub>
                      </m:sSub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𝑏𝑓</m:t>
                          </m:r>
                        </m:sub>
                      </m:sSub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39B953B9-70C9-4FD3-AB3F-0DF372A361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1668" y="3692394"/>
                <a:ext cx="1168590" cy="46538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91E59C58-8BDC-4181-8071-7440BB425ADE}"/>
              </a:ext>
            </a:extLst>
          </p:cNvPr>
          <p:cNvSpPr txBox="1"/>
          <p:nvPr/>
        </p:nvSpPr>
        <p:spPr>
          <a:xfrm>
            <a:off x="8240959" y="431925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土間床</a:t>
            </a: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4D016B43-409E-490B-ADF6-515B8750D43F}"/>
              </a:ext>
            </a:extLst>
          </p:cNvPr>
          <p:cNvSpPr txBox="1"/>
          <p:nvPr/>
        </p:nvSpPr>
        <p:spPr>
          <a:xfrm>
            <a:off x="6531665" y="108075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居室</a:t>
            </a: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03F497FE-F620-4319-85EC-D483234E22D4}"/>
              </a:ext>
            </a:extLst>
          </p:cNvPr>
          <p:cNvSpPr txBox="1"/>
          <p:nvPr/>
        </p:nvSpPr>
        <p:spPr>
          <a:xfrm>
            <a:off x="6540291" y="186431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床下</a:t>
            </a: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A8D927D0-CF41-4FBC-92AE-A44E584B007E}"/>
              </a:ext>
            </a:extLst>
          </p:cNvPr>
          <p:cNvSpPr txBox="1"/>
          <p:nvPr/>
        </p:nvSpPr>
        <p:spPr>
          <a:xfrm>
            <a:off x="4119121" y="2386008"/>
            <a:ext cx="1149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基礎外壁</a:t>
            </a:r>
          </a:p>
        </p:txBody>
      </p: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5BDB1B22-1D94-4693-B8BE-940856BD8B9E}"/>
              </a:ext>
            </a:extLst>
          </p:cNvPr>
          <p:cNvCxnSpPr>
            <a:cxnSpLocks/>
          </p:cNvCxnSpPr>
          <p:nvPr/>
        </p:nvCxnSpPr>
        <p:spPr>
          <a:xfrm>
            <a:off x="3751115" y="2556947"/>
            <a:ext cx="407913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00BBEA54-9AB6-4925-9743-20208B1C1811}"/>
              </a:ext>
            </a:extLst>
          </p:cNvPr>
          <p:cNvSpPr/>
          <p:nvPr/>
        </p:nvSpPr>
        <p:spPr>
          <a:xfrm>
            <a:off x="4036884" y="3945624"/>
            <a:ext cx="996351" cy="52858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3C3C36AE-B40B-4F9A-90A3-0E713961D9B3}"/>
              </a:ext>
            </a:extLst>
          </p:cNvPr>
          <p:cNvSpPr txBox="1"/>
          <p:nvPr/>
        </p:nvSpPr>
        <p:spPr>
          <a:xfrm>
            <a:off x="5168981" y="3852426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蓄熱部位</a:t>
            </a:r>
            <a:endParaRPr kumimoji="1" lang="en-US" altLang="ja-JP" dirty="0"/>
          </a:p>
          <a:p>
            <a:r>
              <a:rPr kumimoji="1" lang="ja-JP" altLang="en-US" dirty="0"/>
              <a:t>（土間床を除く）</a:t>
            </a:r>
          </a:p>
        </p:txBody>
      </p: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B1AC724B-2AB7-4392-9CFD-E4D51A1ECC16}"/>
              </a:ext>
            </a:extLst>
          </p:cNvPr>
          <p:cNvCxnSpPr>
            <a:cxnSpLocks/>
            <a:endCxn id="49" idx="1"/>
          </p:cNvCxnSpPr>
          <p:nvPr/>
        </p:nvCxnSpPr>
        <p:spPr>
          <a:xfrm flipV="1">
            <a:off x="4962711" y="4175592"/>
            <a:ext cx="206270" cy="78324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6F726898-F399-44B7-99F8-1A68EE498DF5}"/>
              </a:ext>
            </a:extLst>
          </p:cNvPr>
          <p:cNvSpPr txBox="1"/>
          <p:nvPr/>
        </p:nvSpPr>
        <p:spPr>
          <a:xfrm>
            <a:off x="7324837" y="475705"/>
            <a:ext cx="590867" cy="1310936"/>
          </a:xfrm>
          <a:prstGeom prst="rect">
            <a:avLst/>
          </a:prstGeom>
          <a:noFill/>
        </p:spPr>
        <p:txBody>
          <a:bodyPr vert="wordArtVertRtl" wrap="none" rtlCol="0">
            <a:spAutoFit/>
          </a:bodyPr>
          <a:lstStyle/>
          <a:p>
            <a:r>
              <a:rPr kumimoji="1" lang="ja-JP" altLang="en-US" dirty="0"/>
              <a:t>ダクト</a:t>
            </a:r>
          </a:p>
        </p:txBody>
      </p:sp>
      <p:sp>
        <p:nvSpPr>
          <p:cNvPr id="55" name="フリーフォーム: 図形 54">
            <a:extLst>
              <a:ext uri="{FF2B5EF4-FFF2-40B4-BE49-F238E27FC236}">
                <a16:creationId xmlns:a16="http://schemas.microsoft.com/office/drawing/2014/main" id="{9A2222C0-DFDD-4ADB-93F6-A80578DDB6B0}"/>
              </a:ext>
            </a:extLst>
          </p:cNvPr>
          <p:cNvSpPr/>
          <p:nvPr/>
        </p:nvSpPr>
        <p:spPr>
          <a:xfrm>
            <a:off x="4230979" y="3342410"/>
            <a:ext cx="1205418" cy="552926"/>
          </a:xfrm>
          <a:custGeom>
            <a:avLst/>
            <a:gdLst>
              <a:gd name="connsiteX0" fmla="*/ 0 w 655608"/>
              <a:gd name="connsiteY0" fmla="*/ 0 h 215721"/>
              <a:gd name="connsiteX1" fmla="*/ 327804 w 655608"/>
              <a:gd name="connsiteY1" fmla="*/ 215661 h 215721"/>
              <a:gd name="connsiteX2" fmla="*/ 655608 w 655608"/>
              <a:gd name="connsiteY2" fmla="*/ 17253 h 215721"/>
              <a:gd name="connsiteX0" fmla="*/ 0 w 858306"/>
              <a:gd name="connsiteY0" fmla="*/ 198468 h 419001"/>
              <a:gd name="connsiteX1" fmla="*/ 327804 w 858306"/>
              <a:gd name="connsiteY1" fmla="*/ 414129 h 419001"/>
              <a:gd name="connsiteX2" fmla="*/ 858306 w 858306"/>
              <a:gd name="connsiteY2" fmla="*/ 0 h 419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58306" h="419001">
                <a:moveTo>
                  <a:pt x="0" y="198468"/>
                </a:moveTo>
                <a:cubicBezTo>
                  <a:pt x="109268" y="304861"/>
                  <a:pt x="184753" y="447207"/>
                  <a:pt x="327804" y="414129"/>
                </a:cubicBezTo>
                <a:cubicBezTo>
                  <a:pt x="470855" y="381051"/>
                  <a:pt x="749038" y="100641"/>
                  <a:pt x="858306" y="0"/>
                </a:cubicBezTo>
              </a:path>
            </a:pathLst>
          </a:custGeom>
          <a:noFill/>
          <a:ln w="76200">
            <a:solidFill>
              <a:schemeClr val="accent2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テキスト ボックス 56">
                <a:extLst>
                  <a:ext uri="{FF2B5EF4-FFF2-40B4-BE49-F238E27FC236}">
                    <a16:creationId xmlns:a16="http://schemas.microsoft.com/office/drawing/2014/main" id="{22160144-410D-4C22-8970-AAF16E46DDC9}"/>
                  </a:ext>
                </a:extLst>
              </p:cNvPr>
              <p:cNvSpPr txBox="1"/>
              <p:nvPr/>
            </p:nvSpPr>
            <p:spPr>
              <a:xfrm>
                <a:off x="298585" y="5353043"/>
                <a:ext cx="4936993" cy="14388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ja-JP" sz="2800" i="1">
                                  <a:latin typeface="Cambria Math" panose="02040503050406030204" pitchFamily="18" charset="0"/>
                                </a:rPr>
                                <m:t>𝑢𝑓</m:t>
                              </m:r>
                              <m:r>
                                <a:rPr kumimoji="1" lang="en-US" altLang="ja-JP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ja-JP" sz="2800" i="1">
                                  <a:latin typeface="Cambria Math" panose="02040503050406030204" pitchFamily="18" charset="0"/>
                                </a:rPr>
                                <m:t>h𝑠𝑒</m:t>
                              </m:r>
                            </m:sub>
                          </m:sSub>
                          <m:f>
                            <m:fPr>
                              <m:ctrlPr>
                                <a:rPr kumimoji="1" lang="en-US" altLang="ja-JP" sz="28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h𝑠𝑒</m:t>
                                  </m:r>
                                </m:sub>
                              </m:sSub>
                            </m:num>
                            <m:den>
                              <m:r>
                                <a:rPr kumimoji="1" lang="en-US" altLang="ja-JP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kumimoji="1" lang="en-US" altLang="ja-JP" sz="28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h𝑠𝑒</m:t>
                                  </m:r>
                                </m:sub>
                              </m:sSub>
                            </m:num>
                            <m:den>
                              <m:r>
                                <a:rPr kumimoji="1" lang="en-US" altLang="ja-JP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ja-JP" sz="2800" i="1">
                                  <a:latin typeface="Cambria Math" panose="02040503050406030204" pitchFamily="18" charset="0"/>
                                </a:rPr>
                                <m:t>𝑢𝑓</m:t>
                              </m:r>
                              <m:r>
                                <a:rPr kumimoji="1" lang="en-US" altLang="ja-JP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ja-JP" sz="2800" i="1">
                                  <a:latin typeface="Cambria Math" panose="02040503050406030204" pitchFamily="18" charset="0"/>
                                </a:rPr>
                                <m:t>h𝑠𝑒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kumimoji="1" lang="en-US" altLang="ja-JP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kumimoji="1" lang="en-US" altLang="ja-JP" sz="2800" i="1">
                                  <a:latin typeface="Cambria Math" panose="02040503050406030204" pitchFamily="18" charset="0"/>
                                </a:rPr>
                                <m:t>h𝑠𝑒</m:t>
                              </m:r>
                              <m:r>
                                <a:rPr kumimoji="1" lang="en-US" altLang="ja-JP" sz="28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ja-JP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kumimoji="1" lang="en-US" altLang="ja-JP" sz="28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kumimoji="1" lang="en-US" altLang="ja-JP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kumimoji="1" lang="en-US" altLang="ja-JP" sz="2800" i="1">
                                  <a:latin typeface="Cambria Math" panose="02040503050406030204" pitchFamily="18" charset="0"/>
                                </a:rPr>
                                <m:t>𝑢𝑓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>
          <p:sp>
            <p:nvSpPr>
              <p:cNvPr id="57" name="テキスト ボックス 56">
                <a:extLst>
                  <a:ext uri="{FF2B5EF4-FFF2-40B4-BE49-F238E27FC236}">
                    <a16:creationId xmlns:a16="http://schemas.microsoft.com/office/drawing/2014/main" id="{22160144-410D-4C22-8970-AAF16E46DD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585" y="5353043"/>
                <a:ext cx="4936993" cy="143885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直線コネクタ 57">
            <a:extLst>
              <a:ext uri="{FF2B5EF4-FFF2-40B4-BE49-F238E27FC236}">
                <a16:creationId xmlns:a16="http://schemas.microsoft.com/office/drawing/2014/main" id="{57730D74-0E95-4726-A2DA-1005A58C9902}"/>
              </a:ext>
            </a:extLst>
          </p:cNvPr>
          <p:cNvCxnSpPr>
            <a:cxnSpLocks/>
            <a:stCxn id="57" idx="0"/>
            <a:endCxn id="55" idx="1"/>
          </p:cNvCxnSpPr>
          <p:nvPr/>
        </p:nvCxnSpPr>
        <p:spPr>
          <a:xfrm flipV="1">
            <a:off x="2767082" y="3888907"/>
            <a:ext cx="1924270" cy="1464136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32CA7140-DC33-4118-AD98-D7B1072533C2}"/>
              </a:ext>
            </a:extLst>
          </p:cNvPr>
          <p:cNvSpPr txBox="1"/>
          <p:nvPr/>
        </p:nvSpPr>
        <p:spPr>
          <a:xfrm>
            <a:off x="8234695" y="559967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地盤</a:t>
            </a:r>
          </a:p>
        </p:txBody>
      </p:sp>
      <p:cxnSp>
        <p:nvCxnSpPr>
          <p:cNvPr id="62" name="直線コネクタ 61">
            <a:extLst>
              <a:ext uri="{FF2B5EF4-FFF2-40B4-BE49-F238E27FC236}">
                <a16:creationId xmlns:a16="http://schemas.microsoft.com/office/drawing/2014/main" id="{9301F265-2403-4C6F-81FC-96E42308F384}"/>
              </a:ext>
            </a:extLst>
          </p:cNvPr>
          <p:cNvCxnSpPr>
            <a:cxnSpLocks/>
            <a:endCxn id="61" idx="1"/>
          </p:cNvCxnSpPr>
          <p:nvPr/>
        </p:nvCxnSpPr>
        <p:spPr>
          <a:xfrm>
            <a:off x="7966558" y="5331681"/>
            <a:ext cx="268137" cy="452658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48B59E1B-5AC0-4EDF-8819-C36EEBDBC567}"/>
              </a:ext>
            </a:extLst>
          </p:cNvPr>
          <p:cNvCxnSpPr>
            <a:cxnSpLocks/>
          </p:cNvCxnSpPr>
          <p:nvPr/>
        </p:nvCxnSpPr>
        <p:spPr>
          <a:xfrm flipV="1">
            <a:off x="8051006" y="4503918"/>
            <a:ext cx="163906" cy="184666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AEAE8A9E-16C3-4FE4-9E23-EC440823B169}"/>
                  </a:ext>
                </a:extLst>
              </p:cNvPr>
              <p:cNvSpPr txBox="1"/>
              <p:nvPr/>
            </p:nvSpPr>
            <p:spPr>
              <a:xfrm>
                <a:off x="4416396" y="4099450"/>
                <a:ext cx="518604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h𝑠𝑒</m:t>
                          </m:r>
                        </m:sub>
                      </m:sSub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AEAE8A9E-16C3-4FE4-9E23-EC440823B1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6396" y="4099450"/>
                <a:ext cx="518604" cy="307777"/>
              </a:xfrm>
              <a:prstGeom prst="rect">
                <a:avLst/>
              </a:prstGeom>
              <a:blipFill>
                <a:blip r:embed="rId11"/>
                <a:stretch>
                  <a:fillRect l="-11628" r="-3488" b="-156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07719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398</TotalTime>
  <Words>36</Words>
  <Application>Microsoft Office PowerPoint</Application>
  <PresentationFormat>画面に合わせる (4:3)</PresentationFormat>
  <Paragraphs>18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8" baseType="lpstr">
      <vt:lpstr>游ゴシック</vt:lpstr>
      <vt:lpstr>游ゴシック Light</vt:lpstr>
      <vt:lpstr>Arial</vt:lpstr>
      <vt:lpstr>Calibri</vt:lpstr>
      <vt:lpstr>Calibri Light</vt:lpstr>
      <vt:lpstr>Cambria Math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habara</dc:creator>
  <cp:lastModifiedBy>habara</cp:lastModifiedBy>
  <cp:revision>23</cp:revision>
  <dcterms:created xsi:type="dcterms:W3CDTF">2018-06-20T10:02:25Z</dcterms:created>
  <dcterms:modified xsi:type="dcterms:W3CDTF">2018-06-21T06:09:51Z</dcterms:modified>
</cp:coreProperties>
</file>