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47-3548-906E-98A327F25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47-3548-906E-98A327F25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47-3548-906E-98A327F25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8675568"/>
        <c:axId val="908204912"/>
      </c:lineChart>
      <c:catAx>
        <c:axId val="90867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8204912"/>
        <c:crosses val="autoZero"/>
        <c:auto val="1"/>
        <c:lblAlgn val="ctr"/>
        <c:lblOffset val="100"/>
        <c:noMultiLvlLbl val="0"/>
      </c:catAx>
      <c:valAx>
        <c:axId val="90820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867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5D0C0-6FED-BA75-983A-9ABD15F01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B0DD7-1DB1-94B0-004E-406D89B89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D37F3-064E-5863-8940-2AC4D075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DE2A0-86E8-A257-1A1D-CE951556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4A2EA-B34A-78D3-B2E0-E6C27F33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8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9108C-3613-D28E-B66E-E94B33BE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3DEA5-2B81-1DBE-1CD0-02A320683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517EE3-FC42-8BD6-8D84-036F904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72A4A-D954-2263-4975-3096D343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07249-EF69-D02C-A5AB-AC30EAD7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2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0CDD94-03B3-17B1-6CE2-968DC61E5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C61775-079F-A29B-76B3-B0C7490E7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2D848-6E06-27EB-7747-EBFB7545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F0247-6CD1-AEFA-1455-00576E96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D3B3E-E85B-5AB5-5121-63F0DD95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30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B870B-B196-B330-7652-1AC57C89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DDD278-ADB4-B922-E49C-589C70E5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2F71B-94BF-7FB9-68AF-3DAB978F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9A8FE-237C-EB2E-8D7E-C68FFC99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596EF-34BD-E117-5E22-1E5C6286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84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4C4F2-23BD-2D5D-1724-436F5AEA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BE940F-B764-2629-F91E-F3C5CDF4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B0DD20-A9D9-B87F-88D1-6E9C5286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C97838-364A-1D3D-E9A5-38CC083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1DA0F0-E2B6-0C05-D307-6C8D86E7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4EADF-B6A0-712F-2B0F-EF68A6BA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E43738-A690-BE5E-FFF6-865534C14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CC30E0-8C47-B5A2-7BEE-9AD72A37E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8AA4E2-7267-CD74-3F83-938B1241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F3DFFF-F66E-1302-0A7E-277C550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32CB87-F472-2BAB-4CA1-A74D46DB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2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9AC79-5378-AAD9-2757-B3FEAF85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350046-1CEB-90CC-F5CC-747917DB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FA1480-CFAA-407E-52F6-7CA982A33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E36AD3-3D36-CAEA-AF0B-197B681E2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05F03E-3677-DDCB-46E7-3AE348C38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517C34-FC00-23E0-7502-ED4CD2D9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26DDAE-B07C-F7E8-3DC1-03285845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7E6DAE-F2E1-8E96-B31F-22B21F9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CFE08-1BD6-87FB-A119-E33DFBFD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B29B1E-D980-64A0-762C-4FEE5AB7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D372F4-DAF9-C7BF-6086-31198455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172B4E-7F34-73B2-2B64-9D59BAAB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40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BE7E33-8050-1914-C229-AAC70748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0D2060-C099-3BBE-526E-5A89B086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378F28-F955-B276-023F-C9C096E3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9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05E1A-F18E-5828-C0C0-029EF45C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9D2AFB-F953-E13F-31D6-91A542DF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D36A19-A88F-ECA5-350D-9C048472A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017FD4-5F11-F870-E099-93F27AB6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47AD71-3352-34C9-7D52-2FDE0A8A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D90F7D-F13E-5CF7-C851-A4A032B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83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D3B0-9D6A-4DD6-DF90-091DEAC8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75F187-755D-3003-688D-AA558C5D8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89F348-DA94-716F-4D1B-747666109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0143D-4F13-C850-D48F-E8312672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1478E4-0EB3-FF88-E4FE-266675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AB8FB7-D060-C52E-F2F6-288E9DE4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82F53B-A66E-14CF-17EA-563F01AA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4CC0E6-C5A7-F3AD-B5F9-683450C4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E67F7-6FD1-AFC7-245D-BF0EADD6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A1A70-FDC1-B24D-A5CE-DE6CC5F33669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3EAE7-1512-14C6-22EC-E7DAFCA29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156567-A214-01D0-E756-810E1F58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5727-81C2-EA4B-9B91-97FF28D49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39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65D0922-9F7B-C1AA-55A1-B9816BA578F3}"/>
              </a:ext>
            </a:extLst>
          </p:cNvPr>
          <p:cNvGrpSpPr/>
          <p:nvPr/>
        </p:nvGrpSpPr>
        <p:grpSpPr>
          <a:xfrm>
            <a:off x="4049217" y="996380"/>
            <a:ext cx="4859079" cy="5592726"/>
            <a:chOff x="3519377" y="287079"/>
            <a:chExt cx="4859079" cy="559272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F5EF07B-991E-34B0-A432-10B6C644EF14}"/>
                </a:ext>
              </a:extLst>
            </p:cNvPr>
            <p:cNvSpPr/>
            <p:nvPr/>
          </p:nvSpPr>
          <p:spPr>
            <a:xfrm>
              <a:off x="3519377" y="287079"/>
              <a:ext cx="4859079" cy="5592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ゲージ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F7F64961-5EDE-FD7C-9F2E-AD2291794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699" t="19975" r="51470" b="8211"/>
            <a:stretch/>
          </p:blipFill>
          <p:spPr>
            <a:xfrm>
              <a:off x="3728438" y="916685"/>
              <a:ext cx="4414668" cy="2963338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849187D-2F9D-68F6-D5C2-4993DDC2B07E}"/>
                </a:ext>
              </a:extLst>
            </p:cNvPr>
            <p:cNvSpPr txBox="1"/>
            <p:nvPr/>
          </p:nvSpPr>
          <p:spPr>
            <a:xfrm>
              <a:off x="4967416" y="547353"/>
              <a:ext cx="2014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作業効率メーター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26B7DF8-6112-E5D9-E49F-69A30E3656FA}"/>
                </a:ext>
              </a:extLst>
            </p:cNvPr>
            <p:cNvSpPr txBox="1"/>
            <p:nvPr/>
          </p:nvSpPr>
          <p:spPr>
            <a:xfrm>
              <a:off x="3929449" y="3880023"/>
              <a:ext cx="4065373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/>
                <a:t>現在</a:t>
              </a:r>
              <a:r>
                <a:rPr lang="ja-JP" altLang="en-US"/>
                <a:t>：</a:t>
              </a:r>
              <a:r>
                <a:rPr lang="en-US" altLang="ja-JP" dirty="0">
                  <a:solidFill>
                    <a:srgbClr val="FF0000"/>
                  </a:solidFill>
                </a:rPr>
                <a:t>46</a:t>
              </a:r>
            </a:p>
            <a:p>
              <a:pPr algn="ctr"/>
              <a:r>
                <a:rPr kumimoji="1" lang="ja-JP" altLang="en-US"/>
                <a:t>平均</a:t>
              </a:r>
              <a:r>
                <a:rPr lang="ja-JP" altLang="en-US"/>
                <a:t>：</a:t>
              </a:r>
              <a:r>
                <a:rPr lang="en-US" altLang="ja-JP" dirty="0">
                  <a:solidFill>
                    <a:srgbClr val="00B050"/>
                  </a:solidFill>
                </a:rPr>
                <a:t>36</a:t>
              </a:r>
            </a:p>
            <a:p>
              <a:pPr algn="ctr"/>
              <a:r>
                <a:rPr kumimoji="1" lang="ja-JP" altLang="en-US"/>
                <a:t>直近平均：</a:t>
              </a:r>
              <a:r>
                <a:rPr kumimoji="1" lang="en-US" altLang="ja-JP" dirty="0">
                  <a:solidFill>
                    <a:srgbClr val="FFC000"/>
                  </a:solidFill>
                </a:rPr>
                <a:t>40</a:t>
              </a:r>
            </a:p>
            <a:p>
              <a:pPr algn="ctr"/>
              <a:endParaRPr lang="en-US" altLang="ja-JP" dirty="0">
                <a:solidFill>
                  <a:srgbClr val="FFC000"/>
                </a:solidFill>
              </a:endParaRPr>
            </a:p>
            <a:p>
              <a:pPr algn="ctr"/>
              <a:r>
                <a:rPr kumimoji="1" lang="ja-JP" altLang="en-US"/>
                <a:t>評価：</a:t>
              </a:r>
              <a:r>
                <a:rPr kumimoji="1" lang="en-US" altLang="ja-JP" sz="3600" dirty="0">
                  <a:solidFill>
                    <a:srgbClr val="FF0000"/>
                  </a:solidFill>
                </a:rPr>
                <a:t>Excellent</a:t>
              </a:r>
              <a:endParaRPr kumimoji="1" lang="en-US" altLang="ja-JP" dirty="0">
                <a:solidFill>
                  <a:srgbClr val="FF0000"/>
                </a:solidFill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933558B-6EE5-0D15-4943-276610E038E4}"/>
                </a:ext>
              </a:extLst>
            </p:cNvPr>
            <p:cNvSpPr txBox="1"/>
            <p:nvPr/>
          </p:nvSpPr>
          <p:spPr>
            <a:xfrm flipH="1">
              <a:off x="6437874" y="929042"/>
              <a:ext cx="815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0">
                  <a:solidFill>
                    <a:srgbClr val="FFC000"/>
                  </a:solidFill>
                </a:rPr>
                <a:t>・</a:t>
              </a:r>
              <a:endParaRPr kumimoji="1" lang="en-US" altLang="ja-JP" sz="6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18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52D7C49-1B3A-F331-3299-1B638DE295F1}"/>
              </a:ext>
            </a:extLst>
          </p:cNvPr>
          <p:cNvGrpSpPr/>
          <p:nvPr/>
        </p:nvGrpSpPr>
        <p:grpSpPr>
          <a:xfrm>
            <a:off x="3016853" y="784236"/>
            <a:ext cx="6012847" cy="3115517"/>
            <a:chOff x="3016853" y="701940"/>
            <a:chExt cx="6012847" cy="3115517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164ED09-748F-601B-CA88-BA3812743104}"/>
                </a:ext>
              </a:extLst>
            </p:cNvPr>
            <p:cNvGrpSpPr/>
            <p:nvPr/>
          </p:nvGrpSpPr>
          <p:grpSpPr>
            <a:xfrm>
              <a:off x="3071717" y="800100"/>
              <a:ext cx="5957983" cy="3017357"/>
              <a:chOff x="3071717" y="800100"/>
              <a:chExt cx="5957983" cy="3017357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8BCE2BC-E02C-4345-95D4-E8AA5FE1200B}"/>
                  </a:ext>
                </a:extLst>
              </p:cNvPr>
              <p:cNvSpPr/>
              <p:nvPr/>
            </p:nvSpPr>
            <p:spPr>
              <a:xfrm>
                <a:off x="3071717" y="800100"/>
                <a:ext cx="5957983" cy="30173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パイ 4">
                <a:extLst>
                  <a:ext uri="{FF2B5EF4-FFF2-40B4-BE49-F238E27FC236}">
                    <a16:creationId xmlns:a16="http://schemas.microsoft.com/office/drawing/2014/main" id="{D5C44BF8-B7AB-B155-DDE6-4B5D013327F8}"/>
                  </a:ext>
                </a:extLst>
              </p:cNvPr>
              <p:cNvSpPr/>
              <p:nvPr/>
            </p:nvSpPr>
            <p:spPr>
              <a:xfrm rot="18300344">
                <a:off x="4381451" y="1229530"/>
                <a:ext cx="1430655" cy="1561465"/>
              </a:xfrm>
              <a:prstGeom prst="pie">
                <a:avLst>
                  <a:gd name="adj1" fmla="val 12801468"/>
                  <a:gd name="adj2" fmla="val 16200000"/>
                </a:avLst>
              </a:prstGeom>
              <a:solidFill>
                <a:schemeClr val="accent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pic>
            <p:nvPicPr>
              <p:cNvPr id="7" name="図 6" descr="クマの人形&#10;&#10;中程度の精度で自動的に生成された説明">
                <a:extLst>
                  <a:ext uri="{FF2B5EF4-FFF2-40B4-BE49-F238E27FC236}">
                    <a16:creationId xmlns:a16="http://schemas.microsoft.com/office/drawing/2014/main" id="{0608EE7D-3CF0-CCE3-E17B-3ECFDA86A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1717" y="1453907"/>
                <a:ext cx="1699260" cy="1699260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52915AF-92E0-66F9-F876-E78A96D88C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96"/>
              <a:stretch/>
            </p:blipFill>
            <p:spPr bwMode="auto">
              <a:xfrm>
                <a:off x="6503203" y="1052984"/>
                <a:ext cx="2152015" cy="24072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9" name="テキスト ボックス 15">
                <a:extLst>
                  <a:ext uri="{FF2B5EF4-FFF2-40B4-BE49-F238E27FC236}">
                    <a16:creationId xmlns:a16="http://schemas.microsoft.com/office/drawing/2014/main" id="{BA44A55C-145C-F92B-0608-64989294FD61}"/>
                  </a:ext>
                </a:extLst>
              </p:cNvPr>
              <p:cNvSpPr txBox="1"/>
              <p:nvPr/>
            </p:nvSpPr>
            <p:spPr>
              <a:xfrm>
                <a:off x="4782528" y="1542312"/>
                <a:ext cx="1471930" cy="31496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sz="1400" kern="100">
                    <a:effectLst/>
                    <a:latin typeface="游明朝" panose="02020400000000000000" pitchFamily="18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視線チェック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127EB2B2-275E-AA42-B56A-B6421046F81B}"/>
                  </a:ext>
                </a:extLst>
              </p:cNvPr>
              <p:cNvCxnSpPr/>
              <p:nvPr/>
            </p:nvCxnSpPr>
            <p:spPr>
              <a:xfrm flipV="1">
                <a:off x="4411634" y="2005297"/>
                <a:ext cx="685800" cy="2749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0B512466-8571-0965-9E35-CBCC669E0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9389" y="1564906"/>
                <a:ext cx="641053" cy="4325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11AB005D-E97E-AF3A-7B5C-EF45137A8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5243" y="1620992"/>
                <a:ext cx="2427605" cy="2196465"/>
              </a:xfrm>
              <a:prstGeom prst="rect">
                <a:avLst/>
              </a:prstGeom>
            </p:spPr>
          </p:pic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556D4411-6897-ACE0-C4B7-D8C986BAAC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21" y="2423117"/>
                <a:ext cx="507304" cy="11769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444219A-CED9-CB03-5C31-355A780460AA}"/>
                </a:ext>
              </a:extLst>
            </p:cNvPr>
            <p:cNvSpPr txBox="1"/>
            <p:nvPr/>
          </p:nvSpPr>
          <p:spPr>
            <a:xfrm>
              <a:off x="3016853" y="701940"/>
              <a:ext cx="287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[</a:t>
              </a:r>
              <a:r>
                <a:rPr kumimoji="1" lang="ja-JP" altLang="en-US"/>
                <a:t>実験</a:t>
              </a:r>
              <a:r>
                <a:rPr kumimoji="1" lang="en-US" altLang="ja-JP" dirty="0"/>
                <a:t>1]</a:t>
              </a:r>
              <a:r>
                <a:rPr lang="en-US" altLang="ja-JP" dirty="0"/>
                <a:t>  </a:t>
              </a:r>
              <a:r>
                <a:rPr kumimoji="1" lang="ja-JP" altLang="en-US"/>
                <a:t>視覚による支援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48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A410B88-C23D-3217-D071-CFA5D54BE567}"/>
              </a:ext>
            </a:extLst>
          </p:cNvPr>
          <p:cNvGrpSpPr/>
          <p:nvPr/>
        </p:nvGrpSpPr>
        <p:grpSpPr>
          <a:xfrm>
            <a:off x="2724912" y="637953"/>
            <a:ext cx="8375904" cy="3778599"/>
            <a:chOff x="2724912" y="637953"/>
            <a:chExt cx="8375904" cy="3778599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0F2AEDA-D980-57A4-242D-21872EFA0C17}"/>
                </a:ext>
              </a:extLst>
            </p:cNvPr>
            <p:cNvGrpSpPr/>
            <p:nvPr/>
          </p:nvGrpSpPr>
          <p:grpSpPr>
            <a:xfrm>
              <a:off x="2724912" y="637953"/>
              <a:ext cx="8375904" cy="3778599"/>
              <a:chOff x="2724912" y="637953"/>
              <a:chExt cx="8375904" cy="377859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8BCE2BC-E02C-4345-95D4-E8AA5FE1200B}"/>
                  </a:ext>
                </a:extLst>
              </p:cNvPr>
              <p:cNvSpPr/>
              <p:nvPr/>
            </p:nvSpPr>
            <p:spPr>
              <a:xfrm>
                <a:off x="2724912" y="637953"/>
                <a:ext cx="8375904" cy="37785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" name="図 6" descr="クマの人形&#10;&#10;中程度の精度で自動的に生成された説明">
                <a:extLst>
                  <a:ext uri="{FF2B5EF4-FFF2-40B4-BE49-F238E27FC236}">
                    <a16:creationId xmlns:a16="http://schemas.microsoft.com/office/drawing/2014/main" id="{0608EE7D-3CF0-CCE3-E17B-3ECFDA86A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3453" y="1325880"/>
                <a:ext cx="1699260" cy="1699260"/>
              </a:xfrm>
              <a:prstGeom prst="rect">
                <a:avLst/>
              </a:prstGeom>
            </p:spPr>
          </p:pic>
          <p:pic>
            <p:nvPicPr>
              <p:cNvPr id="2" name="図 1" descr="ロゴ, アイコン&#10;&#10;自動的に生成された説明">
                <a:extLst>
                  <a:ext uri="{FF2B5EF4-FFF2-40B4-BE49-F238E27FC236}">
                    <a16:creationId xmlns:a16="http://schemas.microsoft.com/office/drawing/2014/main" id="{2AD02B7E-A78D-7B0B-2AF9-191E7B3BE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1753" y="3052572"/>
                <a:ext cx="1407795" cy="1252855"/>
              </a:xfrm>
              <a:prstGeom prst="rect">
                <a:avLst/>
              </a:prstGeom>
            </p:spPr>
          </p:pic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70BDBB-84DF-4582-8A33-90E5B55C40E2}"/>
                  </a:ext>
                </a:extLst>
              </p:cNvPr>
              <p:cNvSpPr txBox="1"/>
              <p:nvPr/>
            </p:nvSpPr>
            <p:spPr>
              <a:xfrm>
                <a:off x="6662596" y="956547"/>
                <a:ext cx="1194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音の種類</a:t>
                </a:r>
              </a:p>
            </p:txBody>
          </p:sp>
          <p:sp>
            <p:nvSpPr>
              <p:cNvPr id="13" name="四角形吹き出し 12">
                <a:extLst>
                  <a:ext uri="{FF2B5EF4-FFF2-40B4-BE49-F238E27FC236}">
                    <a16:creationId xmlns:a16="http://schemas.microsoft.com/office/drawing/2014/main" id="{2CC7ECCA-597C-02F0-A0F0-97C2F5E301A7}"/>
                  </a:ext>
                </a:extLst>
              </p:cNvPr>
              <p:cNvSpPr/>
              <p:nvPr/>
            </p:nvSpPr>
            <p:spPr>
              <a:xfrm>
                <a:off x="4731144" y="1325881"/>
                <a:ext cx="5359154" cy="2697480"/>
              </a:xfrm>
              <a:prstGeom prst="wedgeRectCallout">
                <a:avLst>
                  <a:gd name="adj1" fmla="val -53537"/>
                  <a:gd name="adj2" fmla="val 36398"/>
                </a:avLst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5ACFBB-4939-4852-11D1-E5C3535531B9}"/>
                  </a:ext>
                </a:extLst>
              </p:cNvPr>
              <p:cNvSpPr txBox="1"/>
              <p:nvPr/>
            </p:nvSpPr>
            <p:spPr>
              <a:xfrm>
                <a:off x="2889257" y="784236"/>
                <a:ext cx="2871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[</a:t>
                </a:r>
                <a:r>
                  <a:rPr kumimoji="1" lang="ja-JP" altLang="en-US"/>
                  <a:t>実験</a:t>
                </a:r>
                <a:r>
                  <a:rPr lang="en-US" altLang="ja-JP" dirty="0"/>
                  <a:t>2</a:t>
                </a:r>
                <a:r>
                  <a:rPr kumimoji="1" lang="en-US" altLang="ja-JP" dirty="0"/>
                  <a:t>]</a:t>
                </a:r>
                <a:r>
                  <a:rPr lang="en-US" altLang="ja-JP" dirty="0"/>
                  <a:t>  </a:t>
                </a:r>
                <a:r>
                  <a:rPr lang="ja-JP" altLang="en-US"/>
                  <a:t>聴覚</a:t>
                </a:r>
                <a:r>
                  <a:rPr kumimoji="1" lang="ja-JP" altLang="en-US"/>
                  <a:t>による支援</a:t>
                </a:r>
              </a:p>
            </p:txBody>
          </p:sp>
        </p:grpSp>
        <p:pic>
          <p:nvPicPr>
            <p:cNvPr id="15" name="図 14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A2D148F3-7920-FAC0-000D-DE2D353D2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261"/>
            <a:stretch/>
          </p:blipFill>
          <p:spPr>
            <a:xfrm>
              <a:off x="4851144" y="1380329"/>
              <a:ext cx="5165034" cy="2703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0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305EEC4-D2C6-BBAF-C1DD-F1B042F27BEA}"/>
              </a:ext>
            </a:extLst>
          </p:cNvPr>
          <p:cNvGrpSpPr/>
          <p:nvPr/>
        </p:nvGrpSpPr>
        <p:grpSpPr>
          <a:xfrm>
            <a:off x="1015518" y="698249"/>
            <a:ext cx="9469535" cy="5052120"/>
            <a:chOff x="1015518" y="698249"/>
            <a:chExt cx="9469535" cy="5052120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7C8887CA-0DDD-7291-BC23-642B0A58C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390" y="1539117"/>
              <a:ext cx="9134" cy="342988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12D072F-69CF-1E70-A4BF-9A385BE2B89B}"/>
                </a:ext>
              </a:extLst>
            </p:cNvPr>
            <p:cNvSpPr/>
            <p:nvPr/>
          </p:nvSpPr>
          <p:spPr>
            <a:xfrm>
              <a:off x="3459997" y="1786009"/>
              <a:ext cx="2160000" cy="2880000"/>
            </a:xfrm>
            <a:prstGeom prst="rect">
              <a:avLst/>
            </a:prstGeom>
            <a:solidFill>
              <a:schemeClr val="accent1">
                <a:alpha val="2025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tx1"/>
                  </a:solidFill>
                </a:rPr>
                <a:t>Poor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48B7094-FCBA-392D-A15E-4B44A8C50844}"/>
                </a:ext>
              </a:extLst>
            </p:cNvPr>
            <p:cNvSpPr/>
            <p:nvPr/>
          </p:nvSpPr>
          <p:spPr>
            <a:xfrm>
              <a:off x="5898543" y="1786009"/>
              <a:ext cx="2160000" cy="2880000"/>
            </a:xfrm>
            <a:prstGeom prst="rect">
              <a:avLst/>
            </a:prstGeom>
            <a:solidFill>
              <a:schemeClr val="accent1">
                <a:alpha val="2025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5400" dirty="0">
                  <a:solidFill>
                    <a:schemeClr val="tx1"/>
                  </a:solidFill>
                </a:rPr>
                <a:t>Good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ADC15E2-9508-7893-F6B7-313F442A9E33}"/>
                </a:ext>
              </a:extLst>
            </p:cNvPr>
            <p:cNvSpPr/>
            <p:nvPr/>
          </p:nvSpPr>
          <p:spPr>
            <a:xfrm>
              <a:off x="8325053" y="1786009"/>
              <a:ext cx="2160000" cy="2880000"/>
            </a:xfrm>
            <a:prstGeom prst="rect">
              <a:avLst/>
            </a:prstGeom>
            <a:solidFill>
              <a:schemeClr val="accent1">
                <a:alpha val="2025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Excellent</a:t>
              </a:r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8BDF191-8248-F68E-713F-1B72C7A556C8}"/>
                </a:ext>
              </a:extLst>
            </p:cNvPr>
            <p:cNvCxnSpPr>
              <a:cxnSpLocks/>
            </p:cNvCxnSpPr>
            <p:nvPr/>
          </p:nvCxnSpPr>
          <p:spPr>
            <a:xfrm>
              <a:off x="3311469" y="1555147"/>
              <a:ext cx="0" cy="3413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CC2888E-66FD-36B6-E2B7-BA212B45B228}"/>
                </a:ext>
              </a:extLst>
            </p:cNvPr>
            <p:cNvSpPr/>
            <p:nvPr/>
          </p:nvSpPr>
          <p:spPr>
            <a:xfrm>
              <a:off x="1015518" y="1786009"/>
              <a:ext cx="2160000" cy="2880000"/>
            </a:xfrm>
            <a:prstGeom prst="rect">
              <a:avLst/>
            </a:prstGeom>
            <a:solidFill>
              <a:schemeClr val="accent1">
                <a:alpha val="2025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5400" dirty="0">
                  <a:solidFill>
                    <a:schemeClr val="tx1"/>
                  </a:solidFill>
                </a:rPr>
                <a:t>Bad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73C9C376-20B1-C3F9-A9FF-CED3B133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0424" y="1539117"/>
              <a:ext cx="7944" cy="342988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上カーブ矢印 42">
              <a:extLst>
                <a:ext uri="{FF2B5EF4-FFF2-40B4-BE49-F238E27FC236}">
                  <a16:creationId xmlns:a16="http://schemas.microsoft.com/office/drawing/2014/main" id="{3D78C062-FA3E-F6E2-73DE-E0613EA6A068}"/>
                </a:ext>
              </a:extLst>
            </p:cNvPr>
            <p:cNvSpPr/>
            <p:nvPr/>
          </p:nvSpPr>
          <p:spPr>
            <a:xfrm>
              <a:off x="5280041" y="4873301"/>
              <a:ext cx="999461" cy="338371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上カーブ矢印 43">
              <a:extLst>
                <a:ext uri="{FF2B5EF4-FFF2-40B4-BE49-F238E27FC236}">
                  <a16:creationId xmlns:a16="http://schemas.microsoft.com/office/drawing/2014/main" id="{3DE2442E-D0EC-364F-7E23-35659AEF051E}"/>
                </a:ext>
              </a:extLst>
            </p:cNvPr>
            <p:cNvSpPr/>
            <p:nvPr/>
          </p:nvSpPr>
          <p:spPr>
            <a:xfrm>
              <a:off x="7708638" y="4866375"/>
              <a:ext cx="999461" cy="338371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4120DB29-C8EA-C454-4882-F6925D791D9B}"/>
                </a:ext>
              </a:extLst>
            </p:cNvPr>
            <p:cNvSpPr txBox="1"/>
            <p:nvPr/>
          </p:nvSpPr>
          <p:spPr>
            <a:xfrm>
              <a:off x="4596400" y="5280735"/>
              <a:ext cx="2410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/>
                <a:t>パワーアップ音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1C4E7F1-1D03-8EE4-C01B-8AA526D67F39}"/>
                </a:ext>
              </a:extLst>
            </p:cNvPr>
            <p:cNvSpPr txBox="1"/>
            <p:nvPr/>
          </p:nvSpPr>
          <p:spPr>
            <a:xfrm>
              <a:off x="7511936" y="5288704"/>
              <a:ext cx="1988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/>
                <a:t>スター音</a:t>
              </a:r>
              <a:endParaRPr kumimoji="1" lang="ja-JP" altLang="en-US" sz="2400" b="1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2155A489-A42D-0F23-0816-B350320B43B4}"/>
                </a:ext>
              </a:extLst>
            </p:cNvPr>
            <p:cNvSpPr txBox="1"/>
            <p:nvPr/>
          </p:nvSpPr>
          <p:spPr>
            <a:xfrm>
              <a:off x="5101856" y="713663"/>
              <a:ext cx="1988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/>
                <a:t>ダメージ音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19E6E7F-888D-1E43-4CB8-50DE24860F77}"/>
                </a:ext>
              </a:extLst>
            </p:cNvPr>
            <p:cNvSpPr txBox="1"/>
            <p:nvPr/>
          </p:nvSpPr>
          <p:spPr>
            <a:xfrm>
              <a:off x="1979934" y="698249"/>
              <a:ext cx="2663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/>
                <a:t>タイムリミット音</a:t>
              </a:r>
            </a:p>
          </p:txBody>
        </p:sp>
        <p:sp>
          <p:nvSpPr>
            <p:cNvPr id="49" name="上カーブ矢印 48">
              <a:extLst>
                <a:ext uri="{FF2B5EF4-FFF2-40B4-BE49-F238E27FC236}">
                  <a16:creationId xmlns:a16="http://schemas.microsoft.com/office/drawing/2014/main" id="{BB51CE5E-D782-C919-8629-BD90691ADF99}"/>
                </a:ext>
              </a:extLst>
            </p:cNvPr>
            <p:cNvSpPr/>
            <p:nvPr/>
          </p:nvSpPr>
          <p:spPr>
            <a:xfrm rot="10800000">
              <a:off x="2822472" y="1136375"/>
              <a:ext cx="933570" cy="349363"/>
            </a:xfrm>
            <a:prstGeom prst="curvedUpArrow">
              <a:avLst>
                <a:gd name="adj1" fmla="val 25000"/>
                <a:gd name="adj2" fmla="val 50000"/>
                <a:gd name="adj3" fmla="val 49348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FF9A397-2A00-29F1-3C4D-CBD485496806}"/>
                </a:ext>
              </a:extLst>
            </p:cNvPr>
            <p:cNvSpPr txBox="1"/>
            <p:nvPr/>
          </p:nvSpPr>
          <p:spPr>
            <a:xfrm>
              <a:off x="1186506" y="4042097"/>
              <a:ext cx="1818024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>
                  <a:solidFill>
                    <a:schemeClr val="bg1"/>
                  </a:solidFill>
                </a:rPr>
                <a:t>常に警告音</a:t>
              </a:r>
            </a:p>
          </p:txBody>
        </p:sp>
        <p:sp>
          <p:nvSpPr>
            <p:cNvPr id="2" name="上カーブ矢印 1">
              <a:extLst>
                <a:ext uri="{FF2B5EF4-FFF2-40B4-BE49-F238E27FC236}">
                  <a16:creationId xmlns:a16="http://schemas.microsoft.com/office/drawing/2014/main" id="{E08A5450-B99D-1B2A-0E81-561CDD02C662}"/>
                </a:ext>
              </a:extLst>
            </p:cNvPr>
            <p:cNvSpPr/>
            <p:nvPr/>
          </p:nvSpPr>
          <p:spPr>
            <a:xfrm rot="10800000">
              <a:off x="5299858" y="1136375"/>
              <a:ext cx="933570" cy="349363"/>
            </a:xfrm>
            <a:prstGeom prst="curvedUpArrow">
              <a:avLst>
                <a:gd name="adj1" fmla="val 25000"/>
                <a:gd name="adj2" fmla="val 50000"/>
                <a:gd name="adj3" fmla="val 49348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1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56EBC5-CC75-552B-4813-B26C451D312A}"/>
              </a:ext>
            </a:extLst>
          </p:cNvPr>
          <p:cNvSpPr txBox="1"/>
          <p:nvPr/>
        </p:nvSpPr>
        <p:spPr>
          <a:xfrm>
            <a:off x="1365433" y="205130"/>
            <a:ext cx="120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検出結果</a:t>
            </a:r>
            <a:endParaRPr kumimoji="1" lang="ja-JP" altLang="en-US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8FB6BC7A-A098-97D8-16E6-8F64F3E6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36535"/>
              </p:ext>
            </p:extLst>
          </p:nvPr>
        </p:nvGraphicFramePr>
        <p:xfrm>
          <a:off x="6247825" y="4416605"/>
          <a:ext cx="369553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0364">
                  <a:extLst>
                    <a:ext uri="{9D8B030D-6E8A-4147-A177-3AD203B41FA5}">
                      <a16:colId xmlns:a16="http://schemas.microsoft.com/office/drawing/2014/main" val="2669645051"/>
                    </a:ext>
                  </a:extLst>
                </a:gridCol>
                <a:gridCol w="658026">
                  <a:extLst>
                    <a:ext uri="{9D8B030D-6E8A-4147-A177-3AD203B41FA5}">
                      <a16:colId xmlns:a16="http://schemas.microsoft.com/office/drawing/2014/main" val="2057185531"/>
                    </a:ext>
                  </a:extLst>
                </a:gridCol>
                <a:gridCol w="1427148">
                  <a:extLst>
                    <a:ext uri="{9D8B030D-6E8A-4147-A177-3AD203B41FA5}">
                      <a16:colId xmlns:a16="http://schemas.microsoft.com/office/drawing/2014/main" val="470833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確認した評価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向上率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6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Excellent</a:t>
                      </a:r>
                      <a:endParaRPr kumimoji="1" lang="ja-JP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0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C000"/>
                          </a:solidFill>
                        </a:rPr>
                        <a:t>Good</a:t>
                      </a:r>
                      <a:endParaRPr kumimoji="1" lang="ja-JP" altLang="en-US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4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Poor</a:t>
                      </a:r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1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Bad</a:t>
                      </a:r>
                      <a:endParaRPr kumimoji="1" lang="ja-JP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00787"/>
                  </a:ext>
                </a:extLst>
              </a:tr>
            </a:tbl>
          </a:graphicData>
        </a:graphic>
      </p:graphicFrame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F87C2D5-ADA4-9069-618C-956CAE1D41BD}"/>
              </a:ext>
            </a:extLst>
          </p:cNvPr>
          <p:cNvGrpSpPr/>
          <p:nvPr/>
        </p:nvGrpSpPr>
        <p:grpSpPr>
          <a:xfrm>
            <a:off x="4042161" y="1247686"/>
            <a:ext cx="5118931" cy="2521009"/>
            <a:chOff x="4042161" y="1247686"/>
            <a:chExt cx="5118931" cy="2521009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F25FDAD0-FCF7-5199-04A8-B922E1DBC906}"/>
                </a:ext>
              </a:extLst>
            </p:cNvPr>
            <p:cNvSpPr/>
            <p:nvPr/>
          </p:nvSpPr>
          <p:spPr>
            <a:xfrm>
              <a:off x="4042161" y="1247686"/>
              <a:ext cx="5118931" cy="2521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1A29894E-E85E-B4F9-707D-CDE40F1752ED}"/>
                </a:ext>
              </a:extLst>
            </p:cNvPr>
            <p:cNvCxnSpPr>
              <a:cxnSpLocks/>
            </p:cNvCxnSpPr>
            <p:nvPr/>
          </p:nvCxnSpPr>
          <p:spPr>
            <a:xfrm>
              <a:off x="4189228" y="2347068"/>
              <a:ext cx="45958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8361129-ABCE-60D0-277A-2F0004241484}"/>
                </a:ext>
              </a:extLst>
            </p:cNvPr>
            <p:cNvSpPr txBox="1"/>
            <p:nvPr/>
          </p:nvSpPr>
          <p:spPr>
            <a:xfrm>
              <a:off x="8452064" y="2430578"/>
              <a:ext cx="64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時間</a:t>
              </a:r>
            </a:p>
          </p:txBody>
        </p:sp>
        <p:sp>
          <p:nvSpPr>
            <p:cNvPr id="19" name="角丸四角形吹き出し 18">
              <a:extLst>
                <a:ext uri="{FF2B5EF4-FFF2-40B4-BE49-F238E27FC236}">
                  <a16:creationId xmlns:a16="http://schemas.microsoft.com/office/drawing/2014/main" id="{D3F06A61-AC28-6CD6-6646-255907CC716F}"/>
                </a:ext>
              </a:extLst>
            </p:cNvPr>
            <p:cNvSpPr/>
            <p:nvPr/>
          </p:nvSpPr>
          <p:spPr>
            <a:xfrm>
              <a:off x="6170008" y="1446319"/>
              <a:ext cx="1628055" cy="413400"/>
            </a:xfrm>
            <a:prstGeom prst="wedgeRoundRectCallout">
              <a:avLst>
                <a:gd name="adj1" fmla="val -37061"/>
                <a:gd name="adj2" fmla="val 73990"/>
                <a:gd name="adj3" fmla="val 1666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モニター確認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BCD4B0A-0323-4187-33B9-828196C14FF2}"/>
                </a:ext>
              </a:extLst>
            </p:cNvPr>
            <p:cNvSpPr/>
            <p:nvPr/>
          </p:nvSpPr>
          <p:spPr>
            <a:xfrm>
              <a:off x="4514125" y="2017759"/>
              <a:ext cx="1845588" cy="627402"/>
            </a:xfrm>
            <a:prstGeom prst="rect">
              <a:avLst/>
            </a:prstGeom>
            <a:solidFill>
              <a:schemeClr val="accent1">
                <a:alpha val="2025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CB274A0-B219-98EE-41AF-B84F1548728E}"/>
                </a:ext>
              </a:extLst>
            </p:cNvPr>
            <p:cNvSpPr/>
            <p:nvPr/>
          </p:nvSpPr>
          <p:spPr>
            <a:xfrm>
              <a:off x="6353557" y="2017760"/>
              <a:ext cx="1845588" cy="627402"/>
            </a:xfrm>
            <a:prstGeom prst="rect">
              <a:avLst/>
            </a:prstGeom>
            <a:solidFill>
              <a:srgbClr val="FF0000">
                <a:alpha val="2025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02B8293-1C4A-D820-E465-5F0BC156553D}"/>
                </a:ext>
              </a:extLst>
            </p:cNvPr>
            <p:cNvCxnSpPr>
              <a:cxnSpLocks/>
            </p:cNvCxnSpPr>
            <p:nvPr/>
          </p:nvCxnSpPr>
          <p:spPr>
            <a:xfrm>
              <a:off x="6353557" y="2162402"/>
              <a:ext cx="0" cy="36933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9B600416-30AD-7C25-647D-A69D7A76B2D3}"/>
                </a:ext>
              </a:extLst>
            </p:cNvPr>
            <p:cNvSpPr txBox="1"/>
            <p:nvPr/>
          </p:nvSpPr>
          <p:spPr>
            <a:xfrm>
              <a:off x="4579109" y="2923740"/>
              <a:ext cx="1668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</a:t>
              </a:r>
              <a:r>
                <a:rPr kumimoji="1" lang="en-US" altLang="ja-JP" dirty="0"/>
                <a:t>re-efficiency</a:t>
              </a:r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88FBC23-3B31-B447-E055-4345CDFD09B0}"/>
                </a:ext>
              </a:extLst>
            </p:cNvPr>
            <p:cNvSpPr txBox="1"/>
            <p:nvPr/>
          </p:nvSpPr>
          <p:spPr>
            <a:xfrm>
              <a:off x="6455474" y="2907808"/>
              <a:ext cx="1845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post</a:t>
              </a:r>
              <a:r>
                <a:rPr kumimoji="1" lang="en-US" altLang="ja-JP" dirty="0"/>
                <a:t>-efficiency</a:t>
              </a:r>
              <a:endParaRPr kumimoji="1" lang="ja-JP" altLang="en-US"/>
            </a:p>
          </p:txBody>
        </p:sp>
        <p:sp>
          <p:nvSpPr>
            <p:cNvPr id="32" name="右中かっこ 31">
              <a:extLst>
                <a:ext uri="{FF2B5EF4-FFF2-40B4-BE49-F238E27FC236}">
                  <a16:creationId xmlns:a16="http://schemas.microsoft.com/office/drawing/2014/main" id="{707A2F31-6FFD-7790-6404-5120FD26652B}"/>
                </a:ext>
              </a:extLst>
            </p:cNvPr>
            <p:cNvSpPr/>
            <p:nvPr/>
          </p:nvSpPr>
          <p:spPr>
            <a:xfrm rot="5400000">
              <a:off x="5313657" y="1931483"/>
              <a:ext cx="199621" cy="1762213"/>
            </a:xfrm>
            <a:prstGeom prst="rightBrace">
              <a:avLst>
                <a:gd name="adj1" fmla="val 7330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右中かっこ 33">
              <a:extLst>
                <a:ext uri="{FF2B5EF4-FFF2-40B4-BE49-F238E27FC236}">
                  <a16:creationId xmlns:a16="http://schemas.microsoft.com/office/drawing/2014/main" id="{000E33D5-D871-69EA-68C9-E0E96EEEF228}"/>
                </a:ext>
              </a:extLst>
            </p:cNvPr>
            <p:cNvSpPr/>
            <p:nvPr/>
          </p:nvSpPr>
          <p:spPr>
            <a:xfrm rot="5400000">
              <a:off x="7155427" y="1931483"/>
              <a:ext cx="199621" cy="1762213"/>
            </a:xfrm>
            <a:prstGeom prst="rightBrace">
              <a:avLst>
                <a:gd name="adj1" fmla="val 73307"/>
                <a:gd name="adj2" fmla="val 50000"/>
              </a:avLst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上カーブ矢印 34">
              <a:extLst>
                <a:ext uri="{FF2B5EF4-FFF2-40B4-BE49-F238E27FC236}">
                  <a16:creationId xmlns:a16="http://schemas.microsoft.com/office/drawing/2014/main" id="{EB55986F-7C27-C579-83FC-0AF0E5C25823}"/>
                </a:ext>
              </a:extLst>
            </p:cNvPr>
            <p:cNvSpPr/>
            <p:nvPr/>
          </p:nvSpPr>
          <p:spPr>
            <a:xfrm>
              <a:off x="6096000" y="3293072"/>
              <a:ext cx="463979" cy="135928"/>
            </a:xfrm>
            <a:prstGeom prst="curved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B0B29465-E2B9-15C3-3210-86236944AB80}"/>
                </a:ext>
              </a:extLst>
            </p:cNvPr>
            <p:cNvSpPr txBox="1"/>
            <p:nvPr/>
          </p:nvSpPr>
          <p:spPr>
            <a:xfrm>
              <a:off x="5138448" y="1991274"/>
              <a:ext cx="5507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T</a:t>
              </a:r>
              <a:r>
                <a:rPr kumimoji="1" lang="ja-JP" altLang="en-US" sz="1050"/>
                <a:t>秒間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169CCA9-C870-B649-2377-02BBB90CD778}"/>
                </a:ext>
              </a:extLst>
            </p:cNvPr>
            <p:cNvSpPr txBox="1"/>
            <p:nvPr/>
          </p:nvSpPr>
          <p:spPr>
            <a:xfrm>
              <a:off x="6984036" y="1991274"/>
              <a:ext cx="5507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T</a:t>
              </a:r>
              <a:r>
                <a:rPr kumimoji="1" lang="ja-JP" altLang="en-US" sz="1050"/>
                <a:t>秒間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7D33C1E-3725-6F6F-C29F-CC581E3D6CC2}"/>
                </a:ext>
              </a:extLst>
            </p:cNvPr>
            <p:cNvSpPr txBox="1"/>
            <p:nvPr/>
          </p:nvSpPr>
          <p:spPr>
            <a:xfrm>
              <a:off x="5841325" y="3453903"/>
              <a:ext cx="1142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/>
                <a:t>効率は上がる？</a:t>
              </a:r>
              <a:endParaRPr kumimoji="1" lang="ja-JP" altLang="en-US" sz="1050"/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3C5CDC5-6A17-787D-91B1-0B22CBE61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79162"/>
              </p:ext>
            </p:extLst>
          </p:nvPr>
        </p:nvGraphicFramePr>
        <p:xfrm>
          <a:off x="688118" y="3684603"/>
          <a:ext cx="3763799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8877">
                  <a:extLst>
                    <a:ext uri="{9D8B030D-6E8A-4147-A177-3AD203B41FA5}">
                      <a16:colId xmlns:a16="http://schemas.microsoft.com/office/drawing/2014/main" val="2669645051"/>
                    </a:ext>
                  </a:extLst>
                </a:gridCol>
                <a:gridCol w="669852">
                  <a:extLst>
                    <a:ext uri="{9D8B030D-6E8A-4147-A177-3AD203B41FA5}">
                      <a16:colId xmlns:a16="http://schemas.microsoft.com/office/drawing/2014/main" val="2057185531"/>
                    </a:ext>
                  </a:extLst>
                </a:gridCol>
                <a:gridCol w="975070">
                  <a:extLst>
                    <a:ext uri="{9D8B030D-6E8A-4147-A177-3AD203B41FA5}">
                      <a16:colId xmlns:a16="http://schemas.microsoft.com/office/drawing/2014/main" val="470833819"/>
                    </a:ext>
                  </a:extLst>
                </a:gridCol>
              </a:tblGrid>
              <a:tr h="192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確認した評価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向上率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6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solidFill>
                            <a:schemeClr val="tx1"/>
                          </a:solidFill>
                        </a:rPr>
                        <a:t>スター音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0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solidFill>
                            <a:schemeClr val="tx1"/>
                          </a:solidFill>
                        </a:rPr>
                        <a:t>パワーアップ音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4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ダメージ音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1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タイムリミット音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0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06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E74E6CF3-A6D7-F394-AA69-2E8D7C1F5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2619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702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84</Words>
  <Application>Microsoft Macintosh PowerPoint</Application>
  <PresentationFormat>ワイド画面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游明朝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谷口　弘通</dc:creator>
  <cp:lastModifiedBy>谷口　弘通</cp:lastModifiedBy>
  <cp:revision>6</cp:revision>
  <dcterms:created xsi:type="dcterms:W3CDTF">2023-11-12T02:48:33Z</dcterms:created>
  <dcterms:modified xsi:type="dcterms:W3CDTF">2023-11-15T08:51:58Z</dcterms:modified>
</cp:coreProperties>
</file>