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05" r:id="rId2"/>
    <p:sldId id="406" r:id="rId3"/>
  </p:sldIdLst>
  <p:sldSz cx="12192000" cy="6858000"/>
  <p:notesSz cx="9144000" cy="6858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0DF"/>
    <a:srgbClr val="FFC752"/>
    <a:srgbClr val="44B65C"/>
    <a:srgbClr val="6A61FF"/>
    <a:srgbClr val="B2A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淡色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淡色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中間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4"/>
    <p:restoredTop sz="96341"/>
  </p:normalViewPr>
  <p:slideViewPr>
    <p:cSldViewPr snapToGrid="0" snapToObjects="1">
      <p:cViewPr varScale="1">
        <p:scale>
          <a:sx n="93" d="100"/>
          <a:sy n="93" d="100"/>
        </p:scale>
        <p:origin x="-888" y="-104"/>
      </p:cViewPr>
      <p:guideLst>
        <p:guide orient="horz" pos="3045"/>
        <p:guide pos="38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0" d="100"/>
          <a:sy n="130" d="100"/>
        </p:scale>
        <p:origin x="204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500A5-E3EC-864C-827C-53F51294F4CE}" type="datetimeFigureOut">
              <a:rPr kumimoji="1" lang="ja-JP" altLang="en-US" smtClean="0"/>
              <a:t>17/07/19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48D8B-F123-EB45-988C-6DD037FC8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467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947FB-A074-EB48-9D74-588DFA5D7930}" type="datetimeFigureOut">
              <a:rPr kumimoji="1" lang="ja-JP" altLang="en-US" smtClean="0"/>
              <a:t>17/07/19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C38BE-F44E-6C4C-8961-5D86E3FEB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531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76956" y="2137835"/>
            <a:ext cx="10800645" cy="1208617"/>
          </a:xfrm>
        </p:spPr>
        <p:txBody>
          <a:bodyPr/>
          <a:lstStyle>
            <a:lvl1pPr algn="ctr">
              <a:defRPr b="0" i="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743200" y="3716867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 b="0" i="0">
                <a:solidFill>
                  <a:schemeClr val="tx2"/>
                </a:solidFill>
                <a:latin typeface="Meiryo" charset="-128"/>
                <a:ea typeface="Meiryo" charset="-128"/>
                <a:cs typeface="Meiryo" charset="-128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fld id="{2A82DAA1-A8C4-5048-B2DA-0533BEE171A7}" type="datetime1">
              <a:rPr lang="ja-JP" altLang="en-US" smtClean="0"/>
              <a:pPr/>
              <a:t>17/07/19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fld id="{419F4E4A-EFCF-164D-B5DE-4F895030466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31807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A97A-8E60-5946-845F-D4E74D6DAB37}" type="datetime1">
              <a:rPr kumimoji="1" lang="ja-JP" altLang="en-US" smtClean="0"/>
              <a:t>17/07/19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4E4A-EFCF-164D-B5DE-4F895030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8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9468-9D91-F44C-A97D-2749C898A3CF}" type="datetime1">
              <a:rPr kumimoji="1" lang="ja-JP" altLang="en-US" smtClean="0"/>
              <a:t>17/07/19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4E4A-EFCF-164D-B5DE-4F895030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561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B1C77-6B74-024F-982F-DA011CC666E0}" type="datetime1">
              <a:rPr kumimoji="1" lang="ja-JP" altLang="en-US" smtClean="0"/>
              <a:t>17/07/19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4E4A-EFCF-164D-B5DE-4F895030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81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8362"/>
          </a:xfrm>
          <a:solidFill>
            <a:schemeClr val="tx2"/>
          </a:solidFill>
        </p:spPr>
        <p:txBody>
          <a:bodyPr anchor="b">
            <a:normAutofit/>
          </a:bodyPr>
          <a:lstStyle>
            <a:lvl1pPr algn="l">
              <a:defRPr sz="2400" b="0" i="0">
                <a:solidFill>
                  <a:schemeClr val="bg1">
                    <a:lumMod val="95000"/>
                  </a:schemeClr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296128"/>
            <a:ext cx="10972800" cy="505150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 b="0" i="0">
                <a:latin typeface="Meiryo" charset="-128"/>
                <a:ea typeface="Meiryo" charset="-128"/>
                <a:cs typeface="Meiryo" charset="-128"/>
              </a:defRPr>
            </a:lvl1pPr>
            <a:lvl2pPr>
              <a:lnSpc>
                <a:spcPct val="150000"/>
              </a:lnSpc>
              <a:defRPr sz="1500" b="0" i="0">
                <a:latin typeface="Meiryo" charset="-128"/>
                <a:ea typeface="Meiryo" charset="-128"/>
                <a:cs typeface="Meiryo" charset="-128"/>
              </a:defRPr>
            </a:lvl2pPr>
            <a:lvl3pPr>
              <a:lnSpc>
                <a:spcPct val="150000"/>
              </a:lnSpc>
              <a:defRPr sz="1350" b="0" i="0">
                <a:latin typeface="Meiryo" charset="-128"/>
                <a:ea typeface="Meiryo" charset="-128"/>
                <a:cs typeface="Meiryo" charset="-128"/>
              </a:defRPr>
            </a:lvl3pPr>
            <a:lvl4pPr>
              <a:lnSpc>
                <a:spcPct val="150000"/>
              </a:lnSpc>
              <a:defRPr sz="1200" b="0" i="0">
                <a:latin typeface="Meiryo" charset="-128"/>
                <a:ea typeface="Meiryo" charset="-128"/>
                <a:cs typeface="Meiryo" charset="-128"/>
              </a:defRPr>
            </a:lvl4pPr>
            <a:lvl5pPr>
              <a:lnSpc>
                <a:spcPct val="150000"/>
              </a:lnSpc>
              <a:defRPr sz="1200" b="0" i="0">
                <a:latin typeface="Meiryo" charset="-128"/>
                <a:ea typeface="Meiryo" charset="-128"/>
                <a:cs typeface="Meiryo" charset="-128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2844800" cy="365125"/>
          </a:xfrm>
        </p:spPr>
        <p:txBody>
          <a:bodyPr/>
          <a:lstStyle>
            <a:lvl1pPr>
              <a:defRPr b="0" i="0"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fld id="{A49260FD-A57C-BD40-8128-4507A04318CB}" type="datetime1">
              <a:rPr lang="ja-JP" altLang="en-US" smtClean="0"/>
              <a:t>17/07/19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165600" y="6486000"/>
            <a:ext cx="3860800" cy="365125"/>
          </a:xfrm>
        </p:spPr>
        <p:txBody>
          <a:bodyPr/>
          <a:lstStyle>
            <a:lvl1pPr>
              <a:defRPr b="0" i="0"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737600" y="6492878"/>
            <a:ext cx="2844800" cy="365125"/>
          </a:xfrm>
        </p:spPr>
        <p:txBody>
          <a:bodyPr/>
          <a:lstStyle>
            <a:lvl1pPr>
              <a:defRPr b="0" i="0"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fld id="{419F4E4A-EFCF-164D-B5DE-4F895030466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89784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8362"/>
          </a:xfrm>
          <a:noFill/>
        </p:spPr>
        <p:txBody>
          <a:bodyPr anchor="b">
            <a:normAutofit/>
          </a:bodyPr>
          <a:lstStyle>
            <a:lvl1pPr algn="l">
              <a:defRPr sz="2400" b="0" i="0">
                <a:solidFill>
                  <a:schemeClr val="tx2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397003"/>
            <a:ext cx="10972800" cy="4729163"/>
          </a:xfrm>
        </p:spPr>
        <p:txBody>
          <a:bodyPr>
            <a:normAutofit/>
          </a:bodyPr>
          <a:lstStyle>
            <a:lvl1pPr>
              <a:defRPr sz="1800" b="0" i="0">
                <a:latin typeface="Meiryo" charset="-128"/>
                <a:ea typeface="Meiryo" charset="-128"/>
                <a:cs typeface="Meiryo" charset="-128"/>
              </a:defRPr>
            </a:lvl1pPr>
            <a:lvl2pPr>
              <a:defRPr sz="1500" b="0" i="0">
                <a:latin typeface="Meiryo" charset="-128"/>
                <a:ea typeface="Meiryo" charset="-128"/>
                <a:cs typeface="Meiryo" charset="-128"/>
              </a:defRPr>
            </a:lvl2pPr>
            <a:lvl3pPr>
              <a:defRPr sz="1350" b="0" i="0">
                <a:latin typeface="Meiryo" charset="-128"/>
                <a:ea typeface="Meiryo" charset="-128"/>
                <a:cs typeface="Meiryo" charset="-128"/>
              </a:defRPr>
            </a:lvl3pPr>
            <a:lvl4pPr>
              <a:defRPr sz="1200" b="0" i="0">
                <a:latin typeface="Meiryo" charset="-128"/>
                <a:ea typeface="Meiryo" charset="-128"/>
                <a:cs typeface="Meiryo" charset="-128"/>
              </a:defRPr>
            </a:lvl4pPr>
            <a:lvl5pPr>
              <a:defRPr sz="1200" b="0" i="0">
                <a:latin typeface="Meiryo" charset="-128"/>
                <a:ea typeface="Meiryo" charset="-128"/>
                <a:cs typeface="Meiryo" charset="-128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2844800" cy="365125"/>
          </a:xfrm>
        </p:spPr>
        <p:txBody>
          <a:bodyPr/>
          <a:lstStyle>
            <a:lvl1pPr>
              <a:defRPr b="0" i="0"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fld id="{A49260FD-A57C-BD40-8128-4507A04318CB}" type="datetime1">
              <a:rPr lang="ja-JP" altLang="en-US" smtClean="0"/>
              <a:t>17/07/19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165600" y="6486000"/>
            <a:ext cx="3860800" cy="365125"/>
          </a:xfrm>
        </p:spPr>
        <p:txBody>
          <a:bodyPr/>
          <a:lstStyle>
            <a:lvl1pPr>
              <a:defRPr b="0" i="0"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737600" y="6492878"/>
            <a:ext cx="2844800" cy="365125"/>
          </a:xfrm>
        </p:spPr>
        <p:txBody>
          <a:bodyPr/>
          <a:lstStyle>
            <a:lvl1pPr>
              <a:defRPr b="0" i="0"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fld id="{419F4E4A-EFCF-164D-B5DE-4F895030466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868362"/>
            <a:ext cx="12192000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solidFill>
            <a:schemeClr val="tx2"/>
          </a:solidFill>
        </p:spPr>
        <p:txBody>
          <a:bodyPr anchor="ctr"/>
          <a:lstStyle>
            <a:lvl1pPr algn="r">
              <a:defRPr sz="3000" b="0" cap="all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  <a:latin typeface="Meiryo" charset="-128"/>
                <a:ea typeface="Meiryo" charset="-128"/>
                <a:cs typeface="Meiryo" charset="-128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666E-DFF8-3844-8A72-F833559E6225}" type="datetime1">
              <a:rPr kumimoji="1" lang="ja-JP" altLang="en-US" smtClean="0"/>
              <a:t>17/07/19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4E4A-EFCF-164D-B5DE-4F895030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17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1303-2A7D-BC42-A5E9-83A7F9A6D9FE}" type="datetime1">
              <a:rPr kumimoji="1" lang="ja-JP" altLang="en-US" smtClean="0"/>
              <a:t>17/07/19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4E4A-EFCF-164D-B5DE-4F895030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591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A669-5537-4F43-A640-35B1FA7F8BB5}" type="datetime1">
              <a:rPr kumimoji="1" lang="ja-JP" altLang="en-US" smtClean="0"/>
              <a:t>17/07/19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4E4A-EFCF-164D-B5DE-4F895030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25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E77D-1FF5-8241-B63A-FA466B8161C3}" type="datetime1">
              <a:rPr kumimoji="1" lang="ja-JP" altLang="en-US" smtClean="0"/>
              <a:t>17/07/19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4E4A-EFCF-164D-B5DE-4F895030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336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CC6A-8F8C-1849-966E-16AB1373C664}" type="datetime1">
              <a:rPr kumimoji="1" lang="ja-JP" altLang="en-US" smtClean="0"/>
              <a:t>17/07/19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4E4A-EFCF-164D-B5DE-4F895030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05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0BCA-DA64-B442-BE5F-5C663AF7EFD1}" type="datetime1">
              <a:rPr kumimoji="1" lang="ja-JP" altLang="en-US" smtClean="0"/>
              <a:t>17/07/19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4E4A-EFCF-164D-B5DE-4F895030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09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fld id="{31CCF78F-41AD-2F44-B5FE-ABEDE2EC161D}" type="datetime1">
              <a:rPr lang="ja-JP" altLang="en-US" smtClean="0"/>
              <a:t>17/07/19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fld id="{419F4E4A-EFCF-164D-B5DE-4F895030466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0836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342900" rtl="0" eaLnBrk="1" latinLnBrk="0" hangingPunct="1">
        <a:spcBef>
          <a:spcPct val="0"/>
        </a:spcBef>
        <a:buNone/>
        <a:defRPr kumimoji="1" sz="3300" b="0" i="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kumimoji="1" sz="1800" b="0" i="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kumimoji="1" sz="1500" b="0" i="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kumimoji="1" sz="1350" b="0" i="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kumimoji="1" sz="1200" b="0" i="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kumimoji="1" sz="1200" b="0" i="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現状とか課題とか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7584845"/>
              </p:ext>
            </p:extLst>
          </p:nvPr>
        </p:nvGraphicFramePr>
        <p:xfrm>
          <a:off x="5708490" y="1803059"/>
          <a:ext cx="6312345" cy="441707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104115"/>
                <a:gridCol w="2104115"/>
                <a:gridCol w="2104115"/>
              </a:tblGrid>
              <a:tr h="64963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総合就活サイト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専門就活サイト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その他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62790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リクナビ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理系ナビ</a:t>
                      </a:r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地方専門</a:t>
                      </a:r>
                      <a:r>
                        <a:rPr kumimoji="1" lang="ja-JP" altLang="en-US" dirty="0" smtClean="0"/>
                        <a:t>系</a:t>
                      </a:r>
                    </a:p>
                    <a:p>
                      <a:pPr algn="ctr"/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ふくしまファン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62790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マイナビ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アカリク</a:t>
                      </a:r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62790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キャリタス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ONE CAREER</a:t>
                      </a:r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逆オファー型</a:t>
                      </a:r>
                      <a:endParaRPr kumimoji="1" lang="en-US" altLang="ja-JP" dirty="0" smtClean="0"/>
                    </a:p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(Offer Box)</a:t>
                      </a:r>
                      <a:endParaRPr kumimoji="1" lang="ja-JP" altLang="en-US" dirty="0" smtClean="0"/>
                    </a:p>
                  </a:txBody>
                  <a:tcPr anchor="ctr"/>
                </a:tc>
              </a:tr>
              <a:tr h="62790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ダイヤモンド就活ナビ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外資就活どっとこむ</a:t>
                      </a:r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62790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あさがくナビ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合説どっとこむ</a:t>
                      </a:r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掲示板</a:t>
                      </a:r>
                    </a:p>
                    <a:p>
                      <a:pPr algn="ctr"/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みんなの就職活動日記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62790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4E4A-EFCF-164D-B5DE-4F895030466D}" type="slidenum">
              <a:rPr lang="ja-JP" altLang="en-US" smtClean="0"/>
              <a:pPr/>
              <a:t>1</a:t>
            </a:fld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005873" y="6247448"/>
            <a:ext cx="374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dirty="0" smtClean="0">
                <a:latin typeface="Meiryo" charset="-128"/>
                <a:ea typeface="Meiryo" charset="-128"/>
                <a:cs typeface="Meiryo" charset="-128"/>
              </a:rPr>
              <a:t>就活支援サービスの一例</a:t>
            </a:r>
            <a:endParaRPr kumimoji="1" lang="ja-JP" altLang="en-US" dirty="0" smtClean="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3" name="図 2" descr="スクリーンショット 2017-07-19 11.15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31" y="1070882"/>
            <a:ext cx="4125137" cy="2627395"/>
          </a:xfrm>
          <a:prstGeom prst="round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98219" y="3698277"/>
            <a:ext cx="374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Meiryo" charset="-128"/>
                <a:ea typeface="Meiryo" charset="-128"/>
                <a:cs typeface="Meiryo" charset="-128"/>
              </a:rPr>
              <a:t>就活支援サービスの探索の一例</a:t>
            </a:r>
            <a:endParaRPr kumimoji="1" lang="ja-JP" altLang="en-US" dirty="0" smtClean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216431" y="1070882"/>
            <a:ext cx="4125137" cy="2627395"/>
          </a:xfrm>
          <a:prstGeom prst="roundRect">
            <a:avLst/>
          </a:prstGeom>
          <a:solidFill>
            <a:schemeClr val="bg2">
              <a:lumMod val="75000"/>
              <a:alpha val="2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stCxn id="11" idx="3"/>
            <a:endCxn id="5" idx="1"/>
          </p:cNvCxnSpPr>
          <p:nvPr/>
        </p:nvCxnSpPr>
        <p:spPr>
          <a:xfrm>
            <a:off x="4341568" y="2384580"/>
            <a:ext cx="1366922" cy="1627018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爆発 2 13"/>
          <p:cNvSpPr/>
          <p:nvPr/>
        </p:nvSpPr>
        <p:spPr>
          <a:xfrm>
            <a:off x="532611" y="4191511"/>
            <a:ext cx="4329167" cy="2425269"/>
          </a:xfrm>
          <a:prstGeom prst="irregularSeal2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"/>
                <a:ea typeface="Meiryo"/>
                <a:cs typeface="Meiryo"/>
              </a:rPr>
              <a:t>情報過多</a:t>
            </a:r>
            <a:endParaRPr kumimoji="1" lang="ja-JP" altLang="en-US" dirty="0">
              <a:solidFill>
                <a:schemeClr val="tx1"/>
              </a:solidFill>
              <a:latin typeface="Meiryo"/>
              <a:ea typeface="Meiryo"/>
              <a:cs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1113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　</a:t>
            </a:r>
            <a:r>
              <a:rPr kumimoji="1" lang="en-US" altLang="ja-JP" dirty="0" smtClean="0"/>
              <a:t>③</a:t>
            </a:r>
            <a:r>
              <a:rPr lang="en-US" altLang="ja-JP" dirty="0" err="1" smtClean="0"/>
              <a:t>LexRank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91648" y="1296128"/>
            <a:ext cx="4735844" cy="5217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lnSpc>
                <a:spcPct val="150000"/>
              </a:lnSpc>
              <a:spcBef>
                <a:spcPct val="20000"/>
              </a:spcBef>
              <a:buFont typeface="Arial"/>
              <a:buChar char="•"/>
              <a:defRPr kumimoji="1" sz="1800" b="0" i="0" kern="12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1pPr>
            <a:lvl2pPr marL="557213" indent="-214313" algn="l" defTabSz="342900" rtl="0" eaLnBrk="1" latinLnBrk="0" hangingPunct="1">
              <a:lnSpc>
                <a:spcPct val="150000"/>
              </a:lnSpc>
              <a:spcBef>
                <a:spcPct val="20000"/>
              </a:spcBef>
              <a:buFont typeface="Arial"/>
              <a:buChar char="–"/>
              <a:defRPr kumimoji="1" sz="1500" b="0" i="0" kern="12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2pPr>
            <a:lvl3pPr marL="857250" indent="-171450" algn="l" defTabSz="342900" rtl="0" eaLnBrk="1" latinLnBrk="0" hangingPunct="1">
              <a:lnSpc>
                <a:spcPct val="150000"/>
              </a:lnSpc>
              <a:spcBef>
                <a:spcPct val="20000"/>
              </a:spcBef>
              <a:buFont typeface="Arial"/>
              <a:buChar char="•"/>
              <a:defRPr kumimoji="1" sz="1350" b="0" i="0" kern="12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3pPr>
            <a:lvl4pPr marL="1200150" indent="-171450" algn="l" defTabSz="342900" rtl="0" eaLnBrk="1" latinLnBrk="0" hangingPunct="1">
              <a:lnSpc>
                <a:spcPct val="150000"/>
              </a:lnSpc>
              <a:spcBef>
                <a:spcPct val="20000"/>
              </a:spcBef>
              <a:buFont typeface="Arial"/>
              <a:buChar char="–"/>
              <a:defRPr kumimoji="1" sz="1200" b="0" i="0" kern="12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4pPr>
            <a:lvl5pPr marL="1543050" indent="-171450" algn="l" defTabSz="342900" rtl="0" eaLnBrk="1" latinLnBrk="0" hangingPunct="1">
              <a:lnSpc>
                <a:spcPct val="150000"/>
              </a:lnSpc>
              <a:spcBef>
                <a:spcPct val="20000"/>
              </a:spcBef>
              <a:buFont typeface="Arial"/>
              <a:buChar char="»"/>
              <a:defRPr kumimoji="1" sz="1200" b="0" i="0" kern="12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要約アルゴリズムの概要</a:t>
            </a:r>
            <a:endParaRPr lang="en-US" altLang="ja-JP" dirty="0"/>
          </a:p>
          <a:p>
            <a:pPr lvl="1"/>
            <a:r>
              <a:rPr lang="ja-JP" altLang="en-US" dirty="0" smtClean="0"/>
              <a:t>抽出的</a:t>
            </a:r>
            <a:r>
              <a:rPr lang="ja-JP" altLang="en-US" dirty="0" smtClean="0"/>
              <a:t>要約</a:t>
            </a:r>
            <a:endParaRPr lang="en-US" altLang="ja-JP" dirty="0" smtClean="0"/>
          </a:p>
          <a:p>
            <a:pPr lvl="2"/>
            <a:r>
              <a:rPr lang="ja-JP" altLang="en-US" sz="1500" dirty="0" smtClean="0"/>
              <a:t>重要</a:t>
            </a:r>
            <a:r>
              <a:rPr lang="ja-JP" altLang="en-US" sz="1500" dirty="0" smtClean="0"/>
              <a:t>文抽出</a:t>
            </a:r>
            <a:endParaRPr lang="en-US" altLang="ja-JP" sz="1500" dirty="0" smtClean="0"/>
          </a:p>
          <a:p>
            <a:pPr lvl="3"/>
            <a:r>
              <a:rPr lang="ja-JP" altLang="en-US" sz="1500" dirty="0" smtClean="0"/>
              <a:t>重要</a:t>
            </a:r>
            <a:r>
              <a:rPr lang="ja-JP" altLang="en-US" sz="1500" dirty="0" smtClean="0"/>
              <a:t>な文を</a:t>
            </a:r>
            <a:r>
              <a:rPr lang="ja-JP" altLang="en-US" sz="1500" dirty="0" smtClean="0"/>
              <a:t>抜き出す</a:t>
            </a:r>
            <a:endParaRPr lang="en-US" altLang="ja-JP" sz="1500" dirty="0" smtClean="0"/>
          </a:p>
          <a:p>
            <a:pPr lvl="3"/>
            <a:r>
              <a:rPr lang="en-US" altLang="ja-JP" sz="1500" dirty="0" smtClean="0">
                <a:solidFill>
                  <a:srgbClr val="000000"/>
                </a:solidFill>
              </a:rPr>
              <a:t>ex) </a:t>
            </a:r>
            <a:r>
              <a:rPr lang="en-US" altLang="ja-JP" sz="1500" dirty="0" err="1" smtClean="0">
                <a:solidFill>
                  <a:srgbClr val="000000"/>
                </a:solidFill>
              </a:rPr>
              <a:t>Lex</a:t>
            </a:r>
            <a:r>
              <a:rPr lang="en-US" altLang="ja-JP" sz="1500" dirty="0" smtClean="0">
                <a:solidFill>
                  <a:srgbClr val="000000"/>
                </a:solidFill>
              </a:rPr>
              <a:t> Rank</a:t>
            </a:r>
          </a:p>
          <a:p>
            <a:pPr lvl="2"/>
            <a:r>
              <a:rPr lang="ja-JP" altLang="en-US" sz="1500" dirty="0"/>
              <a:t>文短縮</a:t>
            </a:r>
            <a:endParaRPr lang="en-US" altLang="ja-JP" sz="1500" dirty="0"/>
          </a:p>
          <a:p>
            <a:pPr lvl="3"/>
            <a:r>
              <a:rPr lang="ja-JP" altLang="en-US" sz="1500" dirty="0"/>
              <a:t>各文を短縮する</a:t>
            </a:r>
            <a:endParaRPr lang="en-US" altLang="ja-JP" sz="1500" dirty="0"/>
          </a:p>
          <a:p>
            <a:pPr lvl="3"/>
            <a:r>
              <a:rPr lang="en-US" altLang="ja-JP" sz="1500" dirty="0"/>
              <a:t>ex) Noisy Channel </a:t>
            </a:r>
            <a:r>
              <a:rPr lang="en-US" altLang="ja-JP" sz="1500" dirty="0" smtClean="0"/>
              <a:t>Model</a:t>
            </a:r>
            <a:endParaRPr lang="en-US" altLang="ja-JP" sz="1650" dirty="0">
              <a:solidFill>
                <a:srgbClr val="000000"/>
              </a:solidFill>
            </a:endParaRPr>
          </a:p>
          <a:p>
            <a:pPr lvl="1"/>
            <a:r>
              <a:rPr lang="ja-JP" altLang="en-US" dirty="0" smtClean="0"/>
              <a:t>生成的</a:t>
            </a:r>
            <a:r>
              <a:rPr lang="ja-JP" altLang="en-US" dirty="0" smtClean="0"/>
              <a:t>要約</a:t>
            </a:r>
            <a:endParaRPr lang="en-US" altLang="ja-JP" dirty="0" smtClean="0"/>
          </a:p>
          <a:p>
            <a:pPr lvl="2"/>
            <a:r>
              <a:rPr lang="ja-JP" altLang="en-US" sz="1500" dirty="0" smtClean="0"/>
              <a:t>抽出型要約以外の要約</a:t>
            </a:r>
            <a:endParaRPr lang="en-US" altLang="ja-JP" sz="1500" dirty="0" smtClean="0"/>
          </a:p>
          <a:p>
            <a:pPr lvl="3"/>
            <a:r>
              <a:rPr lang="ja-JP" altLang="en-US" sz="1500" dirty="0" smtClean="0"/>
              <a:t>技術的に難解</a:t>
            </a:r>
            <a:endParaRPr lang="en-US" altLang="ja-JP" sz="1500" dirty="0" smtClean="0"/>
          </a:p>
          <a:p>
            <a:pPr lvl="3"/>
            <a:r>
              <a:rPr lang="en-US" altLang="ja-JP" sz="1500" dirty="0" smtClean="0"/>
              <a:t>ex) </a:t>
            </a:r>
            <a:r>
              <a:rPr lang="ja-JP" altLang="en-US" sz="1500" dirty="0" smtClean="0"/>
              <a:t>マルチアテンションモデル</a:t>
            </a:r>
            <a:endParaRPr lang="en-US" altLang="ja-JP" sz="1500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4993596" y="942378"/>
            <a:ext cx="4960521" cy="408958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ja-JP" dirty="0" err="1">
                <a:latin typeface="Meiryo"/>
                <a:ea typeface="Meiryo"/>
                <a:cs typeface="Meiryo"/>
              </a:rPr>
              <a:t>LexRank</a:t>
            </a:r>
            <a:r>
              <a:rPr lang="ja-JP" altLang="en-US" dirty="0">
                <a:latin typeface="Meiryo"/>
                <a:ea typeface="Meiryo"/>
                <a:cs typeface="Meiryo"/>
              </a:rPr>
              <a:t>は</a:t>
            </a:r>
            <a:r>
              <a:rPr lang="en-US" altLang="ja-JP" dirty="0">
                <a:latin typeface="Meiryo"/>
                <a:ea typeface="Meiryo"/>
                <a:cs typeface="Meiryo"/>
              </a:rPr>
              <a:t>PageRank</a:t>
            </a:r>
            <a:r>
              <a:rPr lang="ja-JP" altLang="en-US" dirty="0">
                <a:latin typeface="Meiryo"/>
                <a:ea typeface="Meiryo"/>
                <a:cs typeface="Meiryo"/>
              </a:rPr>
              <a:t>に着想を</a:t>
            </a:r>
            <a:r>
              <a:rPr lang="ja-JP" altLang="en-US" dirty="0" smtClean="0">
                <a:latin typeface="Meiryo"/>
                <a:ea typeface="Meiryo"/>
                <a:cs typeface="Meiryo"/>
              </a:rPr>
              <a:t>得た重要文抽出アルゴリズム</a:t>
            </a:r>
            <a:endParaRPr lang="en-US" altLang="ja-JP" dirty="0">
              <a:latin typeface="Meiryo"/>
              <a:ea typeface="Meiryo"/>
              <a:cs typeface="Meiryo"/>
            </a:endParaRPr>
          </a:p>
          <a:p>
            <a:pPr marL="685800" lvl="1" indent="-342900">
              <a:lnSpc>
                <a:spcPct val="150000"/>
              </a:lnSpc>
              <a:buFont typeface="Wingdings" charset="2"/>
              <a:buChar char="Ø"/>
            </a:pPr>
            <a:r>
              <a:rPr lang="ja-JP" altLang="en-US" sz="1500" dirty="0" smtClean="0">
                <a:latin typeface="Meiryo"/>
                <a:ea typeface="Meiryo"/>
                <a:cs typeface="Meiryo"/>
              </a:rPr>
              <a:t>単純なアルゴリズムで、特にレビュー等の要約に向いている手法</a:t>
            </a:r>
            <a:endParaRPr lang="en-US" altLang="ja-JP" sz="1500" dirty="0" smtClean="0">
              <a:latin typeface="Meiryo"/>
              <a:ea typeface="Meiryo"/>
              <a:cs typeface="Meiryo"/>
            </a:endParaRPr>
          </a:p>
          <a:p>
            <a:pPr marL="685800" lvl="1" indent="-342900">
              <a:lnSpc>
                <a:spcPct val="150000"/>
              </a:lnSpc>
              <a:buFont typeface="Wingdings" charset="2"/>
              <a:buChar char="Ø"/>
            </a:pPr>
            <a:r>
              <a:rPr lang="ja-JP" altLang="en-US" sz="1500" dirty="0" smtClean="0">
                <a:latin typeface="Meiryo"/>
                <a:ea typeface="Meiryo"/>
                <a:cs typeface="Meiryo"/>
              </a:rPr>
              <a:t>多く</a:t>
            </a:r>
            <a:r>
              <a:rPr lang="ja-JP" altLang="en-US" sz="1500" dirty="0">
                <a:latin typeface="Meiryo"/>
                <a:ea typeface="Meiryo"/>
                <a:cs typeface="Meiryo"/>
              </a:rPr>
              <a:t>の文と類似する文は重要な文</a:t>
            </a:r>
            <a:endParaRPr lang="en-US" altLang="ja-JP" sz="1500" dirty="0">
              <a:latin typeface="Meiryo"/>
              <a:ea typeface="Meiryo"/>
              <a:cs typeface="Meiryo"/>
            </a:endParaRPr>
          </a:p>
          <a:p>
            <a:pPr marL="685800" lvl="1" indent="-342900">
              <a:lnSpc>
                <a:spcPct val="150000"/>
              </a:lnSpc>
              <a:buFont typeface="Wingdings" charset="2"/>
              <a:buChar char="Ø"/>
            </a:pPr>
            <a:r>
              <a:rPr lang="ja-JP" altLang="en-US" sz="1500" dirty="0">
                <a:latin typeface="Meiryo"/>
                <a:ea typeface="Meiryo"/>
                <a:cs typeface="Meiryo"/>
              </a:rPr>
              <a:t>重要な文と類似する文は重要な</a:t>
            </a:r>
            <a:r>
              <a:rPr lang="ja-JP" altLang="en-US" sz="1500" dirty="0" smtClean="0">
                <a:latin typeface="Meiryo"/>
                <a:ea typeface="Meiryo"/>
                <a:cs typeface="Meiryo"/>
              </a:rPr>
              <a:t>文</a:t>
            </a:r>
            <a:endParaRPr lang="en-US" altLang="ja-JP" sz="1500" dirty="0" smtClean="0">
              <a:latin typeface="Meiryo"/>
              <a:ea typeface="Meiryo"/>
              <a:cs typeface="Meiryo"/>
            </a:endParaRPr>
          </a:p>
          <a:p>
            <a:pPr marL="228600" indent="-342900">
              <a:lnSpc>
                <a:spcPct val="150000"/>
              </a:lnSpc>
              <a:buFont typeface="Arial"/>
              <a:buChar char="•"/>
            </a:pPr>
            <a:r>
              <a:rPr lang="ja-JP" altLang="en-US" dirty="0" smtClean="0">
                <a:latin typeface="Meiryo"/>
                <a:ea typeface="Meiryo"/>
                <a:cs typeface="Meiryo"/>
              </a:rPr>
              <a:t>今回の実装は</a:t>
            </a:r>
            <a:endParaRPr lang="en-US" altLang="ja-JP" dirty="0" smtClean="0">
              <a:latin typeface="Meiryo"/>
              <a:ea typeface="Meiryo"/>
              <a:cs typeface="Meiryo"/>
            </a:endParaRPr>
          </a:p>
          <a:p>
            <a:pPr marL="685800" lvl="1" indent="-342900">
              <a:lnSpc>
                <a:spcPct val="150000"/>
              </a:lnSpc>
              <a:buFont typeface="Wingdings" charset="2"/>
              <a:buChar char="Ø"/>
            </a:pPr>
            <a:r>
              <a:rPr lang="ja-JP" altLang="en-US" sz="1500" dirty="0" smtClean="0">
                <a:latin typeface="Meiryo"/>
                <a:ea typeface="Meiryo"/>
                <a:cs typeface="Meiryo"/>
              </a:rPr>
              <a:t>文章を</a:t>
            </a:r>
            <a:r>
              <a:rPr lang="en-US" altLang="ja-JP" sz="1500" dirty="0" err="1" smtClean="0">
                <a:latin typeface="Meiryo"/>
                <a:ea typeface="Meiryo"/>
                <a:cs typeface="Meiryo"/>
              </a:rPr>
              <a:t>MeCab</a:t>
            </a:r>
            <a:r>
              <a:rPr lang="ja-JP" altLang="en-US" sz="1500" dirty="0" smtClean="0">
                <a:latin typeface="Meiryo"/>
                <a:ea typeface="Meiryo"/>
                <a:cs typeface="Meiryo"/>
              </a:rPr>
              <a:t>で単語分けし、名詞・形容詞・副詞を抽出</a:t>
            </a:r>
            <a:endParaRPr lang="en-US" altLang="ja-JP" sz="1500" dirty="0" smtClean="0">
              <a:latin typeface="Meiryo"/>
              <a:ea typeface="Meiryo"/>
              <a:cs typeface="Meiryo"/>
            </a:endParaRPr>
          </a:p>
          <a:p>
            <a:pPr marL="685800" lvl="1" indent="-342900">
              <a:lnSpc>
                <a:spcPct val="150000"/>
              </a:lnSpc>
              <a:buFont typeface="Wingdings" charset="2"/>
              <a:buChar char="Ø"/>
            </a:pPr>
            <a:r>
              <a:rPr lang="ja-JP" altLang="en-US" sz="1500" dirty="0" smtClean="0">
                <a:latin typeface="Meiryo"/>
                <a:ea typeface="Meiryo"/>
                <a:cs typeface="Meiryo"/>
              </a:rPr>
              <a:t>抽出した文章を</a:t>
            </a:r>
            <a:r>
              <a:rPr lang="en-US" altLang="ja-JP" sz="1500" dirty="0" err="1" smtClean="0">
                <a:latin typeface="Meiryo"/>
                <a:ea typeface="Meiryo"/>
                <a:cs typeface="Meiryo"/>
              </a:rPr>
              <a:t>tf-idf</a:t>
            </a:r>
            <a:r>
              <a:rPr lang="ja-JP" altLang="en-US" sz="1500" dirty="0" smtClean="0">
                <a:latin typeface="Meiryo"/>
                <a:ea typeface="Meiryo"/>
                <a:cs typeface="Meiryo"/>
              </a:rPr>
              <a:t>法でベクトル化</a:t>
            </a:r>
            <a:endParaRPr lang="en-US" altLang="ja-JP" sz="1500" dirty="0" smtClean="0">
              <a:latin typeface="Meiryo"/>
              <a:ea typeface="Meiryo"/>
              <a:cs typeface="Meiryo"/>
            </a:endParaRPr>
          </a:p>
          <a:p>
            <a:pPr marL="685800" lvl="1" indent="-342900">
              <a:lnSpc>
                <a:spcPct val="150000"/>
              </a:lnSpc>
              <a:buFont typeface="Wingdings" charset="2"/>
              <a:buChar char="Ø"/>
            </a:pPr>
            <a:r>
              <a:rPr lang="ja-JP" altLang="en-US" sz="1500" dirty="0" smtClean="0">
                <a:latin typeface="Meiryo"/>
                <a:ea typeface="Meiryo"/>
                <a:cs typeface="Meiryo"/>
              </a:rPr>
              <a:t>コサイン類似度により隣接行列を計算</a:t>
            </a:r>
            <a:endParaRPr lang="en-US" altLang="ja-JP" sz="1500" dirty="0">
              <a:latin typeface="Meiryo"/>
              <a:ea typeface="Meiryo"/>
              <a:cs typeface="Meiryo"/>
            </a:endParaRPr>
          </a:p>
        </p:txBody>
      </p:sp>
      <p:grpSp>
        <p:nvGrpSpPr>
          <p:cNvPr id="6" name="図形グループ 5"/>
          <p:cNvGrpSpPr/>
          <p:nvPr/>
        </p:nvGrpSpPr>
        <p:grpSpPr>
          <a:xfrm>
            <a:off x="8958780" y="4205603"/>
            <a:ext cx="3125779" cy="2585462"/>
            <a:chOff x="3197947" y="3110733"/>
            <a:chExt cx="4358406" cy="3771202"/>
          </a:xfrm>
        </p:grpSpPr>
        <p:pic>
          <p:nvPicPr>
            <p:cNvPr id="23" name="図 22" descr="a650e4a2-b980-030a-96b7-5abc0f3113bc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8827" y="3110733"/>
              <a:ext cx="3681185" cy="32468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3197947" y="6386393"/>
              <a:ext cx="4358406" cy="495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 smtClean="0"/>
                <a:t>類似度グラフの</a:t>
              </a:r>
              <a:r>
                <a:rPr lang="ja-JP" altLang="en-US" dirty="0"/>
                <a:t>例</a:t>
              </a:r>
              <a:r>
                <a:rPr lang="en-US" altLang="ja-JP" dirty="0"/>
                <a:t>([</a:t>
              </a:r>
              <a:r>
                <a:rPr lang="en-US" altLang="ja-JP" dirty="0" err="1"/>
                <a:t>Erkan</a:t>
              </a:r>
              <a:r>
                <a:rPr lang="en-US" altLang="ja-JP" dirty="0"/>
                <a:t> 04</a:t>
              </a:r>
              <a:r>
                <a:rPr lang="en-US" altLang="ja-JP" dirty="0" smtClean="0"/>
                <a:t>])</a:t>
              </a:r>
              <a:endParaRPr kumimoji="1" lang="ja-JP" altLang="en-US" dirty="0" smtClean="0">
                <a:latin typeface="Meiryo" charset="-128"/>
                <a:ea typeface="Meiryo" charset="-128"/>
                <a:cs typeface="Meiryo" charset="-128"/>
              </a:endParaRPr>
            </a:p>
          </p:txBody>
        </p:sp>
      </p:grpSp>
      <p:sp>
        <p:nvSpPr>
          <p:cNvPr id="7" name="角丸四角形 6"/>
          <p:cNvSpPr/>
          <p:nvPr/>
        </p:nvSpPr>
        <p:spPr>
          <a:xfrm>
            <a:off x="1775366" y="2987169"/>
            <a:ext cx="996938" cy="382328"/>
          </a:xfrm>
          <a:prstGeom prst="roundRect">
            <a:avLst/>
          </a:prstGeom>
          <a:solidFill>
            <a:srgbClr val="E6B9B8">
              <a:alpha val="4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 rot="20463376">
            <a:off x="3046841" y="2623863"/>
            <a:ext cx="1874255" cy="506932"/>
          </a:xfrm>
          <a:prstGeom prst="rightArrow">
            <a:avLst/>
          </a:prstGeom>
          <a:solidFill>
            <a:schemeClr val="accent2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24559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  <a:effectLst/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mtClean="0">
            <a:latin typeface="Meiryo" charset="-128"/>
            <a:ea typeface="Meiryo" charset="-128"/>
            <a:cs typeface="Meiryo" charset="-128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" id="{951C98CF-1D93-B64A-ADB6-C5955381DC1A}" vid="{9EAE4893-94EA-2D47-B5F5-950B80F960BE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24728</TotalTime>
  <Words>209</Words>
  <Application>Microsoft Macintosh PowerPoint</Application>
  <PresentationFormat>ユーザー設定</PresentationFormat>
  <Paragraphs>46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simple</vt:lpstr>
      <vt:lpstr>現状とか課題とか</vt:lpstr>
      <vt:lpstr>実装　③LexRank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中川大海</dc:creator>
  <cp:lastModifiedBy>吉鷹 伸太朗</cp:lastModifiedBy>
  <cp:revision>721</cp:revision>
  <cp:lastPrinted>2017-05-28T21:56:57Z</cp:lastPrinted>
  <dcterms:created xsi:type="dcterms:W3CDTF">2016-12-08T13:08:22Z</dcterms:created>
  <dcterms:modified xsi:type="dcterms:W3CDTF">2017-07-19T04:21:22Z</dcterms:modified>
</cp:coreProperties>
</file>