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S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99"/>
    <p:restoredTop sz="94650"/>
  </p:normalViewPr>
  <p:slideViewPr>
    <p:cSldViewPr snapToGrid="0">
      <p:cViewPr>
        <p:scale>
          <a:sx n="86" d="100"/>
          <a:sy n="86" d="100"/>
        </p:scale>
        <p:origin x="520" y="9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A4E45C-F982-C164-6B35-0441E96E8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SG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6DB7E1D-9CAD-528C-8994-1E36204094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  <a:endParaRPr kumimoji="1" lang="zh-SG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648005-44D8-6031-2F7A-7D34A4306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B5D55-06FB-D741-935E-73B7122174A3}" type="datetimeFigureOut">
              <a:rPr kumimoji="1" lang="zh-SG" altLang="en-US" smtClean="0"/>
              <a:t>16/12/23</a:t>
            </a:fld>
            <a:endParaRPr kumimoji="1" lang="zh-SG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C8F176-62D8-1C6A-2FFA-A36A23586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SG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8C7560-F00D-2CBA-374C-B13FA8CD3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37C26-DA3D-784B-9C1F-82DF76D24618}" type="slidenum">
              <a:rPr kumimoji="1" lang="zh-SG" altLang="en-US" smtClean="0"/>
              <a:t>‹#›</a:t>
            </a:fld>
            <a:endParaRPr kumimoji="1" lang="zh-SG" altLang="en-US"/>
          </a:p>
        </p:txBody>
      </p:sp>
    </p:spTree>
    <p:extLst>
      <p:ext uri="{BB962C8B-B14F-4D97-AF65-F5344CB8AC3E}">
        <p14:creationId xmlns:p14="http://schemas.microsoft.com/office/powerpoint/2010/main" val="20183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DA4229-C421-9F0E-4C0B-9C6EBD980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SG" alt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CF63B23-E895-589B-84F0-B1BAE8C070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  <a:endParaRPr kumimoji="1" lang="zh-SG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11B0F5-3F5E-475B-852F-FF1C394EB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B5D55-06FB-D741-935E-73B7122174A3}" type="datetimeFigureOut">
              <a:rPr kumimoji="1" lang="zh-SG" altLang="en-US" smtClean="0"/>
              <a:t>16/12/23</a:t>
            </a:fld>
            <a:endParaRPr kumimoji="1" lang="zh-SG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6D0FC5-9E6D-A0B2-55C7-C2A5EC7DE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SG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9AF548-8413-22C9-CC6E-04870A00A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37C26-DA3D-784B-9C1F-82DF76D24618}" type="slidenum">
              <a:rPr kumimoji="1" lang="zh-SG" altLang="en-US" smtClean="0"/>
              <a:t>‹#›</a:t>
            </a:fld>
            <a:endParaRPr kumimoji="1" lang="zh-SG" altLang="en-US"/>
          </a:p>
        </p:txBody>
      </p:sp>
    </p:spTree>
    <p:extLst>
      <p:ext uri="{BB962C8B-B14F-4D97-AF65-F5344CB8AC3E}">
        <p14:creationId xmlns:p14="http://schemas.microsoft.com/office/powerpoint/2010/main" val="2943506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B2E4F4F-3E1F-5645-5803-C457F417EE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  <a:endParaRPr kumimoji="1" lang="zh-SG" alt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0E45B47-15A8-12B2-978C-83A6CD1B25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  <a:endParaRPr kumimoji="1" lang="zh-SG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A14618-CBD3-C9D4-2732-920E9498C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B5D55-06FB-D741-935E-73B7122174A3}" type="datetimeFigureOut">
              <a:rPr kumimoji="1" lang="zh-SG" altLang="en-US" smtClean="0"/>
              <a:t>16/12/23</a:t>
            </a:fld>
            <a:endParaRPr kumimoji="1" lang="zh-SG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304B80-8127-EFE1-5059-4FE89FC53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SG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4B1A01-D309-C39D-EA11-7469368EE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37C26-DA3D-784B-9C1F-82DF76D24618}" type="slidenum">
              <a:rPr kumimoji="1" lang="zh-SG" altLang="en-US" smtClean="0"/>
              <a:t>‹#›</a:t>
            </a:fld>
            <a:endParaRPr kumimoji="1" lang="zh-SG" altLang="en-US"/>
          </a:p>
        </p:txBody>
      </p:sp>
    </p:spTree>
    <p:extLst>
      <p:ext uri="{BB962C8B-B14F-4D97-AF65-F5344CB8AC3E}">
        <p14:creationId xmlns:p14="http://schemas.microsoft.com/office/powerpoint/2010/main" val="1472235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D4AD91-0467-4BFB-8358-D364C6C85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SG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2E3DD4-BD51-8C55-D307-B66C6340C0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  <a:endParaRPr kumimoji="1" lang="zh-SG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68BC89-127D-9FB7-EFE9-D7F3FA5F6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B5D55-06FB-D741-935E-73B7122174A3}" type="datetimeFigureOut">
              <a:rPr kumimoji="1" lang="zh-SG" altLang="en-US" smtClean="0"/>
              <a:t>16/12/23</a:t>
            </a:fld>
            <a:endParaRPr kumimoji="1" lang="zh-SG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06EFA3-317D-D1CD-A96F-963F3F14C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SG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600AEA-D90E-3270-FB3A-0251428B3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37C26-DA3D-784B-9C1F-82DF76D24618}" type="slidenum">
              <a:rPr kumimoji="1" lang="zh-SG" altLang="en-US" smtClean="0"/>
              <a:t>‹#›</a:t>
            </a:fld>
            <a:endParaRPr kumimoji="1" lang="zh-SG" altLang="en-US"/>
          </a:p>
        </p:txBody>
      </p:sp>
    </p:spTree>
    <p:extLst>
      <p:ext uri="{BB962C8B-B14F-4D97-AF65-F5344CB8AC3E}">
        <p14:creationId xmlns:p14="http://schemas.microsoft.com/office/powerpoint/2010/main" val="3717521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FD740E-8E73-9FF7-70B1-FE6D73F8F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SG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B8D484E-C1F2-18C9-AA9B-6285A3E46F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FB0998-711D-300A-B82A-F8456CCEC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B5D55-06FB-D741-935E-73B7122174A3}" type="datetimeFigureOut">
              <a:rPr kumimoji="1" lang="zh-SG" altLang="en-US" smtClean="0"/>
              <a:t>16/12/23</a:t>
            </a:fld>
            <a:endParaRPr kumimoji="1" lang="zh-SG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E2C591-83B0-6EF6-3FB2-B99B5E179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SG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D58F9F-87E6-648C-6001-6B7E90E0A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37C26-DA3D-784B-9C1F-82DF76D24618}" type="slidenum">
              <a:rPr kumimoji="1" lang="zh-SG" altLang="en-US" smtClean="0"/>
              <a:t>‹#›</a:t>
            </a:fld>
            <a:endParaRPr kumimoji="1" lang="zh-SG" altLang="en-US"/>
          </a:p>
        </p:txBody>
      </p:sp>
    </p:spTree>
    <p:extLst>
      <p:ext uri="{BB962C8B-B14F-4D97-AF65-F5344CB8AC3E}">
        <p14:creationId xmlns:p14="http://schemas.microsoft.com/office/powerpoint/2010/main" val="2615771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94D0D5-D677-00A2-A7AF-97A5F23E4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SG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D99B04-A060-2395-D35D-A74742758A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  <a:endParaRPr kumimoji="1" lang="zh-SG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B551CBB-BED1-8215-4DDF-3F392B40C7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  <a:endParaRPr kumimoji="1" lang="zh-SG" alt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DE40260-E6EE-3E88-C6FD-DC37FA139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B5D55-06FB-D741-935E-73B7122174A3}" type="datetimeFigureOut">
              <a:rPr kumimoji="1" lang="zh-SG" altLang="en-US" smtClean="0"/>
              <a:t>16/12/23</a:t>
            </a:fld>
            <a:endParaRPr kumimoji="1" lang="zh-SG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424F471-5042-581C-86B0-0B42B1F77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SG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EF094BB-66F9-88EA-2CF7-B1C05CEEC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37C26-DA3D-784B-9C1F-82DF76D24618}" type="slidenum">
              <a:rPr kumimoji="1" lang="zh-SG" altLang="en-US" smtClean="0"/>
              <a:t>‹#›</a:t>
            </a:fld>
            <a:endParaRPr kumimoji="1" lang="zh-SG" altLang="en-US"/>
          </a:p>
        </p:txBody>
      </p:sp>
    </p:spTree>
    <p:extLst>
      <p:ext uri="{BB962C8B-B14F-4D97-AF65-F5344CB8AC3E}">
        <p14:creationId xmlns:p14="http://schemas.microsoft.com/office/powerpoint/2010/main" val="3679626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7C2C27-AB5F-B54A-DED7-2AA4A9ACC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SG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A8AACC1-5D95-8116-31B3-6F21F0CEFD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30E21C7-CA9C-5CAC-5C1D-1786364CD5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  <a:endParaRPr kumimoji="1" lang="zh-SG" alt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FB0F888-E028-37DD-1D1A-C17DC55414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4401527-93F0-E81F-DFE9-59E531CE0B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  <a:endParaRPr kumimoji="1" lang="zh-SG" alt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F85F4FF-01CD-869B-A426-F97345A48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B5D55-06FB-D741-935E-73B7122174A3}" type="datetimeFigureOut">
              <a:rPr kumimoji="1" lang="zh-SG" altLang="en-US" smtClean="0"/>
              <a:t>16/12/23</a:t>
            </a:fld>
            <a:endParaRPr kumimoji="1" lang="zh-SG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7E45CFD-44CE-1439-FD52-FB696789C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SG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B93DFD8-A576-5969-8664-84C0BBA5F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37C26-DA3D-784B-9C1F-82DF76D24618}" type="slidenum">
              <a:rPr kumimoji="1" lang="zh-SG" altLang="en-US" smtClean="0"/>
              <a:t>‹#›</a:t>
            </a:fld>
            <a:endParaRPr kumimoji="1" lang="zh-SG" altLang="en-US"/>
          </a:p>
        </p:txBody>
      </p:sp>
    </p:spTree>
    <p:extLst>
      <p:ext uri="{BB962C8B-B14F-4D97-AF65-F5344CB8AC3E}">
        <p14:creationId xmlns:p14="http://schemas.microsoft.com/office/powerpoint/2010/main" val="3325409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A7A0E5-685B-4098-6B8A-39952FDB1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SG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BC3DF9B-1514-92D8-BE62-27AC90113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B5D55-06FB-D741-935E-73B7122174A3}" type="datetimeFigureOut">
              <a:rPr kumimoji="1" lang="zh-SG" altLang="en-US" smtClean="0"/>
              <a:t>16/12/23</a:t>
            </a:fld>
            <a:endParaRPr kumimoji="1" lang="zh-SG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6E25F20-59B3-CBED-AF76-731FECCEB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SG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2D1409B-F444-A408-AF23-F7DEE01B0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37C26-DA3D-784B-9C1F-82DF76D24618}" type="slidenum">
              <a:rPr kumimoji="1" lang="zh-SG" altLang="en-US" smtClean="0"/>
              <a:t>‹#›</a:t>
            </a:fld>
            <a:endParaRPr kumimoji="1" lang="zh-SG" altLang="en-US"/>
          </a:p>
        </p:txBody>
      </p:sp>
    </p:spTree>
    <p:extLst>
      <p:ext uri="{BB962C8B-B14F-4D97-AF65-F5344CB8AC3E}">
        <p14:creationId xmlns:p14="http://schemas.microsoft.com/office/powerpoint/2010/main" val="885060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FE5D08B-75E6-BFBA-46D2-526D2690A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B5D55-06FB-D741-935E-73B7122174A3}" type="datetimeFigureOut">
              <a:rPr kumimoji="1" lang="zh-SG" altLang="en-US" smtClean="0"/>
              <a:t>16/12/23</a:t>
            </a:fld>
            <a:endParaRPr kumimoji="1" lang="zh-SG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A4EEBD1-4A39-B552-35D0-A86406442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SG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039E71B-1D7A-4EAA-9958-EFA19A7D0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37C26-DA3D-784B-9C1F-82DF76D24618}" type="slidenum">
              <a:rPr kumimoji="1" lang="zh-SG" altLang="en-US" smtClean="0"/>
              <a:t>‹#›</a:t>
            </a:fld>
            <a:endParaRPr kumimoji="1" lang="zh-SG" altLang="en-US"/>
          </a:p>
        </p:txBody>
      </p:sp>
    </p:spTree>
    <p:extLst>
      <p:ext uri="{BB962C8B-B14F-4D97-AF65-F5344CB8AC3E}">
        <p14:creationId xmlns:p14="http://schemas.microsoft.com/office/powerpoint/2010/main" val="2236173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A1C781-C267-C24B-FC29-6C197D48F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SG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B36210-383C-DD67-8FF9-368C928769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  <a:endParaRPr kumimoji="1" lang="zh-SG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A88A8EF-C5A7-8CCB-FC5D-89E9D37189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CC93E94-5A18-0E1F-358E-2FF374C3D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B5D55-06FB-D741-935E-73B7122174A3}" type="datetimeFigureOut">
              <a:rPr kumimoji="1" lang="zh-SG" altLang="en-US" smtClean="0"/>
              <a:t>16/12/23</a:t>
            </a:fld>
            <a:endParaRPr kumimoji="1" lang="zh-SG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9BC405C-1CAA-9323-259E-135F20C0F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SG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E5B06C2-A71D-B198-5688-EDA8A8955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37C26-DA3D-784B-9C1F-82DF76D24618}" type="slidenum">
              <a:rPr kumimoji="1" lang="zh-SG" altLang="en-US" smtClean="0"/>
              <a:t>‹#›</a:t>
            </a:fld>
            <a:endParaRPr kumimoji="1" lang="zh-SG" altLang="en-US"/>
          </a:p>
        </p:txBody>
      </p:sp>
    </p:spTree>
    <p:extLst>
      <p:ext uri="{BB962C8B-B14F-4D97-AF65-F5344CB8AC3E}">
        <p14:creationId xmlns:p14="http://schemas.microsoft.com/office/powerpoint/2010/main" val="2399154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F115B3-C596-483D-84F1-D14CF6BE8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SG" alt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2EDDFE0-D361-ACC6-5B1C-FAE25BC3F4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SG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1E630AB-7BAB-AA12-1E24-301EB38359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E2B58CC-9A37-28BF-DD93-561008289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B5D55-06FB-D741-935E-73B7122174A3}" type="datetimeFigureOut">
              <a:rPr kumimoji="1" lang="zh-SG" altLang="en-US" smtClean="0"/>
              <a:t>16/12/23</a:t>
            </a:fld>
            <a:endParaRPr kumimoji="1" lang="zh-SG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BD3A3B6-ECFB-3EEB-89F3-9D254273C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SG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BFC879A-DD06-13CE-67AD-66A49717B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37C26-DA3D-784B-9C1F-82DF76D24618}" type="slidenum">
              <a:rPr kumimoji="1" lang="zh-SG" altLang="en-US" smtClean="0"/>
              <a:t>‹#›</a:t>
            </a:fld>
            <a:endParaRPr kumimoji="1" lang="zh-SG" altLang="en-US"/>
          </a:p>
        </p:txBody>
      </p:sp>
    </p:spTree>
    <p:extLst>
      <p:ext uri="{BB962C8B-B14F-4D97-AF65-F5344CB8AC3E}">
        <p14:creationId xmlns:p14="http://schemas.microsoft.com/office/powerpoint/2010/main" val="4267776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14B3571-D852-AFB2-0AA0-7E4E06A1F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  <a:endParaRPr kumimoji="1" lang="zh-SG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A7E869A-6DE6-6A79-C898-96FF1AD6DF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  <a:endParaRPr kumimoji="1" lang="zh-SG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4257B1-E5CF-7BEB-5A62-67D403CF54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6B5D55-06FB-D741-935E-73B7122174A3}" type="datetimeFigureOut">
              <a:rPr kumimoji="1" lang="zh-SG" altLang="en-US" smtClean="0"/>
              <a:t>16/12/23</a:t>
            </a:fld>
            <a:endParaRPr kumimoji="1" lang="zh-SG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C49C4C-37A7-BF0F-1B2E-F190A84DB7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SG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8641D2-EED4-1205-2A92-35AEBD2D3D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37C26-DA3D-784B-9C1F-82DF76D24618}" type="slidenum">
              <a:rPr kumimoji="1" lang="zh-SG" altLang="en-US" smtClean="0"/>
              <a:t>‹#›</a:t>
            </a:fld>
            <a:endParaRPr kumimoji="1" lang="zh-SG" altLang="en-US"/>
          </a:p>
        </p:txBody>
      </p:sp>
    </p:spTree>
    <p:extLst>
      <p:ext uri="{BB962C8B-B14F-4D97-AF65-F5344CB8AC3E}">
        <p14:creationId xmlns:p14="http://schemas.microsoft.com/office/powerpoint/2010/main" val="102065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S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3">
            <a:extLst>
              <a:ext uri="{FF2B5EF4-FFF2-40B4-BE49-F238E27FC236}">
                <a16:creationId xmlns:a16="http://schemas.microsoft.com/office/drawing/2014/main" id="{3B2C576E-7FCD-231B-3F16-EB0AF71AE97C}"/>
              </a:ext>
            </a:extLst>
          </p:cNvPr>
          <p:cNvSpPr txBox="1">
            <a:spLocks/>
          </p:cNvSpPr>
          <p:nvPr/>
        </p:nvSpPr>
        <p:spPr>
          <a:xfrm>
            <a:off x="554736" y="172212"/>
            <a:ext cx="11082528" cy="7315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en-US" altLang="zh-SG" sz="2500" b="1" dirty="0">
                <a:solidFill>
                  <a:prstClr val="black"/>
                </a:solidFill>
                <a:latin typeface="Georgia (标题)"/>
                <a:ea typeface="等线 Light" panose="02010600030101010101" pitchFamily="2" charset="-122"/>
              </a:rPr>
              <a:t>Working procedure of black box model </a:t>
            </a:r>
            <a:r>
              <a:rPr kumimoji="1" lang="en-US" altLang="zh-SG" sz="2500" b="1" dirty="0" err="1">
                <a:solidFill>
                  <a:prstClr val="black"/>
                </a:solidFill>
                <a:latin typeface="Georgia (标题)"/>
                <a:ea typeface="等线 Light" panose="02010600030101010101" pitchFamily="2" charset="-122"/>
              </a:rPr>
              <a:t>recommedation</a:t>
            </a:r>
            <a:endParaRPr kumimoji="1" lang="zh-SG" altLang="en-US" dirty="0"/>
          </a:p>
        </p:txBody>
      </p:sp>
      <p:sp>
        <p:nvSpPr>
          <p:cNvPr id="8" name="圆角矩形 7">
            <a:extLst>
              <a:ext uri="{FF2B5EF4-FFF2-40B4-BE49-F238E27FC236}">
                <a16:creationId xmlns:a16="http://schemas.microsoft.com/office/drawing/2014/main" id="{AFE5D59B-3F4A-BB17-E4BC-41CD94FA2E1C}"/>
              </a:ext>
            </a:extLst>
          </p:cNvPr>
          <p:cNvSpPr/>
          <p:nvPr/>
        </p:nvSpPr>
        <p:spPr>
          <a:xfrm>
            <a:off x="1227989" y="2177717"/>
            <a:ext cx="2551814" cy="3925372"/>
          </a:xfrm>
          <a:prstGeom prst="roundRect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SG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6FCC803-4A7B-4747-5410-5E906BD55720}"/>
              </a:ext>
            </a:extLst>
          </p:cNvPr>
          <p:cNvSpPr txBox="1"/>
          <p:nvPr/>
        </p:nvSpPr>
        <p:spPr>
          <a:xfrm>
            <a:off x="1227989" y="1074653"/>
            <a:ext cx="9497173" cy="784830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" altLang="zh-SG" b="1" dirty="0">
                <a:ln w="6350" cap="flat">
                  <a:noFill/>
                  <a:miter lim="800000"/>
                </a:ln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12 initial samples</a:t>
            </a:r>
          </a:p>
          <a:p>
            <a:pPr>
              <a:lnSpc>
                <a:spcPct val="90000"/>
              </a:lnSpc>
            </a:pPr>
            <a:r>
              <a:rPr lang="en" altLang="zh-SG" sz="1600" b="1" i="1" dirty="0">
                <a:ln w="6350" cap="flat">
                  <a:noFill/>
                  <a:miter lim="800000"/>
                </a:ln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(including 12 different combinations of </a:t>
            </a:r>
          </a:p>
          <a:p>
            <a:pPr>
              <a:lnSpc>
                <a:spcPct val="90000"/>
              </a:lnSpc>
            </a:pPr>
            <a:r>
              <a:rPr lang="en" altLang="zh-SG" sz="1600" b="1" i="1" dirty="0">
                <a:ln w="6350" cap="flat">
                  <a:noFill/>
                  <a:miter lim="800000"/>
                </a:ln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enzymes and Limonene concentrations)  </a:t>
            </a:r>
            <a:endParaRPr lang="en-US" altLang="zh-SG" sz="1600" b="1" i="1" dirty="0">
              <a:ln w="6350" cap="flat">
                <a:noFill/>
                <a:miter lim="800000"/>
              </a:ln>
              <a:latin typeface="Arial" panose="020B0604020202020204" pitchFamily="34" charset="0"/>
              <a:ea typeface="+mj-ea"/>
              <a:cs typeface="Arial" panose="020B0604020202020204" pitchFamily="34" charset="0"/>
              <a:sym typeface="+mn-lt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3B7C29E-1DBA-7432-EB31-95071960231A}"/>
              </a:ext>
            </a:extLst>
          </p:cNvPr>
          <p:cNvSpPr txBox="1"/>
          <p:nvPr/>
        </p:nvSpPr>
        <p:spPr>
          <a:xfrm>
            <a:off x="2006859" y="6191338"/>
            <a:ext cx="994073" cy="341632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" altLang="zh-SG" b="1" dirty="0">
                <a:ln w="6350" cap="flat">
                  <a:noFill/>
                  <a:miter lim="800000"/>
                </a:ln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Cycle 1</a:t>
            </a:r>
            <a:endParaRPr lang="en-US" altLang="zh-SG" b="1" dirty="0">
              <a:ln w="6350" cap="flat">
                <a:noFill/>
                <a:miter lim="800000"/>
              </a:ln>
              <a:latin typeface="Arial" panose="020B0604020202020204" pitchFamily="34" charset="0"/>
              <a:ea typeface="+mj-ea"/>
              <a:cs typeface="Arial" panose="020B0604020202020204" pitchFamily="34" charset="0"/>
              <a:sym typeface="+mn-lt"/>
            </a:endParaRPr>
          </a:p>
        </p:txBody>
      </p:sp>
      <p:sp>
        <p:nvSpPr>
          <p:cNvPr id="11" name="圆角矩形 10">
            <a:extLst>
              <a:ext uri="{FF2B5EF4-FFF2-40B4-BE49-F238E27FC236}">
                <a16:creationId xmlns:a16="http://schemas.microsoft.com/office/drawing/2014/main" id="{25958BF9-9CE6-0C1E-E655-3FFE37DF760B}"/>
              </a:ext>
            </a:extLst>
          </p:cNvPr>
          <p:cNvSpPr/>
          <p:nvPr/>
        </p:nvSpPr>
        <p:spPr>
          <a:xfrm>
            <a:off x="4979581" y="2177717"/>
            <a:ext cx="2551814" cy="3925372"/>
          </a:xfrm>
          <a:prstGeom prst="roundRect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SG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8B8519F-3C7F-E12D-EEA3-1E11087C1B9C}"/>
              </a:ext>
            </a:extLst>
          </p:cNvPr>
          <p:cNvSpPr txBox="1"/>
          <p:nvPr/>
        </p:nvSpPr>
        <p:spPr>
          <a:xfrm>
            <a:off x="5758451" y="6191338"/>
            <a:ext cx="994073" cy="341632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" altLang="zh-SG" b="1" dirty="0">
                <a:ln w="6350" cap="flat">
                  <a:noFill/>
                  <a:miter lim="800000"/>
                </a:ln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Cycle 1</a:t>
            </a:r>
            <a:endParaRPr lang="en-US" altLang="zh-SG" b="1" dirty="0">
              <a:ln w="6350" cap="flat">
                <a:noFill/>
                <a:miter lim="800000"/>
              </a:ln>
              <a:latin typeface="Arial" panose="020B0604020202020204" pitchFamily="34" charset="0"/>
              <a:ea typeface="+mj-ea"/>
              <a:cs typeface="Arial" panose="020B0604020202020204" pitchFamily="34" charset="0"/>
              <a:sym typeface="+mn-lt"/>
            </a:endParaRPr>
          </a:p>
        </p:txBody>
      </p:sp>
      <p:sp>
        <p:nvSpPr>
          <p:cNvPr id="13" name="圆角矩形 12">
            <a:extLst>
              <a:ext uri="{FF2B5EF4-FFF2-40B4-BE49-F238E27FC236}">
                <a16:creationId xmlns:a16="http://schemas.microsoft.com/office/drawing/2014/main" id="{67A6B6A4-4434-1B9B-E5C7-5B163EA8911C}"/>
              </a:ext>
            </a:extLst>
          </p:cNvPr>
          <p:cNvSpPr/>
          <p:nvPr/>
        </p:nvSpPr>
        <p:spPr>
          <a:xfrm>
            <a:off x="8731173" y="2177717"/>
            <a:ext cx="2551814" cy="3925372"/>
          </a:xfrm>
          <a:prstGeom prst="roundRect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SG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F71E329-DA29-8E4F-186F-E67E5912583E}"/>
              </a:ext>
            </a:extLst>
          </p:cNvPr>
          <p:cNvSpPr txBox="1"/>
          <p:nvPr/>
        </p:nvSpPr>
        <p:spPr>
          <a:xfrm>
            <a:off x="9510043" y="6191338"/>
            <a:ext cx="994073" cy="341632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" altLang="zh-SG" b="1" dirty="0">
                <a:ln w="6350" cap="flat">
                  <a:noFill/>
                  <a:miter lim="800000"/>
                </a:ln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Cycle 1</a:t>
            </a:r>
            <a:endParaRPr lang="en-US" altLang="zh-SG" b="1" dirty="0">
              <a:ln w="6350" cap="flat">
                <a:noFill/>
                <a:miter lim="800000"/>
              </a:ln>
              <a:latin typeface="Arial" panose="020B0604020202020204" pitchFamily="34" charset="0"/>
              <a:ea typeface="+mj-ea"/>
              <a:cs typeface="Arial" panose="020B0604020202020204" pitchFamily="34" charset="0"/>
              <a:sym typeface="+mn-lt"/>
            </a:endParaRPr>
          </a:p>
        </p:txBody>
      </p:sp>
      <p:sp>
        <p:nvSpPr>
          <p:cNvPr id="15" name="圆角矩形 14">
            <a:extLst>
              <a:ext uri="{FF2B5EF4-FFF2-40B4-BE49-F238E27FC236}">
                <a16:creationId xmlns:a16="http://schemas.microsoft.com/office/drawing/2014/main" id="{B51B5363-67DB-53AD-81C0-4A08E8AAFA51}"/>
              </a:ext>
            </a:extLst>
          </p:cNvPr>
          <p:cNvSpPr/>
          <p:nvPr/>
        </p:nvSpPr>
        <p:spPr>
          <a:xfrm>
            <a:off x="1380389" y="2386727"/>
            <a:ext cx="2224048" cy="817509"/>
          </a:xfrm>
          <a:prstGeom prst="roundRect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SG" dirty="0"/>
              <a:t>model training procedure</a:t>
            </a:r>
            <a:endParaRPr kumimoji="1" lang="zh-SG" altLang="en-US" dirty="0"/>
          </a:p>
        </p:txBody>
      </p:sp>
      <p:pic>
        <p:nvPicPr>
          <p:cNvPr id="17" name="图形 16" descr="剪贴板 纯色填充">
            <a:extLst>
              <a:ext uri="{FF2B5EF4-FFF2-40B4-BE49-F238E27FC236}">
                <a16:creationId xmlns:a16="http://schemas.microsoft.com/office/drawing/2014/main" id="{155A3E85-7AB7-A5E9-5BA0-3F6786A9A4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4736" y="1074653"/>
            <a:ext cx="784830" cy="784830"/>
          </a:xfrm>
          <a:prstGeom prst="rect">
            <a:avLst/>
          </a:prstGeom>
        </p:spPr>
      </p:pic>
      <p:cxnSp>
        <p:nvCxnSpPr>
          <p:cNvPr id="19" name="直线箭头连接符 18">
            <a:extLst>
              <a:ext uri="{FF2B5EF4-FFF2-40B4-BE49-F238E27FC236}">
                <a16:creationId xmlns:a16="http://schemas.microsoft.com/office/drawing/2014/main" id="{EA9A50AE-F99F-90F6-126C-EFD923AFD007}"/>
              </a:ext>
            </a:extLst>
          </p:cNvPr>
          <p:cNvCxnSpPr>
            <a:cxnSpLocks/>
          </p:cNvCxnSpPr>
          <p:nvPr/>
        </p:nvCxnSpPr>
        <p:spPr>
          <a:xfrm>
            <a:off x="2492413" y="1859483"/>
            <a:ext cx="0" cy="510738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线箭头连接符 20">
            <a:extLst>
              <a:ext uri="{FF2B5EF4-FFF2-40B4-BE49-F238E27FC236}">
                <a16:creationId xmlns:a16="http://schemas.microsoft.com/office/drawing/2014/main" id="{83F0263F-BD21-21E6-E5A7-9083DC62C036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2492413" y="3204236"/>
            <a:ext cx="0" cy="457880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圆角矩形 23">
            <a:extLst>
              <a:ext uri="{FF2B5EF4-FFF2-40B4-BE49-F238E27FC236}">
                <a16:creationId xmlns:a16="http://schemas.microsoft.com/office/drawing/2014/main" id="{268D3BF7-C99B-7FD8-C1F7-860244AEEBFD}"/>
              </a:ext>
            </a:extLst>
          </p:cNvPr>
          <p:cNvSpPr/>
          <p:nvPr/>
        </p:nvSpPr>
        <p:spPr>
          <a:xfrm>
            <a:off x="1380389" y="3658915"/>
            <a:ext cx="2224048" cy="817509"/>
          </a:xfrm>
          <a:prstGeom prst="roundRect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SG" dirty="0"/>
              <a:t>get recommendation combinations of enzymes</a:t>
            </a:r>
            <a:endParaRPr kumimoji="1" lang="zh-SG" altLang="en-US" dirty="0"/>
          </a:p>
        </p:txBody>
      </p: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588D4416-AC35-1DED-CF8E-974DC387C2C4}"/>
              </a:ext>
            </a:extLst>
          </p:cNvPr>
          <p:cNvCxnSpPr>
            <a:cxnSpLocks/>
          </p:cNvCxnSpPr>
          <p:nvPr/>
        </p:nvCxnSpPr>
        <p:spPr>
          <a:xfrm>
            <a:off x="2492413" y="4476424"/>
            <a:ext cx="0" cy="411955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圆角矩形 25">
            <a:extLst>
              <a:ext uri="{FF2B5EF4-FFF2-40B4-BE49-F238E27FC236}">
                <a16:creationId xmlns:a16="http://schemas.microsoft.com/office/drawing/2014/main" id="{24F45377-61BF-27E0-5789-EAFE5DB27D75}"/>
              </a:ext>
            </a:extLst>
          </p:cNvPr>
          <p:cNvSpPr/>
          <p:nvPr/>
        </p:nvSpPr>
        <p:spPr>
          <a:xfrm>
            <a:off x="1391871" y="4881977"/>
            <a:ext cx="2224048" cy="1085686"/>
          </a:xfrm>
          <a:prstGeom prst="roundRect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SG" dirty="0"/>
              <a:t>experiment the recommendations and get Limonene concentrations</a:t>
            </a:r>
            <a:endParaRPr kumimoji="1" lang="zh-SG" altLang="en-US" dirty="0"/>
          </a:p>
        </p:txBody>
      </p:sp>
      <p:cxnSp>
        <p:nvCxnSpPr>
          <p:cNvPr id="30" name="肘形连接符 29">
            <a:extLst>
              <a:ext uri="{FF2B5EF4-FFF2-40B4-BE49-F238E27FC236}">
                <a16:creationId xmlns:a16="http://schemas.microsoft.com/office/drawing/2014/main" id="{574118B7-C3F1-874D-5065-424B005843CD}"/>
              </a:ext>
            </a:extLst>
          </p:cNvPr>
          <p:cNvCxnSpPr>
            <a:cxnSpLocks/>
            <a:stCxn id="26" idx="3"/>
          </p:cNvCxnSpPr>
          <p:nvPr/>
        </p:nvCxnSpPr>
        <p:spPr>
          <a:xfrm flipV="1">
            <a:off x="3615919" y="2030404"/>
            <a:ext cx="751544" cy="3394416"/>
          </a:xfrm>
          <a:prstGeom prst="bentConnector2">
            <a:avLst/>
          </a:prstGeom>
          <a:ln w="28575">
            <a:solidFill>
              <a:schemeClr val="accent6">
                <a:lumMod val="50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圆角矩形 31">
            <a:extLst>
              <a:ext uri="{FF2B5EF4-FFF2-40B4-BE49-F238E27FC236}">
                <a16:creationId xmlns:a16="http://schemas.microsoft.com/office/drawing/2014/main" id="{27586C7F-129B-68EF-FA3B-C5743308F0E6}"/>
              </a:ext>
            </a:extLst>
          </p:cNvPr>
          <p:cNvSpPr/>
          <p:nvPr/>
        </p:nvSpPr>
        <p:spPr>
          <a:xfrm>
            <a:off x="5147964" y="2370221"/>
            <a:ext cx="2224048" cy="817509"/>
          </a:xfrm>
          <a:prstGeom prst="roundRect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SG" dirty="0"/>
              <a:t>model training procedure</a:t>
            </a:r>
            <a:endParaRPr kumimoji="1" lang="zh-SG" altLang="en-US" dirty="0"/>
          </a:p>
        </p:txBody>
      </p:sp>
      <p:cxnSp>
        <p:nvCxnSpPr>
          <p:cNvPr id="33" name="直线箭头连接符 32">
            <a:extLst>
              <a:ext uri="{FF2B5EF4-FFF2-40B4-BE49-F238E27FC236}">
                <a16:creationId xmlns:a16="http://schemas.microsoft.com/office/drawing/2014/main" id="{F9EF132A-3510-3C7B-1971-D40B2065C849}"/>
              </a:ext>
            </a:extLst>
          </p:cNvPr>
          <p:cNvCxnSpPr>
            <a:cxnSpLocks/>
          </p:cNvCxnSpPr>
          <p:nvPr/>
        </p:nvCxnSpPr>
        <p:spPr>
          <a:xfrm>
            <a:off x="6259988" y="2021304"/>
            <a:ext cx="0" cy="332411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线箭头连接符 33">
            <a:extLst>
              <a:ext uri="{FF2B5EF4-FFF2-40B4-BE49-F238E27FC236}">
                <a16:creationId xmlns:a16="http://schemas.microsoft.com/office/drawing/2014/main" id="{F99314EC-5C58-0DD7-F85C-52E16AE33572}"/>
              </a:ext>
            </a:extLst>
          </p:cNvPr>
          <p:cNvCxnSpPr>
            <a:cxnSpLocks/>
            <a:stCxn id="32" idx="2"/>
          </p:cNvCxnSpPr>
          <p:nvPr/>
        </p:nvCxnSpPr>
        <p:spPr>
          <a:xfrm>
            <a:off x="6259988" y="3187730"/>
            <a:ext cx="0" cy="457880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圆角矩形 34">
            <a:extLst>
              <a:ext uri="{FF2B5EF4-FFF2-40B4-BE49-F238E27FC236}">
                <a16:creationId xmlns:a16="http://schemas.microsoft.com/office/drawing/2014/main" id="{1F8018DD-79E0-C7AB-C3C4-DD302033A33C}"/>
              </a:ext>
            </a:extLst>
          </p:cNvPr>
          <p:cNvSpPr/>
          <p:nvPr/>
        </p:nvSpPr>
        <p:spPr>
          <a:xfrm>
            <a:off x="5147964" y="3642409"/>
            <a:ext cx="2224048" cy="817509"/>
          </a:xfrm>
          <a:prstGeom prst="roundRect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SG" dirty="0"/>
              <a:t>get recommendation combinations of enzymes</a:t>
            </a:r>
            <a:endParaRPr kumimoji="1" lang="zh-SG" altLang="en-US" dirty="0"/>
          </a:p>
        </p:txBody>
      </p:sp>
      <p:cxnSp>
        <p:nvCxnSpPr>
          <p:cNvPr id="36" name="直线箭头连接符 35">
            <a:extLst>
              <a:ext uri="{FF2B5EF4-FFF2-40B4-BE49-F238E27FC236}">
                <a16:creationId xmlns:a16="http://schemas.microsoft.com/office/drawing/2014/main" id="{A0A7431C-A98D-F944-4D87-CFE87EF070A9}"/>
              </a:ext>
            </a:extLst>
          </p:cNvPr>
          <p:cNvCxnSpPr>
            <a:cxnSpLocks/>
          </p:cNvCxnSpPr>
          <p:nvPr/>
        </p:nvCxnSpPr>
        <p:spPr>
          <a:xfrm>
            <a:off x="6259988" y="4459918"/>
            <a:ext cx="0" cy="411955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圆角矩形 36">
            <a:extLst>
              <a:ext uri="{FF2B5EF4-FFF2-40B4-BE49-F238E27FC236}">
                <a16:creationId xmlns:a16="http://schemas.microsoft.com/office/drawing/2014/main" id="{2E12862F-F131-792D-2305-F1E86DA8ADA2}"/>
              </a:ext>
            </a:extLst>
          </p:cNvPr>
          <p:cNvSpPr/>
          <p:nvPr/>
        </p:nvSpPr>
        <p:spPr>
          <a:xfrm>
            <a:off x="5159446" y="4865471"/>
            <a:ext cx="2224048" cy="1085686"/>
          </a:xfrm>
          <a:prstGeom prst="roundRect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SG" dirty="0"/>
              <a:t>experiment the recommendations and get Limonene concentrations</a:t>
            </a:r>
            <a:endParaRPr kumimoji="1" lang="zh-SG" altLang="en-US" dirty="0"/>
          </a:p>
        </p:txBody>
      </p:sp>
      <p:sp>
        <p:nvSpPr>
          <p:cNvPr id="38" name="圆角矩形 37">
            <a:extLst>
              <a:ext uri="{FF2B5EF4-FFF2-40B4-BE49-F238E27FC236}">
                <a16:creationId xmlns:a16="http://schemas.microsoft.com/office/drawing/2014/main" id="{EE9F9A52-2628-C010-D0CE-11AE9EA7F554}"/>
              </a:ext>
            </a:extLst>
          </p:cNvPr>
          <p:cNvSpPr/>
          <p:nvPr/>
        </p:nvSpPr>
        <p:spPr>
          <a:xfrm>
            <a:off x="8920178" y="2370221"/>
            <a:ext cx="2224048" cy="817509"/>
          </a:xfrm>
          <a:prstGeom prst="roundRect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SG" dirty="0"/>
              <a:t>model training procedure</a:t>
            </a:r>
            <a:endParaRPr kumimoji="1" lang="zh-SG" altLang="en-US" dirty="0"/>
          </a:p>
        </p:txBody>
      </p:sp>
      <p:cxnSp>
        <p:nvCxnSpPr>
          <p:cNvPr id="39" name="直线箭头连接符 38">
            <a:extLst>
              <a:ext uri="{FF2B5EF4-FFF2-40B4-BE49-F238E27FC236}">
                <a16:creationId xmlns:a16="http://schemas.microsoft.com/office/drawing/2014/main" id="{846C9CB5-388A-7A6B-6788-588DDDB4EECE}"/>
              </a:ext>
            </a:extLst>
          </p:cNvPr>
          <p:cNvCxnSpPr>
            <a:cxnSpLocks/>
          </p:cNvCxnSpPr>
          <p:nvPr/>
        </p:nvCxnSpPr>
        <p:spPr>
          <a:xfrm>
            <a:off x="10032202" y="2021304"/>
            <a:ext cx="0" cy="332411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线箭头连接符 39">
            <a:extLst>
              <a:ext uri="{FF2B5EF4-FFF2-40B4-BE49-F238E27FC236}">
                <a16:creationId xmlns:a16="http://schemas.microsoft.com/office/drawing/2014/main" id="{79E34D15-EF97-7BA2-2BD2-FA875689E44D}"/>
              </a:ext>
            </a:extLst>
          </p:cNvPr>
          <p:cNvCxnSpPr>
            <a:cxnSpLocks/>
            <a:stCxn id="38" idx="2"/>
          </p:cNvCxnSpPr>
          <p:nvPr/>
        </p:nvCxnSpPr>
        <p:spPr>
          <a:xfrm>
            <a:off x="10032202" y="3187730"/>
            <a:ext cx="0" cy="457880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圆角矩形 40">
            <a:extLst>
              <a:ext uri="{FF2B5EF4-FFF2-40B4-BE49-F238E27FC236}">
                <a16:creationId xmlns:a16="http://schemas.microsoft.com/office/drawing/2014/main" id="{53F578AC-D762-FCA5-386B-5148282DA3F2}"/>
              </a:ext>
            </a:extLst>
          </p:cNvPr>
          <p:cNvSpPr/>
          <p:nvPr/>
        </p:nvSpPr>
        <p:spPr>
          <a:xfrm>
            <a:off x="8920178" y="3642409"/>
            <a:ext cx="2224048" cy="817509"/>
          </a:xfrm>
          <a:prstGeom prst="roundRect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SG" dirty="0"/>
              <a:t>get recommendation combinations of enzymes</a:t>
            </a:r>
            <a:endParaRPr kumimoji="1" lang="zh-SG" altLang="en-US" dirty="0"/>
          </a:p>
        </p:txBody>
      </p:sp>
      <p:cxnSp>
        <p:nvCxnSpPr>
          <p:cNvPr id="54" name="直线连接符 53">
            <a:extLst>
              <a:ext uri="{FF2B5EF4-FFF2-40B4-BE49-F238E27FC236}">
                <a16:creationId xmlns:a16="http://schemas.microsoft.com/office/drawing/2014/main" id="{6D51C544-7575-12D6-4ACD-F624F914861B}"/>
              </a:ext>
            </a:extLst>
          </p:cNvPr>
          <p:cNvCxnSpPr/>
          <p:nvPr/>
        </p:nvCxnSpPr>
        <p:spPr>
          <a:xfrm>
            <a:off x="2492413" y="2021304"/>
            <a:ext cx="7539789" cy="0"/>
          </a:xfrm>
          <a:prstGeom prst="line">
            <a:avLst/>
          </a:prstGeom>
          <a:ln w="2857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肘形连接符 58">
            <a:extLst>
              <a:ext uri="{FF2B5EF4-FFF2-40B4-BE49-F238E27FC236}">
                <a16:creationId xmlns:a16="http://schemas.microsoft.com/office/drawing/2014/main" id="{0E4416DD-8079-5AF3-FEDD-B3CF98D941F0}"/>
              </a:ext>
            </a:extLst>
          </p:cNvPr>
          <p:cNvCxnSpPr>
            <a:cxnSpLocks/>
          </p:cNvCxnSpPr>
          <p:nvPr/>
        </p:nvCxnSpPr>
        <p:spPr>
          <a:xfrm flipV="1">
            <a:off x="7368511" y="2030404"/>
            <a:ext cx="751544" cy="3394416"/>
          </a:xfrm>
          <a:prstGeom prst="bentConnector2">
            <a:avLst/>
          </a:prstGeom>
          <a:ln w="28575">
            <a:solidFill>
              <a:schemeClr val="accent6">
                <a:lumMod val="50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本框 60">
            <a:extLst>
              <a:ext uri="{FF2B5EF4-FFF2-40B4-BE49-F238E27FC236}">
                <a16:creationId xmlns:a16="http://schemas.microsoft.com/office/drawing/2014/main" id="{62B9736B-DFE9-F4D7-1759-D08AD94D2555}"/>
              </a:ext>
            </a:extLst>
          </p:cNvPr>
          <p:cNvSpPr txBox="1"/>
          <p:nvPr/>
        </p:nvSpPr>
        <p:spPr>
          <a:xfrm>
            <a:off x="3832110" y="3663487"/>
            <a:ext cx="1146471" cy="2862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" altLang="zh-SG" sz="1400" b="1" dirty="0">
                <a:ln w="6350" cap="flat">
                  <a:noFill/>
                  <a:miter lim="800000"/>
                </a:ln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6 samples</a:t>
            </a: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9EE31673-5D5E-7114-29F3-B7D8640A04B3}"/>
              </a:ext>
            </a:extLst>
          </p:cNvPr>
          <p:cNvSpPr txBox="1"/>
          <p:nvPr/>
        </p:nvSpPr>
        <p:spPr>
          <a:xfrm>
            <a:off x="7569277" y="3663634"/>
            <a:ext cx="1146471" cy="2862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" altLang="zh-SG" sz="1400" b="1" dirty="0">
                <a:ln w="6350" cap="flat">
                  <a:noFill/>
                  <a:miter lim="800000"/>
                </a:ln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6 samples</a:t>
            </a:r>
          </a:p>
        </p:txBody>
      </p:sp>
    </p:spTree>
    <p:extLst>
      <p:ext uri="{BB962C8B-B14F-4D97-AF65-F5344CB8AC3E}">
        <p14:creationId xmlns:p14="http://schemas.microsoft.com/office/powerpoint/2010/main" val="2377912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3">
            <a:extLst>
              <a:ext uri="{FF2B5EF4-FFF2-40B4-BE49-F238E27FC236}">
                <a16:creationId xmlns:a16="http://schemas.microsoft.com/office/drawing/2014/main" id="{3B2C576E-7FCD-231B-3F16-EB0AF71AE97C}"/>
              </a:ext>
            </a:extLst>
          </p:cNvPr>
          <p:cNvSpPr txBox="1">
            <a:spLocks/>
          </p:cNvSpPr>
          <p:nvPr/>
        </p:nvSpPr>
        <p:spPr>
          <a:xfrm>
            <a:off x="554736" y="172212"/>
            <a:ext cx="11082528" cy="7315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en-US" altLang="zh-SG" sz="2500" b="1" dirty="0">
                <a:solidFill>
                  <a:prstClr val="black"/>
                </a:solidFill>
                <a:latin typeface="Georgia (标题)"/>
                <a:ea typeface="等线 Light" panose="02010600030101010101" pitchFamily="2" charset="-122"/>
              </a:rPr>
              <a:t>Model training procedure cross-validation result </a:t>
            </a:r>
            <a:endParaRPr kumimoji="1" lang="zh-SG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7A910E3-A978-499B-E917-663A53A201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687" y="1815152"/>
            <a:ext cx="3545385" cy="3418764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A2689C3B-063D-2B51-2A32-55C94F03F529}"/>
              </a:ext>
            </a:extLst>
          </p:cNvPr>
          <p:cNvSpPr txBox="1"/>
          <p:nvPr/>
        </p:nvSpPr>
        <p:spPr>
          <a:xfrm>
            <a:off x="451735" y="1236393"/>
            <a:ext cx="1010244" cy="341632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" altLang="zh-SG" b="1" dirty="0">
                <a:ln w="6350" cap="flat">
                  <a:noFill/>
                  <a:miter lim="800000"/>
                </a:ln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Cycle1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CAED212-72A5-0CD1-AAD0-8005D11DB9CA}"/>
              </a:ext>
            </a:extLst>
          </p:cNvPr>
          <p:cNvSpPr txBox="1"/>
          <p:nvPr/>
        </p:nvSpPr>
        <p:spPr>
          <a:xfrm>
            <a:off x="4560848" y="1236393"/>
            <a:ext cx="1010244" cy="341632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" altLang="zh-SG" b="1" dirty="0">
                <a:ln w="6350" cap="flat">
                  <a:noFill/>
                  <a:miter lim="800000"/>
                </a:ln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Cycle2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2F6963E-139C-005D-9226-BCFAD75AE857}"/>
              </a:ext>
            </a:extLst>
          </p:cNvPr>
          <p:cNvSpPr txBox="1"/>
          <p:nvPr/>
        </p:nvSpPr>
        <p:spPr>
          <a:xfrm>
            <a:off x="8669962" y="1236393"/>
            <a:ext cx="1010244" cy="341632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" altLang="zh-SG" b="1" dirty="0">
                <a:ln w="6350" cap="flat">
                  <a:noFill/>
                  <a:miter lim="800000"/>
                </a:ln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Cycle3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DBCB22D-C609-7A02-1EBC-1244A9B98D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5056" y="1815152"/>
            <a:ext cx="3503776" cy="34290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6C986065-4B0B-84FE-F9DF-F5EEC159D1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76816" y="1815152"/>
            <a:ext cx="3503084" cy="34290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85A6D619-D2B9-AA3C-BE76-6022C938D990}"/>
                  </a:ext>
                </a:extLst>
              </p:cNvPr>
              <p:cNvSpPr txBox="1"/>
              <p:nvPr/>
            </p:nvSpPr>
            <p:spPr>
              <a:xfrm>
                <a:off x="3377805" y="5621607"/>
                <a:ext cx="5518277" cy="347211"/>
              </a:xfrm>
              <a:prstGeom prst="rect">
                <a:avLst/>
              </a:prstGeom>
              <a:noFill/>
              <a:ln w="6350">
                <a:noFill/>
                <a:miter lim="800000"/>
              </a:ln>
            </p:spPr>
            <p:txBody>
              <a:bodyPr wrap="square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" altLang="zh-SG" b="1" i="1" smtClean="0">
                            <a:ln w="6350" cap="flat">
                              <a:noFill/>
                              <a:miter lim="800000"/>
                            </a:ln>
                            <a:latin typeface="Cambria Math" panose="02040503050406030204" pitchFamily="18" charset="0"/>
                            <a:ea typeface="+mj-ea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SG" b="1" i="1" smtClean="0">
                            <a:ln w="6350" cap="flat">
                              <a:noFill/>
                              <a:miter lim="800000"/>
                            </a:ln>
                            <a:latin typeface="Cambria Math" panose="02040503050406030204" pitchFamily="18" charset="0"/>
                            <a:ea typeface="+mj-ea"/>
                            <a:cs typeface="Arial" panose="020B0604020202020204" pitchFamily="34" charset="0"/>
                          </a:rPr>
                          <m:t>𝑹</m:t>
                        </m:r>
                      </m:e>
                      <m:sup>
                        <m:r>
                          <a:rPr lang="en-US" altLang="zh-SG" b="1" i="1" smtClean="0">
                            <a:ln w="6350" cap="flat">
                              <a:noFill/>
                              <a:miter lim="800000"/>
                            </a:ln>
                            <a:latin typeface="Cambria Math" panose="02040503050406030204" pitchFamily="18" charset="0"/>
                            <a:ea typeface="+mj-ea"/>
                            <a:cs typeface="Arial" panose="020B0604020202020204" pitchFamily="34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" altLang="zh-SG" b="1" dirty="0">
                    <a:ln w="6350" cap="flat">
                      <a:noFill/>
                      <a:miter lim="800000"/>
                    </a:ln>
                    <a:latin typeface="Arial" panose="020B0604020202020204" pitchFamily="34" charset="0"/>
                    <a:ea typeface="+mj-ea"/>
                    <a:cs typeface="Arial" panose="020B0604020202020204" pitchFamily="34" charset="0"/>
                  </a:rPr>
                  <a:t> keeps improving from -0.32 to 0.5 then to 0.73</a:t>
                </a:r>
              </a:p>
            </p:txBody>
          </p:sp>
        </mc:Choice>
        <mc:Fallback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85A6D619-D2B9-AA3C-BE76-6022C938D9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7805" y="5621607"/>
                <a:ext cx="5518277" cy="347211"/>
              </a:xfrm>
              <a:prstGeom prst="rect">
                <a:avLst/>
              </a:prstGeom>
              <a:blipFill>
                <a:blip r:embed="rId5"/>
                <a:stretch>
                  <a:fillRect t="-14286" r="-229" b="-28571"/>
                </a:stretch>
              </a:blipFill>
              <a:ln w="6350">
                <a:noFill/>
                <a:miter lim="800000"/>
              </a:ln>
            </p:spPr>
            <p:txBody>
              <a:bodyPr/>
              <a:lstStyle/>
              <a:p>
                <a:r>
                  <a:rPr lang="zh-SG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5246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3">
            <a:extLst>
              <a:ext uri="{FF2B5EF4-FFF2-40B4-BE49-F238E27FC236}">
                <a16:creationId xmlns:a16="http://schemas.microsoft.com/office/drawing/2014/main" id="{3B2C576E-7FCD-231B-3F16-EB0AF71AE97C}"/>
              </a:ext>
            </a:extLst>
          </p:cNvPr>
          <p:cNvSpPr txBox="1">
            <a:spLocks/>
          </p:cNvSpPr>
          <p:nvPr/>
        </p:nvSpPr>
        <p:spPr>
          <a:xfrm>
            <a:off x="554736" y="172212"/>
            <a:ext cx="11082528" cy="7315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en-US" altLang="zh-SG" sz="2500" b="1" dirty="0">
                <a:solidFill>
                  <a:prstClr val="black"/>
                </a:solidFill>
                <a:latin typeface="Georgia (标题)"/>
                <a:ea typeface="等线 Light" panose="02010600030101010101" pitchFamily="2" charset="-122"/>
              </a:rPr>
              <a:t>Prediction of recommendations VS Experiment results</a:t>
            </a:r>
            <a:endParaRPr kumimoji="1" lang="zh-SG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2689C3B-063D-2B51-2A32-55C94F03F529}"/>
              </a:ext>
            </a:extLst>
          </p:cNvPr>
          <p:cNvSpPr txBox="1"/>
          <p:nvPr/>
        </p:nvSpPr>
        <p:spPr>
          <a:xfrm>
            <a:off x="554736" y="1189107"/>
            <a:ext cx="1010244" cy="341632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" altLang="zh-SG" b="1" dirty="0">
                <a:ln w="6350" cap="flat">
                  <a:noFill/>
                  <a:miter lim="800000"/>
                </a:ln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Cycle1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CAED212-72A5-0CD1-AAD0-8005D11DB9CA}"/>
              </a:ext>
            </a:extLst>
          </p:cNvPr>
          <p:cNvSpPr txBox="1"/>
          <p:nvPr/>
        </p:nvSpPr>
        <p:spPr>
          <a:xfrm>
            <a:off x="4963312" y="1190483"/>
            <a:ext cx="1010244" cy="341632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" altLang="zh-SG" b="1" dirty="0">
                <a:ln w="6350" cap="flat">
                  <a:noFill/>
                  <a:miter lim="800000"/>
                </a:ln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Cycle2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85A6D619-D2B9-AA3C-BE76-6022C938D990}"/>
                  </a:ext>
                </a:extLst>
              </p:cNvPr>
              <p:cNvSpPr txBox="1"/>
              <p:nvPr/>
            </p:nvSpPr>
            <p:spPr>
              <a:xfrm>
                <a:off x="4212636" y="5716178"/>
                <a:ext cx="5518277" cy="596510"/>
              </a:xfrm>
              <a:prstGeom prst="rect">
                <a:avLst/>
              </a:prstGeom>
              <a:noFill/>
              <a:ln w="6350">
                <a:noFill/>
                <a:miter lim="800000"/>
              </a:ln>
            </p:spPr>
            <p:txBody>
              <a:bodyPr wrap="square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" altLang="zh-SG" b="1" i="1" smtClean="0">
                            <a:ln w="6350" cap="flat">
                              <a:noFill/>
                              <a:miter lim="800000"/>
                            </a:ln>
                            <a:latin typeface="Cambria Math" panose="02040503050406030204" pitchFamily="18" charset="0"/>
                            <a:ea typeface="+mj-ea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SG" b="1" i="1" smtClean="0">
                            <a:ln w="6350" cap="flat">
                              <a:noFill/>
                              <a:miter lim="800000"/>
                            </a:ln>
                            <a:latin typeface="Cambria Math" panose="02040503050406030204" pitchFamily="18" charset="0"/>
                            <a:ea typeface="+mj-ea"/>
                            <a:cs typeface="Arial" panose="020B0604020202020204" pitchFamily="34" charset="0"/>
                          </a:rPr>
                          <m:t>𝑹</m:t>
                        </m:r>
                      </m:e>
                      <m:sup>
                        <m:r>
                          <a:rPr lang="en-US" altLang="zh-SG" b="1" i="1" smtClean="0">
                            <a:ln w="6350" cap="flat">
                              <a:noFill/>
                              <a:miter lim="800000"/>
                            </a:ln>
                            <a:latin typeface="Cambria Math" panose="02040503050406030204" pitchFamily="18" charset="0"/>
                            <a:ea typeface="+mj-ea"/>
                            <a:cs typeface="Arial" panose="020B0604020202020204" pitchFamily="34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" altLang="zh-SG" b="1" dirty="0">
                    <a:ln w="6350" cap="flat">
                      <a:noFill/>
                      <a:miter lim="800000"/>
                    </a:ln>
                    <a:latin typeface="Arial" panose="020B0604020202020204" pitchFamily="34" charset="0"/>
                    <a:ea typeface="+mj-ea"/>
                    <a:cs typeface="Arial" panose="020B0604020202020204" pitchFamily="34" charset="0"/>
                  </a:rPr>
                  <a:t> improves from -10.41 to 0.75</a:t>
                </a:r>
              </a:p>
              <a:p>
                <a:pPr>
                  <a:lnSpc>
                    <a:spcPct val="90000"/>
                  </a:lnSpc>
                </a:pPr>
                <a:r>
                  <a:rPr lang="en" altLang="zh-SG" b="1" dirty="0">
                    <a:ln w="6350" cap="flat">
                      <a:noFill/>
                      <a:miter lim="800000"/>
                    </a:ln>
                    <a:latin typeface="Arial" panose="020B0604020202020204" pitchFamily="34" charset="0"/>
                    <a:ea typeface="+mj-ea"/>
                    <a:cs typeface="Arial" panose="020B0604020202020204" pitchFamily="34" charset="0"/>
                  </a:rPr>
                  <a:t>MAE improves from 0.13 to 0.07</a:t>
                </a:r>
              </a:p>
            </p:txBody>
          </p:sp>
        </mc:Choice>
        <mc:Fallback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85A6D619-D2B9-AA3C-BE76-6022C938D9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2636" y="5716178"/>
                <a:ext cx="5518277" cy="596510"/>
              </a:xfrm>
              <a:prstGeom prst="rect">
                <a:avLst/>
              </a:prstGeom>
              <a:blipFill>
                <a:blip r:embed="rId2"/>
                <a:stretch>
                  <a:fillRect l="-917" t="-10417" b="-14583"/>
                </a:stretch>
              </a:blipFill>
              <a:ln w="6350">
                <a:noFill/>
                <a:miter lim="800000"/>
              </a:ln>
            </p:spPr>
            <p:txBody>
              <a:bodyPr/>
              <a:lstStyle/>
              <a:p>
                <a:r>
                  <a:rPr lang="zh-SG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图片 11">
            <a:extLst>
              <a:ext uri="{FF2B5EF4-FFF2-40B4-BE49-F238E27FC236}">
                <a16:creationId xmlns:a16="http://schemas.microsoft.com/office/drawing/2014/main" id="{18034935-89DA-2585-A534-6F66008324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287" y="1650372"/>
            <a:ext cx="3942448" cy="378043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8078722D-2832-2BCF-2149-DFEEB65379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2042" y="1650372"/>
            <a:ext cx="3942449" cy="3781806"/>
          </a:xfrm>
          <a:prstGeom prst="rect">
            <a:avLst/>
          </a:prstGeom>
        </p:spPr>
      </p:pic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AA52DC8A-653A-07A4-B796-F9FF3E2321BE}"/>
              </a:ext>
            </a:extLst>
          </p:cNvPr>
          <p:cNvCxnSpPr>
            <a:cxnSpLocks/>
          </p:cNvCxnSpPr>
          <p:nvPr/>
        </p:nvCxnSpPr>
        <p:spPr>
          <a:xfrm flipV="1">
            <a:off x="6885058" y="3113066"/>
            <a:ext cx="2638122" cy="347959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081628F1-B470-77F6-AB19-34AE25908D9F}"/>
                  </a:ext>
                </a:extLst>
              </p:cNvPr>
              <p:cNvSpPr txBox="1"/>
              <p:nvPr/>
            </p:nvSpPr>
            <p:spPr>
              <a:xfrm>
                <a:off x="8068368" y="2371496"/>
                <a:ext cx="5518277" cy="1089529"/>
              </a:xfrm>
              <a:prstGeom prst="rect">
                <a:avLst/>
              </a:prstGeom>
              <a:noFill/>
              <a:ln w="6350">
                <a:noFill/>
                <a:miter lim="800000"/>
              </a:ln>
            </p:spPr>
            <p:txBody>
              <a:bodyPr wrap="square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SG" b="1" i="1" smtClean="0">
                          <a:ln w="6350" cap="flat">
                            <a:noFill/>
                            <a:miter lim="800000"/>
                          </a:ln>
                          <a:latin typeface="Cambria Math" panose="02040503050406030204" pitchFamily="18" charset="0"/>
                          <a:ea typeface="+mj-ea"/>
                          <a:cs typeface="Arial" panose="020B0604020202020204" pitchFamily="34" charset="0"/>
                        </a:rPr>
                        <m:t>𝑮𝒓𝒆𝒚</m:t>
                      </m:r>
                      <m:r>
                        <a:rPr lang="en-US" altLang="zh-SG" b="1" i="1" smtClean="0">
                          <a:ln w="6350" cap="flat">
                            <a:noFill/>
                            <a:miter lim="800000"/>
                          </a:ln>
                          <a:latin typeface="Cambria Math" panose="02040503050406030204" pitchFamily="18" charset="0"/>
                          <a:ea typeface="+mj-ea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US" altLang="zh-SG" b="1" i="1" smtClean="0">
                          <a:ln w="6350" cap="flat">
                            <a:noFill/>
                            <a:miter lim="800000"/>
                          </a:ln>
                          <a:latin typeface="Cambria Math" panose="02040503050406030204" pitchFamily="18" charset="0"/>
                          <a:ea typeface="+mj-ea"/>
                          <a:cs typeface="Arial" panose="020B0604020202020204" pitchFamily="34" charset="0"/>
                        </a:rPr>
                        <m:t>𝒍𝒊𝒏𝒆</m:t>
                      </m:r>
                      <m:r>
                        <a:rPr lang="en-US" altLang="zh-SG" b="1" i="1" smtClean="0">
                          <a:ln w="6350" cap="flat">
                            <a:noFill/>
                            <a:miter lim="800000"/>
                          </a:ln>
                          <a:latin typeface="Cambria Math" panose="02040503050406030204" pitchFamily="18" charset="0"/>
                          <a:ea typeface="+mj-ea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US" altLang="zh-SG" b="1" i="1" smtClean="0">
                          <a:ln w="6350" cap="flat">
                            <a:noFill/>
                            <a:miter lim="800000"/>
                          </a:ln>
                          <a:latin typeface="Cambria Math" panose="02040503050406030204" pitchFamily="18" charset="0"/>
                          <a:ea typeface="+mj-ea"/>
                          <a:cs typeface="Arial" panose="020B0604020202020204" pitchFamily="34" charset="0"/>
                        </a:rPr>
                        <m:t>𝒊𝒔</m:t>
                      </m:r>
                      <m:r>
                        <a:rPr lang="en-US" altLang="zh-SG" b="1" i="1" smtClean="0">
                          <a:ln w="6350" cap="flat">
                            <a:noFill/>
                            <a:miter lim="800000"/>
                          </a:ln>
                          <a:latin typeface="Cambria Math" panose="02040503050406030204" pitchFamily="18" charset="0"/>
                          <a:ea typeface="+mj-ea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US" altLang="zh-SG" b="1" i="1" smtClean="0">
                          <a:ln w="6350" cap="flat">
                            <a:noFill/>
                            <a:miter lim="800000"/>
                          </a:ln>
                          <a:latin typeface="Cambria Math" panose="02040503050406030204" pitchFamily="18" charset="0"/>
                          <a:ea typeface="+mj-ea"/>
                          <a:cs typeface="Arial" panose="020B0604020202020204" pitchFamily="34" charset="0"/>
                        </a:rPr>
                        <m:t>𝟗𝟓</m:t>
                      </m:r>
                      <m:r>
                        <a:rPr lang="en-US" altLang="zh-SG" b="1" i="1" smtClean="0">
                          <a:ln w="6350" cap="flat">
                            <a:noFill/>
                            <a:miter lim="800000"/>
                          </a:ln>
                          <a:latin typeface="Cambria Math" panose="02040503050406030204" pitchFamily="18" charset="0"/>
                          <a:ea typeface="+mj-ea"/>
                          <a:cs typeface="Arial" panose="020B0604020202020204" pitchFamily="34" charset="0"/>
                        </a:rPr>
                        <m:t>% </m:t>
                      </m:r>
                    </m:oMath>
                  </m:oMathPara>
                </a14:m>
                <a:endParaRPr lang="en-US" altLang="zh-SG" b="1" i="1" dirty="0">
                  <a:ln w="6350" cap="flat">
                    <a:noFill/>
                    <a:miter lim="800000"/>
                  </a:ln>
                  <a:latin typeface="Cambria Math" panose="02040503050406030204" pitchFamily="18" charset="0"/>
                  <a:ea typeface="+mj-ea"/>
                  <a:cs typeface="Arial" panose="020B0604020202020204" pitchFamily="34" charset="0"/>
                </a:endParaRPr>
              </a:p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SG" b="1" i="1" smtClean="0">
                          <a:ln w="6350" cap="flat">
                            <a:noFill/>
                            <a:miter lim="800000"/>
                          </a:ln>
                          <a:latin typeface="Cambria Math" panose="02040503050406030204" pitchFamily="18" charset="0"/>
                          <a:ea typeface="+mj-ea"/>
                          <a:cs typeface="Arial" panose="020B0604020202020204" pitchFamily="34" charset="0"/>
                        </a:rPr>
                        <m:t>𝑪𝑰</m:t>
                      </m:r>
                      <m:r>
                        <a:rPr lang="en-US" altLang="zh-SG" b="1" i="1" smtClean="0">
                          <a:ln w="6350" cap="flat">
                            <a:noFill/>
                            <a:miter lim="800000"/>
                          </a:ln>
                          <a:latin typeface="Cambria Math" panose="02040503050406030204" pitchFamily="18" charset="0"/>
                          <a:ea typeface="+mj-ea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US" altLang="zh-SG" b="1" i="1" smtClean="0">
                          <a:ln w="6350" cap="flat">
                            <a:noFill/>
                            <a:miter lim="800000"/>
                          </a:ln>
                          <a:latin typeface="Cambria Math" panose="02040503050406030204" pitchFamily="18" charset="0"/>
                          <a:ea typeface="+mj-ea"/>
                          <a:cs typeface="Arial" panose="020B0604020202020204" pitchFamily="34" charset="0"/>
                        </a:rPr>
                        <m:t>𝒄𝒂𝒍𝒄𝒖𝒍𝒂𝒕𝒆𝒅</m:t>
                      </m:r>
                      <m:r>
                        <a:rPr lang="en-US" altLang="zh-SG" b="1" i="1" smtClean="0">
                          <a:ln w="6350" cap="flat">
                            <a:noFill/>
                            <a:miter lim="800000"/>
                          </a:ln>
                          <a:latin typeface="Cambria Math" panose="02040503050406030204" pitchFamily="18" charset="0"/>
                          <a:ea typeface="+mj-ea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US" altLang="zh-SG" b="1" i="1" smtClean="0">
                          <a:ln w="6350" cap="flat">
                            <a:noFill/>
                            <a:miter lim="800000"/>
                          </a:ln>
                          <a:latin typeface="Cambria Math" panose="02040503050406030204" pitchFamily="18" charset="0"/>
                          <a:ea typeface="+mj-ea"/>
                          <a:cs typeface="Arial" panose="020B0604020202020204" pitchFamily="34" charset="0"/>
                        </a:rPr>
                        <m:t>𝒃𝒚</m:t>
                      </m:r>
                      <m:r>
                        <a:rPr lang="en-US" altLang="zh-SG" b="1" i="1" smtClean="0">
                          <a:ln w="6350" cap="flat">
                            <a:noFill/>
                            <a:miter lim="800000"/>
                          </a:ln>
                          <a:latin typeface="Cambria Math" panose="02040503050406030204" pitchFamily="18" charset="0"/>
                          <a:ea typeface="+mj-ea"/>
                          <a:cs typeface="Arial" panose="020B0604020202020204" pitchFamily="34" charset="0"/>
                        </a:rPr>
                        <m:t> </m:t>
                      </m:r>
                    </m:oMath>
                  </m:oMathPara>
                </a14:m>
                <a:endParaRPr lang="en-US" altLang="zh-SG" b="1" i="1" dirty="0">
                  <a:ln w="6350" cap="flat">
                    <a:noFill/>
                    <a:miter lim="800000"/>
                  </a:ln>
                  <a:latin typeface="Cambria Math" panose="02040503050406030204" pitchFamily="18" charset="0"/>
                  <a:ea typeface="+mj-ea"/>
                  <a:cs typeface="Arial" panose="020B0604020202020204" pitchFamily="34" charset="0"/>
                </a:endParaRPr>
              </a:p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SG" b="1" i="1" smtClean="0">
                          <a:ln w="6350" cap="flat">
                            <a:noFill/>
                            <a:miter lim="800000"/>
                          </a:ln>
                          <a:latin typeface="Cambria Math" panose="02040503050406030204" pitchFamily="18" charset="0"/>
                          <a:ea typeface="+mj-ea"/>
                          <a:cs typeface="Arial" panose="020B0604020202020204" pitchFamily="34" charset="0"/>
                        </a:rPr>
                        <m:t>𝒕𝒓𝒊𝒑𝒍𝒊𝒄𝒂𝒕𝒆𝒅</m:t>
                      </m:r>
                      <m:r>
                        <a:rPr lang="en-US" altLang="zh-SG" b="1" i="1" smtClean="0">
                          <a:ln w="6350" cap="flat">
                            <a:noFill/>
                            <a:miter lim="800000"/>
                          </a:ln>
                          <a:latin typeface="Cambria Math" panose="02040503050406030204" pitchFamily="18" charset="0"/>
                          <a:ea typeface="+mj-ea"/>
                          <a:cs typeface="Arial" panose="020B0604020202020204" pitchFamily="34" charset="0"/>
                        </a:rPr>
                        <m:t> </m:t>
                      </m:r>
                    </m:oMath>
                  </m:oMathPara>
                </a14:m>
                <a:endParaRPr lang="en-US" altLang="zh-SG" b="1" i="1" dirty="0">
                  <a:ln w="6350" cap="flat">
                    <a:noFill/>
                    <a:miter lim="800000"/>
                  </a:ln>
                  <a:latin typeface="Cambria Math" panose="02040503050406030204" pitchFamily="18" charset="0"/>
                  <a:ea typeface="+mj-ea"/>
                  <a:cs typeface="Arial" panose="020B0604020202020204" pitchFamily="34" charset="0"/>
                </a:endParaRPr>
              </a:p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SG" b="1" i="1" smtClean="0">
                          <a:ln w="6350" cap="flat">
                            <a:noFill/>
                            <a:miter lim="800000"/>
                          </a:ln>
                          <a:latin typeface="Cambria Math" panose="02040503050406030204" pitchFamily="18" charset="0"/>
                          <a:ea typeface="+mj-ea"/>
                          <a:cs typeface="Arial" panose="020B0604020202020204" pitchFamily="34" charset="0"/>
                        </a:rPr>
                        <m:t>𝒆𝒙𝒑𝒆𝒓𝒊𝒎𝒆𝒏𝒕</m:t>
                      </m:r>
                      <m:r>
                        <a:rPr lang="en-US" altLang="zh-SG" b="1" i="1" smtClean="0">
                          <a:ln w="6350" cap="flat">
                            <a:noFill/>
                            <a:miter lim="800000"/>
                          </a:ln>
                          <a:latin typeface="Cambria Math" panose="02040503050406030204" pitchFamily="18" charset="0"/>
                          <a:ea typeface="+mj-ea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US" altLang="zh-SG" b="1" i="1" smtClean="0">
                          <a:ln w="6350" cap="flat">
                            <a:noFill/>
                            <a:miter lim="800000"/>
                          </a:ln>
                          <a:latin typeface="Cambria Math" panose="02040503050406030204" pitchFamily="18" charset="0"/>
                          <a:ea typeface="+mj-ea"/>
                          <a:cs typeface="Arial" panose="020B0604020202020204" pitchFamily="34" charset="0"/>
                        </a:rPr>
                        <m:t>𝒓𝒆𝒔𝒖𝒍𝒕𝒔</m:t>
                      </m:r>
                    </m:oMath>
                  </m:oMathPara>
                </a14:m>
                <a:endParaRPr lang="en" altLang="zh-SG" b="1" dirty="0">
                  <a:ln w="6350" cap="flat">
                    <a:noFill/>
                    <a:miter lim="800000"/>
                  </a:ln>
                  <a:latin typeface="Arial" panose="020B0604020202020204" pitchFamily="34" charset="0"/>
                  <a:ea typeface="+mj-ea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081628F1-B470-77F6-AB19-34AE25908D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8368" y="2371496"/>
                <a:ext cx="5518277" cy="1089529"/>
              </a:xfrm>
              <a:prstGeom prst="rect">
                <a:avLst/>
              </a:prstGeom>
              <a:blipFill>
                <a:blip r:embed="rId5"/>
                <a:stretch>
                  <a:fillRect b="-5747"/>
                </a:stretch>
              </a:blipFill>
              <a:ln w="6350">
                <a:noFill/>
                <a:miter lim="800000"/>
              </a:ln>
            </p:spPr>
            <p:txBody>
              <a:bodyPr/>
              <a:lstStyle/>
              <a:p>
                <a:r>
                  <a:rPr lang="zh-SG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0127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3">
            <a:extLst>
              <a:ext uri="{FF2B5EF4-FFF2-40B4-BE49-F238E27FC236}">
                <a16:creationId xmlns:a16="http://schemas.microsoft.com/office/drawing/2014/main" id="{3B2C576E-7FCD-231B-3F16-EB0AF71AE97C}"/>
              </a:ext>
            </a:extLst>
          </p:cNvPr>
          <p:cNvSpPr txBox="1">
            <a:spLocks/>
          </p:cNvSpPr>
          <p:nvPr/>
        </p:nvSpPr>
        <p:spPr>
          <a:xfrm>
            <a:off x="554736" y="172212"/>
            <a:ext cx="11082528" cy="7315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en-US" altLang="zh-SG" sz="2500" b="1" dirty="0">
                <a:solidFill>
                  <a:prstClr val="black"/>
                </a:solidFill>
                <a:latin typeface="Georgia (标题)"/>
                <a:ea typeface="等线 Light" panose="02010600030101010101" pitchFamily="2" charset="-122"/>
              </a:rPr>
              <a:t>Improving of Limonene concentration among different cycles</a:t>
            </a:r>
            <a:endParaRPr kumimoji="1" lang="zh-SG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387EAE7-9558-6DF3-97C4-5377D88BF3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5634" y="1512324"/>
            <a:ext cx="6202680" cy="4216201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10491172-C967-9155-1144-2FA04BCDAC21}"/>
              </a:ext>
            </a:extLst>
          </p:cNvPr>
          <p:cNvSpPr txBox="1"/>
          <p:nvPr/>
        </p:nvSpPr>
        <p:spPr>
          <a:xfrm>
            <a:off x="7030487" y="3075659"/>
            <a:ext cx="3477618" cy="1089529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" altLang="zh-SG" b="1" dirty="0">
                <a:ln w="6350" cap="flat">
                  <a:noFill/>
                  <a:miter lim="800000"/>
                </a:ln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Benchmark is the Limonene concentration of wild type combinations from the 12 original samples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0873A33-417E-F773-4438-9EB2C9071BD3}"/>
              </a:ext>
            </a:extLst>
          </p:cNvPr>
          <p:cNvSpPr/>
          <p:nvPr/>
        </p:nvSpPr>
        <p:spPr>
          <a:xfrm>
            <a:off x="6564392" y="4821020"/>
            <a:ext cx="3287843" cy="10493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SG" altLang="en-US"/>
          </a:p>
        </p:txBody>
      </p:sp>
    </p:spTree>
    <p:extLst>
      <p:ext uri="{BB962C8B-B14F-4D97-AF65-F5344CB8AC3E}">
        <p14:creationId xmlns:p14="http://schemas.microsoft.com/office/powerpoint/2010/main" val="317994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141</Words>
  <Application>Microsoft Macintosh PowerPoint</Application>
  <PresentationFormat>宽屏</PresentationFormat>
  <Paragraphs>33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Georgia (标题)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韩威宇</dc:creator>
  <cp:lastModifiedBy>韩威宇</cp:lastModifiedBy>
  <cp:revision>1</cp:revision>
  <dcterms:created xsi:type="dcterms:W3CDTF">2023-12-16T07:12:21Z</dcterms:created>
  <dcterms:modified xsi:type="dcterms:W3CDTF">2023-12-16T08:04:58Z</dcterms:modified>
</cp:coreProperties>
</file>