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8D7B918.xml" ContentType="application/vnd.ms-powerpoint.comments+xml"/>
  <Override PartName="/ppt/comments/modernComment_102_B2218D62.xml" ContentType="application/vnd.ms-powerpoint.comments+xml"/>
  <Override PartName="/ppt/comments/modernComment_101_2BD8C1FF.xml" ContentType="application/vnd.ms-powerpoint.comments+xml"/>
  <Override PartName="/ppt/comments/modernComment_103_DE18F0E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30B471-6157-C50C-CB20-EF4A38D5809C}" name="Yeo Hock Chuan" initials="HY" userId="S::yeohc@bii.a-star.edu.sg::c6d888ef-422b-439e-bd6d-4d8e159d91c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/>
    <p:restoredTop sz="94650"/>
  </p:normalViewPr>
  <p:slideViewPr>
    <p:cSldViewPr snapToGrid="0">
      <p:cViewPr>
        <p:scale>
          <a:sx n="92" d="100"/>
          <a:sy n="92" d="100"/>
        </p:scale>
        <p:origin x="156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0_E8D7B9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1139DC4-F000-4E9E-83BD-DAC4CACBF048}" authorId="{2230B471-6157-C50C-CB20-EF4A38D5809C}" created="2024-03-05T00:57:11.2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06451736" sldId="256"/>
      <ac:picMk id="17" creationId="{C038C979-BCF2-C7E4-BD80-C99FF51D5EF2}"/>
    </ac:deMkLst>
    <p188:txBody>
      <a:bodyPr/>
      <a:lstStyle/>
      <a:p>
        <a:r>
          <a:rPr lang="en-SG"/>
          <a:t>Why are there replicates of the same plots?
Show only experimental samples</a:t>
        </a:r>
      </a:p>
    </p188:txBody>
  </p188:cm>
</p188:cmLst>
</file>

<file path=ppt/comments/modernComment_101_2BD8C1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67FF8D-3203-4B19-896C-7573BAF5068F}" authorId="{2230B471-6157-C50C-CB20-EF4A38D5809C}" created="2024-03-05T00:45:52.5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35625727" sldId="257"/>
      <ac:picMk id="11" creationId="{70C7EC52-C47A-64D6-4869-5A5B4D401034}"/>
    </ac:deMkLst>
    <p188:txBody>
      <a:bodyPr/>
      <a:lstStyle/>
      <a:p>
        <a:r>
          <a:rPr lang="en-SG"/>
          <a:t>Be consistent with previous slide: x axis should be observation, y axis is prediction.
Could we add the error bar for ART prediction?
R2 is meaningless here, keep on MAE</a:t>
        </a:r>
      </a:p>
    </p188:txBody>
  </p188:cm>
</p188:cmLst>
</file>

<file path=ppt/comments/modernComment_102_B2218D6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20438F-2717-405C-B5F3-A3C60F10EF61}" authorId="{2230B471-6157-C50C-CB20-EF4A38D5809C}" created="2024-03-05T00:42:40.9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88543330" sldId="258"/>
      <ac:picMk id="16" creationId="{640C9ABC-0BB6-265A-7F63-7C8F9BBE8428}"/>
    </ac:deMkLst>
    <p188:txBody>
      <a:bodyPr/>
      <a:lstStyle/>
      <a:p>
        <a:r>
          <a:rPr lang="en-SG"/>
          <a:t>What is the predicted yield?
Which one is exploration vs exploitation?
Pictures are too small: Optimize usage of slide space for ALL SLIDES
Represent results as a heatmap: green for 2, black for 1, red for 0.</a:t>
        </a:r>
      </a:p>
    </p188:txBody>
  </p188:cm>
</p188:cmLst>
</file>

<file path=ppt/comments/modernComment_103_DE18F0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575F65-980F-4697-8B3A-F29968C9DE19}" authorId="{2230B471-6157-C50C-CB20-EF4A38D5809C}" created="2024-03-05T00:55:21.5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26176492" sldId="259"/>
      <ac:picMk id="2" creationId="{42E79FC4-6363-8951-92AD-C21F54F93E2F}"/>
    </ac:deMkLst>
    <p188:txBody>
      <a:bodyPr/>
      <a:lstStyle/>
      <a:p>
        <a:r>
          <a:rPr lang="en-SG"/>
          <a:t>Confirm if this limonene conc is experimental measurement.
Separate the plots for the two approaches. 
Note that pathway-guided approach starts from 4 samples for its first model.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B89DA-5BDB-82F6-3529-D6F58D292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A29C3-1187-B53F-E63A-65406B06F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19512-4996-83BB-9B6C-1F2E7140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5F00B-7112-17CF-D23D-4C7C162D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E2ACE-2202-ECF1-7206-E870A2F4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9237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9CECC-A2C0-6BCE-1930-76AF33BE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9F19B-CC94-A35C-34FA-F468CC055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1681D-9B15-C0DA-9B31-01D790A0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5653C-377C-C35F-5AF8-A3004E6A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432B8-D4D3-F9F0-9BB5-9CF97E8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592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F8043F-38B9-816A-6A2E-94D0AEE3A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5EA10-AE6C-03C6-18DA-63B8FFC86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3FAB7-E1D4-A21E-AF79-E4A98E97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D87B7-B08A-9CCF-F7AC-202F9558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03383-3F61-2D96-E7B3-A6D2A2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7272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C51C0-B1B4-DE1F-6ED0-F5ED4FCD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43DFF-B218-A58B-264D-1CFAE5E7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76B8F-AE1B-3908-8E70-69318B25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937F3-0C85-DD75-CCBA-6AE11599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582BA-5DEA-A608-2AA3-03099DF3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398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3461-3A4E-6177-E123-94FAA161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BABFA-7F34-DE7E-EBF6-F949B58D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1E2F7-0574-7C8A-AD8B-5EA36EF1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3A678-C075-41BF-8B83-D772A9F5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E22F7-DF4C-D52C-CF59-A6F9F328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0736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CBB9A-ED8F-48A9-4FA5-E9935014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1F6DA-482C-0E48-3164-AD61F4BA1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DB474-1F6C-8D7E-3184-55087CCA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330D4-0F16-E8B2-F6E5-7739BA61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FB0AB-94A2-4890-07C5-1D02EA49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71983-2C35-7354-B271-96F1CA2C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836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715B2-3D10-D60D-E421-76363D97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B7F9D-2365-7717-0CF6-6C3D29EC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F6EEBD-127D-6DA4-4A52-43E658F43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B0DD8F-26A3-9A17-A987-86986CF3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9085AE-C736-DCFF-6E2D-78DE2549E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B32F3-A1FD-2657-595A-F6427673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7AC3B1-2974-56DC-CD72-ED1C833B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CE48AE-836E-188C-7A5A-2B469F78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8387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708D4-EB47-D342-1993-E845BC64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AE0B75-3CF6-C03E-95B2-B7C032D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19832A-0CA5-1C21-A829-FB576722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D8EBA-CBCA-36F3-647E-AC796682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5538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E62776-AF22-65C0-299A-3DCF8C86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22C4A-B645-ED0F-5F74-F7528CAB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6CE349-4F34-93AC-749C-33F4EAEB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190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DFB91-46B1-7C16-7B4E-CDB3A501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B8714-E5B8-A004-4F2A-82C9E7E6F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5E75BF-3023-C6E5-EA09-E045B7CA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34890-ADFE-23EC-CE52-31773837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779BA-1D8E-35D7-F7DC-08CA8C62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1C149-474F-E45E-A1B5-F9565F05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4183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6137A-FD08-2D9A-E6F0-6EE10C84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53F46-8D6E-150B-9940-613CFD0DF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99EFF-7F29-A0C3-AE96-EE46CE6E6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FB103-651E-63C9-64A8-0F78DF01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D376E-A85B-0C3B-17FF-6DC80B3B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A8D24-D581-0405-7723-AC34BD33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5675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60250-0EEC-4299-1111-11EBF9CB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9A612-00E8-94FA-A273-0A42B1A6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D8918-8E66-9286-A7DA-DB7BB5B70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18A6-8A86-3047-948E-FBED7DCD4355}" type="datetimeFigureOut">
              <a:rPr kumimoji="1" lang="zh-SG" altLang="en-US" smtClean="0"/>
              <a:t>07/03/24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B002-FA15-DC3A-77BF-E46694792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057E8-7870-9680-819D-CF9B0DEF8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3D8ED-D56A-324F-9B2C-21071A61DD84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10874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8/10/relationships/comments" Target="../comments/modernComment_100_E8D7B9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microsoft.com/office/2018/10/relationships/comments" Target="../comments/modernComment_102_B2218D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microsoft.com/office/2018/10/relationships/comments" Target="../comments/modernComment_101_2BD8C1F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03_DE18F0EC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8CF5D61-5FC4-C045-2E91-7DE7BAF9B780}"/>
              </a:ext>
            </a:extLst>
          </p:cNvPr>
          <p:cNvSpPr/>
          <p:nvPr/>
        </p:nvSpPr>
        <p:spPr>
          <a:xfrm>
            <a:off x="1848484" y="2374234"/>
            <a:ext cx="2551814" cy="250511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B611E3C-542F-A3B1-7593-F3A03046EBE7}"/>
              </a:ext>
            </a:extLst>
          </p:cNvPr>
          <p:cNvSpPr/>
          <p:nvPr/>
        </p:nvSpPr>
        <p:spPr>
          <a:xfrm>
            <a:off x="2000884" y="2583244"/>
            <a:ext cx="2224048" cy="81750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model training procedure</a:t>
            </a:r>
            <a:endParaRPr kumimoji="1" lang="zh-SG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5DDDC76-0A28-848A-022C-C6914FF9BE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12908" y="3400753"/>
            <a:ext cx="0" cy="4578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4A4A127F-94FE-6956-B24F-AA3E95276021}"/>
              </a:ext>
            </a:extLst>
          </p:cNvPr>
          <p:cNvSpPr/>
          <p:nvPr/>
        </p:nvSpPr>
        <p:spPr>
          <a:xfrm>
            <a:off x="2000884" y="3855432"/>
            <a:ext cx="2224048" cy="81750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get recommendation combinations of enzymes</a:t>
            </a:r>
            <a:endParaRPr kumimoji="1" lang="zh-SG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61CEA43-84BE-B543-39D6-814BEF481D15}"/>
              </a:ext>
            </a:extLst>
          </p:cNvPr>
          <p:cNvCxnSpPr>
            <a:cxnSpLocks/>
          </p:cNvCxnSpPr>
          <p:nvPr/>
        </p:nvCxnSpPr>
        <p:spPr>
          <a:xfrm>
            <a:off x="3112908" y="4672941"/>
            <a:ext cx="0" cy="41195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B121EBC9-1895-0F68-C43D-835E10759325}"/>
              </a:ext>
            </a:extLst>
          </p:cNvPr>
          <p:cNvSpPr/>
          <p:nvPr/>
        </p:nvSpPr>
        <p:spPr>
          <a:xfrm>
            <a:off x="2012366" y="5078494"/>
            <a:ext cx="2224048" cy="1085686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experiment the recommendations and get Limonene concentrations</a:t>
            </a:r>
            <a:endParaRPr kumimoji="1" lang="zh-SG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B9C237-891C-A5A5-8388-567125705D6A}"/>
              </a:ext>
            </a:extLst>
          </p:cNvPr>
          <p:cNvSpPr txBox="1"/>
          <p:nvPr/>
        </p:nvSpPr>
        <p:spPr>
          <a:xfrm>
            <a:off x="143436" y="46549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400" b="1" dirty="0">
                <a:latin typeface="Georgia" panose="02040502050405020303" pitchFamily="18" charset="0"/>
              </a:rPr>
              <a:t>Structure of different model</a:t>
            </a:r>
            <a:endParaRPr kumimoji="1" lang="zh-SG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BEF88E9E-6EB8-A4B6-B78C-778A9656DF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5400000" flipH="1">
            <a:off x="1328181" y="4367971"/>
            <a:ext cx="3580936" cy="11482"/>
          </a:xfrm>
          <a:prstGeom prst="bentConnector5">
            <a:avLst>
              <a:gd name="adj1" fmla="val -6384"/>
              <a:gd name="adj2" fmla="val -17062628"/>
              <a:gd name="adj3" fmla="val 113348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DD93164-42D8-943A-FAEC-17E494A77B29}"/>
              </a:ext>
            </a:extLst>
          </p:cNvPr>
          <p:cNvSpPr txBox="1"/>
          <p:nvPr/>
        </p:nvSpPr>
        <p:spPr>
          <a:xfrm>
            <a:off x="324884" y="3321993"/>
            <a:ext cx="112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Black Box </a:t>
            </a:r>
          </a:p>
          <a:p>
            <a:r>
              <a:rPr kumimoji="1" lang="en-US" altLang="zh-SG" dirty="0"/>
              <a:t>approach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CB209CC1-2AA9-A556-53EE-BF5767507809}"/>
              </a:ext>
            </a:extLst>
          </p:cNvPr>
          <p:cNvSpPr/>
          <p:nvPr/>
        </p:nvSpPr>
        <p:spPr>
          <a:xfrm>
            <a:off x="7683808" y="2330117"/>
            <a:ext cx="2551814" cy="250511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292D510-5A40-C5D7-3312-FB8B77E849C5}"/>
              </a:ext>
            </a:extLst>
          </p:cNvPr>
          <p:cNvSpPr/>
          <p:nvPr/>
        </p:nvSpPr>
        <p:spPr>
          <a:xfrm>
            <a:off x="7836208" y="2539127"/>
            <a:ext cx="2224048" cy="81750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model training procedure</a:t>
            </a:r>
            <a:endParaRPr kumimoji="1" lang="zh-SG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20709E5-A926-EF0D-B768-86A456AB164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948232" y="3356636"/>
            <a:ext cx="0" cy="4578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BF5D98FE-9DDE-6AF7-FFF9-F48906B5AB77}"/>
              </a:ext>
            </a:extLst>
          </p:cNvPr>
          <p:cNvSpPr/>
          <p:nvPr/>
        </p:nvSpPr>
        <p:spPr>
          <a:xfrm>
            <a:off x="7836208" y="3811315"/>
            <a:ext cx="2224048" cy="81750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get recommendation combinations of enzymes</a:t>
            </a:r>
            <a:endParaRPr kumimoji="1" lang="zh-SG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46A5CEE-6C45-F5E2-7D0E-3016340E8410}"/>
              </a:ext>
            </a:extLst>
          </p:cNvPr>
          <p:cNvCxnSpPr>
            <a:cxnSpLocks/>
          </p:cNvCxnSpPr>
          <p:nvPr/>
        </p:nvCxnSpPr>
        <p:spPr>
          <a:xfrm>
            <a:off x="8948232" y="4628824"/>
            <a:ext cx="0" cy="41195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5EB0D404-4038-DA75-D17E-E2794A5F8A8A}"/>
              </a:ext>
            </a:extLst>
          </p:cNvPr>
          <p:cNvSpPr/>
          <p:nvPr/>
        </p:nvSpPr>
        <p:spPr>
          <a:xfrm>
            <a:off x="7847690" y="5034377"/>
            <a:ext cx="2224048" cy="1085686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experiment the recommendations and get Limonene concentrations</a:t>
            </a:r>
            <a:endParaRPr kumimoji="1" lang="zh-SG" altLang="en-US" dirty="0"/>
          </a:p>
        </p:txBody>
      </p: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C693D7FF-8F2B-8EE7-A3AA-DEB98A6533B1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5400000" flipH="1" flipV="1">
            <a:off x="6236130" y="3393686"/>
            <a:ext cx="5449961" cy="2794"/>
          </a:xfrm>
          <a:prstGeom prst="bentConnector5">
            <a:avLst>
              <a:gd name="adj1" fmla="val -4195"/>
              <a:gd name="adj2" fmla="val 48082248"/>
              <a:gd name="adj3" fmla="val 104195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C82013-8469-F009-0BA0-8B9C15A233A8}"/>
              </a:ext>
            </a:extLst>
          </p:cNvPr>
          <p:cNvSpPr txBox="1"/>
          <p:nvPr/>
        </p:nvSpPr>
        <p:spPr>
          <a:xfrm>
            <a:off x="5523383" y="3183493"/>
            <a:ext cx="1446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dirty="0"/>
              <a:t>Pathway </a:t>
            </a:r>
          </a:p>
          <a:p>
            <a:pPr algn="ctr"/>
            <a:r>
              <a:rPr kumimoji="1" lang="en-US" altLang="zh-SG" dirty="0"/>
              <a:t>mechanism </a:t>
            </a:r>
          </a:p>
          <a:p>
            <a:pPr algn="ctr"/>
            <a:r>
              <a:rPr kumimoji="1" lang="en-US" altLang="zh-SG" dirty="0"/>
              <a:t>-guided</a:t>
            </a:r>
            <a:endParaRPr kumimoji="1" lang="zh-SG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9CC4A785-D733-5862-0FA7-B565865AC2C3}"/>
              </a:ext>
            </a:extLst>
          </p:cNvPr>
          <p:cNvSpPr/>
          <p:nvPr/>
        </p:nvSpPr>
        <p:spPr>
          <a:xfrm>
            <a:off x="7850484" y="670102"/>
            <a:ext cx="2224048" cy="81750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Kinetics Rates Prediction</a:t>
            </a:r>
            <a:endParaRPr kumimoji="1" lang="zh-SG" altLang="en-US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848D0F2C-5FF3-27CA-ECA8-4530EBD20C20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8959713" y="1487611"/>
            <a:ext cx="2795" cy="13407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6EB7637E-6EB1-D16B-EDBA-5D99833DA44E}"/>
              </a:ext>
            </a:extLst>
          </p:cNvPr>
          <p:cNvSpPr/>
          <p:nvPr/>
        </p:nvSpPr>
        <p:spPr>
          <a:xfrm>
            <a:off x="7725655" y="1621686"/>
            <a:ext cx="2468116" cy="509290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”so-called” experiment</a:t>
            </a:r>
            <a:endParaRPr kumimoji="1" lang="zh-SG" altLang="en-US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AB931CF-4A29-4AFB-82E2-7F5AB8A26FF8}"/>
              </a:ext>
            </a:extLst>
          </p:cNvPr>
          <p:cNvCxnSpPr>
            <a:cxnSpLocks/>
            <a:stCxn id="45" idx="2"/>
            <a:endCxn id="29" idx="0"/>
          </p:cNvCxnSpPr>
          <p:nvPr/>
        </p:nvCxnSpPr>
        <p:spPr>
          <a:xfrm flipH="1">
            <a:off x="8948232" y="2130976"/>
            <a:ext cx="11481" cy="40815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8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2CEAF6-F71C-BC55-3141-BC9EF362463B}"/>
              </a:ext>
            </a:extLst>
          </p:cNvPr>
          <p:cNvSpPr txBox="1"/>
          <p:nvPr/>
        </p:nvSpPr>
        <p:spPr>
          <a:xfrm>
            <a:off x="143436" y="46549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400" b="1" dirty="0">
                <a:latin typeface="Georgia" panose="02040502050405020303" pitchFamily="18" charset="0"/>
              </a:rPr>
              <a:t>Quality of built model</a:t>
            </a:r>
            <a:endParaRPr kumimoji="1" lang="zh-SG" altLang="en-US" sz="2400" b="1" dirty="0">
              <a:latin typeface="Georgia" panose="02040502050405020303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F2E6C2-2EE2-3E07-D5CA-2EC6877E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20" y="4218445"/>
            <a:ext cx="2493535" cy="24559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593EC9-D64F-F166-7D49-9D4D31893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162" y="4218444"/>
            <a:ext cx="2493534" cy="24559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C37FD14-3FE0-63EA-75DE-C569893B0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446" y="4218444"/>
            <a:ext cx="2493534" cy="24559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38C979-BCF2-C7E4-BD80-C99FF51D5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266" y="973075"/>
            <a:ext cx="2493535" cy="2455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9FF03C-D925-E9D9-0F92-3D5CF1D9A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9162" y="973075"/>
            <a:ext cx="2493535" cy="24559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314DEC3-7D0A-8E8C-3BDF-63089A1EB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8446" y="972466"/>
            <a:ext cx="2493534" cy="2455924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5F73DF42-C252-6879-1073-9451CE9F3F9E}"/>
              </a:ext>
            </a:extLst>
          </p:cNvPr>
          <p:cNvSpPr txBox="1"/>
          <p:nvPr/>
        </p:nvSpPr>
        <p:spPr>
          <a:xfrm>
            <a:off x="2468680" y="421469"/>
            <a:ext cx="1784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1</a:t>
            </a:r>
            <a:r>
              <a:rPr kumimoji="1" lang="en-US" altLang="zh-SG" baseline="30000" dirty="0"/>
              <a:t>st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12 samples</a:t>
            </a:r>
            <a:endParaRPr kumimoji="1" lang="zh-SG" altLang="en-US" dirty="0"/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EC19328F-A17C-0C1F-3C66-A500604FA110}"/>
              </a:ext>
            </a:extLst>
          </p:cNvPr>
          <p:cNvSpPr txBox="1"/>
          <p:nvPr/>
        </p:nvSpPr>
        <p:spPr>
          <a:xfrm>
            <a:off x="5445359" y="421468"/>
            <a:ext cx="2016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2</a:t>
            </a:r>
            <a:r>
              <a:rPr kumimoji="1" lang="en-US" altLang="zh-SG" baseline="30000" dirty="0"/>
              <a:t>nd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12+6 samples</a:t>
            </a:r>
            <a:endParaRPr kumimoji="1" lang="zh-SG" altLang="en-US" dirty="0"/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1FC2CD9-2702-C140-C970-2827E1E43BFB}"/>
              </a:ext>
            </a:extLst>
          </p:cNvPr>
          <p:cNvSpPr txBox="1"/>
          <p:nvPr/>
        </p:nvSpPr>
        <p:spPr>
          <a:xfrm>
            <a:off x="8466902" y="42146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3</a:t>
            </a:r>
            <a:r>
              <a:rPr kumimoji="1" lang="en-US" altLang="zh-SG" baseline="30000" dirty="0"/>
              <a:t>rd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12+6+6 samples</a:t>
            </a:r>
            <a:endParaRPr kumimoji="1" lang="zh-SG" altLang="en-US" dirty="0"/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id="{A3037144-2A67-15BF-499A-B494E91B909A}"/>
              </a:ext>
            </a:extLst>
          </p:cNvPr>
          <p:cNvSpPr txBox="1"/>
          <p:nvPr/>
        </p:nvSpPr>
        <p:spPr>
          <a:xfrm>
            <a:off x="2607765" y="3551542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1</a:t>
            </a:r>
            <a:r>
              <a:rPr kumimoji="1" lang="en-US" altLang="zh-SG" baseline="30000" dirty="0"/>
              <a:t>st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4 samples</a:t>
            </a:r>
            <a:endParaRPr kumimoji="1" lang="zh-SG" altLang="en-US" dirty="0"/>
          </a:p>
        </p:txBody>
      </p:sp>
      <p:sp>
        <p:nvSpPr>
          <p:cNvPr id="23" name="文本框 6">
            <a:extLst>
              <a:ext uri="{FF2B5EF4-FFF2-40B4-BE49-F238E27FC236}">
                <a16:creationId xmlns:a16="http://schemas.microsoft.com/office/drawing/2014/main" id="{CAEA1265-1AC0-5518-1950-9FBACECB5151}"/>
              </a:ext>
            </a:extLst>
          </p:cNvPr>
          <p:cNvSpPr txBox="1"/>
          <p:nvPr/>
        </p:nvSpPr>
        <p:spPr>
          <a:xfrm>
            <a:off x="5555989" y="3551541"/>
            <a:ext cx="18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2</a:t>
            </a:r>
            <a:r>
              <a:rPr kumimoji="1" lang="en-US" altLang="zh-SG" baseline="30000" dirty="0"/>
              <a:t>nd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4+6 samples</a:t>
            </a:r>
            <a:endParaRPr kumimoji="1" lang="zh-SG" altLang="en-US" dirty="0"/>
          </a:p>
        </p:txBody>
      </p:sp>
      <p:sp>
        <p:nvSpPr>
          <p:cNvPr id="24" name="文本框 6">
            <a:extLst>
              <a:ext uri="{FF2B5EF4-FFF2-40B4-BE49-F238E27FC236}">
                <a16:creationId xmlns:a16="http://schemas.microsoft.com/office/drawing/2014/main" id="{06F09D51-BD57-033E-DC16-38600BC26274}"/>
              </a:ext>
            </a:extLst>
          </p:cNvPr>
          <p:cNvSpPr txBox="1"/>
          <p:nvPr/>
        </p:nvSpPr>
        <p:spPr>
          <a:xfrm>
            <a:off x="8525411" y="3551540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3</a:t>
            </a:r>
            <a:r>
              <a:rPr kumimoji="1" lang="en-US" altLang="zh-SG" baseline="30000" dirty="0"/>
              <a:t>rd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4+6+6 samples</a:t>
            </a:r>
            <a:endParaRPr kumimoji="1" lang="zh-SG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826F3D-080E-1B9A-EF38-A096207E49C5}"/>
              </a:ext>
            </a:extLst>
          </p:cNvPr>
          <p:cNvSpPr txBox="1"/>
          <p:nvPr/>
        </p:nvSpPr>
        <p:spPr>
          <a:xfrm>
            <a:off x="323487" y="1977872"/>
            <a:ext cx="112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Black Box </a:t>
            </a:r>
          </a:p>
          <a:p>
            <a:r>
              <a:rPr kumimoji="1" lang="en-US" altLang="zh-SG" dirty="0"/>
              <a:t>approach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6728E-881C-A4CB-57B1-BBDA1528A118}"/>
              </a:ext>
            </a:extLst>
          </p:cNvPr>
          <p:cNvSpPr txBox="1"/>
          <p:nvPr/>
        </p:nvSpPr>
        <p:spPr>
          <a:xfrm>
            <a:off x="161743" y="4263362"/>
            <a:ext cx="1446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dirty="0"/>
              <a:t>Pathway </a:t>
            </a:r>
          </a:p>
          <a:p>
            <a:pPr algn="ctr"/>
            <a:r>
              <a:rPr kumimoji="1" lang="en-US" altLang="zh-SG" dirty="0"/>
              <a:t>mechanism </a:t>
            </a:r>
          </a:p>
          <a:p>
            <a:pPr algn="ctr"/>
            <a:r>
              <a:rPr kumimoji="1" lang="en-US" altLang="zh-SG" dirty="0"/>
              <a:t>-guided</a:t>
            </a:r>
            <a:endParaRPr kumimoji="1"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9064517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F3922-3503-7591-8256-23882F6C7019}"/>
              </a:ext>
            </a:extLst>
          </p:cNvPr>
          <p:cNvSpPr txBox="1"/>
          <p:nvPr/>
        </p:nvSpPr>
        <p:spPr>
          <a:xfrm>
            <a:off x="57045" y="-10977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400" b="1" dirty="0">
                <a:latin typeface="Georgia" panose="02040502050405020303" pitchFamily="18" charset="0"/>
              </a:rPr>
              <a:t>Recommendations</a:t>
            </a:r>
            <a:endParaRPr kumimoji="1" lang="zh-SG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C1FA86-27E9-EF82-5D09-92F6F577E427}"/>
              </a:ext>
            </a:extLst>
          </p:cNvPr>
          <p:cNvSpPr txBox="1"/>
          <p:nvPr/>
        </p:nvSpPr>
        <p:spPr>
          <a:xfrm>
            <a:off x="5826698" y="567114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Highly similar</a:t>
            </a:r>
            <a:endParaRPr kumimoji="1" lang="zh-SG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D4EAD3A-5D0D-5F87-2A64-446C86F6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28" y="993748"/>
            <a:ext cx="3510015" cy="250246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5FE3AA0-1B0A-229E-235B-3E451962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632" y="989780"/>
            <a:ext cx="3509905" cy="250238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4FCFFD6-876B-671E-CDCD-72D0F6913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749" y="990603"/>
            <a:ext cx="3529592" cy="251641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7EC84E8-A6FC-69D5-5B9A-0B780D033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160" y="4151387"/>
            <a:ext cx="3529593" cy="251641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641D326-05F5-56DF-9FC4-10C8E97FB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1632" y="4151387"/>
            <a:ext cx="3529593" cy="2516418"/>
          </a:xfrm>
          <a:prstGeom prst="rect">
            <a:avLst/>
          </a:prstGeom>
        </p:spPr>
      </p:pic>
      <p:sp>
        <p:nvSpPr>
          <p:cNvPr id="35" name="文本框 6">
            <a:extLst>
              <a:ext uri="{FF2B5EF4-FFF2-40B4-BE49-F238E27FC236}">
                <a16:creationId xmlns:a16="http://schemas.microsoft.com/office/drawing/2014/main" id="{B3F52DE3-E9B3-E246-E16A-044C0CBB1BC9}"/>
              </a:ext>
            </a:extLst>
          </p:cNvPr>
          <p:cNvSpPr txBox="1"/>
          <p:nvPr/>
        </p:nvSpPr>
        <p:spPr>
          <a:xfrm>
            <a:off x="2098563" y="367929"/>
            <a:ext cx="1784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1</a:t>
            </a:r>
            <a:r>
              <a:rPr kumimoji="1" lang="en-US" altLang="zh-SG" baseline="30000" dirty="0"/>
              <a:t>st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12 samples</a:t>
            </a:r>
            <a:endParaRPr kumimoji="1" lang="zh-SG" altLang="en-US" dirty="0"/>
          </a:p>
        </p:txBody>
      </p:sp>
      <p:sp>
        <p:nvSpPr>
          <p:cNvPr id="36" name="文本框 6">
            <a:extLst>
              <a:ext uri="{FF2B5EF4-FFF2-40B4-BE49-F238E27FC236}">
                <a16:creationId xmlns:a16="http://schemas.microsoft.com/office/drawing/2014/main" id="{2B28AFAA-2069-F03B-8A12-852E9C1F90DD}"/>
              </a:ext>
            </a:extLst>
          </p:cNvPr>
          <p:cNvSpPr txBox="1"/>
          <p:nvPr/>
        </p:nvSpPr>
        <p:spPr>
          <a:xfrm>
            <a:off x="5422021" y="397383"/>
            <a:ext cx="2016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2</a:t>
            </a:r>
            <a:r>
              <a:rPr kumimoji="1" lang="en-US" altLang="zh-SG" baseline="30000" dirty="0"/>
              <a:t>nd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12+6 samples</a:t>
            </a:r>
            <a:endParaRPr kumimoji="1" lang="zh-SG" altLang="en-US" dirty="0"/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F5910EF9-8516-FA87-1C4F-2F19577A18CA}"/>
              </a:ext>
            </a:extLst>
          </p:cNvPr>
          <p:cNvSpPr txBox="1"/>
          <p:nvPr/>
        </p:nvSpPr>
        <p:spPr>
          <a:xfrm>
            <a:off x="9146401" y="397383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3</a:t>
            </a:r>
            <a:r>
              <a:rPr kumimoji="1" lang="en-US" altLang="zh-SG" baseline="30000" dirty="0"/>
              <a:t>rd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12+6+6 samples</a:t>
            </a:r>
            <a:endParaRPr kumimoji="1" lang="zh-SG" altLang="en-US" dirty="0"/>
          </a:p>
        </p:txBody>
      </p:sp>
      <p:sp>
        <p:nvSpPr>
          <p:cNvPr id="38" name="文本框 6">
            <a:extLst>
              <a:ext uri="{FF2B5EF4-FFF2-40B4-BE49-F238E27FC236}">
                <a16:creationId xmlns:a16="http://schemas.microsoft.com/office/drawing/2014/main" id="{D0222F2F-C317-7CA1-D6C0-B32636F13A42}"/>
              </a:ext>
            </a:extLst>
          </p:cNvPr>
          <p:cNvSpPr txBox="1"/>
          <p:nvPr/>
        </p:nvSpPr>
        <p:spPr>
          <a:xfrm>
            <a:off x="2114001" y="3515587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1</a:t>
            </a:r>
            <a:r>
              <a:rPr kumimoji="1" lang="en-US" altLang="zh-SG" baseline="30000" dirty="0"/>
              <a:t>st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4 samples</a:t>
            </a:r>
            <a:endParaRPr kumimoji="1" lang="zh-SG" altLang="en-US" dirty="0"/>
          </a:p>
        </p:txBody>
      </p:sp>
      <p:sp>
        <p:nvSpPr>
          <p:cNvPr id="39" name="文本框 6">
            <a:extLst>
              <a:ext uri="{FF2B5EF4-FFF2-40B4-BE49-F238E27FC236}">
                <a16:creationId xmlns:a16="http://schemas.microsoft.com/office/drawing/2014/main" id="{5A1F8F37-DCAA-9E34-3C57-4CC91672F940}"/>
              </a:ext>
            </a:extLst>
          </p:cNvPr>
          <p:cNvSpPr txBox="1"/>
          <p:nvPr/>
        </p:nvSpPr>
        <p:spPr>
          <a:xfrm>
            <a:off x="5422021" y="3544855"/>
            <a:ext cx="18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2</a:t>
            </a:r>
            <a:r>
              <a:rPr kumimoji="1" lang="en-US" altLang="zh-SG" baseline="30000" dirty="0"/>
              <a:t>nd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4+6 samples</a:t>
            </a:r>
            <a:endParaRPr kumimoji="1" lang="zh-SG" altLang="en-US" dirty="0"/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id="{CCC14810-94D4-D9CC-459B-1AA97E4070C1}"/>
              </a:ext>
            </a:extLst>
          </p:cNvPr>
          <p:cNvSpPr txBox="1"/>
          <p:nvPr/>
        </p:nvSpPr>
        <p:spPr>
          <a:xfrm>
            <a:off x="9204910" y="3527454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3</a:t>
            </a:r>
            <a:r>
              <a:rPr kumimoji="1" lang="en-US" altLang="zh-SG" baseline="30000" dirty="0"/>
              <a:t>rd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4+6+6 samples</a:t>
            </a:r>
            <a:endParaRPr kumimoji="1" lang="zh-SG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7B429BC-2AEA-14B5-D122-918F852C3F50}"/>
              </a:ext>
            </a:extLst>
          </p:cNvPr>
          <p:cNvSpPr txBox="1"/>
          <p:nvPr/>
        </p:nvSpPr>
        <p:spPr>
          <a:xfrm>
            <a:off x="102571" y="1912381"/>
            <a:ext cx="112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Black Box </a:t>
            </a:r>
          </a:p>
          <a:p>
            <a:r>
              <a:rPr kumimoji="1" lang="en-US" altLang="zh-SG" dirty="0"/>
              <a:t>approach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7C7F4B-BDFC-232F-9F0A-73E76E3C6C56}"/>
              </a:ext>
            </a:extLst>
          </p:cNvPr>
          <p:cNvSpPr txBox="1"/>
          <p:nvPr/>
        </p:nvSpPr>
        <p:spPr>
          <a:xfrm>
            <a:off x="-95790" y="4747816"/>
            <a:ext cx="1446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dirty="0"/>
              <a:t>Pathway </a:t>
            </a:r>
          </a:p>
          <a:p>
            <a:pPr algn="ctr"/>
            <a:r>
              <a:rPr kumimoji="1" lang="en-US" altLang="zh-SG" dirty="0"/>
              <a:t>mechanism </a:t>
            </a:r>
          </a:p>
          <a:p>
            <a:pPr algn="ctr"/>
            <a:r>
              <a:rPr kumimoji="1" lang="en-US" altLang="zh-SG" dirty="0"/>
              <a:t>-guided</a:t>
            </a:r>
            <a:endParaRPr kumimoji="1" lang="zh-SG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B7F3C2B-06B0-F878-9871-C85FF9293D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748" y="4151387"/>
            <a:ext cx="3529593" cy="251641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5C921A6-2FF3-3EA9-DCC9-DB389B77493D}"/>
              </a:ext>
            </a:extLst>
          </p:cNvPr>
          <p:cNvSpPr/>
          <p:nvPr/>
        </p:nvSpPr>
        <p:spPr>
          <a:xfrm>
            <a:off x="8407438" y="4114835"/>
            <a:ext cx="3784562" cy="264985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24F82E6-0EE0-D27F-82EE-15C5D163A69F}"/>
              </a:ext>
            </a:extLst>
          </p:cNvPr>
          <p:cNvSpPr/>
          <p:nvPr/>
        </p:nvSpPr>
        <p:spPr>
          <a:xfrm>
            <a:off x="8407438" y="965795"/>
            <a:ext cx="3784562" cy="264985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B4E9BA1-1D9D-59B7-A96D-DD3243B89C88}"/>
              </a:ext>
            </a:extLst>
          </p:cNvPr>
          <p:cNvSpPr/>
          <p:nvPr/>
        </p:nvSpPr>
        <p:spPr>
          <a:xfrm>
            <a:off x="1023263" y="1272653"/>
            <a:ext cx="7293712" cy="1102058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1C919F8-4BE9-E655-47B5-24B3981C9D00}"/>
              </a:ext>
            </a:extLst>
          </p:cNvPr>
          <p:cNvSpPr/>
          <p:nvPr/>
        </p:nvSpPr>
        <p:spPr>
          <a:xfrm>
            <a:off x="1042951" y="4435952"/>
            <a:ext cx="7293712" cy="1102058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F36461B-BE14-043E-C953-1D5D33D2EE83}"/>
              </a:ext>
            </a:extLst>
          </p:cNvPr>
          <p:cNvSpPr/>
          <p:nvPr/>
        </p:nvSpPr>
        <p:spPr>
          <a:xfrm>
            <a:off x="1027423" y="2432081"/>
            <a:ext cx="7293712" cy="1102058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6763443-DD89-4B37-4D8E-690E6F1156C6}"/>
              </a:ext>
            </a:extLst>
          </p:cNvPr>
          <p:cNvSpPr/>
          <p:nvPr/>
        </p:nvSpPr>
        <p:spPr>
          <a:xfrm>
            <a:off x="1047111" y="5595380"/>
            <a:ext cx="7293712" cy="1102058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891D6E7-6AE7-E2A7-08FB-DB447B324E0E}"/>
              </a:ext>
            </a:extLst>
          </p:cNvPr>
          <p:cNvSpPr/>
          <p:nvPr/>
        </p:nvSpPr>
        <p:spPr>
          <a:xfrm>
            <a:off x="87640" y="3649569"/>
            <a:ext cx="139593" cy="1430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2A493F6-B74B-9126-9ADB-BA5EAD747230}"/>
              </a:ext>
            </a:extLst>
          </p:cNvPr>
          <p:cNvSpPr/>
          <p:nvPr/>
        </p:nvSpPr>
        <p:spPr>
          <a:xfrm>
            <a:off x="87640" y="3974612"/>
            <a:ext cx="139593" cy="1430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CCE032-9B2B-B604-945F-31DC6280FBDA}"/>
              </a:ext>
            </a:extLst>
          </p:cNvPr>
          <p:cNvSpPr txBox="1"/>
          <p:nvPr/>
        </p:nvSpPr>
        <p:spPr>
          <a:xfrm>
            <a:off x="250274" y="351649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SG" dirty="0">
                <a:solidFill>
                  <a:srgbClr val="3F3F3F"/>
                </a:solidFill>
                <a:effectLst/>
                <a:latin typeface="Helvetica" pitchFamily="2" charset="0"/>
              </a:rPr>
              <a:t>exploitation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D3B9E6B-6547-7B1B-7E0A-C86FF5D0BCAE}"/>
              </a:ext>
            </a:extLst>
          </p:cNvPr>
          <p:cNvSpPr txBox="1"/>
          <p:nvPr/>
        </p:nvSpPr>
        <p:spPr>
          <a:xfrm>
            <a:off x="245641" y="385207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SG" dirty="0">
                <a:solidFill>
                  <a:srgbClr val="3F3F3F"/>
                </a:solidFill>
                <a:effectLst/>
                <a:latin typeface="Helvetica" pitchFamily="2" charset="0"/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29885433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A43CA74-4488-F825-5175-5C4B27CB7EAA}"/>
              </a:ext>
            </a:extLst>
          </p:cNvPr>
          <p:cNvSpPr txBox="1"/>
          <p:nvPr/>
        </p:nvSpPr>
        <p:spPr>
          <a:xfrm>
            <a:off x="193682" y="43504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400" b="1" dirty="0">
                <a:latin typeface="Georgia" panose="02040502050405020303" pitchFamily="18" charset="0"/>
              </a:rPr>
              <a:t>Quality of predictions</a:t>
            </a:r>
            <a:endParaRPr kumimoji="1" lang="zh-SG" altLang="en-US" sz="2400" b="1" dirty="0">
              <a:latin typeface="Georgia" panose="02040502050405020303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28155D4-224E-10AD-CC0F-CD8A6611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3" y="3252036"/>
            <a:ext cx="1569943" cy="620881"/>
          </a:xfrm>
          <a:prstGeom prst="rect">
            <a:avLst/>
          </a:prstGeom>
        </p:spPr>
      </p:pic>
      <p:sp>
        <p:nvSpPr>
          <p:cNvPr id="32" name="文本框 6">
            <a:extLst>
              <a:ext uri="{FF2B5EF4-FFF2-40B4-BE49-F238E27FC236}">
                <a16:creationId xmlns:a16="http://schemas.microsoft.com/office/drawing/2014/main" id="{D2E0DF56-373D-1FBA-87EA-AF939791EC8A}"/>
              </a:ext>
            </a:extLst>
          </p:cNvPr>
          <p:cNvSpPr txBox="1"/>
          <p:nvPr/>
        </p:nvSpPr>
        <p:spPr>
          <a:xfrm>
            <a:off x="2468680" y="421469"/>
            <a:ext cx="1784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1</a:t>
            </a:r>
            <a:r>
              <a:rPr kumimoji="1" lang="en-US" altLang="zh-SG" baseline="30000" dirty="0"/>
              <a:t>st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12 samples</a:t>
            </a:r>
            <a:endParaRPr kumimoji="1" lang="zh-SG" altLang="en-US" dirty="0"/>
          </a:p>
        </p:txBody>
      </p:sp>
      <p:sp>
        <p:nvSpPr>
          <p:cNvPr id="33" name="文本框 6">
            <a:extLst>
              <a:ext uri="{FF2B5EF4-FFF2-40B4-BE49-F238E27FC236}">
                <a16:creationId xmlns:a16="http://schemas.microsoft.com/office/drawing/2014/main" id="{FE352BA8-E4EA-CDF9-C7E9-0CBA745DE5C2}"/>
              </a:ext>
            </a:extLst>
          </p:cNvPr>
          <p:cNvSpPr txBox="1"/>
          <p:nvPr/>
        </p:nvSpPr>
        <p:spPr>
          <a:xfrm>
            <a:off x="5445359" y="421468"/>
            <a:ext cx="2016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2</a:t>
            </a:r>
            <a:r>
              <a:rPr kumimoji="1" lang="en-US" altLang="zh-SG" baseline="30000" dirty="0"/>
              <a:t>nd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12+6 samples</a:t>
            </a:r>
            <a:endParaRPr kumimoji="1" lang="zh-SG" altLang="en-US" dirty="0"/>
          </a:p>
        </p:txBody>
      </p:sp>
      <p:sp>
        <p:nvSpPr>
          <p:cNvPr id="34" name="文本框 6">
            <a:extLst>
              <a:ext uri="{FF2B5EF4-FFF2-40B4-BE49-F238E27FC236}">
                <a16:creationId xmlns:a16="http://schemas.microsoft.com/office/drawing/2014/main" id="{EE5CAE21-89D8-D06E-8D70-5FAFB5A0952F}"/>
              </a:ext>
            </a:extLst>
          </p:cNvPr>
          <p:cNvSpPr txBox="1"/>
          <p:nvPr/>
        </p:nvSpPr>
        <p:spPr>
          <a:xfrm>
            <a:off x="8466902" y="42146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3</a:t>
            </a:r>
            <a:r>
              <a:rPr kumimoji="1" lang="en-US" altLang="zh-SG" baseline="30000" dirty="0"/>
              <a:t>rd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12+6+6 samples</a:t>
            </a:r>
            <a:endParaRPr kumimoji="1" lang="zh-SG" altLang="en-US" dirty="0"/>
          </a:p>
        </p:txBody>
      </p:sp>
      <p:sp>
        <p:nvSpPr>
          <p:cNvPr id="35" name="文本框 6">
            <a:extLst>
              <a:ext uri="{FF2B5EF4-FFF2-40B4-BE49-F238E27FC236}">
                <a16:creationId xmlns:a16="http://schemas.microsoft.com/office/drawing/2014/main" id="{AFCA9ADE-356F-7374-F23A-B60D1606E675}"/>
              </a:ext>
            </a:extLst>
          </p:cNvPr>
          <p:cNvSpPr txBox="1"/>
          <p:nvPr/>
        </p:nvSpPr>
        <p:spPr>
          <a:xfrm>
            <a:off x="2607765" y="3551542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1</a:t>
            </a:r>
            <a:r>
              <a:rPr kumimoji="1" lang="en-US" altLang="zh-SG" baseline="30000" dirty="0"/>
              <a:t>st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4 samples</a:t>
            </a:r>
            <a:endParaRPr kumimoji="1" lang="zh-SG" altLang="en-US" dirty="0"/>
          </a:p>
        </p:txBody>
      </p:sp>
      <p:sp>
        <p:nvSpPr>
          <p:cNvPr id="36" name="文本框 6">
            <a:extLst>
              <a:ext uri="{FF2B5EF4-FFF2-40B4-BE49-F238E27FC236}">
                <a16:creationId xmlns:a16="http://schemas.microsoft.com/office/drawing/2014/main" id="{4FFDAAF0-E43F-A90D-1B35-DE06B05607C9}"/>
              </a:ext>
            </a:extLst>
          </p:cNvPr>
          <p:cNvSpPr txBox="1"/>
          <p:nvPr/>
        </p:nvSpPr>
        <p:spPr>
          <a:xfrm>
            <a:off x="5555989" y="3551541"/>
            <a:ext cx="18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2</a:t>
            </a:r>
            <a:r>
              <a:rPr kumimoji="1" lang="en-US" altLang="zh-SG" baseline="30000" dirty="0"/>
              <a:t>nd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4+6 samples</a:t>
            </a:r>
            <a:endParaRPr kumimoji="1" lang="zh-SG" altLang="en-US" dirty="0"/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C54AD4CA-C6A0-AE1C-9559-697501219609}"/>
              </a:ext>
            </a:extLst>
          </p:cNvPr>
          <p:cNvSpPr txBox="1"/>
          <p:nvPr/>
        </p:nvSpPr>
        <p:spPr>
          <a:xfrm>
            <a:off x="8525411" y="3551540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SG" dirty="0"/>
              <a:t>3</a:t>
            </a:r>
            <a:r>
              <a:rPr kumimoji="1" lang="en-US" altLang="zh-SG" baseline="30000" dirty="0"/>
              <a:t>rd</a:t>
            </a:r>
            <a:r>
              <a:rPr kumimoji="1" lang="en-US" altLang="zh-SG" dirty="0"/>
              <a:t> model </a:t>
            </a:r>
          </a:p>
          <a:p>
            <a:pPr algn="ctr"/>
            <a:r>
              <a:rPr kumimoji="1" lang="en-US" altLang="zh-SG" dirty="0"/>
              <a:t>using 4+6+6 samples</a:t>
            </a:r>
            <a:endParaRPr kumimoji="1" lang="zh-SG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149EBB6-FCF8-DDDA-E9B8-31DBBB9C073E}"/>
              </a:ext>
            </a:extLst>
          </p:cNvPr>
          <p:cNvSpPr txBox="1"/>
          <p:nvPr/>
        </p:nvSpPr>
        <p:spPr>
          <a:xfrm>
            <a:off x="323487" y="1977872"/>
            <a:ext cx="112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Black Box </a:t>
            </a:r>
          </a:p>
          <a:p>
            <a:r>
              <a:rPr kumimoji="1" lang="en-US" altLang="zh-SG" dirty="0"/>
              <a:t>approach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0ECE02-401A-6FF3-2028-5DF77061F02E}"/>
              </a:ext>
            </a:extLst>
          </p:cNvPr>
          <p:cNvSpPr txBox="1"/>
          <p:nvPr/>
        </p:nvSpPr>
        <p:spPr>
          <a:xfrm>
            <a:off x="161743" y="4263362"/>
            <a:ext cx="1446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dirty="0"/>
              <a:t>Pathway </a:t>
            </a:r>
          </a:p>
          <a:p>
            <a:pPr algn="ctr"/>
            <a:r>
              <a:rPr kumimoji="1" lang="en-US" altLang="zh-SG" dirty="0"/>
              <a:t>mechanism </a:t>
            </a:r>
          </a:p>
          <a:p>
            <a:pPr algn="ctr"/>
            <a:r>
              <a:rPr kumimoji="1" lang="en-US" altLang="zh-SG" dirty="0"/>
              <a:t>-guided</a:t>
            </a:r>
            <a:endParaRPr kumimoji="1" lang="zh-SG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96B51ED-CBF7-65F2-055F-D9C8A6964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641" y="953226"/>
            <a:ext cx="2651849" cy="268817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5D42E4E-C31E-42DC-079A-A7DFDC96B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433" y="953226"/>
            <a:ext cx="2651849" cy="268817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ED2F01-F41C-57EC-A29F-4EB9BA3D0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225" y="953226"/>
            <a:ext cx="2651849" cy="2688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C9508B2-ACD9-DD43-4D3A-A8C95376E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641" y="4169824"/>
            <a:ext cx="2651849" cy="2688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851BFFCD-DCD1-B60C-D4BD-434A77318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6432" y="4169824"/>
            <a:ext cx="2651849" cy="2688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0EEE94C-08B8-2010-A467-12AB49F284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7225" y="4169824"/>
            <a:ext cx="2651849" cy="26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257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2CEAF6-F71C-BC55-3141-BC9EF362463B}"/>
              </a:ext>
            </a:extLst>
          </p:cNvPr>
          <p:cNvSpPr txBox="1"/>
          <p:nvPr/>
        </p:nvSpPr>
        <p:spPr>
          <a:xfrm>
            <a:off x="499730" y="233916"/>
            <a:ext cx="5742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400" b="1" dirty="0">
                <a:latin typeface="Georgia" panose="02040502050405020303" pitchFamily="18" charset="0"/>
              </a:rPr>
              <a:t>Effectiveness of yield improvement</a:t>
            </a:r>
            <a:endParaRPr kumimoji="1" lang="zh-SG" altLang="en-US" sz="2400" b="1" dirty="0">
              <a:latin typeface="Georgia" panose="0204050205040502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4F1A92-C468-8C02-F919-687C2DEE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10" y="5395648"/>
            <a:ext cx="2043863" cy="12284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4CEFC6-3943-9478-5728-39E445D5B432}"/>
              </a:ext>
            </a:extLst>
          </p:cNvPr>
          <p:cNvSpPr txBox="1"/>
          <p:nvPr/>
        </p:nvSpPr>
        <p:spPr>
          <a:xfrm>
            <a:off x="2600892" y="902939"/>
            <a:ext cx="112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Black Box </a:t>
            </a:r>
          </a:p>
          <a:p>
            <a:r>
              <a:rPr kumimoji="1" lang="en-US" altLang="zh-SG" dirty="0"/>
              <a:t>approach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C6C1F-882B-D34D-81C0-303E05AF2D90}"/>
              </a:ext>
            </a:extLst>
          </p:cNvPr>
          <p:cNvSpPr txBox="1"/>
          <p:nvPr/>
        </p:nvSpPr>
        <p:spPr>
          <a:xfrm>
            <a:off x="8468367" y="764439"/>
            <a:ext cx="1446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dirty="0"/>
              <a:t>Pathway </a:t>
            </a:r>
          </a:p>
          <a:p>
            <a:pPr algn="ctr"/>
            <a:r>
              <a:rPr kumimoji="1" lang="en-US" altLang="zh-SG" dirty="0"/>
              <a:t>mechanism </a:t>
            </a:r>
          </a:p>
          <a:p>
            <a:pPr algn="ctr"/>
            <a:r>
              <a:rPr kumimoji="1" lang="en-US" altLang="zh-SG" dirty="0"/>
              <a:t>-guided</a:t>
            </a:r>
            <a:endParaRPr kumimoji="1" lang="zh-SG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35906D-3EF3-AF06-5457-2F14C03D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60" y="1768441"/>
            <a:ext cx="5447549" cy="33211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DDFF9D-C6C8-9E93-2BDF-D8A553E62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68441"/>
            <a:ext cx="5621716" cy="33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764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182</Words>
  <Application>Microsoft Macintosh PowerPoint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韩威宇</dc:creator>
  <cp:lastModifiedBy>韩威宇</cp:lastModifiedBy>
  <cp:revision>26</cp:revision>
  <dcterms:created xsi:type="dcterms:W3CDTF">2024-03-04T18:36:26Z</dcterms:created>
  <dcterms:modified xsi:type="dcterms:W3CDTF">2024-03-07T05:37:13Z</dcterms:modified>
</cp:coreProperties>
</file>