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2.xml" ContentType="application/vnd.openxmlformats-officedocument.them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"/>
  </p:notesMasterIdLst>
  <p:sldIdLst>
    <p:sldId id="2396" r:id="rId2"/>
    <p:sldId id="239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6B4"/>
    <a:srgbClr val="0E5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>
        <p:scale>
          <a:sx n="111" d="100"/>
          <a:sy n="111" d="100"/>
        </p:scale>
        <p:origin x="6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2748-A23F-0A4C-A3A1-194320E9DE6F}" type="datetimeFigureOut">
              <a:rPr kumimoji="1" lang="zh-SG" altLang="en-US" smtClean="0"/>
              <a:t>01/12/23</a:t>
            </a:fld>
            <a:endParaRPr kumimoji="1"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9BFA6-019E-A545-A264-D14F88C3A47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811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3180" indent="-281993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7970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9157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30345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81532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32719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83908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35095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C2DEB-D949-4B45-BBCA-1A46194AA2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563563"/>
            <a:ext cx="5632450" cy="31686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04" y="5911373"/>
            <a:ext cx="5258509" cy="272438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4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3180" indent="-281993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7970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9157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30345" indent="-225594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81532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32719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83908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35095" indent="-22559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C2DEB-D949-4B45-BBCA-1A46194AA2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563563"/>
            <a:ext cx="5632450" cy="31686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04" y="5911373"/>
            <a:ext cx="5258509" cy="272438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3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3.png"/><Relationship Id="rId4" Type="http://schemas.openxmlformats.org/officeDocument/2006/relationships/tags" Target="../tags/tag25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4.e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9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.e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0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image" Target="../media/image2.emf"/><Relationship Id="rId4" Type="http://schemas.openxmlformats.org/officeDocument/2006/relationships/tags" Target="../tags/tag108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4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21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1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../media/image6.png"/><Relationship Id="rId4" Type="http://schemas.openxmlformats.org/officeDocument/2006/relationships/tags" Target="../tags/tag136.xml"/><Relationship Id="rId9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1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10" Type="http://schemas.openxmlformats.org/officeDocument/2006/relationships/image" Target="../media/image6.png"/><Relationship Id="rId4" Type="http://schemas.openxmlformats.org/officeDocument/2006/relationships/tags" Target="../tags/tag142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2.emf"/><Relationship Id="rId4" Type="http://schemas.openxmlformats.org/officeDocument/2006/relationships/tags" Target="../tags/tag56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oleObject" Target="../embeddings/oleObject8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1.emf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oleObject" Target="../embeddings/oleObject9.bin"/><Relationship Id="rId5" Type="http://schemas.openxmlformats.org/officeDocument/2006/relationships/tags" Target="../tags/tag7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.emf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8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3141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1" y="2617296"/>
            <a:ext cx="5313150" cy="2031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BC212018-3FC7-4564-BC6A-0AC9E668A3A6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551943" y="6190488"/>
            <a:ext cx="3017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l" defTabSz="804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Confidential and proprietary: Any use of this material without specific permission of McKinsey &amp; Company is strictly prohibited</a:t>
            </a:r>
          </a:p>
        </p:txBody>
      </p:sp>
      <p:sp>
        <p:nvSpPr>
          <p:cNvPr id="22" name="Documenttype">
            <a:extLst>
              <a:ext uri="{FF2B5EF4-FFF2-40B4-BE49-F238E27FC236}">
                <a16:creationId xmlns:a16="http://schemas.microsoft.com/office/drawing/2014/main" id="{712BDF23-E1A1-4433-BD5C-0C8A43284B7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 bwMode="gray">
          <a:xfrm>
            <a:off x="551943" y="5615068"/>
            <a:ext cx="5313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8B249FCE-DFF0-43AB-BDDB-16D68DB1B82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 bwMode="gray">
          <a:xfrm>
            <a:off x="551943" y="5101203"/>
            <a:ext cx="5313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9F7514-4A99-422C-9CCD-C186B1280DD9}"/>
              </a:ext>
            </a:extLst>
          </p:cNvPr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9581" y="365875"/>
            <a:ext cx="2699257" cy="5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41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B1E1CC23-DA6C-40AD-9A27-8279C50B6729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710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12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7918704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B3E147B5-D313-4C1A-A68C-8A2F58C5A3F5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16296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1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E840329D-6237-4766-BBAD-19DF8580714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08268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640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6" name="SlideLogoText">
            <a:extLst>
              <a:ext uri="{FF2B5EF4-FFF2-40B4-BE49-F238E27FC236}">
                <a16:creationId xmlns:a16="http://schemas.microsoft.com/office/drawing/2014/main" id="{CE759982-65BD-45C6-9F5F-67AD8CC39F4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146186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93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ADD1B-C2B6-46E6-891B-FB7497BE529F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6456" y="2912908"/>
            <a:ext cx="4712917" cy="10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4000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3" imgH="416" progId="TCLayout.ActiveDocument.1">
                  <p:embed/>
                </p:oleObj>
              </mc:Choice>
              <mc:Fallback>
                <p:oleObj name="think-cell Slide" r:id="rId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554736" y="172212"/>
            <a:ext cx="11082528" cy="80329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9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gray">
          <a:xfrm>
            <a:off x="554736" y="956502"/>
            <a:ext cx="11082528" cy="276999"/>
          </a:xfrm>
        </p:spPr>
        <p:txBody>
          <a:bodyPr wrap="square" anchor="t">
            <a:noAutofit/>
          </a:bodyPr>
          <a:lstStyle>
            <a:lvl1pPr marL="0" indent="0" algn="l">
              <a:buNone/>
              <a:defRPr sz="1800" b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B64555E0-2B10-4311-98A8-15D4630666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54734" y="32170"/>
            <a:ext cx="4480560" cy="123111"/>
          </a:xfrm>
        </p:spPr>
        <p:txBody>
          <a:bodyPr wrap="square">
            <a:noAutofit/>
          </a:bodyPr>
          <a:lstStyle>
            <a:lvl1pPr algn="l">
              <a:buNone/>
              <a:defRPr sz="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TRACKER</a:t>
            </a:r>
            <a:endParaRPr lang="en-GB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536B30AB-5381-4984-89AB-FC7FFFC393F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gray"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3806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321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F628A29A-7140-4215-AAD3-408E4038DE47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79144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ection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1250842-B6AC-4CCF-BD2F-86A883615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3149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1250842-B6AC-4CCF-BD2F-86A883615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00F69CF-31C5-4E37-A059-D9E216167C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8F1400-E4F9-4B04-A3FC-378F2A95792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08" name="5. Source" hidden="1">
            <a:extLst>
              <a:ext uri="{FF2B5EF4-FFF2-40B4-BE49-F238E27FC236}">
                <a16:creationId xmlns:a16="http://schemas.microsoft.com/office/drawing/2014/main" id="{8DCBD493-94B1-43AB-A937-F657F90AC7A1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gray"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52FC36F-36F5-4825-BA25-1952DE1047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291301" y="4181301"/>
            <a:ext cx="3888000" cy="2664000"/>
          </a:xfrm>
          <a:prstGeom prst="rect">
            <a:avLst/>
          </a:prstGeom>
        </p:spPr>
        <p:txBody>
          <a:bodyPr rIns="180000" bIns="360000" anchor="ctr" anchorCtr="0"/>
          <a:lstStyle>
            <a:lvl1pPr algn="r">
              <a:defRPr sz="20000" b="0" spc="-5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039F524-3AFE-4477-BD7D-DEFB3733366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554736" y="1709928"/>
            <a:ext cx="6016752" cy="121879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 sz="4400" b="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2A194-F28C-4FB1-B49B-7AC8D4D48365}"/>
              </a:ext>
            </a:extLst>
          </p:cNvPr>
          <p:cNvCxnSpPr/>
          <p:nvPr userDrawn="1"/>
        </p:nvCxnSpPr>
        <p:spPr bwMode="gray">
          <a:xfrm flipV="1">
            <a:off x="551942" y="-637"/>
            <a:ext cx="927862" cy="161988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3. Subtitle">
            <a:extLst>
              <a:ext uri="{FF2B5EF4-FFF2-40B4-BE49-F238E27FC236}">
                <a16:creationId xmlns:a16="http://schemas.microsoft.com/office/drawing/2014/main" id="{01AE8990-ED83-45A0-A6AD-0F63F083189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 bwMode="gray">
          <a:xfrm>
            <a:off x="554735" y="4830415"/>
            <a:ext cx="4461764" cy="246221"/>
          </a:xfrm>
        </p:spPr>
        <p:txBody>
          <a:bodyPr wrap="square" anchor="t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  <a:endParaRPr lang="en-GB" dirty="0"/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8B2F61D-39D1-4932-AF83-1608CB701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609102" y="32170"/>
            <a:ext cx="4480560" cy="123111"/>
          </a:xfrm>
        </p:spPr>
        <p:txBody>
          <a:bodyPr>
            <a:noAutofit/>
          </a:bodyPr>
          <a:lstStyle>
            <a:lvl1pPr>
              <a:buNone/>
              <a:defRPr sz="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TRACKER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4BC96EA-9B74-4268-BF44-417A671CD11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687429" y="6498754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16" smtClean="0">
                <a:solidFill>
                  <a:schemeClr val="tx1"/>
                </a:solidFill>
              </a:rPr>
              <a:pPr lvl="0"/>
              <a:t>‹#›</a:t>
            </a:fld>
            <a:endParaRPr lang="x-none" sz="816" dirty="0">
              <a:solidFill>
                <a:schemeClr val="tx1"/>
              </a:solidFill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025EB6CE-79F1-4F4A-B326-FD4D92217C6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8501719" y="6500029"/>
            <a:ext cx="3103414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 defTabSz="1218095"/>
            <a:r>
              <a:rPr lang="en-GB" sz="816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content copyright © 2021 </a:t>
            </a:r>
            <a:r>
              <a:rPr lang="en-GB" sz="816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QuantumBlack</a:t>
            </a:r>
            <a:r>
              <a:rPr lang="en-GB" sz="816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 McKinsey company </a:t>
            </a:r>
            <a:endParaRPr lang="en-US" sz="816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Quote 1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1250842-B6AC-4CCF-BD2F-86A883615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230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1250842-B6AC-4CCF-BD2F-86A883615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00F69CF-31C5-4E37-A059-D9E216167C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AEAC62-D71E-4263-AE75-7E52EF36246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7" name="Subtitle">
            <a:extLst>
              <a:ext uri="{FF2B5EF4-FFF2-40B4-BE49-F238E27FC236}">
                <a16:creationId xmlns:a16="http://schemas.microsoft.com/office/drawing/2014/main" id="{D212F34A-8EB7-4EF5-AE43-EBC47288DD2C}"/>
              </a:ext>
            </a:extLst>
          </p:cNvPr>
          <p:cNvSpPr>
            <a:spLocks noGrp="1"/>
          </p:cNvSpPr>
          <p:nvPr userDrawn="1">
            <p:ph type="subTitle" idx="1" hasCustomPrompt="1"/>
            <p:custDataLst>
              <p:tags r:id="rId3"/>
            </p:custDataLst>
          </p:nvPr>
        </p:nvSpPr>
        <p:spPr bwMode="gray">
          <a:xfrm>
            <a:off x="554735" y="4830415"/>
            <a:ext cx="5065219" cy="5924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  <a:p>
            <a:r>
              <a:rPr lang="en-US" dirty="0"/>
              <a:t>Edit date or title/role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61738E-6D26-4221-BF5E-AD56CD377EF8}"/>
              </a:ext>
            </a:extLst>
          </p:cNvPr>
          <p:cNvGrpSpPr/>
          <p:nvPr userDrawn="1"/>
        </p:nvGrpSpPr>
        <p:grpSpPr bwMode="gray">
          <a:xfrm>
            <a:off x="554736" y="1724024"/>
            <a:ext cx="291054" cy="304285"/>
            <a:chOff x="489966" y="2047068"/>
            <a:chExt cx="291054" cy="3042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F755CC-FDF8-4F79-818A-1D1375DCFADE}"/>
                </a:ext>
              </a:extLst>
            </p:cNvPr>
            <p:cNvCxnSpPr/>
            <p:nvPr userDrawn="1"/>
          </p:nvCxnSpPr>
          <p:spPr bwMode="gray">
            <a:xfrm flipV="1">
              <a:off x="607441" y="2047068"/>
              <a:ext cx="173579" cy="30428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DD79EA-C37D-4953-AEB1-C023BDB9B93D}"/>
                </a:ext>
              </a:extLst>
            </p:cNvPr>
            <p:cNvCxnSpPr/>
            <p:nvPr userDrawn="1"/>
          </p:nvCxnSpPr>
          <p:spPr bwMode="gray">
            <a:xfrm flipV="1">
              <a:off x="489966" y="2047068"/>
              <a:ext cx="173579" cy="30428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25AF26-260C-4E19-8FB3-75EFBA4E2AF3}"/>
              </a:ext>
            </a:extLst>
          </p:cNvPr>
          <p:cNvGrpSpPr/>
          <p:nvPr userDrawn="1"/>
        </p:nvGrpSpPr>
        <p:grpSpPr bwMode="gray">
          <a:xfrm>
            <a:off x="554736" y="4413912"/>
            <a:ext cx="291054" cy="304285"/>
            <a:chOff x="489966" y="3827804"/>
            <a:chExt cx="291054" cy="30428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5B07C5-F0FC-4799-BD23-0DBC8448DB8A}"/>
                </a:ext>
              </a:extLst>
            </p:cNvPr>
            <p:cNvCxnSpPr/>
            <p:nvPr userDrawn="1"/>
          </p:nvCxnSpPr>
          <p:spPr bwMode="gray">
            <a:xfrm flipV="1">
              <a:off x="607441" y="3827804"/>
              <a:ext cx="173579" cy="30428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76A564-0CE5-4E91-ABB8-E8F100DDB921}"/>
                </a:ext>
              </a:extLst>
            </p:cNvPr>
            <p:cNvCxnSpPr/>
            <p:nvPr userDrawn="1"/>
          </p:nvCxnSpPr>
          <p:spPr bwMode="gray">
            <a:xfrm flipV="1">
              <a:off x="489966" y="3827804"/>
              <a:ext cx="173579" cy="30428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2. Slide Title">
            <a:extLst>
              <a:ext uri="{FF2B5EF4-FFF2-40B4-BE49-F238E27FC236}">
                <a16:creationId xmlns:a16="http://schemas.microsoft.com/office/drawing/2014/main" id="{2E40FB46-7FA8-4DFE-A596-04C5A82AD89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 bwMode="gray">
          <a:xfrm>
            <a:off x="554736" y="2964596"/>
            <a:ext cx="5709383" cy="5130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116" name="1. On-page tracker">
            <a:extLst>
              <a:ext uri="{FF2B5EF4-FFF2-40B4-BE49-F238E27FC236}">
                <a16:creationId xmlns:a16="http://schemas.microsoft.com/office/drawing/2014/main" id="{1D66B119-357E-44FE-9F00-96ACD0D2A1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54735" y="32170"/>
            <a:ext cx="4480560" cy="123111"/>
          </a:xfrm>
        </p:spPr>
        <p:txBody>
          <a:bodyPr>
            <a:noAutofit/>
          </a:bodyPr>
          <a:lstStyle>
            <a:lvl1pPr algn="l">
              <a:buNone/>
              <a:defRPr sz="8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TRACKER</a:t>
            </a:r>
            <a:endParaRPr lang="en-GB" dirty="0"/>
          </a:p>
        </p:txBody>
      </p:sp>
      <p:sp>
        <p:nvSpPr>
          <p:cNvPr id="113" name="5. Source" hidden="1">
            <a:extLst>
              <a:ext uri="{FF2B5EF4-FFF2-40B4-BE49-F238E27FC236}">
                <a16:creationId xmlns:a16="http://schemas.microsoft.com/office/drawing/2014/main" id="{DB44414E-4E54-4198-951D-90AD996CE31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gray"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50D0ADA-0820-4ADA-A0F0-31F0D578C1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687429" y="6498754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16" smtClean="0">
                <a:solidFill>
                  <a:schemeClr val="tx1"/>
                </a:solidFill>
              </a:rPr>
              <a:pPr lvl="0"/>
              <a:t>‹#›</a:t>
            </a:fld>
            <a:endParaRPr lang="x-none" sz="816" dirty="0">
              <a:solidFill>
                <a:schemeClr val="tx1"/>
              </a:solidFill>
            </a:endParaRPr>
          </a:p>
        </p:txBody>
      </p:sp>
      <p:sp>
        <p:nvSpPr>
          <p:cNvPr id="26" name="SlideLogoText">
            <a:extLst>
              <a:ext uri="{FF2B5EF4-FFF2-40B4-BE49-F238E27FC236}">
                <a16:creationId xmlns:a16="http://schemas.microsoft.com/office/drawing/2014/main" id="{1CDF5497-A773-465A-A8BA-34A5FF3BED9C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8501719" y="6500029"/>
            <a:ext cx="3103414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 defTabSz="1218095"/>
            <a:r>
              <a:rPr lang="en-GB" sz="816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content copyright © 2021 </a:t>
            </a:r>
            <a:r>
              <a:rPr lang="en-GB" sz="816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QuantumBlack</a:t>
            </a:r>
            <a:r>
              <a:rPr lang="en-GB" sz="816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 McKinsey company </a:t>
            </a:r>
            <a:endParaRPr lang="en-US" sz="816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4632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0611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6206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61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6952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3244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71713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680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23087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99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109F12A2-9074-48F5-93E9-3E245489D2B9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8458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CC59723C-6844-4221-8A4A-B84B177C9374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404436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46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SlideLogoText">
            <a:extLst>
              <a:ext uri="{FF2B5EF4-FFF2-40B4-BE49-F238E27FC236}">
                <a16:creationId xmlns:a16="http://schemas.microsoft.com/office/drawing/2014/main" id="{4176DD9F-F8AA-4052-AB7D-4F492BC276D7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</p:spTree>
    <p:extLst>
      <p:ext uri="{BB962C8B-B14F-4D97-AF65-F5344CB8AC3E}">
        <p14:creationId xmlns:p14="http://schemas.microsoft.com/office/powerpoint/2010/main" val="306748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9" Type="http://schemas.openxmlformats.org/officeDocument/2006/relationships/tags" Target="../tags/tag20.xml"/><Relationship Id="rId21" Type="http://schemas.openxmlformats.org/officeDocument/2006/relationships/tags" Target="../tags/tag2.xml"/><Relationship Id="rId34" Type="http://schemas.openxmlformats.org/officeDocument/2006/relationships/tags" Target="../tags/tag15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tags" Target="../tags/tag10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32" Type="http://schemas.openxmlformats.org/officeDocument/2006/relationships/tags" Target="../tags/tag13.xml"/><Relationship Id="rId37" Type="http://schemas.openxmlformats.org/officeDocument/2006/relationships/tags" Target="../tags/tag18.xml"/><Relationship Id="rId40" Type="http://schemas.openxmlformats.org/officeDocument/2006/relationships/tags" Target="../tags/tag2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36" Type="http://schemas.openxmlformats.org/officeDocument/2006/relationships/tags" Target="../tags/tag17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tags" Target="../tags/tag11.xml"/><Relationship Id="rId35" Type="http://schemas.openxmlformats.org/officeDocument/2006/relationships/tags" Target="../tags/tag16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33" Type="http://schemas.openxmlformats.org/officeDocument/2006/relationships/tags" Target="../tags/tag14.xml"/><Relationship Id="rId38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4332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13" imgH="416" progId="TCLayout.ActiveDocument.1">
                  <p:embed/>
                </p:oleObj>
              </mc:Choice>
              <mc:Fallback>
                <p:oleObj name="think-cell Slide" r:id="rId4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289273"/>
            <a:ext cx="3204403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987738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Above Chart Exhibit Title</a:t>
            </a:r>
          </a:p>
          <a:p>
            <a:pPr lvl="0"/>
            <a:r>
              <a:rPr lang="en-US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5" y="2260021"/>
            <a:ext cx="460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8" name="SlideLogoText">
            <a:extLst>
              <a:ext uri="{FF2B5EF4-FFF2-40B4-BE49-F238E27FC236}">
                <a16:creationId xmlns:a16="http://schemas.microsoft.com/office/drawing/2014/main" id="{8D574FFE-81A7-4651-A7DE-C7A84A035E00}"/>
              </a:ext>
            </a:extLst>
          </p:cNvPr>
          <p:cNvSpPr>
            <a:spLocks noChangeArrowheads="1"/>
          </p:cNvSpPr>
          <p:nvPr userDrawn="1">
            <p:custDataLst>
              <p:tags r:id="rId25"/>
            </p:custDataLst>
          </p:nvPr>
        </p:nvSpPr>
        <p:spPr bwMode="gray">
          <a:xfrm>
            <a:off x="9587101" y="6498754"/>
            <a:ext cx="16478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1193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QuantumBlack, AI by McKinsey 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1D97663A-F791-4E92-9365-CB813C9BC374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0EAE2240-C81D-4CA1-98E3-B35AEF921F95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6499D379-D492-44E0-845F-E875946CF4F5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70073C53-9F6F-4656-A656-DB736FB28327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E2FB456E-2344-4E2D-B77B-3FC87625B5A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603980B9-14BF-4E57-87D9-56C880BB172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657A44DC-B2E5-4EAD-8BCE-531A7CFAF93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50C7AAA3-ABE1-4F29-B1E1-26A5AC82533E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A3704209-C3C0-458F-86F0-8E40BBBE39B9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196E1F53-76CE-4F04-B7B8-2166FDA9AE4E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B83462F9-6A37-4CC1-8D94-01DFA338F692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94ADA2EA-D59D-42BA-8DCC-5C8283DCCCE5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7E5190C7-EB40-459A-A0BB-E468A1FA4F69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26DEBB72-75E8-463A-8350-806BB74E317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29CDBF45-8357-4CE6-B6AF-EF5A753A44A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4105C40B-856D-497D-A1B8-607FF1EA417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17215290-E193-4DCC-AD37-91F900FD8855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E65D5F43-792E-4FBA-97F8-038AC5303FA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8EAA3CDC-A24E-4F39-AD69-FC3F6454BE5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CBEB3BB3-87F9-41E3-8454-121AB7876E87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B1C07254-D4B4-4E36-A614-4B6C78BCB9EB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BFE2879A-3A88-4D85-A9A6-0407D93373D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AF11CAD8-4135-4CD9-85B3-6859BBB855A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C3B7DDE4-7052-41EA-982A-F327D864DE1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DD83CA23-B446-4B60-BEC7-045FEDD9FFF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6CC611DF-76ED-4B41-9279-99C0E3532FEA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9C04C75E-81DE-4476-B7D8-0F11B682FAA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3292F908-925C-43D7-AA92-BB8953F84B2D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7DAF2E18-689A-41D7-8318-A27B61E525E1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B9125C35-A045-4AEC-B260-A899D8FF21BC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7C82C3C3-A5AE-45EB-8BF6-AE31CB394C6B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F85FCDFE-0AFF-43C2-938E-CCF101E4142C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BD1FF62D-E7C4-47EF-86EA-F55A826E778F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D3D42050-F435-4EA8-BAE4-BB1E1B5864A4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2B851ED3-A382-4DBB-8F7D-B32C906DC12F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84BA7900-FE12-4EF4-8CD7-590783C9BCFA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6F569B22-62E6-4578-BE99-DA245B2DD06C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5E5C1773-5A91-4CCB-B5FE-D2C395026F65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55D40DD8-1473-4059-BEF5-5DB0F6B204FD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4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28346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—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»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../media/image8.png"/><Relationship Id="rId5" Type="http://schemas.openxmlformats.org/officeDocument/2006/relationships/tags" Target="../tags/tag149.xml"/><Relationship Id="rId10" Type="http://schemas.openxmlformats.org/officeDocument/2006/relationships/image" Target="../media/image7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53.xml"/><Relationship Id="rId7" Type="http://schemas.openxmlformats.org/officeDocument/2006/relationships/image" Target="../media/image7.emf"/><Relationship Id="rId12" Type="http://schemas.openxmlformats.org/officeDocument/2006/relationships/image" Target="../media/image14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3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15242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C3F5E1F6-3E16-4AD7-A10F-4D9F2A52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34291"/>
            <a:ext cx="11082528" cy="769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spAutoFit/>
          </a:bodyPr>
          <a:lstStyle/>
          <a:p>
            <a:r>
              <a:rPr lang="en-US" altLang="ja-JP" dirty="0"/>
              <a:t>Users with high trade values or frequencies constitute only a small segment of the market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D335EC-D8A0-7B78-6374-51E076D193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1" b="-324"/>
          <a:stretch/>
        </p:blipFill>
        <p:spPr>
          <a:xfrm>
            <a:off x="554736" y="1501723"/>
            <a:ext cx="4847215" cy="1991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182EFA-EF1D-01E3-7EAF-A78EB1999A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78" b="-402"/>
          <a:stretch/>
        </p:blipFill>
        <p:spPr>
          <a:xfrm>
            <a:off x="554736" y="4288579"/>
            <a:ext cx="4847214" cy="19915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802C6F-F31E-3099-46AB-1D7E0339F3C6}"/>
              </a:ext>
            </a:extLst>
          </p:cNvPr>
          <p:cNvSpPr txBox="1"/>
          <p:nvPr/>
        </p:nvSpPr>
        <p:spPr>
          <a:xfrm>
            <a:off x="688509" y="1027778"/>
            <a:ext cx="6101542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ea typeface="+mn-ea"/>
                <a:cs typeface="+mn-cs"/>
                <a:sym typeface="+mn-lt"/>
              </a:rPr>
              <a:t>Cumulative </a:t>
            </a:r>
            <a:r>
              <a:rPr lang="en-US" altLang="zh-SG" sz="1400" b="1" dirty="0">
                <a:sym typeface="+mn-lt"/>
              </a:rPr>
              <a:t>trade values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Percent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608B84-C104-FEE3-426A-2BAB59288929}"/>
              </a:ext>
            </a:extLst>
          </p:cNvPr>
          <p:cNvSpPr txBox="1"/>
          <p:nvPr/>
        </p:nvSpPr>
        <p:spPr>
          <a:xfrm>
            <a:off x="688509" y="3808448"/>
            <a:ext cx="6101542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ea typeface="+mn-ea"/>
                <a:cs typeface="+mn-cs"/>
                <a:sym typeface="+mn-lt"/>
              </a:rPr>
              <a:t>Cumulative </a:t>
            </a:r>
            <a:r>
              <a:rPr lang="en-US" altLang="zh-SG" sz="1400" b="1" dirty="0">
                <a:sym typeface="+mn-lt"/>
              </a:rPr>
              <a:t>trade times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Percent</a:t>
            </a:r>
          </a:p>
        </p:txBody>
      </p:sp>
      <p:sp>
        <p:nvSpPr>
          <p:cNvPr id="21" name="Rectangle 188">
            <a:extLst>
              <a:ext uri="{FF2B5EF4-FFF2-40B4-BE49-F238E27FC236}">
                <a16:creationId xmlns:a16="http://schemas.microsoft.com/office/drawing/2014/main" id="{DB8A6037-49D9-B6F9-AC69-EAB4D1A76FED}"/>
              </a:ext>
            </a:extLst>
          </p:cNvPr>
          <p:cNvSpPr>
            <a:spLocks/>
          </p:cNvSpPr>
          <p:nvPr/>
        </p:nvSpPr>
        <p:spPr bwMode="gray">
          <a:xfrm>
            <a:off x="1941906" y="2486462"/>
            <a:ext cx="2251476" cy="376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r>
              <a:rPr lang="en-US" sz="1224" dirty="0">
                <a:solidFill>
                  <a:schemeClr val="tx1"/>
                </a:solidFill>
              </a:rPr>
              <a:t>~90% of total trade values comes from only Top 100 users</a:t>
            </a:r>
          </a:p>
        </p:txBody>
      </p:sp>
      <p:cxnSp>
        <p:nvCxnSpPr>
          <p:cNvPr id="23" name="Straight Connector 189">
            <a:extLst>
              <a:ext uri="{FF2B5EF4-FFF2-40B4-BE49-F238E27FC236}">
                <a16:creationId xmlns:a16="http://schemas.microsoft.com/office/drawing/2014/main" id="{D4E45170-E2E6-146C-648E-EC74FC645D0E}"/>
              </a:ext>
            </a:extLst>
          </p:cNvPr>
          <p:cNvCxnSpPr>
            <a:cxnSpLocks/>
          </p:cNvCxnSpPr>
          <p:nvPr/>
        </p:nvCxnSpPr>
        <p:spPr bwMode="gray">
          <a:xfrm>
            <a:off x="1941906" y="2448361"/>
            <a:ext cx="20177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148">
            <a:extLst>
              <a:ext uri="{FF2B5EF4-FFF2-40B4-BE49-F238E27FC236}">
                <a16:creationId xmlns:a16="http://schemas.microsoft.com/office/drawing/2014/main" id="{062F0617-0307-A87E-A33B-2FA2FCCA7D2D}"/>
              </a:ext>
            </a:extLst>
          </p:cNvPr>
          <p:cNvSpPr/>
          <p:nvPr/>
        </p:nvSpPr>
        <p:spPr bwMode="gray">
          <a:xfrm>
            <a:off x="1845068" y="1941949"/>
            <a:ext cx="801688" cy="511175"/>
          </a:xfrm>
          <a:custGeom>
            <a:avLst/>
            <a:gdLst>
              <a:gd name="connsiteX0" fmla="*/ 0 w 714375"/>
              <a:gd name="connsiteY0" fmla="*/ 0 h 523875"/>
              <a:gd name="connsiteX1" fmla="*/ 714375 w 714375"/>
              <a:gd name="connsiteY1" fmla="*/ 0 h 523875"/>
              <a:gd name="connsiteX2" fmla="*/ 714375 w 71437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523875">
                <a:moveTo>
                  <a:pt x="0" y="0"/>
                </a:moveTo>
                <a:lnTo>
                  <a:pt x="714375" y="0"/>
                </a:lnTo>
                <a:lnTo>
                  <a:pt x="714375" y="523875"/>
                </a:lnTo>
              </a:path>
            </a:pathLst>
          </a:custGeom>
          <a:noFill/>
          <a:ln>
            <a:solidFill>
              <a:schemeClr val="accent6"/>
            </a:solidFill>
            <a:prstDash val="solid"/>
            <a:headEnd type="oval"/>
          </a:ln>
        </p:spPr>
        <p:txBody>
          <a:bodyPr rtlCol="0" anchor="ctr"/>
          <a:lstStyle/>
          <a:p>
            <a:pPr algn="ctr"/>
            <a:endParaRPr lang="en-US" sz="1224"/>
          </a:p>
        </p:txBody>
      </p:sp>
      <p:sp>
        <p:nvSpPr>
          <p:cNvPr id="25" name="Rectangle 184">
            <a:extLst>
              <a:ext uri="{FF2B5EF4-FFF2-40B4-BE49-F238E27FC236}">
                <a16:creationId xmlns:a16="http://schemas.microsoft.com/office/drawing/2014/main" id="{68CE78FF-C0D7-A800-0406-134A8C334753}"/>
              </a:ext>
            </a:extLst>
          </p:cNvPr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gray">
          <a:xfrm>
            <a:off x="4193382" y="3560736"/>
            <a:ext cx="1184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1200" b="1" dirty="0">
                <a:ea typeface="+mn-ea"/>
                <a:cs typeface="+mn-cs"/>
                <a:sym typeface="+mn-lt"/>
              </a:rPr>
              <a:t>User index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ea typeface="+mn-ea"/>
                <a:cs typeface="+mn-cs"/>
                <a:sym typeface="+mn-lt"/>
              </a:rPr>
              <a:t>Sorted by trade values</a:t>
            </a:r>
          </a:p>
        </p:txBody>
      </p:sp>
      <p:sp>
        <p:nvSpPr>
          <p:cNvPr id="31" name="Rectangle 184">
            <a:extLst>
              <a:ext uri="{FF2B5EF4-FFF2-40B4-BE49-F238E27FC236}">
                <a16:creationId xmlns:a16="http://schemas.microsoft.com/office/drawing/2014/main" id="{C8666902-C3E8-C699-09A5-C82409D2A8CB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193381" y="6347593"/>
            <a:ext cx="1184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1200" b="1" dirty="0">
                <a:ea typeface="+mn-ea"/>
                <a:cs typeface="+mn-cs"/>
                <a:sym typeface="+mn-lt"/>
              </a:rPr>
              <a:t>User index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ea typeface="+mn-ea"/>
                <a:cs typeface="+mn-cs"/>
                <a:sym typeface="+mn-lt"/>
              </a:rPr>
              <a:t>Sorted by trade times</a:t>
            </a:r>
          </a:p>
        </p:txBody>
      </p:sp>
      <p:sp>
        <p:nvSpPr>
          <p:cNvPr id="33" name="Rectangle 188">
            <a:extLst>
              <a:ext uri="{FF2B5EF4-FFF2-40B4-BE49-F238E27FC236}">
                <a16:creationId xmlns:a16="http://schemas.microsoft.com/office/drawing/2014/main" id="{7A17D07C-6FCF-5199-A00B-F3CFEE2AD825}"/>
              </a:ext>
            </a:extLst>
          </p:cNvPr>
          <p:cNvSpPr>
            <a:spLocks/>
          </p:cNvSpPr>
          <p:nvPr/>
        </p:nvSpPr>
        <p:spPr bwMode="gray">
          <a:xfrm>
            <a:off x="2004224" y="5605448"/>
            <a:ext cx="2189157" cy="376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r>
              <a:rPr lang="en-US" sz="1224" dirty="0">
                <a:solidFill>
                  <a:schemeClr val="tx1"/>
                </a:solidFill>
              </a:rPr>
              <a:t>~70% of total trade times comes from only Top 160 users</a:t>
            </a:r>
          </a:p>
        </p:txBody>
      </p:sp>
      <p:cxnSp>
        <p:nvCxnSpPr>
          <p:cNvPr id="34" name="Straight Connector 189">
            <a:extLst>
              <a:ext uri="{FF2B5EF4-FFF2-40B4-BE49-F238E27FC236}">
                <a16:creationId xmlns:a16="http://schemas.microsoft.com/office/drawing/2014/main" id="{F485A18C-7917-CE47-90D4-70B4614D0238}"/>
              </a:ext>
            </a:extLst>
          </p:cNvPr>
          <p:cNvCxnSpPr>
            <a:cxnSpLocks/>
          </p:cNvCxnSpPr>
          <p:nvPr/>
        </p:nvCxnSpPr>
        <p:spPr bwMode="gray">
          <a:xfrm>
            <a:off x="2004224" y="5567347"/>
            <a:ext cx="20177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6148">
            <a:extLst>
              <a:ext uri="{FF2B5EF4-FFF2-40B4-BE49-F238E27FC236}">
                <a16:creationId xmlns:a16="http://schemas.microsoft.com/office/drawing/2014/main" id="{BCD7D882-BD00-D5D6-32CC-CBA85FEB645D}"/>
              </a:ext>
            </a:extLst>
          </p:cNvPr>
          <p:cNvSpPr/>
          <p:nvPr/>
        </p:nvSpPr>
        <p:spPr bwMode="gray">
          <a:xfrm>
            <a:off x="1907386" y="5060935"/>
            <a:ext cx="801688" cy="511175"/>
          </a:xfrm>
          <a:custGeom>
            <a:avLst/>
            <a:gdLst>
              <a:gd name="connsiteX0" fmla="*/ 0 w 714375"/>
              <a:gd name="connsiteY0" fmla="*/ 0 h 523875"/>
              <a:gd name="connsiteX1" fmla="*/ 714375 w 714375"/>
              <a:gd name="connsiteY1" fmla="*/ 0 h 523875"/>
              <a:gd name="connsiteX2" fmla="*/ 714375 w 714375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523875">
                <a:moveTo>
                  <a:pt x="0" y="0"/>
                </a:moveTo>
                <a:lnTo>
                  <a:pt x="714375" y="0"/>
                </a:lnTo>
                <a:lnTo>
                  <a:pt x="714375" y="523875"/>
                </a:lnTo>
              </a:path>
            </a:pathLst>
          </a:custGeom>
          <a:noFill/>
          <a:ln>
            <a:solidFill>
              <a:schemeClr val="accent6"/>
            </a:solidFill>
            <a:prstDash val="solid"/>
            <a:headEnd type="oval"/>
          </a:ln>
        </p:spPr>
        <p:txBody>
          <a:bodyPr rtlCol="0" anchor="ctr"/>
          <a:lstStyle/>
          <a:p>
            <a:pPr algn="ctr"/>
            <a:endParaRPr lang="en-US" sz="1224"/>
          </a:p>
        </p:txBody>
      </p:sp>
      <p:cxnSp>
        <p:nvCxnSpPr>
          <p:cNvPr id="50" name="Straight Connector 191">
            <a:extLst>
              <a:ext uri="{FF2B5EF4-FFF2-40B4-BE49-F238E27FC236}">
                <a16:creationId xmlns:a16="http://schemas.microsoft.com/office/drawing/2014/main" id="{0B5393C1-033B-2300-7173-50F674D4511A}"/>
              </a:ext>
            </a:extLst>
          </p:cNvPr>
          <p:cNvCxnSpPr>
            <a:cxnSpLocks/>
          </p:cNvCxnSpPr>
          <p:nvPr/>
        </p:nvCxnSpPr>
        <p:spPr>
          <a:xfrm>
            <a:off x="5377656" y="1495555"/>
            <a:ext cx="5307274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9">
            <a:extLst>
              <a:ext uri="{FF2B5EF4-FFF2-40B4-BE49-F238E27FC236}">
                <a16:creationId xmlns:a16="http://schemas.microsoft.com/office/drawing/2014/main" id="{C935B503-5E48-6891-8FD0-156C7F3C52F0}"/>
              </a:ext>
            </a:extLst>
          </p:cNvPr>
          <p:cNvSpPr txBox="1">
            <a:spLocks/>
          </p:cNvSpPr>
          <p:nvPr/>
        </p:nvSpPr>
        <p:spPr>
          <a:xfrm>
            <a:off x="7081400" y="1563693"/>
            <a:ext cx="1751887" cy="1883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>
                <a:ea typeface="Arial Unicode MS"/>
              </a:rPr>
              <a:t>Top 100 users</a:t>
            </a: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644CBB91-7551-D0C1-6BB3-ED445006F4FA}"/>
              </a:ext>
            </a:extLst>
          </p:cNvPr>
          <p:cNvSpPr txBox="1">
            <a:spLocks/>
          </p:cNvSpPr>
          <p:nvPr/>
        </p:nvSpPr>
        <p:spPr>
          <a:xfrm>
            <a:off x="7081400" y="1891528"/>
            <a:ext cx="175188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Others</a:t>
            </a:r>
          </a:p>
        </p:txBody>
      </p:sp>
      <p:sp>
        <p:nvSpPr>
          <p:cNvPr id="55" name="TextBox 240">
            <a:extLst>
              <a:ext uri="{FF2B5EF4-FFF2-40B4-BE49-F238E27FC236}">
                <a16:creationId xmlns:a16="http://schemas.microsoft.com/office/drawing/2014/main" id="{955E4E4C-384A-6B69-256E-F50175A2E805}"/>
              </a:ext>
            </a:extLst>
          </p:cNvPr>
          <p:cNvSpPr txBox="1">
            <a:spLocks/>
          </p:cNvSpPr>
          <p:nvPr/>
        </p:nvSpPr>
        <p:spPr>
          <a:xfrm>
            <a:off x="8348705" y="1237693"/>
            <a:ext cx="1074853" cy="2154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400" b="1" dirty="0"/>
              <a:t>Label</a:t>
            </a: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86DE971B-D83A-E5D5-0A23-D5295CDB48C2}"/>
              </a:ext>
            </a:extLst>
          </p:cNvPr>
          <p:cNvSpPr txBox="1">
            <a:spLocks/>
          </p:cNvSpPr>
          <p:nvPr/>
        </p:nvSpPr>
        <p:spPr>
          <a:xfrm>
            <a:off x="8325845" y="1563693"/>
            <a:ext cx="136424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/>
              <a:t>High trade values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7D42DEE4-BFA2-D8FC-8D1B-AA2F83AC5C64}"/>
              </a:ext>
            </a:extLst>
          </p:cNvPr>
          <p:cNvSpPr txBox="1">
            <a:spLocks/>
          </p:cNvSpPr>
          <p:nvPr/>
        </p:nvSpPr>
        <p:spPr>
          <a:xfrm>
            <a:off x="8325845" y="1891529"/>
            <a:ext cx="136424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/>
              <a:t>Low trade values</a:t>
            </a:r>
          </a:p>
        </p:txBody>
      </p:sp>
      <p:grpSp>
        <p:nvGrpSpPr>
          <p:cNvPr id="58" name="ChevronBlue 288">
            <a:extLst>
              <a:ext uri="{FF2B5EF4-FFF2-40B4-BE49-F238E27FC236}">
                <a16:creationId xmlns:a16="http://schemas.microsoft.com/office/drawing/2014/main" id="{D2FB2307-461B-0703-5BCE-826AB61AB68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194517" y="1318676"/>
            <a:ext cx="342273" cy="342273"/>
            <a:chOff x="1016000" y="1016000"/>
            <a:chExt cx="396228" cy="396228"/>
          </a:xfrm>
        </p:grpSpPr>
        <p:sp>
          <p:nvSpPr>
            <p:cNvPr id="59" name="Oval 285">
              <a:extLst>
                <a:ext uri="{FF2B5EF4-FFF2-40B4-BE49-F238E27FC236}">
                  <a16:creationId xmlns:a16="http://schemas.microsoft.com/office/drawing/2014/main" id="{118CC3BC-C419-D0AF-AFAF-13B0DE67139D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286">
              <a:extLst>
                <a:ext uri="{FF2B5EF4-FFF2-40B4-BE49-F238E27FC236}">
                  <a16:creationId xmlns:a16="http://schemas.microsoft.com/office/drawing/2014/main" id="{EF2BDEAF-747E-9AFF-1C12-DC245DD48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Straight Connector 113">
            <a:extLst>
              <a:ext uri="{FF2B5EF4-FFF2-40B4-BE49-F238E27FC236}">
                <a16:creationId xmlns:a16="http://schemas.microsoft.com/office/drawing/2014/main" id="{A825C476-AA9C-9474-34ED-EB6BD537C1E3}"/>
              </a:ext>
            </a:extLst>
          </p:cNvPr>
          <p:cNvCxnSpPr>
            <a:cxnSpLocks/>
          </p:cNvCxnSpPr>
          <p:nvPr/>
        </p:nvCxnSpPr>
        <p:spPr bwMode="gray">
          <a:xfrm>
            <a:off x="7010614" y="1821105"/>
            <a:ext cx="3654726" cy="0"/>
          </a:xfrm>
          <a:prstGeom prst="line">
            <a:avLst/>
          </a:prstGeom>
          <a:ln w="6350">
            <a:solidFill>
              <a:srgbClr val="7F7F7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14">
            <a:extLst>
              <a:ext uri="{FF2B5EF4-FFF2-40B4-BE49-F238E27FC236}">
                <a16:creationId xmlns:a16="http://schemas.microsoft.com/office/drawing/2014/main" id="{D3278FE3-0F2E-F99F-4AD8-9EB88ED20DC7}"/>
              </a:ext>
            </a:extLst>
          </p:cNvPr>
          <p:cNvCxnSpPr>
            <a:cxnSpLocks/>
          </p:cNvCxnSpPr>
          <p:nvPr/>
        </p:nvCxnSpPr>
        <p:spPr bwMode="gray">
          <a:xfrm>
            <a:off x="6283764" y="2169868"/>
            <a:ext cx="4401166" cy="0"/>
          </a:xfrm>
          <a:prstGeom prst="line">
            <a:avLst/>
          </a:prstGeom>
          <a:ln w="6350">
            <a:solidFill>
              <a:srgbClr val="7F7F7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42">
            <a:extLst>
              <a:ext uri="{FF2B5EF4-FFF2-40B4-BE49-F238E27FC236}">
                <a16:creationId xmlns:a16="http://schemas.microsoft.com/office/drawing/2014/main" id="{58C8457C-6325-8F90-A530-C35D606C3F6C}"/>
              </a:ext>
            </a:extLst>
          </p:cNvPr>
          <p:cNvSpPr txBox="1"/>
          <p:nvPr/>
        </p:nvSpPr>
        <p:spPr>
          <a:xfrm>
            <a:off x="9610077" y="1053027"/>
            <a:ext cx="1074853" cy="40011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/>
              <a:t>Trade values </a:t>
            </a:r>
            <a:endParaRPr lang="en-GB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% of total</a:t>
            </a:r>
          </a:p>
        </p:txBody>
      </p:sp>
      <p:sp>
        <p:nvSpPr>
          <p:cNvPr id="65" name="TextBox 244">
            <a:extLst>
              <a:ext uri="{FF2B5EF4-FFF2-40B4-BE49-F238E27FC236}">
                <a16:creationId xmlns:a16="http://schemas.microsoft.com/office/drawing/2014/main" id="{D846A94C-5845-6F63-0F4E-92BA96FFD0E2}"/>
              </a:ext>
            </a:extLst>
          </p:cNvPr>
          <p:cNvSpPr txBox="1"/>
          <p:nvPr/>
        </p:nvSpPr>
        <p:spPr>
          <a:xfrm>
            <a:off x="9888359" y="1564321"/>
            <a:ext cx="518288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/>
            <a:r>
              <a:rPr lang="en-GB" sz="1200" dirty="0"/>
              <a:t>92%</a:t>
            </a:r>
          </a:p>
        </p:txBody>
      </p:sp>
      <p:sp>
        <p:nvSpPr>
          <p:cNvPr id="66" name="TextBox 249">
            <a:extLst>
              <a:ext uri="{FF2B5EF4-FFF2-40B4-BE49-F238E27FC236}">
                <a16:creationId xmlns:a16="http://schemas.microsoft.com/office/drawing/2014/main" id="{9C636031-3D41-CEA5-9391-9C3FAF410D0B}"/>
              </a:ext>
            </a:extLst>
          </p:cNvPr>
          <p:cNvSpPr txBox="1"/>
          <p:nvPr/>
        </p:nvSpPr>
        <p:spPr>
          <a:xfrm>
            <a:off x="9888359" y="1890132"/>
            <a:ext cx="518288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/>
            <a:r>
              <a:rPr lang="en-GB" sz="1200" dirty="0"/>
              <a:t>8%</a:t>
            </a:r>
          </a:p>
        </p:txBody>
      </p:sp>
      <p:sp>
        <p:nvSpPr>
          <p:cNvPr id="84" name="TextBox 14">
            <a:extLst>
              <a:ext uri="{FF2B5EF4-FFF2-40B4-BE49-F238E27FC236}">
                <a16:creationId xmlns:a16="http://schemas.microsoft.com/office/drawing/2014/main" id="{E1998F5A-B1ED-A2FB-543F-25C07B6EF0B8}"/>
              </a:ext>
            </a:extLst>
          </p:cNvPr>
          <p:cNvSpPr txBox="1">
            <a:spLocks/>
          </p:cNvSpPr>
          <p:nvPr/>
        </p:nvSpPr>
        <p:spPr>
          <a:xfrm>
            <a:off x="6421077" y="1694865"/>
            <a:ext cx="1751887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b="1" dirty="0"/>
              <a:t>Trade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b="1" dirty="0"/>
              <a:t>values</a:t>
            </a: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F2F8B119-4E21-820D-EB1B-3AE2B7555B1F}"/>
              </a:ext>
            </a:extLst>
          </p:cNvPr>
          <p:cNvSpPr txBox="1">
            <a:spLocks/>
          </p:cNvSpPr>
          <p:nvPr/>
        </p:nvSpPr>
        <p:spPr>
          <a:xfrm>
            <a:off x="7081400" y="2243833"/>
            <a:ext cx="1751887" cy="18838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>
                <a:ea typeface="Arial Unicode MS"/>
              </a:rPr>
              <a:t>Top 160 users</a:t>
            </a:r>
          </a:p>
        </p:txBody>
      </p:sp>
      <p:sp>
        <p:nvSpPr>
          <p:cNvPr id="87" name="TextBox 14">
            <a:extLst>
              <a:ext uri="{FF2B5EF4-FFF2-40B4-BE49-F238E27FC236}">
                <a16:creationId xmlns:a16="http://schemas.microsoft.com/office/drawing/2014/main" id="{AED4D94B-514B-A146-7FA3-CEFE97420700}"/>
              </a:ext>
            </a:extLst>
          </p:cNvPr>
          <p:cNvSpPr txBox="1">
            <a:spLocks/>
          </p:cNvSpPr>
          <p:nvPr/>
        </p:nvSpPr>
        <p:spPr>
          <a:xfrm>
            <a:off x="7081400" y="2571668"/>
            <a:ext cx="175188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/>
              <a:t>Others</a:t>
            </a: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FFC30281-6DB4-17CE-0F63-B35D12FA1750}"/>
              </a:ext>
            </a:extLst>
          </p:cNvPr>
          <p:cNvSpPr txBox="1">
            <a:spLocks/>
          </p:cNvSpPr>
          <p:nvPr/>
        </p:nvSpPr>
        <p:spPr>
          <a:xfrm>
            <a:off x="8325845" y="2243833"/>
            <a:ext cx="136424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/>
              <a:t>High trade times</a:t>
            </a: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52DB6998-B163-92FD-9F0B-4E3A37615FAC}"/>
              </a:ext>
            </a:extLst>
          </p:cNvPr>
          <p:cNvSpPr txBox="1">
            <a:spLocks/>
          </p:cNvSpPr>
          <p:nvPr/>
        </p:nvSpPr>
        <p:spPr>
          <a:xfrm>
            <a:off x="8325845" y="2571669"/>
            <a:ext cx="1364242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GB" sz="1200" dirty="0"/>
              <a:t>Low trade times</a:t>
            </a:r>
          </a:p>
        </p:txBody>
      </p:sp>
      <p:cxnSp>
        <p:nvCxnSpPr>
          <p:cNvPr id="90" name="Straight Connector 113">
            <a:extLst>
              <a:ext uri="{FF2B5EF4-FFF2-40B4-BE49-F238E27FC236}">
                <a16:creationId xmlns:a16="http://schemas.microsoft.com/office/drawing/2014/main" id="{6B18E7C9-1075-9E89-D398-557CEB257961}"/>
              </a:ext>
            </a:extLst>
          </p:cNvPr>
          <p:cNvCxnSpPr>
            <a:cxnSpLocks/>
          </p:cNvCxnSpPr>
          <p:nvPr/>
        </p:nvCxnSpPr>
        <p:spPr bwMode="gray">
          <a:xfrm>
            <a:off x="7010614" y="2501245"/>
            <a:ext cx="3654726" cy="0"/>
          </a:xfrm>
          <a:prstGeom prst="line">
            <a:avLst/>
          </a:prstGeom>
          <a:ln w="6350">
            <a:solidFill>
              <a:srgbClr val="7F7F7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244">
            <a:extLst>
              <a:ext uri="{FF2B5EF4-FFF2-40B4-BE49-F238E27FC236}">
                <a16:creationId xmlns:a16="http://schemas.microsoft.com/office/drawing/2014/main" id="{82B10FAD-C02D-76B5-BBDA-AA5D37C9DA2C}"/>
              </a:ext>
            </a:extLst>
          </p:cNvPr>
          <p:cNvSpPr txBox="1"/>
          <p:nvPr/>
        </p:nvSpPr>
        <p:spPr>
          <a:xfrm>
            <a:off x="9888359" y="2244461"/>
            <a:ext cx="518288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/>
            <a:r>
              <a:rPr lang="en-GB" sz="1200" dirty="0"/>
              <a:t>65%</a:t>
            </a:r>
          </a:p>
        </p:txBody>
      </p:sp>
      <p:sp>
        <p:nvSpPr>
          <p:cNvPr id="92" name="TextBox 249">
            <a:extLst>
              <a:ext uri="{FF2B5EF4-FFF2-40B4-BE49-F238E27FC236}">
                <a16:creationId xmlns:a16="http://schemas.microsoft.com/office/drawing/2014/main" id="{516339AB-BC76-122D-8946-E50C652760E1}"/>
              </a:ext>
            </a:extLst>
          </p:cNvPr>
          <p:cNvSpPr txBox="1"/>
          <p:nvPr/>
        </p:nvSpPr>
        <p:spPr>
          <a:xfrm>
            <a:off x="9888359" y="2570272"/>
            <a:ext cx="518288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/>
            <a:r>
              <a:rPr lang="en-GB" sz="1200" dirty="0"/>
              <a:t>35%</a:t>
            </a:r>
          </a:p>
        </p:txBody>
      </p:sp>
      <p:sp>
        <p:nvSpPr>
          <p:cNvPr id="93" name="TextBox 14">
            <a:extLst>
              <a:ext uri="{FF2B5EF4-FFF2-40B4-BE49-F238E27FC236}">
                <a16:creationId xmlns:a16="http://schemas.microsoft.com/office/drawing/2014/main" id="{2F76CDD3-E09E-DD59-29F4-4E9613E1BC42}"/>
              </a:ext>
            </a:extLst>
          </p:cNvPr>
          <p:cNvSpPr txBox="1">
            <a:spLocks/>
          </p:cNvSpPr>
          <p:nvPr/>
        </p:nvSpPr>
        <p:spPr>
          <a:xfrm>
            <a:off x="6421077" y="2375005"/>
            <a:ext cx="1751887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b="1" dirty="0"/>
              <a:t>Trade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b="1" dirty="0"/>
              <a:t>times</a:t>
            </a:r>
          </a:p>
        </p:txBody>
      </p:sp>
      <p:cxnSp>
        <p:nvCxnSpPr>
          <p:cNvPr id="94" name="Straight Connector 114">
            <a:extLst>
              <a:ext uri="{FF2B5EF4-FFF2-40B4-BE49-F238E27FC236}">
                <a16:creationId xmlns:a16="http://schemas.microsoft.com/office/drawing/2014/main" id="{89362FD0-45CC-39FC-FD30-4605BCAA2A49}"/>
              </a:ext>
            </a:extLst>
          </p:cNvPr>
          <p:cNvCxnSpPr>
            <a:cxnSpLocks/>
          </p:cNvCxnSpPr>
          <p:nvPr/>
        </p:nvCxnSpPr>
        <p:spPr bwMode="gray">
          <a:xfrm>
            <a:off x="6264174" y="2863232"/>
            <a:ext cx="4401166" cy="0"/>
          </a:xfrm>
          <a:prstGeom prst="line">
            <a:avLst/>
          </a:prstGeom>
          <a:ln w="6350">
            <a:solidFill>
              <a:srgbClr val="7F7F7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ChevronBlue 288">
            <a:extLst>
              <a:ext uri="{FF2B5EF4-FFF2-40B4-BE49-F238E27FC236}">
                <a16:creationId xmlns:a16="http://schemas.microsoft.com/office/drawing/2014/main" id="{F7C8DE09-D575-8326-FC5D-B8C694826E97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rot="5400000">
            <a:off x="7661581" y="2954444"/>
            <a:ext cx="342273" cy="342273"/>
            <a:chOff x="1016000" y="1016000"/>
            <a:chExt cx="396228" cy="396228"/>
          </a:xfrm>
        </p:grpSpPr>
        <p:sp>
          <p:nvSpPr>
            <p:cNvPr id="96" name="Oval 285">
              <a:extLst>
                <a:ext uri="{FF2B5EF4-FFF2-40B4-BE49-F238E27FC236}">
                  <a16:creationId xmlns:a16="http://schemas.microsoft.com/office/drawing/2014/main" id="{57BE79A3-E058-55F9-32F9-F4C1D6DE980C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286">
              <a:extLst>
                <a:ext uri="{FF2B5EF4-FFF2-40B4-BE49-F238E27FC236}">
                  <a16:creationId xmlns:a16="http://schemas.microsoft.com/office/drawing/2014/main" id="{2EA4FBB8-40AF-91D3-6A7D-881714720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D0E4F3F-2E71-3417-395D-9F0B84ECD2DB}"/>
              </a:ext>
            </a:extLst>
          </p:cNvPr>
          <p:cNvSpPr/>
          <p:nvPr/>
        </p:nvSpPr>
        <p:spPr>
          <a:xfrm>
            <a:off x="6732257" y="4061353"/>
            <a:ext cx="1068711" cy="4033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-US" altLang="zh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</a:t>
            </a:r>
            <a:endParaRPr kumimoji="1" lang="zh-SG" altLang="en-US" sz="12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B27798A-9452-5AEA-FE97-B7EEE59DA23A}"/>
              </a:ext>
            </a:extLst>
          </p:cNvPr>
          <p:cNvSpPr/>
          <p:nvPr/>
        </p:nvSpPr>
        <p:spPr>
          <a:xfrm>
            <a:off x="7812399" y="4061353"/>
            <a:ext cx="1068711" cy="403300"/>
          </a:xfrm>
          <a:prstGeom prst="rect">
            <a:avLst/>
          </a:prstGeom>
          <a:solidFill>
            <a:srgbClr val="B3B3B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-US" altLang="zh-SG" sz="1200" dirty="0">
                <a:solidFill>
                  <a:schemeClr val="bg1"/>
                </a:solidFill>
              </a:rPr>
              <a:t>27</a:t>
            </a:r>
            <a:endParaRPr kumimoji="1" lang="zh-SG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2397836-BD88-D442-34AA-3300F3904A44}"/>
              </a:ext>
            </a:extLst>
          </p:cNvPr>
          <p:cNvSpPr/>
          <p:nvPr/>
        </p:nvSpPr>
        <p:spPr>
          <a:xfrm>
            <a:off x="6732256" y="4471033"/>
            <a:ext cx="1068711" cy="403300"/>
          </a:xfrm>
          <a:prstGeom prst="rect">
            <a:avLst/>
          </a:prstGeom>
          <a:solidFill>
            <a:srgbClr val="D0D0D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-US" altLang="zh-SG" sz="1200" dirty="0">
                <a:solidFill>
                  <a:schemeClr val="bg1"/>
                </a:solidFill>
              </a:rPr>
              <a:t>87</a:t>
            </a:r>
            <a:endParaRPr kumimoji="1" lang="zh-SG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BECDA9-EFBD-20DC-0718-DF0D0193FB5B}"/>
              </a:ext>
            </a:extLst>
          </p:cNvPr>
          <p:cNvSpPr/>
          <p:nvPr/>
        </p:nvSpPr>
        <p:spPr>
          <a:xfrm>
            <a:off x="7812398" y="4471033"/>
            <a:ext cx="1068711" cy="403300"/>
          </a:xfrm>
          <a:prstGeom prst="rect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-US" altLang="zh-SG" sz="1200" dirty="0">
                <a:solidFill>
                  <a:schemeClr val="bg1"/>
                </a:solidFill>
              </a:rPr>
              <a:t>2388</a:t>
            </a:r>
            <a:endParaRPr kumimoji="1" lang="zh-SG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42FB30-32ED-CA43-E2F3-7D6991FC6406}"/>
              </a:ext>
            </a:extLst>
          </p:cNvPr>
          <p:cNvSpPr txBox="1"/>
          <p:nvPr/>
        </p:nvSpPr>
        <p:spPr>
          <a:xfrm>
            <a:off x="7151799" y="3535919"/>
            <a:ext cx="1298335" cy="2862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ea typeface="+mn-ea"/>
                <a:cs typeface="+mn-cs"/>
                <a:sym typeface="+mn-lt"/>
              </a:rPr>
              <a:t>Trade </a:t>
            </a:r>
            <a:r>
              <a:rPr lang="en-US" altLang="zh-SG" sz="1400" b="1" dirty="0">
                <a:sym typeface="+mn-lt"/>
              </a:rPr>
              <a:t>values</a:t>
            </a:r>
            <a:endParaRPr lang="en-US" altLang="zh-SG" sz="1400" dirty="0">
              <a:ea typeface="+mn-ea"/>
              <a:cs typeface="+mn-cs"/>
              <a:sym typeface="+mn-lt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7DA4636-8C66-0E5D-98B3-D4ED2E716BA1}"/>
              </a:ext>
            </a:extLst>
          </p:cNvPr>
          <p:cNvSpPr txBox="1"/>
          <p:nvPr/>
        </p:nvSpPr>
        <p:spPr>
          <a:xfrm>
            <a:off x="5575589" y="4218286"/>
            <a:ext cx="848727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ea typeface="+mn-ea"/>
                <a:cs typeface="+mn-cs"/>
                <a:sym typeface="+mn-lt"/>
              </a:rPr>
              <a:t>Trade </a:t>
            </a:r>
          </a:p>
          <a:p>
            <a:pPr>
              <a:lnSpc>
                <a:spcPct val="90000"/>
              </a:lnSpc>
            </a:pPr>
            <a:r>
              <a:rPr lang="en-US" altLang="zh-SG" sz="1400" b="1" dirty="0">
                <a:sym typeface="+mn-lt"/>
              </a:rPr>
              <a:t>times</a:t>
            </a:r>
            <a:endParaRPr lang="en-US" altLang="zh-SG" sz="1400" dirty="0">
              <a:ea typeface="+mn-ea"/>
              <a:cs typeface="+mn-cs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C8B568D-5B82-EDE9-F2F8-B989F21D100E}"/>
              </a:ext>
            </a:extLst>
          </p:cNvPr>
          <p:cNvSpPr txBox="1"/>
          <p:nvPr/>
        </p:nvSpPr>
        <p:spPr>
          <a:xfrm>
            <a:off x="7027489" y="3784354"/>
            <a:ext cx="517249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0" lang="en-GB" altLang="zh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</a:t>
            </a:r>
            <a:endParaRPr lang="zh-SG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4AB439B-3B37-AC8D-5715-0CD810EF4D27}"/>
              </a:ext>
            </a:extLst>
          </p:cNvPr>
          <p:cNvSpPr txBox="1"/>
          <p:nvPr/>
        </p:nvSpPr>
        <p:spPr>
          <a:xfrm>
            <a:off x="8136517" y="3784354"/>
            <a:ext cx="540067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altLang="zh-SG" sz="1200" dirty="0">
                <a:solidFill>
                  <a:srgbClr val="000000"/>
                </a:solidFill>
                <a:latin typeface="Arial"/>
              </a:rPr>
              <a:t>Low</a:t>
            </a:r>
            <a:endParaRPr lang="zh-SG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8918472-9973-F2EE-42B0-258F4D2C5009}"/>
              </a:ext>
            </a:extLst>
          </p:cNvPr>
          <p:cNvSpPr txBox="1"/>
          <p:nvPr/>
        </p:nvSpPr>
        <p:spPr>
          <a:xfrm>
            <a:off x="6204073" y="4124503"/>
            <a:ext cx="517249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0" lang="en-GB" altLang="zh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</a:t>
            </a:r>
            <a:endParaRPr lang="zh-SG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1F467A1-48B2-564A-BB23-417585C793D8}"/>
              </a:ext>
            </a:extLst>
          </p:cNvPr>
          <p:cNvSpPr txBox="1"/>
          <p:nvPr/>
        </p:nvSpPr>
        <p:spPr>
          <a:xfrm>
            <a:off x="6211478" y="4568448"/>
            <a:ext cx="517250" cy="2769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altLang="zh-SG" sz="1200" dirty="0">
                <a:solidFill>
                  <a:srgbClr val="000000"/>
                </a:solidFill>
                <a:latin typeface="Arial"/>
              </a:rPr>
              <a:t>Low</a:t>
            </a:r>
            <a:endParaRPr lang="zh-SG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136ED61-E15E-A779-BE98-1BAE1BC99AAA}"/>
              </a:ext>
            </a:extLst>
          </p:cNvPr>
          <p:cNvSpPr/>
          <p:nvPr/>
        </p:nvSpPr>
        <p:spPr>
          <a:xfrm>
            <a:off x="9518993" y="4578096"/>
            <a:ext cx="372711" cy="284218"/>
          </a:xfrm>
          <a:prstGeom prst="rect">
            <a:avLst/>
          </a:prstGeom>
          <a:solidFill>
            <a:srgbClr val="B3B3B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kumimoji="1" lang="zh-SG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1DE3794-32E3-DB0D-7DBB-B31176C6AD00}"/>
              </a:ext>
            </a:extLst>
          </p:cNvPr>
          <p:cNvSpPr/>
          <p:nvPr/>
        </p:nvSpPr>
        <p:spPr>
          <a:xfrm>
            <a:off x="9518993" y="4288008"/>
            <a:ext cx="372711" cy="284218"/>
          </a:xfrm>
          <a:prstGeom prst="rect">
            <a:avLst/>
          </a:prstGeom>
          <a:solidFill>
            <a:srgbClr val="D0D0D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kumimoji="1" lang="zh-SG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05A88A2-BF12-8974-82D9-87FE66734563}"/>
              </a:ext>
            </a:extLst>
          </p:cNvPr>
          <p:cNvSpPr/>
          <p:nvPr/>
        </p:nvSpPr>
        <p:spPr>
          <a:xfrm>
            <a:off x="9518993" y="4012285"/>
            <a:ext cx="372711" cy="2842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kumimoji="1" lang="zh-SG" altLang="en-US" sz="12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A8D233-C76F-B1F8-1592-6E25599E05A0}"/>
              </a:ext>
            </a:extLst>
          </p:cNvPr>
          <p:cNvSpPr/>
          <p:nvPr/>
        </p:nvSpPr>
        <p:spPr>
          <a:xfrm>
            <a:off x="10148350" y="3663187"/>
            <a:ext cx="372711" cy="1212211"/>
          </a:xfrm>
          <a:prstGeom prst="rect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kumimoji="1" lang="zh-SG" altLang="en-US" sz="600" dirty="0" err="1">
              <a:solidFill>
                <a:schemeClr val="bg1"/>
              </a:solidFill>
            </a:endParaRPr>
          </a:p>
        </p:txBody>
      </p:sp>
      <p:cxnSp>
        <p:nvCxnSpPr>
          <p:cNvPr id="128" name="Straight Connector 106">
            <a:extLst>
              <a:ext uri="{FF2B5EF4-FFF2-40B4-BE49-F238E27FC236}">
                <a16:creationId xmlns:a16="http://schemas.microsoft.com/office/drawing/2014/main" id="{43F8A53E-4F7B-3894-0010-8157A7C462F6}"/>
              </a:ext>
            </a:extLst>
          </p:cNvPr>
          <p:cNvCxnSpPr>
            <a:cxnSpLocks/>
          </p:cNvCxnSpPr>
          <p:nvPr/>
        </p:nvCxnSpPr>
        <p:spPr>
          <a:xfrm>
            <a:off x="9217875" y="4863968"/>
            <a:ext cx="15570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E77F29B-EA10-CBD6-FD73-CCA9DD6A5EB5}"/>
              </a:ext>
            </a:extLst>
          </p:cNvPr>
          <p:cNvSpPr txBox="1"/>
          <p:nvPr/>
        </p:nvSpPr>
        <p:spPr>
          <a:xfrm>
            <a:off x="10089081" y="3148330"/>
            <a:ext cx="701709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altLang="zh-SG" sz="1200" b="1" dirty="0">
                <a:solidFill>
                  <a:srgbClr val="000000"/>
                </a:solidFill>
                <a:latin typeface="Arial"/>
              </a:rPr>
              <a:t>Low Group</a:t>
            </a:r>
            <a:endParaRPr lang="zh-SG" altLang="en-US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13C135D-22D5-1C29-FBC8-01988E0E7540}"/>
              </a:ext>
            </a:extLst>
          </p:cNvPr>
          <p:cNvSpPr txBox="1"/>
          <p:nvPr/>
        </p:nvSpPr>
        <p:spPr>
          <a:xfrm>
            <a:off x="9429167" y="3473561"/>
            <a:ext cx="736218" cy="46166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altLang="zh-SG" sz="1200" b="1" dirty="0">
                <a:solidFill>
                  <a:srgbClr val="000000"/>
                </a:solidFill>
                <a:latin typeface="Arial"/>
              </a:rPr>
              <a:t>High Group</a:t>
            </a:r>
            <a:endParaRPr lang="zh-SG" altLang="en-US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5718549-3683-19C1-F251-4137FECEDE51}"/>
              </a:ext>
            </a:extLst>
          </p:cNvPr>
          <p:cNvSpPr txBox="1"/>
          <p:nvPr/>
        </p:nvSpPr>
        <p:spPr>
          <a:xfrm>
            <a:off x="10173882" y="4161353"/>
            <a:ext cx="474133" cy="17516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kumimoji="1" lang="en-US" altLang="zh-SG" sz="1100" dirty="0">
                <a:solidFill>
                  <a:schemeClr val="bg1"/>
                </a:solidFill>
              </a:rPr>
              <a:t>2388</a:t>
            </a:r>
            <a:endParaRPr kumimoji="1" lang="zh-SG" altLang="en-US" sz="1100" dirty="0">
              <a:solidFill>
                <a:schemeClr val="bg1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1EAE32D-4A7F-7C96-527C-7586DEECEBCB}"/>
              </a:ext>
            </a:extLst>
          </p:cNvPr>
          <p:cNvSpPr txBox="1"/>
          <p:nvPr/>
        </p:nvSpPr>
        <p:spPr>
          <a:xfrm>
            <a:off x="9586338" y="4373562"/>
            <a:ext cx="474133" cy="17516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kumimoji="1" lang="en-US" altLang="zh-SG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187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521C4BE-F2FE-C1A4-DE7B-58822413B109}"/>
              </a:ext>
            </a:extLst>
          </p:cNvPr>
          <p:cNvSpPr txBox="1"/>
          <p:nvPr/>
        </p:nvSpPr>
        <p:spPr>
          <a:xfrm>
            <a:off x="5674103" y="5122826"/>
            <a:ext cx="6098146" cy="86177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altLang="zh-SG" sz="1400" b="1" dirty="0"/>
              <a:t>Conclusions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SG" sz="1200" dirty="0"/>
              <a:t>The High Group comprises 187 users, forming the premier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SG" sz="1200" dirty="0"/>
              <a:t>Further segmentation is necessary for the Low Group, as it encompasses a substantial number of users totaling 2,388</a:t>
            </a:r>
          </a:p>
        </p:txBody>
      </p:sp>
    </p:spTree>
    <p:extLst>
      <p:ext uri="{BB962C8B-B14F-4D97-AF65-F5344CB8AC3E}">
        <p14:creationId xmlns:p14="http://schemas.microsoft.com/office/powerpoint/2010/main" val="26009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15242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C3F5E1F6-3E16-4AD7-A10F-4D9F2A52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19011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 anchorCtr="0">
            <a:spAutoFit/>
          </a:bodyPr>
          <a:lstStyle/>
          <a:p>
            <a:r>
              <a:rPr lang="en-US" dirty="0"/>
              <a:t>Building a workflow to user segment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BB0BD25-BB0B-95B1-61A6-44A2B64C04E8}"/>
              </a:ext>
            </a:extLst>
          </p:cNvPr>
          <p:cNvSpPr txBox="1"/>
          <p:nvPr/>
        </p:nvSpPr>
        <p:spPr>
          <a:xfrm>
            <a:off x="1706435" y="1265615"/>
            <a:ext cx="2913309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sym typeface="+mn-lt"/>
              </a:rPr>
              <a:t>Cluster visualization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using different cluster method</a:t>
            </a:r>
          </a:p>
        </p:txBody>
      </p:sp>
      <p:cxnSp>
        <p:nvCxnSpPr>
          <p:cNvPr id="77" name="Straight Connector 80">
            <a:extLst>
              <a:ext uri="{FF2B5EF4-FFF2-40B4-BE49-F238E27FC236}">
                <a16:creationId xmlns:a16="http://schemas.microsoft.com/office/drawing/2014/main" id="{55743149-1B55-09EE-BF64-6FC01FAA2A17}"/>
              </a:ext>
            </a:extLst>
          </p:cNvPr>
          <p:cNvCxnSpPr>
            <a:cxnSpLocks/>
          </p:cNvCxnSpPr>
          <p:nvPr/>
        </p:nvCxnSpPr>
        <p:spPr>
          <a:xfrm>
            <a:off x="554736" y="1761268"/>
            <a:ext cx="11082528" cy="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ChevronBlue 288">
            <a:extLst>
              <a:ext uri="{FF2B5EF4-FFF2-40B4-BE49-F238E27FC236}">
                <a16:creationId xmlns:a16="http://schemas.microsoft.com/office/drawing/2014/main" id="{E3BD263A-3F19-08F6-4B67-5F311A83A83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339481" y="1580094"/>
            <a:ext cx="342273" cy="342273"/>
            <a:chOff x="1016000" y="1016000"/>
            <a:chExt cx="396228" cy="396228"/>
          </a:xfrm>
        </p:grpSpPr>
        <p:sp>
          <p:nvSpPr>
            <p:cNvPr id="79" name="Oval 13">
              <a:extLst>
                <a:ext uri="{FF2B5EF4-FFF2-40B4-BE49-F238E27FC236}">
                  <a16:creationId xmlns:a16="http://schemas.microsoft.com/office/drawing/2014/main" id="{F8352A20-F26A-A13B-A2C6-0E58116062B9}"/>
                </a:ext>
              </a:extLst>
            </p:cNvPr>
            <p:cNvSpPr/>
            <p:nvPr/>
          </p:nvSpPr>
          <p:spPr>
            <a:xfrm>
              <a:off x="1016000" y="1016000"/>
              <a:ext cx="396228" cy="396228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286">
              <a:extLst>
                <a:ext uri="{FF2B5EF4-FFF2-40B4-BE49-F238E27FC236}">
                  <a16:creationId xmlns:a16="http://schemas.microsoft.com/office/drawing/2014/main" id="{F4E90EA7-0C19-5988-0E3E-925140F10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7567" y="1118521"/>
              <a:ext cx="103571" cy="195256"/>
            </a:xfrm>
            <a:custGeom>
              <a:avLst/>
              <a:gdLst/>
              <a:ahLst/>
              <a:cxnLst/>
              <a:rect l="0" t="0" r="0" b="0"/>
              <a:pathLst>
                <a:path w="103601" h="195312">
                  <a:moveTo>
                    <a:pt x="9358" y="193790"/>
                  </a:moveTo>
                  <a:lnTo>
                    <a:pt x="101575" y="101574"/>
                  </a:lnTo>
                  <a:lnTo>
                    <a:pt x="103600" y="99549"/>
                  </a:lnTo>
                  <a:lnTo>
                    <a:pt x="103600" y="96266"/>
                  </a:lnTo>
                  <a:lnTo>
                    <a:pt x="101575" y="94241"/>
                  </a:lnTo>
                  <a:lnTo>
                    <a:pt x="9358" y="2025"/>
                  </a:lnTo>
                  <a:lnTo>
                    <a:pt x="7332" y="0"/>
                  </a:lnTo>
                  <a:lnTo>
                    <a:pt x="4049" y="0"/>
                  </a:lnTo>
                  <a:lnTo>
                    <a:pt x="2026" y="2025"/>
                  </a:lnTo>
                  <a:lnTo>
                    <a:pt x="0" y="4048"/>
                  </a:lnTo>
                  <a:lnTo>
                    <a:pt x="0" y="7331"/>
                  </a:lnTo>
                  <a:lnTo>
                    <a:pt x="2026" y="9357"/>
                  </a:lnTo>
                  <a:lnTo>
                    <a:pt x="90576" y="97907"/>
                  </a:lnTo>
                  <a:lnTo>
                    <a:pt x="2026" y="186459"/>
                  </a:lnTo>
                  <a:lnTo>
                    <a:pt x="0" y="188483"/>
                  </a:lnTo>
                  <a:lnTo>
                    <a:pt x="0" y="191766"/>
                  </a:lnTo>
                  <a:lnTo>
                    <a:pt x="2026" y="193790"/>
                  </a:lnTo>
                  <a:lnTo>
                    <a:pt x="3040" y="194805"/>
                  </a:lnTo>
                  <a:lnTo>
                    <a:pt x="4366" y="195311"/>
                  </a:lnTo>
                  <a:lnTo>
                    <a:pt x="5692" y="195311"/>
                  </a:lnTo>
                  <a:lnTo>
                    <a:pt x="7017" y="195311"/>
                  </a:lnTo>
                  <a:lnTo>
                    <a:pt x="8348" y="194805"/>
                  </a:lnTo>
                  <a:close/>
                </a:path>
              </a:pathLst>
            </a:cu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618D8B3-2DD3-4D78-C9B7-2200C41E876E}"/>
              </a:ext>
            </a:extLst>
          </p:cNvPr>
          <p:cNvGrpSpPr/>
          <p:nvPr/>
        </p:nvGrpSpPr>
        <p:grpSpPr>
          <a:xfrm>
            <a:off x="554736" y="1863916"/>
            <a:ext cx="4811768" cy="4304348"/>
            <a:chOff x="554736" y="1863916"/>
            <a:chExt cx="4811768" cy="4304348"/>
          </a:xfrm>
        </p:grpSpPr>
        <p:cxnSp>
          <p:nvCxnSpPr>
            <p:cNvPr id="5" name="Straight Connector 191">
              <a:extLst>
                <a:ext uri="{FF2B5EF4-FFF2-40B4-BE49-F238E27FC236}">
                  <a16:creationId xmlns:a16="http://schemas.microsoft.com/office/drawing/2014/main" id="{4F52C1B1-E8CD-7F73-C3C9-C05D876A0D30}"/>
                </a:ext>
              </a:extLst>
            </p:cNvPr>
            <p:cNvCxnSpPr>
              <a:cxnSpLocks/>
            </p:cNvCxnSpPr>
            <p:nvPr/>
          </p:nvCxnSpPr>
          <p:spPr>
            <a:xfrm>
              <a:off x="574326" y="2137039"/>
              <a:ext cx="4541519" cy="14916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D6BE7AB9-0F58-BE6C-11EB-62FB7DE0EAE2}"/>
                </a:ext>
              </a:extLst>
            </p:cNvPr>
            <p:cNvSpPr txBox="1">
              <a:spLocks/>
            </p:cNvSpPr>
            <p:nvPr/>
          </p:nvSpPr>
          <p:spPr>
            <a:xfrm>
              <a:off x="1826965" y="2485801"/>
              <a:ext cx="1751887" cy="18838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GB" sz="1200" dirty="0">
                  <a:ea typeface="Arial Unicode MS"/>
                </a:rPr>
                <a:t>2 clusters</a:t>
              </a:r>
            </a:p>
          </p:txBody>
        </p: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BFAE9464-331F-1BBF-727E-4CD93238583A}"/>
                </a:ext>
              </a:extLst>
            </p:cNvPr>
            <p:cNvSpPr txBox="1">
              <a:spLocks/>
            </p:cNvSpPr>
            <p:nvPr/>
          </p:nvSpPr>
          <p:spPr>
            <a:xfrm>
              <a:off x="1826965" y="3381428"/>
              <a:ext cx="1751887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GB" altLang="zh-SG" sz="1200" dirty="0">
                  <a:ea typeface="Arial Unicode MS"/>
                </a:rPr>
                <a:t>3 clusters</a:t>
              </a:r>
            </a:p>
          </p:txBody>
        </p:sp>
        <p:sp>
          <p:nvSpPr>
            <p:cNvPr id="8" name="TextBox 240">
              <a:extLst>
                <a:ext uri="{FF2B5EF4-FFF2-40B4-BE49-F238E27FC236}">
                  <a16:creationId xmlns:a16="http://schemas.microsoft.com/office/drawing/2014/main" id="{DC3A5F35-3C1D-705F-CE4C-DD9098D9ADC4}"/>
                </a:ext>
              </a:extLst>
            </p:cNvPr>
            <p:cNvSpPr txBox="1">
              <a:spLocks/>
            </p:cNvSpPr>
            <p:nvPr/>
          </p:nvSpPr>
          <p:spPr>
            <a:xfrm>
              <a:off x="3326638" y="1863916"/>
              <a:ext cx="1074853" cy="21544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GB" sz="1400" b="1" dirty="0"/>
                <a:t>Figure</a:t>
              </a:r>
            </a:p>
          </p:txBody>
        </p:sp>
        <p:cxnSp>
          <p:nvCxnSpPr>
            <p:cNvPr id="11" name="Straight Connector 113">
              <a:extLst>
                <a:ext uri="{FF2B5EF4-FFF2-40B4-BE49-F238E27FC236}">
                  <a16:creationId xmlns:a16="http://schemas.microsoft.com/office/drawing/2014/main" id="{43B6F0CF-5AA1-4322-693C-846FA3BA3F1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75770" y="3036426"/>
              <a:ext cx="3340075" cy="5495"/>
            </a:xfrm>
            <a:prstGeom prst="line">
              <a:avLst/>
            </a:prstGeom>
            <a:ln w="6350">
              <a:solidFill>
                <a:srgbClr val="7F7F7F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A58CDAF6-DFFC-0A34-F768-97714F4E558D}"/>
                </a:ext>
              </a:extLst>
            </p:cNvPr>
            <p:cNvSpPr txBox="1">
              <a:spLocks/>
            </p:cNvSpPr>
            <p:nvPr/>
          </p:nvSpPr>
          <p:spPr>
            <a:xfrm>
              <a:off x="574326" y="2921360"/>
              <a:ext cx="1751887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/>
                <a:t>K-Prototypes</a:t>
              </a: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FD9F965A-67C9-77D3-C2EF-4CAECE07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23864" y="2159084"/>
              <a:ext cx="1901667" cy="852765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6E58D903-5DF3-8CAA-15F9-B8B8740E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23863" y="3068775"/>
              <a:ext cx="1901667" cy="852765"/>
            </a:xfrm>
            <a:prstGeom prst="rect">
              <a:avLst/>
            </a:prstGeom>
          </p:spPr>
        </p:pic>
        <p:cxnSp>
          <p:nvCxnSpPr>
            <p:cNvPr id="58" name="Straight Connector 191">
              <a:extLst>
                <a:ext uri="{FF2B5EF4-FFF2-40B4-BE49-F238E27FC236}">
                  <a16:creationId xmlns:a16="http://schemas.microsoft.com/office/drawing/2014/main" id="{B207536A-E26D-BD44-791B-25D022606C13}"/>
                </a:ext>
              </a:extLst>
            </p:cNvPr>
            <p:cNvCxnSpPr>
              <a:cxnSpLocks/>
            </p:cNvCxnSpPr>
            <p:nvPr/>
          </p:nvCxnSpPr>
          <p:spPr>
            <a:xfrm>
              <a:off x="574326" y="3940936"/>
              <a:ext cx="4541519" cy="14915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id="{10EB44F8-2A0B-89A2-1F2B-1D3127484B78}"/>
                </a:ext>
              </a:extLst>
            </p:cNvPr>
            <p:cNvSpPr txBox="1">
              <a:spLocks/>
            </p:cNvSpPr>
            <p:nvPr/>
          </p:nvSpPr>
          <p:spPr>
            <a:xfrm>
              <a:off x="1826965" y="4289698"/>
              <a:ext cx="1751887" cy="18838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GB" sz="1200" dirty="0">
                  <a:ea typeface="Arial Unicode MS"/>
                </a:rPr>
                <a:t>2 clusters</a:t>
              </a:r>
            </a:p>
          </p:txBody>
        </p:sp>
        <p:sp>
          <p:nvSpPr>
            <p:cNvPr id="60" name="TextBox 14">
              <a:extLst>
                <a:ext uri="{FF2B5EF4-FFF2-40B4-BE49-F238E27FC236}">
                  <a16:creationId xmlns:a16="http://schemas.microsoft.com/office/drawing/2014/main" id="{207E6DA7-0C56-BBB6-3C65-DDEF41484573}"/>
                </a:ext>
              </a:extLst>
            </p:cNvPr>
            <p:cNvSpPr txBox="1">
              <a:spLocks/>
            </p:cNvSpPr>
            <p:nvPr/>
          </p:nvSpPr>
          <p:spPr>
            <a:xfrm>
              <a:off x="1826965" y="5185325"/>
              <a:ext cx="1751887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r>
                <a:rPr lang="en-GB" altLang="zh-SG" sz="1200" dirty="0">
                  <a:ea typeface="Arial Unicode MS"/>
                </a:rPr>
                <a:t>3 clusters</a:t>
              </a:r>
            </a:p>
          </p:txBody>
        </p:sp>
        <p:cxnSp>
          <p:nvCxnSpPr>
            <p:cNvPr id="61" name="Straight Connector 113">
              <a:extLst>
                <a:ext uri="{FF2B5EF4-FFF2-40B4-BE49-F238E27FC236}">
                  <a16:creationId xmlns:a16="http://schemas.microsoft.com/office/drawing/2014/main" id="{47C3787F-25FA-075B-6854-443D28AAD60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75770" y="4840323"/>
              <a:ext cx="3340075" cy="0"/>
            </a:xfrm>
            <a:prstGeom prst="line">
              <a:avLst/>
            </a:prstGeom>
            <a:ln w="6350">
              <a:solidFill>
                <a:srgbClr val="7F7F7F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14">
              <a:extLst>
                <a:ext uri="{FF2B5EF4-FFF2-40B4-BE49-F238E27FC236}">
                  <a16:creationId xmlns:a16="http://schemas.microsoft.com/office/drawing/2014/main" id="{54BC4D63-039E-B103-9D72-3A58F99DAFA6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54736" y="5725436"/>
              <a:ext cx="4561109" cy="12290"/>
            </a:xfrm>
            <a:prstGeom prst="line">
              <a:avLst/>
            </a:prstGeom>
            <a:ln w="6350">
              <a:solidFill>
                <a:srgbClr val="7F7F7F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4">
              <a:extLst>
                <a:ext uri="{FF2B5EF4-FFF2-40B4-BE49-F238E27FC236}">
                  <a16:creationId xmlns:a16="http://schemas.microsoft.com/office/drawing/2014/main" id="{9AF8B82E-5844-0755-86FE-3E170EAD9DC1}"/>
                </a:ext>
              </a:extLst>
            </p:cNvPr>
            <p:cNvSpPr txBox="1">
              <a:spLocks/>
            </p:cNvSpPr>
            <p:nvPr/>
          </p:nvSpPr>
          <p:spPr>
            <a:xfrm>
              <a:off x="574326" y="4725257"/>
              <a:ext cx="1751887" cy="18466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 b="0">
                  <a:cs typeface="Arial" panose="020B0604020202020204" pitchFamily="34" charset="0"/>
                </a:defRPr>
              </a:lvl1pPr>
              <a:lvl2pPr marL="230400" lvl="1" indent="-22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Wingdings" panose="05000000000000000000" pitchFamily="2" charset="2"/>
                <a:buChar char=""/>
                <a:defRPr sz="1600">
                  <a:cs typeface="Arial" panose="020B0604020202020204" pitchFamily="34" charset="0"/>
                </a:defRPr>
              </a:lvl2pPr>
              <a:lvl3pPr marL="514800" lvl="2" indent="-2880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1600" lvl="3" indent="-1836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80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/>
                <a:t>K-Prototypes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F8476FE-A8BA-284D-5D38-D8D021FB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23863" y="3970109"/>
              <a:ext cx="1901667" cy="869821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C3E4F69D-2B0F-AB3B-0F68-7CEE2E85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23863" y="4864143"/>
              <a:ext cx="1901667" cy="861293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CEEF521-6032-3526-5810-FCAB0606EEC7}"/>
                </a:ext>
              </a:extLst>
            </p:cNvPr>
            <p:cNvSpPr/>
            <p:nvPr/>
          </p:nvSpPr>
          <p:spPr>
            <a:xfrm>
              <a:off x="4619744" y="1964771"/>
              <a:ext cx="746760" cy="4203493"/>
            </a:xfrm>
            <a:prstGeom prst="rect">
              <a:avLst/>
            </a:prstGeom>
            <a:solidFill>
              <a:schemeClr val="bg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kumimoji="1" lang="zh-SG" alt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E3CA080-4242-2112-FDEE-D97F1F7567BC}"/>
              </a:ext>
            </a:extLst>
          </p:cNvPr>
          <p:cNvSpPr txBox="1"/>
          <p:nvPr/>
        </p:nvSpPr>
        <p:spPr>
          <a:xfrm>
            <a:off x="4993124" y="1259935"/>
            <a:ext cx="2913309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sym typeface="+mn-lt"/>
              </a:rPr>
              <a:t>Get user segment 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based on the cluster result</a:t>
            </a:r>
          </a:p>
        </p:txBody>
      </p:sp>
      <p:sp>
        <p:nvSpPr>
          <p:cNvPr id="84" name="TextBox 65">
            <a:extLst>
              <a:ext uri="{FF2B5EF4-FFF2-40B4-BE49-F238E27FC236}">
                <a16:creationId xmlns:a16="http://schemas.microsoft.com/office/drawing/2014/main" id="{C4ADA1E7-A98A-4121-F12A-BEF4E3D79358}"/>
              </a:ext>
            </a:extLst>
          </p:cNvPr>
          <p:cNvSpPr txBox="1">
            <a:spLocks/>
          </p:cNvSpPr>
          <p:nvPr/>
        </p:nvSpPr>
        <p:spPr>
          <a:xfrm>
            <a:off x="4993124" y="1809392"/>
            <a:ext cx="324849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cs typeface="+mn-cs"/>
              </a:rPr>
              <a:t>Assign labels to the cluster outcomes to categorize users into distinct segments for more detailed analysis</a:t>
            </a:r>
            <a:endParaRPr lang="en-GB" sz="1000" dirty="0">
              <a:cs typeface="+mn-cs"/>
            </a:endParaRPr>
          </a:p>
        </p:txBody>
      </p:sp>
      <p:sp>
        <p:nvSpPr>
          <p:cNvPr id="85" name="Freeform: Shape 124">
            <a:extLst>
              <a:ext uri="{FF2B5EF4-FFF2-40B4-BE49-F238E27FC236}">
                <a16:creationId xmlns:a16="http://schemas.microsoft.com/office/drawing/2014/main" id="{B809C701-1C65-6764-BCAD-5084AC12E1F1}"/>
              </a:ext>
            </a:extLst>
          </p:cNvPr>
          <p:cNvSpPr/>
          <p:nvPr/>
        </p:nvSpPr>
        <p:spPr>
          <a:xfrm flipH="1" flipV="1">
            <a:off x="5324988" y="2210715"/>
            <a:ext cx="188620" cy="747399"/>
          </a:xfrm>
          <a:custGeom>
            <a:avLst/>
            <a:gdLst>
              <a:gd name="connsiteX0" fmla="*/ 0 w 2695575"/>
              <a:gd name="connsiteY0" fmla="*/ 0 h 1352550"/>
              <a:gd name="connsiteX1" fmla="*/ 2409825 w 2695575"/>
              <a:gd name="connsiteY1" fmla="*/ 0 h 1352550"/>
              <a:gd name="connsiteX2" fmla="*/ 2409825 w 2695575"/>
              <a:gd name="connsiteY2" fmla="*/ 1352550 h 1352550"/>
              <a:gd name="connsiteX3" fmla="*/ 2695575 w 2695575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1352550">
                <a:moveTo>
                  <a:pt x="0" y="0"/>
                </a:moveTo>
                <a:lnTo>
                  <a:pt x="2409825" y="0"/>
                </a:lnTo>
                <a:lnTo>
                  <a:pt x="2409825" y="1352550"/>
                </a:lnTo>
                <a:lnTo>
                  <a:pt x="2695575" y="1352550"/>
                </a:lnTo>
              </a:path>
            </a:pathLst>
          </a:custGeom>
          <a:ln w="12700" cap="rnd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Freeform: Shape 140">
            <a:extLst>
              <a:ext uri="{FF2B5EF4-FFF2-40B4-BE49-F238E27FC236}">
                <a16:creationId xmlns:a16="http://schemas.microsoft.com/office/drawing/2014/main" id="{51429C89-EB3D-FD2F-09DA-1A850D35E262}"/>
              </a:ext>
            </a:extLst>
          </p:cNvPr>
          <p:cNvSpPr/>
          <p:nvPr/>
        </p:nvSpPr>
        <p:spPr>
          <a:xfrm flipV="1">
            <a:off x="5509643" y="2912393"/>
            <a:ext cx="5509298" cy="45719"/>
          </a:xfrm>
          <a:custGeom>
            <a:avLst/>
            <a:gdLst>
              <a:gd name="connsiteX0" fmla="*/ 0 w 1273908"/>
              <a:gd name="connsiteY0" fmla="*/ 0 h 0"/>
              <a:gd name="connsiteX1" fmla="*/ 1273908 w 127390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3908">
                <a:moveTo>
                  <a:pt x="0" y="0"/>
                </a:moveTo>
                <a:lnTo>
                  <a:pt x="1273908" y="0"/>
                </a:lnTo>
              </a:path>
            </a:pathLst>
          </a:custGeom>
          <a:ln w="12700" cap="rnd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FA4F6CE-FCE3-FDEA-C935-B14F32218E68}"/>
              </a:ext>
            </a:extLst>
          </p:cNvPr>
          <p:cNvSpPr txBox="1"/>
          <p:nvPr/>
        </p:nvSpPr>
        <p:spPr>
          <a:xfrm>
            <a:off x="5785130" y="2448576"/>
            <a:ext cx="2913309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sym typeface="+mn-lt"/>
              </a:rPr>
              <a:t>Select</a:t>
            </a:r>
            <a:r>
              <a:rPr lang="zh-CN" altLang="en-US" sz="1400" b="1" dirty="0">
                <a:sym typeface="+mn-lt"/>
              </a:rPr>
              <a:t> </a:t>
            </a:r>
            <a:r>
              <a:rPr lang="en-US" altLang="zh-CN" sz="1400" b="1" dirty="0">
                <a:sym typeface="+mn-lt"/>
              </a:rPr>
              <a:t>meaningful features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based on decision tree classifier</a:t>
            </a:r>
          </a:p>
        </p:txBody>
      </p:sp>
      <p:sp>
        <p:nvSpPr>
          <p:cNvPr id="88" name="TextBox 65">
            <a:extLst>
              <a:ext uri="{FF2B5EF4-FFF2-40B4-BE49-F238E27FC236}">
                <a16:creationId xmlns:a16="http://schemas.microsoft.com/office/drawing/2014/main" id="{DC410B6E-F24F-4F92-0A29-42143E60AE30}"/>
              </a:ext>
            </a:extLst>
          </p:cNvPr>
          <p:cNvSpPr txBox="1">
            <a:spLocks/>
          </p:cNvSpPr>
          <p:nvPr/>
        </p:nvSpPr>
        <p:spPr>
          <a:xfrm>
            <a:off x="5785130" y="3036426"/>
            <a:ext cx="324849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cs typeface="+mn-cs"/>
              </a:rPr>
              <a:t>Decision tree classifier model is capable of autonomously identifying and providing the important features.</a:t>
            </a:r>
            <a:endParaRPr lang="en-GB" sz="1000" dirty="0">
              <a:cs typeface="+mn-cs"/>
            </a:endParaRPr>
          </a:p>
        </p:txBody>
      </p:sp>
      <p:sp>
        <p:nvSpPr>
          <p:cNvPr id="90" name="Freeform: Shape 140">
            <a:extLst>
              <a:ext uri="{FF2B5EF4-FFF2-40B4-BE49-F238E27FC236}">
                <a16:creationId xmlns:a16="http://schemas.microsoft.com/office/drawing/2014/main" id="{2FA3E346-4B3A-C35B-11AC-2F3788053487}"/>
              </a:ext>
            </a:extLst>
          </p:cNvPr>
          <p:cNvSpPr/>
          <p:nvPr/>
        </p:nvSpPr>
        <p:spPr>
          <a:xfrm rot="5400000">
            <a:off x="4228138" y="4211175"/>
            <a:ext cx="2562173" cy="45719"/>
          </a:xfrm>
          <a:custGeom>
            <a:avLst/>
            <a:gdLst>
              <a:gd name="connsiteX0" fmla="*/ 0 w 1273908"/>
              <a:gd name="connsiteY0" fmla="*/ 0 h 0"/>
              <a:gd name="connsiteX1" fmla="*/ 1273908 w 127390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3908">
                <a:moveTo>
                  <a:pt x="0" y="0"/>
                </a:moveTo>
                <a:lnTo>
                  <a:pt x="1273908" y="0"/>
                </a:lnTo>
              </a:path>
            </a:pathLst>
          </a:custGeom>
          <a:ln w="12700" cap="rnd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C0DEE71-8DCF-9AFC-5694-F5A9DFCC0181}"/>
              </a:ext>
            </a:extLst>
          </p:cNvPr>
          <p:cNvSpPr txBox="1"/>
          <p:nvPr/>
        </p:nvSpPr>
        <p:spPr>
          <a:xfrm>
            <a:off x="5551884" y="4137960"/>
            <a:ext cx="2913309" cy="4801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SG" sz="1400" b="1" dirty="0">
                <a:sym typeface="+mn-lt"/>
              </a:rPr>
              <a:t>Build commercial insight</a:t>
            </a:r>
            <a:br>
              <a:rPr lang="en-US" altLang="zh-SG" sz="1400" dirty="0">
                <a:ea typeface="+mn-ea"/>
                <a:cs typeface="+mn-cs"/>
                <a:sym typeface="+mn-lt"/>
              </a:rPr>
            </a:br>
            <a:r>
              <a:rPr lang="en-US" altLang="zh-SG" sz="1400" dirty="0">
                <a:ea typeface="+mn-ea"/>
                <a:cs typeface="+mn-cs"/>
                <a:sym typeface="+mn-lt"/>
              </a:rPr>
              <a:t>based on statistical test</a:t>
            </a:r>
          </a:p>
        </p:txBody>
      </p:sp>
      <p:sp>
        <p:nvSpPr>
          <p:cNvPr id="92" name="TextBox 65">
            <a:extLst>
              <a:ext uri="{FF2B5EF4-FFF2-40B4-BE49-F238E27FC236}">
                <a16:creationId xmlns:a16="http://schemas.microsoft.com/office/drawing/2014/main" id="{AC56480B-0C70-B465-9A4D-DE8D0DCB12DC}"/>
              </a:ext>
            </a:extLst>
          </p:cNvPr>
          <p:cNvSpPr txBox="1">
            <a:spLocks/>
          </p:cNvSpPr>
          <p:nvPr/>
        </p:nvSpPr>
        <p:spPr>
          <a:xfrm>
            <a:off x="5669168" y="4647496"/>
            <a:ext cx="3248492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30400" lvl="1" indent="-22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"/>
              <a:defRPr sz="1600">
                <a:cs typeface="Arial" panose="020B0604020202020204" pitchFamily="34" charset="0"/>
              </a:defRPr>
            </a:lvl2pPr>
            <a:lvl3pPr marL="514800" lvl="2" indent="-288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1600" lvl="3" indent="-183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cs typeface="+mn-cs"/>
              </a:rPr>
              <a:t>Conduct non-parametric tests on the identified key features to determine if there are significant differences across the segments</a:t>
            </a:r>
            <a:endParaRPr lang="en-GB" sz="1000" dirty="0">
              <a:cs typeface="+mn-cs"/>
            </a:endParaRP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85BE3419-CD01-8C52-AF68-44FACEB49C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3622" y="3779332"/>
            <a:ext cx="2400280" cy="1750150"/>
          </a:xfrm>
          <a:prstGeom prst="rect">
            <a:avLst/>
          </a:prstGeom>
        </p:spPr>
      </p:pic>
      <p:grpSp>
        <p:nvGrpSpPr>
          <p:cNvPr id="94" name="Group 135">
            <a:extLst>
              <a:ext uri="{FF2B5EF4-FFF2-40B4-BE49-F238E27FC236}">
                <a16:creationId xmlns:a16="http://schemas.microsoft.com/office/drawing/2014/main" id="{293F3B20-1F93-2B34-FC4E-8551A05C2D26}"/>
              </a:ext>
            </a:extLst>
          </p:cNvPr>
          <p:cNvGrpSpPr/>
          <p:nvPr/>
        </p:nvGrpSpPr>
        <p:grpSpPr>
          <a:xfrm>
            <a:off x="7293414" y="1337446"/>
            <a:ext cx="342342" cy="325107"/>
            <a:chOff x="8882064" y="3316287"/>
            <a:chExt cx="325438" cy="304800"/>
          </a:xfrm>
          <a:noFill/>
        </p:grpSpPr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FE4A7400-D5F1-2863-00C7-0092A5B3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651" y="3316287"/>
              <a:ext cx="261938" cy="304800"/>
            </a:xfrm>
            <a:custGeom>
              <a:avLst/>
              <a:gdLst>
                <a:gd name="T0" fmla="*/ 122 w 123"/>
                <a:gd name="T1" fmla="*/ 35 h 144"/>
                <a:gd name="T2" fmla="*/ 95 w 123"/>
                <a:gd name="T3" fmla="*/ 0 h 144"/>
                <a:gd name="T4" fmla="*/ 68 w 123"/>
                <a:gd name="T5" fmla="*/ 35 h 144"/>
                <a:gd name="T6" fmla="*/ 69 w 123"/>
                <a:gd name="T7" fmla="*/ 39 h 144"/>
                <a:gd name="T8" fmla="*/ 84 w 123"/>
                <a:gd name="T9" fmla="*/ 39 h 144"/>
                <a:gd name="T10" fmla="*/ 6 w 123"/>
                <a:gd name="T11" fmla="*/ 132 h 144"/>
                <a:gd name="T12" fmla="*/ 0 w 123"/>
                <a:gd name="T13" fmla="*/ 138 h 144"/>
                <a:gd name="T14" fmla="*/ 6 w 123"/>
                <a:gd name="T15" fmla="*/ 144 h 144"/>
                <a:gd name="T16" fmla="*/ 105 w 123"/>
                <a:gd name="T17" fmla="*/ 39 h 144"/>
                <a:gd name="T18" fmla="*/ 120 w 123"/>
                <a:gd name="T19" fmla="*/ 39 h 144"/>
                <a:gd name="T20" fmla="*/ 122 w 123"/>
                <a:gd name="T21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44">
                  <a:moveTo>
                    <a:pt x="122" y="35"/>
                  </a:moveTo>
                  <a:cubicBezTo>
                    <a:pt x="122" y="35"/>
                    <a:pt x="96" y="0"/>
                    <a:pt x="95" y="0"/>
                  </a:cubicBezTo>
                  <a:cubicBezTo>
                    <a:pt x="93" y="0"/>
                    <a:pt x="68" y="35"/>
                    <a:pt x="68" y="35"/>
                  </a:cubicBezTo>
                  <a:cubicBezTo>
                    <a:pt x="66" y="37"/>
                    <a:pt x="66" y="39"/>
                    <a:pt x="69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1" y="100"/>
                    <a:pt x="46" y="132"/>
                    <a:pt x="6" y="132"/>
                  </a:cubicBezTo>
                  <a:cubicBezTo>
                    <a:pt x="3" y="132"/>
                    <a:pt x="0" y="135"/>
                    <a:pt x="0" y="138"/>
                  </a:cubicBezTo>
                  <a:cubicBezTo>
                    <a:pt x="0" y="142"/>
                    <a:pt x="3" y="144"/>
                    <a:pt x="6" y="144"/>
                  </a:cubicBezTo>
                  <a:cubicBezTo>
                    <a:pt x="51" y="144"/>
                    <a:pt x="103" y="108"/>
                    <a:pt x="105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3" y="39"/>
                    <a:pt x="123" y="37"/>
                    <a:pt x="122" y="35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de-DE" sz="1122"/>
            </a:p>
          </p:txBody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CB51C28B-B2B3-C51D-C470-8B6DA6035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4" y="3395662"/>
              <a:ext cx="103188" cy="103187"/>
            </a:xfrm>
            <a:custGeom>
              <a:avLst/>
              <a:gdLst>
                <a:gd name="T0" fmla="*/ 36 w 49"/>
                <a:gd name="T1" fmla="*/ 2 h 48"/>
                <a:gd name="T2" fmla="*/ 25 w 49"/>
                <a:gd name="T3" fmla="*/ 14 h 48"/>
                <a:gd name="T4" fmla="*/ 13 w 49"/>
                <a:gd name="T5" fmla="*/ 2 h 48"/>
                <a:gd name="T6" fmla="*/ 6 w 49"/>
                <a:gd name="T7" fmla="*/ 2 h 48"/>
                <a:gd name="T8" fmla="*/ 2 w 49"/>
                <a:gd name="T9" fmla="*/ 6 h 48"/>
                <a:gd name="T10" fmla="*/ 2 w 49"/>
                <a:gd name="T11" fmla="*/ 13 h 48"/>
                <a:gd name="T12" fmla="*/ 14 w 49"/>
                <a:gd name="T13" fmla="*/ 24 h 48"/>
                <a:gd name="T14" fmla="*/ 2 w 49"/>
                <a:gd name="T15" fmla="*/ 36 h 48"/>
                <a:gd name="T16" fmla="*/ 2 w 49"/>
                <a:gd name="T17" fmla="*/ 43 h 48"/>
                <a:gd name="T18" fmla="*/ 6 w 49"/>
                <a:gd name="T19" fmla="*/ 47 h 48"/>
                <a:gd name="T20" fmla="*/ 13 w 49"/>
                <a:gd name="T21" fmla="*/ 47 h 48"/>
                <a:gd name="T22" fmla="*/ 25 w 49"/>
                <a:gd name="T23" fmla="*/ 35 h 48"/>
                <a:gd name="T24" fmla="*/ 36 w 49"/>
                <a:gd name="T25" fmla="*/ 47 h 48"/>
                <a:gd name="T26" fmla="*/ 43 w 49"/>
                <a:gd name="T27" fmla="*/ 47 h 48"/>
                <a:gd name="T28" fmla="*/ 47 w 49"/>
                <a:gd name="T29" fmla="*/ 43 h 48"/>
                <a:gd name="T30" fmla="*/ 47 w 49"/>
                <a:gd name="T31" fmla="*/ 36 h 48"/>
                <a:gd name="T32" fmla="*/ 35 w 49"/>
                <a:gd name="T33" fmla="*/ 24 h 48"/>
                <a:gd name="T34" fmla="*/ 47 w 49"/>
                <a:gd name="T35" fmla="*/ 13 h 48"/>
                <a:gd name="T36" fmla="*/ 47 w 49"/>
                <a:gd name="T37" fmla="*/ 6 h 48"/>
                <a:gd name="T38" fmla="*/ 43 w 49"/>
                <a:gd name="T39" fmla="*/ 2 h 48"/>
                <a:gd name="T40" fmla="*/ 36 w 49"/>
                <a:gd name="T4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8">
                  <a:moveTo>
                    <a:pt x="36" y="2"/>
                  </a:moveTo>
                  <a:cubicBezTo>
                    <a:pt x="25" y="14"/>
                    <a:pt x="25" y="14"/>
                    <a:pt x="25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11"/>
                    <a:pt x="2" y="1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8"/>
                    <a:pt x="0" y="41"/>
                    <a:pt x="2" y="4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8"/>
                    <a:pt x="11" y="48"/>
                    <a:pt x="13" y="4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8" y="48"/>
                    <a:pt x="41" y="48"/>
                    <a:pt x="43" y="47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9" y="41"/>
                    <a:pt x="49" y="38"/>
                    <a:pt x="47" y="3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9" y="11"/>
                    <a:pt x="49" y="8"/>
                    <a:pt x="47" y="6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38" y="0"/>
                    <a:pt x="36" y="2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de-DE" sz="1122"/>
            </a:p>
          </p:txBody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8CD51E72-9266-EEB6-7AFC-F87E53968C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4789" y="3511549"/>
              <a:ext cx="112713" cy="109537"/>
            </a:xfrm>
            <a:custGeom>
              <a:avLst/>
              <a:gdLst>
                <a:gd name="T0" fmla="*/ 27 w 53"/>
                <a:gd name="T1" fmla="*/ 0 h 52"/>
                <a:gd name="T2" fmla="*/ 0 w 53"/>
                <a:gd name="T3" fmla="*/ 26 h 52"/>
                <a:gd name="T4" fmla="*/ 27 w 53"/>
                <a:gd name="T5" fmla="*/ 52 h 52"/>
                <a:gd name="T6" fmla="*/ 53 w 53"/>
                <a:gd name="T7" fmla="*/ 26 h 52"/>
                <a:gd name="T8" fmla="*/ 27 w 53"/>
                <a:gd name="T9" fmla="*/ 0 h 52"/>
                <a:gd name="T10" fmla="*/ 27 w 53"/>
                <a:gd name="T11" fmla="*/ 39 h 52"/>
                <a:gd name="T12" fmla="*/ 14 w 53"/>
                <a:gd name="T13" fmla="*/ 26 h 52"/>
                <a:gd name="T14" fmla="*/ 27 w 53"/>
                <a:gd name="T15" fmla="*/ 13 h 52"/>
                <a:gd name="T16" fmla="*/ 40 w 53"/>
                <a:gd name="T17" fmla="*/ 26 h 52"/>
                <a:gd name="T18" fmla="*/ 27 w 53"/>
                <a:gd name="T1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2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2"/>
                    <a:pt x="27" y="52"/>
                  </a:cubicBezTo>
                  <a:cubicBezTo>
                    <a:pt x="41" y="52"/>
                    <a:pt x="53" y="41"/>
                    <a:pt x="53" y="26"/>
                  </a:cubicBezTo>
                  <a:cubicBezTo>
                    <a:pt x="53" y="12"/>
                    <a:pt x="41" y="0"/>
                    <a:pt x="27" y="0"/>
                  </a:cubicBezTo>
                  <a:close/>
                  <a:moveTo>
                    <a:pt x="27" y="39"/>
                  </a:moveTo>
                  <a:cubicBezTo>
                    <a:pt x="20" y="39"/>
                    <a:pt x="14" y="33"/>
                    <a:pt x="14" y="26"/>
                  </a:cubicBezTo>
                  <a:cubicBezTo>
                    <a:pt x="14" y="19"/>
                    <a:pt x="20" y="13"/>
                    <a:pt x="27" y="13"/>
                  </a:cubicBezTo>
                  <a:cubicBezTo>
                    <a:pt x="34" y="13"/>
                    <a:pt x="40" y="19"/>
                    <a:pt x="40" y="26"/>
                  </a:cubicBezTo>
                  <a:cubicBezTo>
                    <a:pt x="40" y="33"/>
                    <a:pt x="34" y="39"/>
                    <a:pt x="27" y="39"/>
                  </a:cubicBezTo>
                  <a:close/>
                </a:path>
              </a:pathLst>
            </a:custGeom>
            <a:grp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de-DE" sz="1122"/>
            </a:p>
          </p:txBody>
        </p:sp>
      </p:grpSp>
    </p:spTree>
    <p:extLst>
      <p:ext uri="{BB962C8B-B14F-4D97-AF65-F5344CB8AC3E}">
        <p14:creationId xmlns:p14="http://schemas.microsoft.com/office/powerpoint/2010/main" val="1714514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qiGgEgSDmeNrAynLa6g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qiGgEgSDmeNrAynLa6g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nZrIGbF0O_L0XU9b__f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NVzMWWCIsxUIFLhxFo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NVzMWWCIsxUIFLhxFo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nZrIGbF0O_L0XU9b__f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vron"/>
  <p:tag name="CIRCLESTATUS" val="Blue"/>
  <p:tag name="NAME" val="ChevronBl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31119"/>
      </a:accent1>
      <a:accent2>
        <a:srgbClr val="00A9F4"/>
      </a:accent2>
      <a:accent3>
        <a:srgbClr val="042A76"/>
      </a:accent3>
      <a:accent4>
        <a:srgbClr val="AAE6F0"/>
      </a:accent4>
      <a:accent5>
        <a:srgbClr val="04043B"/>
      </a:accent5>
      <a:accent6>
        <a:srgbClr val="3C96B4"/>
      </a:accent6>
      <a:hlink>
        <a:srgbClr val="0000FF"/>
      </a:hlink>
      <a:folHlink>
        <a:srgbClr val="800080"/>
      </a:folHlink>
    </a:clrScheme>
    <a:fontScheme name="Custom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31119"/>
        </a:accent1>
        <a:accent2>
          <a:srgbClr val="00A9F4"/>
        </a:accent2>
        <a:accent3>
          <a:srgbClr val="042A76"/>
        </a:accent3>
        <a:accent4>
          <a:srgbClr val="AAE6F0"/>
        </a:accent4>
        <a:accent5>
          <a:srgbClr val="04043B"/>
        </a:accent5>
        <a:accent6>
          <a:srgbClr val="3C96B4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QuantumBlack_Template_Updated.potx" id="{113CCFE1-C38E-4531-8210-14DBA8EAF9CA}" vid="{B998E58D-2466-425D-BFE9-39C89E200AF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251</Words>
  <Application>Microsoft Macintosh PowerPoint</Application>
  <PresentationFormat>宽屏</PresentationFormat>
  <Paragraphs>63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Georgia</vt:lpstr>
      <vt:lpstr>Segoe UI</vt:lpstr>
      <vt:lpstr>Wingdings</vt:lpstr>
      <vt:lpstr>White</vt:lpstr>
      <vt:lpstr>think-cell Slide</vt:lpstr>
      <vt:lpstr>Users with high trade values or frequencies constitute only a small segment of the market</vt:lpstr>
      <vt:lpstr>Building a workflow to user 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 with high trade values or frequencies constitute only a small segment of the market</dc:title>
  <dc:creator>韩威宇</dc:creator>
  <cp:lastModifiedBy>韩威宇</cp:lastModifiedBy>
  <cp:revision>1</cp:revision>
  <dcterms:created xsi:type="dcterms:W3CDTF">2023-12-01T03:24:52Z</dcterms:created>
  <dcterms:modified xsi:type="dcterms:W3CDTF">2023-12-01T06:31:25Z</dcterms:modified>
</cp:coreProperties>
</file>