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67" r:id="rId3"/>
    <p:sldId id="259" r:id="rId4"/>
    <p:sldId id="260" r:id="rId5"/>
    <p:sldId id="270" r:id="rId6"/>
    <p:sldId id="271" r:id="rId7"/>
    <p:sldId id="272" r:id="rId8"/>
    <p:sldId id="273" r:id="rId9"/>
    <p:sldId id="269" r:id="rId10"/>
    <p:sldId id="266" r:id="rId11"/>
    <p:sldId id="275" r:id="rId12"/>
    <p:sldId id="276" r:id="rId13"/>
    <p:sldId id="274" r:id="rId14"/>
    <p:sldId id="257" r:id="rId15"/>
    <p:sldId id="264" r:id="rId16"/>
    <p:sldId id="263" r:id="rId17"/>
    <p:sldId id="268"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05"/>
    <p:restoredTop sz="84041"/>
  </p:normalViewPr>
  <p:slideViewPr>
    <p:cSldViewPr snapToGrid="0">
      <p:cViewPr>
        <p:scale>
          <a:sx n="81" d="100"/>
          <a:sy n="81" d="100"/>
        </p:scale>
        <p:origin x="1816" y="4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E2C37A-811F-3942-B07C-2C3EB1F5A32B}" type="datetimeFigureOut">
              <a:rPr kumimoji="1" lang="ja-JP" altLang="en-US" smtClean="0"/>
              <a:t>2022/8/25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B95775-80E9-C448-A836-C6CF08170DB8}" type="slidenum">
              <a:rPr kumimoji="1" lang="ja-JP" altLang="en-US" smtClean="0"/>
              <a:t>‹#›</a:t>
            </a:fld>
            <a:endParaRPr kumimoji="1" lang="ja-JP" altLang="en-US"/>
          </a:p>
        </p:txBody>
      </p:sp>
    </p:spTree>
    <p:extLst>
      <p:ext uri="{BB962C8B-B14F-4D97-AF65-F5344CB8AC3E}">
        <p14:creationId xmlns:p14="http://schemas.microsoft.com/office/powerpoint/2010/main" val="36697364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9B95775-80E9-C448-A836-C6CF08170DB8}" type="slidenum">
              <a:rPr kumimoji="1" lang="ja-JP" altLang="en-US" smtClean="0"/>
              <a:t>2</a:t>
            </a:fld>
            <a:endParaRPr kumimoji="1" lang="ja-JP" altLang="en-US"/>
          </a:p>
        </p:txBody>
      </p:sp>
    </p:spTree>
    <p:extLst>
      <p:ext uri="{BB962C8B-B14F-4D97-AF65-F5344CB8AC3E}">
        <p14:creationId xmlns:p14="http://schemas.microsoft.com/office/powerpoint/2010/main" val="774740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Add offset</a:t>
            </a:r>
            <a:endParaRPr kumimoji="1" lang="ja-JP" altLang="en-US"/>
          </a:p>
        </p:txBody>
      </p:sp>
      <p:sp>
        <p:nvSpPr>
          <p:cNvPr id="4" name="スライド番号プレースホルダー 3"/>
          <p:cNvSpPr>
            <a:spLocks noGrp="1"/>
          </p:cNvSpPr>
          <p:nvPr>
            <p:ph type="sldNum" sz="quarter" idx="5"/>
          </p:nvPr>
        </p:nvSpPr>
        <p:spPr/>
        <p:txBody>
          <a:bodyPr/>
          <a:lstStyle/>
          <a:p>
            <a:fld id="{59B95775-80E9-C448-A836-C6CF08170DB8}" type="slidenum">
              <a:rPr kumimoji="1" lang="ja-JP" altLang="en-US" smtClean="0"/>
              <a:t>12</a:t>
            </a:fld>
            <a:endParaRPr kumimoji="1" lang="ja-JP" altLang="en-US"/>
          </a:p>
        </p:txBody>
      </p:sp>
    </p:spTree>
    <p:extLst>
      <p:ext uri="{BB962C8B-B14F-4D97-AF65-F5344CB8AC3E}">
        <p14:creationId xmlns:p14="http://schemas.microsoft.com/office/powerpoint/2010/main" val="675133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Add offset</a:t>
            </a:r>
            <a:endParaRPr kumimoji="1" lang="ja-JP" altLang="en-US"/>
          </a:p>
        </p:txBody>
      </p:sp>
      <p:sp>
        <p:nvSpPr>
          <p:cNvPr id="4" name="スライド番号プレースホルダー 3"/>
          <p:cNvSpPr>
            <a:spLocks noGrp="1"/>
          </p:cNvSpPr>
          <p:nvPr>
            <p:ph type="sldNum" sz="quarter" idx="5"/>
          </p:nvPr>
        </p:nvSpPr>
        <p:spPr/>
        <p:txBody>
          <a:bodyPr/>
          <a:lstStyle/>
          <a:p>
            <a:fld id="{59B95775-80E9-C448-A836-C6CF08170DB8}" type="slidenum">
              <a:rPr kumimoji="1" lang="ja-JP" altLang="en-US" smtClean="0"/>
              <a:t>13</a:t>
            </a:fld>
            <a:endParaRPr kumimoji="1" lang="ja-JP" altLang="en-US"/>
          </a:p>
        </p:txBody>
      </p:sp>
    </p:spTree>
    <p:extLst>
      <p:ext uri="{BB962C8B-B14F-4D97-AF65-F5344CB8AC3E}">
        <p14:creationId xmlns:p14="http://schemas.microsoft.com/office/powerpoint/2010/main" val="1896416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Add offset</a:t>
            </a:r>
            <a:endParaRPr kumimoji="1" lang="ja-JP" altLang="en-US"/>
          </a:p>
        </p:txBody>
      </p:sp>
      <p:sp>
        <p:nvSpPr>
          <p:cNvPr id="4" name="スライド番号プレースホルダー 3"/>
          <p:cNvSpPr>
            <a:spLocks noGrp="1"/>
          </p:cNvSpPr>
          <p:nvPr>
            <p:ph type="sldNum" sz="quarter" idx="5"/>
          </p:nvPr>
        </p:nvSpPr>
        <p:spPr/>
        <p:txBody>
          <a:bodyPr/>
          <a:lstStyle/>
          <a:p>
            <a:fld id="{59B95775-80E9-C448-A836-C6CF08170DB8}" type="slidenum">
              <a:rPr kumimoji="1" lang="ja-JP" altLang="en-US" smtClean="0"/>
              <a:t>17</a:t>
            </a:fld>
            <a:endParaRPr kumimoji="1" lang="ja-JP" altLang="en-US"/>
          </a:p>
        </p:txBody>
      </p:sp>
    </p:spTree>
    <p:extLst>
      <p:ext uri="{BB962C8B-B14F-4D97-AF65-F5344CB8AC3E}">
        <p14:creationId xmlns:p14="http://schemas.microsoft.com/office/powerpoint/2010/main" val="1551599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Add offset</a:t>
            </a:r>
            <a:endParaRPr kumimoji="1" lang="ja-JP" altLang="en-US"/>
          </a:p>
        </p:txBody>
      </p:sp>
      <p:sp>
        <p:nvSpPr>
          <p:cNvPr id="4" name="スライド番号プレースホルダー 3"/>
          <p:cNvSpPr>
            <a:spLocks noGrp="1"/>
          </p:cNvSpPr>
          <p:nvPr>
            <p:ph type="sldNum" sz="quarter" idx="5"/>
          </p:nvPr>
        </p:nvSpPr>
        <p:spPr/>
        <p:txBody>
          <a:bodyPr/>
          <a:lstStyle/>
          <a:p>
            <a:fld id="{59B95775-80E9-C448-A836-C6CF08170DB8}" type="slidenum">
              <a:rPr kumimoji="1" lang="ja-JP" altLang="en-US" smtClean="0"/>
              <a:t>3</a:t>
            </a:fld>
            <a:endParaRPr kumimoji="1" lang="ja-JP" altLang="en-US"/>
          </a:p>
        </p:txBody>
      </p:sp>
    </p:spTree>
    <p:extLst>
      <p:ext uri="{BB962C8B-B14F-4D97-AF65-F5344CB8AC3E}">
        <p14:creationId xmlns:p14="http://schemas.microsoft.com/office/powerpoint/2010/main" val="759400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9B95775-80E9-C448-A836-C6CF08170DB8}" type="slidenum">
              <a:rPr kumimoji="1" lang="ja-JP" altLang="en-US" smtClean="0"/>
              <a:t>4</a:t>
            </a:fld>
            <a:endParaRPr kumimoji="1" lang="ja-JP" altLang="en-US"/>
          </a:p>
        </p:txBody>
      </p:sp>
    </p:spTree>
    <p:extLst>
      <p:ext uri="{BB962C8B-B14F-4D97-AF65-F5344CB8AC3E}">
        <p14:creationId xmlns:p14="http://schemas.microsoft.com/office/powerpoint/2010/main" val="1102322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9B95775-80E9-C448-A836-C6CF08170DB8}" type="slidenum">
              <a:rPr kumimoji="1" lang="ja-JP" altLang="en-US" smtClean="0"/>
              <a:t>5</a:t>
            </a:fld>
            <a:endParaRPr kumimoji="1" lang="ja-JP" altLang="en-US"/>
          </a:p>
        </p:txBody>
      </p:sp>
    </p:spTree>
    <p:extLst>
      <p:ext uri="{BB962C8B-B14F-4D97-AF65-F5344CB8AC3E}">
        <p14:creationId xmlns:p14="http://schemas.microsoft.com/office/powerpoint/2010/main" val="2190725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9B95775-80E9-C448-A836-C6CF08170DB8}" type="slidenum">
              <a:rPr kumimoji="1" lang="ja-JP" altLang="en-US" smtClean="0"/>
              <a:t>6</a:t>
            </a:fld>
            <a:endParaRPr kumimoji="1" lang="ja-JP" altLang="en-US"/>
          </a:p>
        </p:txBody>
      </p:sp>
    </p:spTree>
    <p:extLst>
      <p:ext uri="{BB962C8B-B14F-4D97-AF65-F5344CB8AC3E}">
        <p14:creationId xmlns:p14="http://schemas.microsoft.com/office/powerpoint/2010/main" val="3732752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9B95775-80E9-C448-A836-C6CF08170DB8}" type="slidenum">
              <a:rPr kumimoji="1" lang="ja-JP" altLang="en-US" smtClean="0"/>
              <a:t>7</a:t>
            </a:fld>
            <a:endParaRPr kumimoji="1" lang="ja-JP" altLang="en-US"/>
          </a:p>
        </p:txBody>
      </p:sp>
    </p:spTree>
    <p:extLst>
      <p:ext uri="{BB962C8B-B14F-4D97-AF65-F5344CB8AC3E}">
        <p14:creationId xmlns:p14="http://schemas.microsoft.com/office/powerpoint/2010/main" val="4059956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9B95775-80E9-C448-A836-C6CF08170DB8}" type="slidenum">
              <a:rPr kumimoji="1" lang="ja-JP" altLang="en-US" smtClean="0"/>
              <a:t>8</a:t>
            </a:fld>
            <a:endParaRPr kumimoji="1" lang="ja-JP" altLang="en-US"/>
          </a:p>
        </p:txBody>
      </p:sp>
    </p:spTree>
    <p:extLst>
      <p:ext uri="{BB962C8B-B14F-4D97-AF65-F5344CB8AC3E}">
        <p14:creationId xmlns:p14="http://schemas.microsoft.com/office/powerpoint/2010/main" val="347823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Add offset</a:t>
            </a:r>
            <a:endParaRPr kumimoji="1" lang="ja-JP" altLang="en-US"/>
          </a:p>
        </p:txBody>
      </p:sp>
      <p:sp>
        <p:nvSpPr>
          <p:cNvPr id="4" name="スライド番号プレースホルダー 3"/>
          <p:cNvSpPr>
            <a:spLocks noGrp="1"/>
          </p:cNvSpPr>
          <p:nvPr>
            <p:ph type="sldNum" sz="quarter" idx="5"/>
          </p:nvPr>
        </p:nvSpPr>
        <p:spPr/>
        <p:txBody>
          <a:bodyPr/>
          <a:lstStyle/>
          <a:p>
            <a:fld id="{59B95775-80E9-C448-A836-C6CF08170DB8}" type="slidenum">
              <a:rPr kumimoji="1" lang="ja-JP" altLang="en-US" smtClean="0"/>
              <a:t>9</a:t>
            </a:fld>
            <a:endParaRPr kumimoji="1" lang="ja-JP" altLang="en-US"/>
          </a:p>
        </p:txBody>
      </p:sp>
    </p:spTree>
    <p:extLst>
      <p:ext uri="{BB962C8B-B14F-4D97-AF65-F5344CB8AC3E}">
        <p14:creationId xmlns:p14="http://schemas.microsoft.com/office/powerpoint/2010/main" val="3056902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Add offset</a:t>
            </a:r>
            <a:endParaRPr kumimoji="1" lang="ja-JP" altLang="en-US"/>
          </a:p>
        </p:txBody>
      </p:sp>
      <p:sp>
        <p:nvSpPr>
          <p:cNvPr id="4" name="スライド番号プレースホルダー 3"/>
          <p:cNvSpPr>
            <a:spLocks noGrp="1"/>
          </p:cNvSpPr>
          <p:nvPr>
            <p:ph type="sldNum" sz="quarter" idx="5"/>
          </p:nvPr>
        </p:nvSpPr>
        <p:spPr/>
        <p:txBody>
          <a:bodyPr/>
          <a:lstStyle/>
          <a:p>
            <a:fld id="{59B95775-80E9-C448-A836-C6CF08170DB8}" type="slidenum">
              <a:rPr kumimoji="1" lang="ja-JP" altLang="en-US" smtClean="0"/>
              <a:t>11</a:t>
            </a:fld>
            <a:endParaRPr kumimoji="1" lang="ja-JP" altLang="en-US"/>
          </a:p>
        </p:txBody>
      </p:sp>
    </p:spTree>
    <p:extLst>
      <p:ext uri="{BB962C8B-B14F-4D97-AF65-F5344CB8AC3E}">
        <p14:creationId xmlns:p14="http://schemas.microsoft.com/office/powerpoint/2010/main" val="134781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11E540-EA4E-8255-72A1-8325FD1A2F0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65D8CF4-C658-1754-E738-580FE3CEF8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60737C3-80D7-5DEC-8FDC-E87C2E2215D4}"/>
              </a:ext>
            </a:extLst>
          </p:cNvPr>
          <p:cNvSpPr>
            <a:spLocks noGrp="1"/>
          </p:cNvSpPr>
          <p:nvPr>
            <p:ph type="dt" sz="half" idx="10"/>
          </p:nvPr>
        </p:nvSpPr>
        <p:spPr/>
        <p:txBody>
          <a:bodyPr/>
          <a:lstStyle/>
          <a:p>
            <a:fld id="{E939F32B-53BF-BA42-BA8F-BB934FD1107B}" type="datetimeFigureOut">
              <a:rPr kumimoji="1" lang="ja-JP" altLang="en-US" smtClean="0"/>
              <a:t>2022/8/25</a:t>
            </a:fld>
            <a:endParaRPr kumimoji="1" lang="ja-JP" altLang="en-US"/>
          </a:p>
        </p:txBody>
      </p:sp>
      <p:sp>
        <p:nvSpPr>
          <p:cNvPr id="5" name="フッター プレースホルダー 4">
            <a:extLst>
              <a:ext uri="{FF2B5EF4-FFF2-40B4-BE49-F238E27FC236}">
                <a16:creationId xmlns:a16="http://schemas.microsoft.com/office/drawing/2014/main" id="{10547C3C-8E19-600A-F052-C4061DD687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B44AEDA-CB87-ED27-D47F-0F4AB87243F3}"/>
              </a:ext>
            </a:extLst>
          </p:cNvPr>
          <p:cNvSpPr>
            <a:spLocks noGrp="1"/>
          </p:cNvSpPr>
          <p:nvPr>
            <p:ph type="sldNum" sz="quarter" idx="12"/>
          </p:nvPr>
        </p:nvSpPr>
        <p:spPr/>
        <p:txBody>
          <a:bodyPr/>
          <a:lstStyle/>
          <a:p>
            <a:fld id="{8DD95A5A-37E5-9648-8BC0-004D586CB048}" type="slidenum">
              <a:rPr kumimoji="1" lang="ja-JP" altLang="en-US" smtClean="0"/>
              <a:t>‹#›</a:t>
            </a:fld>
            <a:endParaRPr kumimoji="1" lang="ja-JP" altLang="en-US"/>
          </a:p>
        </p:txBody>
      </p:sp>
    </p:spTree>
    <p:extLst>
      <p:ext uri="{BB962C8B-B14F-4D97-AF65-F5344CB8AC3E}">
        <p14:creationId xmlns:p14="http://schemas.microsoft.com/office/powerpoint/2010/main" val="238877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A151F7-666F-4EA9-8A9F-CE3960EA0E6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E1AA145-68C5-23C8-D83A-EFE627899F8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0077934-AB18-9D7D-2B1E-92EBE63A420F}"/>
              </a:ext>
            </a:extLst>
          </p:cNvPr>
          <p:cNvSpPr>
            <a:spLocks noGrp="1"/>
          </p:cNvSpPr>
          <p:nvPr>
            <p:ph type="dt" sz="half" idx="10"/>
          </p:nvPr>
        </p:nvSpPr>
        <p:spPr/>
        <p:txBody>
          <a:bodyPr/>
          <a:lstStyle/>
          <a:p>
            <a:fld id="{E939F32B-53BF-BA42-BA8F-BB934FD1107B}" type="datetimeFigureOut">
              <a:rPr kumimoji="1" lang="ja-JP" altLang="en-US" smtClean="0"/>
              <a:t>2022/8/25</a:t>
            </a:fld>
            <a:endParaRPr kumimoji="1" lang="ja-JP" altLang="en-US"/>
          </a:p>
        </p:txBody>
      </p:sp>
      <p:sp>
        <p:nvSpPr>
          <p:cNvPr id="5" name="フッター プレースホルダー 4">
            <a:extLst>
              <a:ext uri="{FF2B5EF4-FFF2-40B4-BE49-F238E27FC236}">
                <a16:creationId xmlns:a16="http://schemas.microsoft.com/office/drawing/2014/main" id="{0A1982AD-1798-9109-7A63-A3D161A75F6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FEBA21B-78B3-D1B8-21EF-8774FA5C3B07}"/>
              </a:ext>
            </a:extLst>
          </p:cNvPr>
          <p:cNvSpPr>
            <a:spLocks noGrp="1"/>
          </p:cNvSpPr>
          <p:nvPr>
            <p:ph type="sldNum" sz="quarter" idx="12"/>
          </p:nvPr>
        </p:nvSpPr>
        <p:spPr/>
        <p:txBody>
          <a:bodyPr/>
          <a:lstStyle/>
          <a:p>
            <a:fld id="{8DD95A5A-37E5-9648-8BC0-004D586CB048}" type="slidenum">
              <a:rPr kumimoji="1" lang="ja-JP" altLang="en-US" smtClean="0"/>
              <a:t>‹#›</a:t>
            </a:fld>
            <a:endParaRPr kumimoji="1" lang="ja-JP" altLang="en-US"/>
          </a:p>
        </p:txBody>
      </p:sp>
    </p:spTree>
    <p:extLst>
      <p:ext uri="{BB962C8B-B14F-4D97-AF65-F5344CB8AC3E}">
        <p14:creationId xmlns:p14="http://schemas.microsoft.com/office/powerpoint/2010/main" val="4257821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494D9FD-E32D-3F97-A0CA-D326A450009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66EFBCE-ECD2-7DE2-68BE-AE2641754D1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38B515D-7F2A-FA46-2380-4A5BDF3886F7}"/>
              </a:ext>
            </a:extLst>
          </p:cNvPr>
          <p:cNvSpPr>
            <a:spLocks noGrp="1"/>
          </p:cNvSpPr>
          <p:nvPr>
            <p:ph type="dt" sz="half" idx="10"/>
          </p:nvPr>
        </p:nvSpPr>
        <p:spPr/>
        <p:txBody>
          <a:bodyPr/>
          <a:lstStyle/>
          <a:p>
            <a:fld id="{E939F32B-53BF-BA42-BA8F-BB934FD1107B}" type="datetimeFigureOut">
              <a:rPr kumimoji="1" lang="ja-JP" altLang="en-US" smtClean="0"/>
              <a:t>2022/8/25</a:t>
            </a:fld>
            <a:endParaRPr kumimoji="1" lang="ja-JP" altLang="en-US"/>
          </a:p>
        </p:txBody>
      </p:sp>
      <p:sp>
        <p:nvSpPr>
          <p:cNvPr id="5" name="フッター プレースホルダー 4">
            <a:extLst>
              <a:ext uri="{FF2B5EF4-FFF2-40B4-BE49-F238E27FC236}">
                <a16:creationId xmlns:a16="http://schemas.microsoft.com/office/drawing/2014/main" id="{B1016248-2400-5DC7-A8D7-C391F42D688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D8B01F9-334C-EA6A-3AD8-C9BA354D7125}"/>
              </a:ext>
            </a:extLst>
          </p:cNvPr>
          <p:cNvSpPr>
            <a:spLocks noGrp="1"/>
          </p:cNvSpPr>
          <p:nvPr>
            <p:ph type="sldNum" sz="quarter" idx="12"/>
          </p:nvPr>
        </p:nvSpPr>
        <p:spPr/>
        <p:txBody>
          <a:bodyPr/>
          <a:lstStyle/>
          <a:p>
            <a:fld id="{8DD95A5A-37E5-9648-8BC0-004D586CB048}" type="slidenum">
              <a:rPr kumimoji="1" lang="ja-JP" altLang="en-US" smtClean="0"/>
              <a:t>‹#›</a:t>
            </a:fld>
            <a:endParaRPr kumimoji="1" lang="ja-JP" altLang="en-US"/>
          </a:p>
        </p:txBody>
      </p:sp>
    </p:spTree>
    <p:extLst>
      <p:ext uri="{BB962C8B-B14F-4D97-AF65-F5344CB8AC3E}">
        <p14:creationId xmlns:p14="http://schemas.microsoft.com/office/powerpoint/2010/main" val="3416133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CA5F03-18E9-4C16-BA19-8B997AEE961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58C5442-C910-4DB7-81AB-8763A4833FD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228DDB-15EF-B7D4-D54A-DD28796D3B4E}"/>
              </a:ext>
            </a:extLst>
          </p:cNvPr>
          <p:cNvSpPr>
            <a:spLocks noGrp="1"/>
          </p:cNvSpPr>
          <p:nvPr>
            <p:ph type="dt" sz="half" idx="10"/>
          </p:nvPr>
        </p:nvSpPr>
        <p:spPr/>
        <p:txBody>
          <a:bodyPr/>
          <a:lstStyle/>
          <a:p>
            <a:fld id="{E939F32B-53BF-BA42-BA8F-BB934FD1107B}" type="datetimeFigureOut">
              <a:rPr kumimoji="1" lang="ja-JP" altLang="en-US" smtClean="0"/>
              <a:t>2022/8/25</a:t>
            </a:fld>
            <a:endParaRPr kumimoji="1" lang="ja-JP" altLang="en-US"/>
          </a:p>
        </p:txBody>
      </p:sp>
      <p:sp>
        <p:nvSpPr>
          <p:cNvPr id="5" name="フッター プレースホルダー 4">
            <a:extLst>
              <a:ext uri="{FF2B5EF4-FFF2-40B4-BE49-F238E27FC236}">
                <a16:creationId xmlns:a16="http://schemas.microsoft.com/office/drawing/2014/main" id="{2E19CBBE-742F-CF12-59C5-16C69EA2CBC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304C840-FDB6-618F-FC7E-2302CD17FD72}"/>
              </a:ext>
            </a:extLst>
          </p:cNvPr>
          <p:cNvSpPr>
            <a:spLocks noGrp="1"/>
          </p:cNvSpPr>
          <p:nvPr>
            <p:ph type="sldNum" sz="quarter" idx="12"/>
          </p:nvPr>
        </p:nvSpPr>
        <p:spPr/>
        <p:txBody>
          <a:bodyPr/>
          <a:lstStyle/>
          <a:p>
            <a:fld id="{8DD95A5A-37E5-9648-8BC0-004D586CB048}" type="slidenum">
              <a:rPr kumimoji="1" lang="ja-JP" altLang="en-US" smtClean="0"/>
              <a:t>‹#›</a:t>
            </a:fld>
            <a:endParaRPr kumimoji="1" lang="ja-JP" altLang="en-US"/>
          </a:p>
        </p:txBody>
      </p:sp>
    </p:spTree>
    <p:extLst>
      <p:ext uri="{BB962C8B-B14F-4D97-AF65-F5344CB8AC3E}">
        <p14:creationId xmlns:p14="http://schemas.microsoft.com/office/powerpoint/2010/main" val="2694192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0240C0-F2E1-0D4A-D76D-6FA5475E5EF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9AC24C0-DF0D-E538-11A9-12A2828F23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E095DF6-4C38-6A2E-80D2-7E217FD4C0B5}"/>
              </a:ext>
            </a:extLst>
          </p:cNvPr>
          <p:cNvSpPr>
            <a:spLocks noGrp="1"/>
          </p:cNvSpPr>
          <p:nvPr>
            <p:ph type="dt" sz="half" idx="10"/>
          </p:nvPr>
        </p:nvSpPr>
        <p:spPr/>
        <p:txBody>
          <a:bodyPr/>
          <a:lstStyle/>
          <a:p>
            <a:fld id="{E939F32B-53BF-BA42-BA8F-BB934FD1107B}" type="datetimeFigureOut">
              <a:rPr kumimoji="1" lang="ja-JP" altLang="en-US" smtClean="0"/>
              <a:t>2022/8/25</a:t>
            </a:fld>
            <a:endParaRPr kumimoji="1" lang="ja-JP" altLang="en-US"/>
          </a:p>
        </p:txBody>
      </p:sp>
      <p:sp>
        <p:nvSpPr>
          <p:cNvPr id="5" name="フッター プレースホルダー 4">
            <a:extLst>
              <a:ext uri="{FF2B5EF4-FFF2-40B4-BE49-F238E27FC236}">
                <a16:creationId xmlns:a16="http://schemas.microsoft.com/office/drawing/2014/main" id="{5CD04C62-EE66-6F30-A3F2-6F751DC0F8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6491085-8D8B-D79A-4730-5E3BF48FCFF1}"/>
              </a:ext>
            </a:extLst>
          </p:cNvPr>
          <p:cNvSpPr>
            <a:spLocks noGrp="1"/>
          </p:cNvSpPr>
          <p:nvPr>
            <p:ph type="sldNum" sz="quarter" idx="12"/>
          </p:nvPr>
        </p:nvSpPr>
        <p:spPr/>
        <p:txBody>
          <a:bodyPr/>
          <a:lstStyle/>
          <a:p>
            <a:fld id="{8DD95A5A-37E5-9648-8BC0-004D586CB048}" type="slidenum">
              <a:rPr kumimoji="1" lang="ja-JP" altLang="en-US" smtClean="0"/>
              <a:t>‹#›</a:t>
            </a:fld>
            <a:endParaRPr kumimoji="1" lang="ja-JP" altLang="en-US"/>
          </a:p>
        </p:txBody>
      </p:sp>
    </p:spTree>
    <p:extLst>
      <p:ext uri="{BB962C8B-B14F-4D97-AF65-F5344CB8AC3E}">
        <p14:creationId xmlns:p14="http://schemas.microsoft.com/office/powerpoint/2010/main" val="4015012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961601-5C19-466F-C76E-0133836801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D9B3121-DDFE-A5C4-BDA5-4C24FE2FB7C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2F519B6-D77F-5B1D-0162-0C2EDBE015B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51A2ECE-74F5-91AB-D37A-5C976AD47CD9}"/>
              </a:ext>
            </a:extLst>
          </p:cNvPr>
          <p:cNvSpPr>
            <a:spLocks noGrp="1"/>
          </p:cNvSpPr>
          <p:nvPr>
            <p:ph type="dt" sz="half" idx="10"/>
          </p:nvPr>
        </p:nvSpPr>
        <p:spPr/>
        <p:txBody>
          <a:bodyPr/>
          <a:lstStyle/>
          <a:p>
            <a:fld id="{E939F32B-53BF-BA42-BA8F-BB934FD1107B}" type="datetimeFigureOut">
              <a:rPr kumimoji="1" lang="ja-JP" altLang="en-US" smtClean="0"/>
              <a:t>2022/8/25</a:t>
            </a:fld>
            <a:endParaRPr kumimoji="1" lang="ja-JP" altLang="en-US"/>
          </a:p>
        </p:txBody>
      </p:sp>
      <p:sp>
        <p:nvSpPr>
          <p:cNvPr id="6" name="フッター プレースホルダー 5">
            <a:extLst>
              <a:ext uri="{FF2B5EF4-FFF2-40B4-BE49-F238E27FC236}">
                <a16:creationId xmlns:a16="http://schemas.microsoft.com/office/drawing/2014/main" id="{479CE782-C393-E8A7-08FF-F6A931215C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F599991-EA7D-7C59-0C85-61828EE86750}"/>
              </a:ext>
            </a:extLst>
          </p:cNvPr>
          <p:cNvSpPr>
            <a:spLocks noGrp="1"/>
          </p:cNvSpPr>
          <p:nvPr>
            <p:ph type="sldNum" sz="quarter" idx="12"/>
          </p:nvPr>
        </p:nvSpPr>
        <p:spPr/>
        <p:txBody>
          <a:bodyPr/>
          <a:lstStyle/>
          <a:p>
            <a:fld id="{8DD95A5A-37E5-9648-8BC0-004D586CB048}" type="slidenum">
              <a:rPr kumimoji="1" lang="ja-JP" altLang="en-US" smtClean="0"/>
              <a:t>‹#›</a:t>
            </a:fld>
            <a:endParaRPr kumimoji="1" lang="ja-JP" altLang="en-US"/>
          </a:p>
        </p:txBody>
      </p:sp>
    </p:spTree>
    <p:extLst>
      <p:ext uri="{BB962C8B-B14F-4D97-AF65-F5344CB8AC3E}">
        <p14:creationId xmlns:p14="http://schemas.microsoft.com/office/powerpoint/2010/main" val="3151583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9F9359-2618-9A1B-5E65-A4C6A4EB410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150A094-C503-C0C3-B6D4-CB720CADFE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E4B30A3-9B83-0FB7-0F9A-1097436C0AA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AF7DD01-32F5-E07F-9D54-366071E468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4A52BDC-C8CF-CA01-CBFD-EB73B1F9DEA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68C272D-1970-A9CE-75F5-4551C96C2D14}"/>
              </a:ext>
            </a:extLst>
          </p:cNvPr>
          <p:cNvSpPr>
            <a:spLocks noGrp="1"/>
          </p:cNvSpPr>
          <p:nvPr>
            <p:ph type="dt" sz="half" idx="10"/>
          </p:nvPr>
        </p:nvSpPr>
        <p:spPr/>
        <p:txBody>
          <a:bodyPr/>
          <a:lstStyle/>
          <a:p>
            <a:fld id="{E939F32B-53BF-BA42-BA8F-BB934FD1107B}" type="datetimeFigureOut">
              <a:rPr kumimoji="1" lang="ja-JP" altLang="en-US" smtClean="0"/>
              <a:t>2022/8/25</a:t>
            </a:fld>
            <a:endParaRPr kumimoji="1" lang="ja-JP" altLang="en-US"/>
          </a:p>
        </p:txBody>
      </p:sp>
      <p:sp>
        <p:nvSpPr>
          <p:cNvPr id="8" name="フッター プレースホルダー 7">
            <a:extLst>
              <a:ext uri="{FF2B5EF4-FFF2-40B4-BE49-F238E27FC236}">
                <a16:creationId xmlns:a16="http://schemas.microsoft.com/office/drawing/2014/main" id="{F8A5CD3F-C296-BEEA-B8F3-9046764B476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87E1AEF-FE74-A720-151F-46D9F87B3C0E}"/>
              </a:ext>
            </a:extLst>
          </p:cNvPr>
          <p:cNvSpPr>
            <a:spLocks noGrp="1"/>
          </p:cNvSpPr>
          <p:nvPr>
            <p:ph type="sldNum" sz="quarter" idx="12"/>
          </p:nvPr>
        </p:nvSpPr>
        <p:spPr/>
        <p:txBody>
          <a:bodyPr/>
          <a:lstStyle/>
          <a:p>
            <a:fld id="{8DD95A5A-37E5-9648-8BC0-004D586CB048}" type="slidenum">
              <a:rPr kumimoji="1" lang="ja-JP" altLang="en-US" smtClean="0"/>
              <a:t>‹#›</a:t>
            </a:fld>
            <a:endParaRPr kumimoji="1" lang="ja-JP" altLang="en-US"/>
          </a:p>
        </p:txBody>
      </p:sp>
    </p:spTree>
    <p:extLst>
      <p:ext uri="{BB962C8B-B14F-4D97-AF65-F5344CB8AC3E}">
        <p14:creationId xmlns:p14="http://schemas.microsoft.com/office/powerpoint/2010/main" val="3952385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23483F-942A-3D60-7ED8-5A2FA2D31A5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A073AB7-AAD3-4DAE-5FFD-A5DAC7481B5E}"/>
              </a:ext>
            </a:extLst>
          </p:cNvPr>
          <p:cNvSpPr>
            <a:spLocks noGrp="1"/>
          </p:cNvSpPr>
          <p:nvPr>
            <p:ph type="dt" sz="half" idx="10"/>
          </p:nvPr>
        </p:nvSpPr>
        <p:spPr/>
        <p:txBody>
          <a:bodyPr/>
          <a:lstStyle/>
          <a:p>
            <a:fld id="{E939F32B-53BF-BA42-BA8F-BB934FD1107B}" type="datetimeFigureOut">
              <a:rPr kumimoji="1" lang="ja-JP" altLang="en-US" smtClean="0"/>
              <a:t>2022/8/25</a:t>
            </a:fld>
            <a:endParaRPr kumimoji="1" lang="ja-JP" altLang="en-US"/>
          </a:p>
        </p:txBody>
      </p:sp>
      <p:sp>
        <p:nvSpPr>
          <p:cNvPr id="4" name="フッター プレースホルダー 3">
            <a:extLst>
              <a:ext uri="{FF2B5EF4-FFF2-40B4-BE49-F238E27FC236}">
                <a16:creationId xmlns:a16="http://schemas.microsoft.com/office/drawing/2014/main" id="{CAD53804-4FE5-A3A4-B36E-F7D810B3CC9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44D5786-1EF7-872D-2801-DACD0E2381A6}"/>
              </a:ext>
            </a:extLst>
          </p:cNvPr>
          <p:cNvSpPr>
            <a:spLocks noGrp="1"/>
          </p:cNvSpPr>
          <p:nvPr>
            <p:ph type="sldNum" sz="quarter" idx="12"/>
          </p:nvPr>
        </p:nvSpPr>
        <p:spPr/>
        <p:txBody>
          <a:bodyPr/>
          <a:lstStyle/>
          <a:p>
            <a:fld id="{8DD95A5A-37E5-9648-8BC0-004D586CB048}" type="slidenum">
              <a:rPr kumimoji="1" lang="ja-JP" altLang="en-US" smtClean="0"/>
              <a:t>‹#›</a:t>
            </a:fld>
            <a:endParaRPr kumimoji="1" lang="ja-JP" altLang="en-US"/>
          </a:p>
        </p:txBody>
      </p:sp>
    </p:spTree>
    <p:extLst>
      <p:ext uri="{BB962C8B-B14F-4D97-AF65-F5344CB8AC3E}">
        <p14:creationId xmlns:p14="http://schemas.microsoft.com/office/powerpoint/2010/main" val="2323190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90C5702-75C0-5B7A-3DD2-53F4F6A0EB9F}"/>
              </a:ext>
            </a:extLst>
          </p:cNvPr>
          <p:cNvSpPr>
            <a:spLocks noGrp="1"/>
          </p:cNvSpPr>
          <p:nvPr>
            <p:ph type="dt" sz="half" idx="10"/>
          </p:nvPr>
        </p:nvSpPr>
        <p:spPr/>
        <p:txBody>
          <a:bodyPr/>
          <a:lstStyle/>
          <a:p>
            <a:fld id="{E939F32B-53BF-BA42-BA8F-BB934FD1107B}" type="datetimeFigureOut">
              <a:rPr kumimoji="1" lang="ja-JP" altLang="en-US" smtClean="0"/>
              <a:t>2022/8/25</a:t>
            </a:fld>
            <a:endParaRPr kumimoji="1" lang="ja-JP" altLang="en-US"/>
          </a:p>
        </p:txBody>
      </p:sp>
      <p:sp>
        <p:nvSpPr>
          <p:cNvPr id="3" name="フッター プレースホルダー 2">
            <a:extLst>
              <a:ext uri="{FF2B5EF4-FFF2-40B4-BE49-F238E27FC236}">
                <a16:creationId xmlns:a16="http://schemas.microsoft.com/office/drawing/2014/main" id="{A157AE66-0417-2113-E71F-DC14016A174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8BA4C52-D969-91BD-A2DE-08FC0C987B5E}"/>
              </a:ext>
            </a:extLst>
          </p:cNvPr>
          <p:cNvSpPr>
            <a:spLocks noGrp="1"/>
          </p:cNvSpPr>
          <p:nvPr>
            <p:ph type="sldNum" sz="quarter" idx="12"/>
          </p:nvPr>
        </p:nvSpPr>
        <p:spPr/>
        <p:txBody>
          <a:bodyPr/>
          <a:lstStyle/>
          <a:p>
            <a:fld id="{8DD95A5A-37E5-9648-8BC0-004D586CB048}" type="slidenum">
              <a:rPr kumimoji="1" lang="ja-JP" altLang="en-US" smtClean="0"/>
              <a:t>‹#›</a:t>
            </a:fld>
            <a:endParaRPr kumimoji="1" lang="ja-JP" altLang="en-US"/>
          </a:p>
        </p:txBody>
      </p:sp>
    </p:spTree>
    <p:extLst>
      <p:ext uri="{BB962C8B-B14F-4D97-AF65-F5344CB8AC3E}">
        <p14:creationId xmlns:p14="http://schemas.microsoft.com/office/powerpoint/2010/main" val="1954478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611D2C-7223-2673-0B60-170FF6A1AF6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8312214-6CB7-9508-2B7B-97F7214E05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A8C5F61-28A5-9264-0093-F852DB04FE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EEBB153-EBC9-E160-325C-A3E65A58EDFB}"/>
              </a:ext>
            </a:extLst>
          </p:cNvPr>
          <p:cNvSpPr>
            <a:spLocks noGrp="1"/>
          </p:cNvSpPr>
          <p:nvPr>
            <p:ph type="dt" sz="half" idx="10"/>
          </p:nvPr>
        </p:nvSpPr>
        <p:spPr/>
        <p:txBody>
          <a:bodyPr/>
          <a:lstStyle/>
          <a:p>
            <a:fld id="{E939F32B-53BF-BA42-BA8F-BB934FD1107B}" type="datetimeFigureOut">
              <a:rPr kumimoji="1" lang="ja-JP" altLang="en-US" smtClean="0"/>
              <a:t>2022/8/25</a:t>
            </a:fld>
            <a:endParaRPr kumimoji="1" lang="ja-JP" altLang="en-US"/>
          </a:p>
        </p:txBody>
      </p:sp>
      <p:sp>
        <p:nvSpPr>
          <p:cNvPr id="6" name="フッター プレースホルダー 5">
            <a:extLst>
              <a:ext uri="{FF2B5EF4-FFF2-40B4-BE49-F238E27FC236}">
                <a16:creationId xmlns:a16="http://schemas.microsoft.com/office/drawing/2014/main" id="{586F1910-1374-B75E-0FA4-E5B4453977D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E19715A-D2C0-FC32-0823-5583F523C101}"/>
              </a:ext>
            </a:extLst>
          </p:cNvPr>
          <p:cNvSpPr>
            <a:spLocks noGrp="1"/>
          </p:cNvSpPr>
          <p:nvPr>
            <p:ph type="sldNum" sz="quarter" idx="12"/>
          </p:nvPr>
        </p:nvSpPr>
        <p:spPr/>
        <p:txBody>
          <a:bodyPr/>
          <a:lstStyle/>
          <a:p>
            <a:fld id="{8DD95A5A-37E5-9648-8BC0-004D586CB048}" type="slidenum">
              <a:rPr kumimoji="1" lang="ja-JP" altLang="en-US" smtClean="0"/>
              <a:t>‹#›</a:t>
            </a:fld>
            <a:endParaRPr kumimoji="1" lang="ja-JP" altLang="en-US"/>
          </a:p>
        </p:txBody>
      </p:sp>
    </p:spTree>
    <p:extLst>
      <p:ext uri="{BB962C8B-B14F-4D97-AF65-F5344CB8AC3E}">
        <p14:creationId xmlns:p14="http://schemas.microsoft.com/office/powerpoint/2010/main" val="2955906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20BA58-9307-5311-5283-7348A5262BB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7F70F0A-0A7B-0B79-2B52-511268A4F9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83A8D0E-ED06-EE3D-B3F6-29AD0102F3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5C28DD0-8E3D-70FE-22AE-F6F3D02D46AA}"/>
              </a:ext>
            </a:extLst>
          </p:cNvPr>
          <p:cNvSpPr>
            <a:spLocks noGrp="1"/>
          </p:cNvSpPr>
          <p:nvPr>
            <p:ph type="dt" sz="half" idx="10"/>
          </p:nvPr>
        </p:nvSpPr>
        <p:spPr/>
        <p:txBody>
          <a:bodyPr/>
          <a:lstStyle/>
          <a:p>
            <a:fld id="{E939F32B-53BF-BA42-BA8F-BB934FD1107B}" type="datetimeFigureOut">
              <a:rPr kumimoji="1" lang="ja-JP" altLang="en-US" smtClean="0"/>
              <a:t>2022/8/25</a:t>
            </a:fld>
            <a:endParaRPr kumimoji="1" lang="ja-JP" altLang="en-US"/>
          </a:p>
        </p:txBody>
      </p:sp>
      <p:sp>
        <p:nvSpPr>
          <p:cNvPr id="6" name="フッター プレースホルダー 5">
            <a:extLst>
              <a:ext uri="{FF2B5EF4-FFF2-40B4-BE49-F238E27FC236}">
                <a16:creationId xmlns:a16="http://schemas.microsoft.com/office/drawing/2014/main" id="{55935840-163B-DCCE-9593-3CB4FE1AA4E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1A40156-CC59-6A5F-36F1-64E5E92FFAB6}"/>
              </a:ext>
            </a:extLst>
          </p:cNvPr>
          <p:cNvSpPr>
            <a:spLocks noGrp="1"/>
          </p:cNvSpPr>
          <p:nvPr>
            <p:ph type="sldNum" sz="quarter" idx="12"/>
          </p:nvPr>
        </p:nvSpPr>
        <p:spPr/>
        <p:txBody>
          <a:bodyPr/>
          <a:lstStyle/>
          <a:p>
            <a:fld id="{8DD95A5A-37E5-9648-8BC0-004D586CB048}" type="slidenum">
              <a:rPr kumimoji="1" lang="ja-JP" altLang="en-US" smtClean="0"/>
              <a:t>‹#›</a:t>
            </a:fld>
            <a:endParaRPr kumimoji="1" lang="ja-JP" altLang="en-US"/>
          </a:p>
        </p:txBody>
      </p:sp>
    </p:spTree>
    <p:extLst>
      <p:ext uri="{BB962C8B-B14F-4D97-AF65-F5344CB8AC3E}">
        <p14:creationId xmlns:p14="http://schemas.microsoft.com/office/powerpoint/2010/main" val="3759661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A370CAD-25A9-F6B7-1E5E-EFEC5D69A0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5065155-1C11-7E06-2D32-A792406A77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C51F9FD-BF68-E1D6-F3DC-A277F49598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39F32B-53BF-BA42-BA8F-BB934FD1107B}" type="datetimeFigureOut">
              <a:rPr kumimoji="1" lang="ja-JP" altLang="en-US" smtClean="0"/>
              <a:t>2022/8/25</a:t>
            </a:fld>
            <a:endParaRPr kumimoji="1" lang="ja-JP" altLang="en-US"/>
          </a:p>
        </p:txBody>
      </p:sp>
      <p:sp>
        <p:nvSpPr>
          <p:cNvPr id="5" name="フッター プレースホルダー 4">
            <a:extLst>
              <a:ext uri="{FF2B5EF4-FFF2-40B4-BE49-F238E27FC236}">
                <a16:creationId xmlns:a16="http://schemas.microsoft.com/office/drawing/2014/main" id="{DBDE45B8-9A3D-C1AD-B362-F0D1D0C3BA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CB8E0B8-4FE1-2496-B895-DB402B6A14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D95A5A-37E5-9648-8BC0-004D586CB048}" type="slidenum">
              <a:rPr kumimoji="1" lang="ja-JP" altLang="en-US" smtClean="0"/>
              <a:t>‹#›</a:t>
            </a:fld>
            <a:endParaRPr kumimoji="1" lang="ja-JP" altLang="en-US"/>
          </a:p>
        </p:txBody>
      </p:sp>
    </p:spTree>
    <p:extLst>
      <p:ext uri="{BB962C8B-B14F-4D97-AF65-F5344CB8AC3E}">
        <p14:creationId xmlns:p14="http://schemas.microsoft.com/office/powerpoint/2010/main" val="291186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0.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0.png"/><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jp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jpg"/><Relationship Id="rId7"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08AF3F-4C94-592B-3E0B-2577D7F448F4}"/>
              </a:ext>
            </a:extLst>
          </p:cNvPr>
          <p:cNvSpPr>
            <a:spLocks noGrp="1"/>
          </p:cNvSpPr>
          <p:nvPr>
            <p:ph type="ctrTitle"/>
          </p:nvPr>
        </p:nvSpPr>
        <p:spPr/>
        <p:txBody>
          <a:bodyPr/>
          <a:lstStyle/>
          <a:p>
            <a:r>
              <a:rPr lang="en-US" altLang="ja-JP" b="1" dirty="0">
                <a:latin typeface="Arial" panose="020B0604020202020204" pitchFamily="34" charset="0"/>
                <a:cs typeface="Arial" panose="020B0604020202020204" pitchFamily="34" charset="0"/>
              </a:rPr>
              <a:t>2022/08/26</a:t>
            </a:r>
            <a:endParaRPr kumimoji="1" lang="ja-JP" altLang="en-US" b="1">
              <a:latin typeface="Arial" panose="020B0604020202020204" pitchFamily="34" charset="0"/>
              <a:cs typeface="Arial" panose="020B0604020202020204" pitchFamily="34" charset="0"/>
            </a:endParaRPr>
          </a:p>
        </p:txBody>
      </p:sp>
      <p:sp>
        <p:nvSpPr>
          <p:cNvPr id="3" name="字幕 2">
            <a:extLst>
              <a:ext uri="{FF2B5EF4-FFF2-40B4-BE49-F238E27FC236}">
                <a16:creationId xmlns:a16="http://schemas.microsoft.com/office/drawing/2014/main" id="{2FA88F6E-CEA5-4A8A-6B8B-96AC53CCA82F}"/>
              </a:ext>
            </a:extLst>
          </p:cNvPr>
          <p:cNvSpPr>
            <a:spLocks noGrp="1"/>
          </p:cNvSpPr>
          <p:nvPr>
            <p:ph type="subTitle" idx="1"/>
          </p:nvPr>
        </p:nvSpPr>
        <p:spPr/>
        <p:txBody>
          <a:bodyPr/>
          <a:lstStyle/>
          <a:p>
            <a:r>
              <a:rPr kumimoji="1" lang="en-US" altLang="ja-JP" b="1" dirty="0" err="1">
                <a:latin typeface="Arial" panose="020B0604020202020204" pitchFamily="34" charset="0"/>
                <a:cs typeface="Arial" panose="020B0604020202020204" pitchFamily="34" charset="0"/>
              </a:rPr>
              <a:t>Hiroo</a:t>
            </a:r>
            <a:r>
              <a:rPr kumimoji="1" lang="en-US" altLang="ja-JP" b="1" dirty="0">
                <a:latin typeface="Arial" panose="020B0604020202020204" pitchFamily="34" charset="0"/>
                <a:cs typeface="Arial" panose="020B0604020202020204" pitchFamily="34" charset="0"/>
              </a:rPr>
              <a:t> Miyata</a:t>
            </a:r>
            <a:endParaRPr kumimoji="1" lang="ja-JP" altLang="en-US"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069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2DE38F-7ED3-224D-0B2E-4A501EED9298}"/>
              </a:ext>
            </a:extLst>
          </p:cNvPr>
          <p:cNvSpPr>
            <a:spLocks noGrp="1"/>
          </p:cNvSpPr>
          <p:nvPr>
            <p:ph type="title"/>
          </p:nvPr>
        </p:nvSpPr>
        <p:spPr>
          <a:xfrm>
            <a:off x="838200" y="2766218"/>
            <a:ext cx="10515600" cy="1325563"/>
          </a:xfrm>
        </p:spPr>
        <p:txBody>
          <a:bodyPr/>
          <a:lstStyle/>
          <a:p>
            <a:pPr algn="ctr"/>
            <a:r>
              <a:rPr kumimoji="1" lang="en-US" altLang="ja-JP" b="1" dirty="0"/>
              <a:t>Appendix</a:t>
            </a:r>
            <a:endParaRPr kumimoji="1" lang="ja-JP" altLang="en-US" b="1"/>
          </a:p>
        </p:txBody>
      </p:sp>
    </p:spTree>
    <p:extLst>
      <p:ext uri="{BB962C8B-B14F-4D97-AF65-F5344CB8AC3E}">
        <p14:creationId xmlns:p14="http://schemas.microsoft.com/office/powerpoint/2010/main" val="1678852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a:extLst>
              <a:ext uri="{FF2B5EF4-FFF2-40B4-BE49-F238E27FC236}">
                <a16:creationId xmlns:a16="http://schemas.microsoft.com/office/drawing/2014/main" id="{8D412E3A-7734-E7AA-0366-8C7919EFE5D7}"/>
              </a:ext>
            </a:extLst>
          </p:cNvPr>
          <p:cNvSpPr txBox="1">
            <a:spLocks/>
          </p:cNvSpPr>
          <p:nvPr/>
        </p:nvSpPr>
        <p:spPr>
          <a:xfrm>
            <a:off x="224118" y="1011922"/>
            <a:ext cx="11743764" cy="56769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3600" dirty="0">
              <a:latin typeface="Arial" panose="020B0604020202020204" pitchFamily="34" charset="0"/>
              <a:cs typeface="Arial" panose="020B0604020202020204" pitchFamily="34" charset="0"/>
            </a:endParaRPr>
          </a:p>
        </p:txBody>
      </p:sp>
      <p:sp>
        <p:nvSpPr>
          <p:cNvPr id="55" name="タイトル 1">
            <a:extLst>
              <a:ext uri="{FF2B5EF4-FFF2-40B4-BE49-F238E27FC236}">
                <a16:creationId xmlns:a16="http://schemas.microsoft.com/office/drawing/2014/main" id="{446233EE-B4E1-1923-AA87-4712A5715AE5}"/>
              </a:ext>
            </a:extLst>
          </p:cNvPr>
          <p:cNvSpPr txBox="1">
            <a:spLocks/>
          </p:cNvSpPr>
          <p:nvPr/>
        </p:nvSpPr>
        <p:spPr>
          <a:xfrm>
            <a:off x="224117" y="169177"/>
            <a:ext cx="11743765" cy="842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b="1" dirty="0">
                <a:latin typeface="Arial" panose="020B0604020202020204" pitchFamily="34" charset="0"/>
                <a:cs typeface="Arial" panose="020B0604020202020204" pitchFamily="34" charset="0"/>
              </a:rPr>
              <a:t>Relationship between α&amp;β</a:t>
            </a:r>
          </a:p>
        </p:txBody>
      </p:sp>
    </p:spTree>
    <p:extLst>
      <p:ext uri="{BB962C8B-B14F-4D97-AF65-F5344CB8AC3E}">
        <p14:creationId xmlns:p14="http://schemas.microsoft.com/office/powerpoint/2010/main" val="3902209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a:extLst>
              <a:ext uri="{FF2B5EF4-FFF2-40B4-BE49-F238E27FC236}">
                <a16:creationId xmlns:a16="http://schemas.microsoft.com/office/drawing/2014/main" id="{8D412E3A-7734-E7AA-0366-8C7919EFE5D7}"/>
              </a:ext>
            </a:extLst>
          </p:cNvPr>
          <p:cNvSpPr txBox="1">
            <a:spLocks/>
          </p:cNvSpPr>
          <p:nvPr/>
        </p:nvSpPr>
        <p:spPr>
          <a:xfrm>
            <a:off x="224118" y="1011922"/>
            <a:ext cx="11743764" cy="56769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3600" dirty="0">
              <a:latin typeface="Arial" panose="020B0604020202020204" pitchFamily="34" charset="0"/>
              <a:cs typeface="Arial" panose="020B0604020202020204" pitchFamily="34" charset="0"/>
            </a:endParaRPr>
          </a:p>
        </p:txBody>
      </p:sp>
      <p:sp>
        <p:nvSpPr>
          <p:cNvPr id="55" name="タイトル 1">
            <a:extLst>
              <a:ext uri="{FF2B5EF4-FFF2-40B4-BE49-F238E27FC236}">
                <a16:creationId xmlns:a16="http://schemas.microsoft.com/office/drawing/2014/main" id="{446233EE-B4E1-1923-AA87-4712A5715AE5}"/>
              </a:ext>
            </a:extLst>
          </p:cNvPr>
          <p:cNvSpPr txBox="1">
            <a:spLocks/>
          </p:cNvSpPr>
          <p:nvPr/>
        </p:nvSpPr>
        <p:spPr>
          <a:xfrm>
            <a:off x="224117" y="169177"/>
            <a:ext cx="11743765" cy="842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b="1" dirty="0">
                <a:latin typeface="Arial" panose="020B0604020202020204" pitchFamily="34" charset="0"/>
                <a:cs typeface="Arial" panose="020B0604020202020204" pitchFamily="34" charset="0"/>
              </a:rPr>
              <a:t>Trap after normalization until Day6</a:t>
            </a:r>
          </a:p>
        </p:txBody>
      </p:sp>
      <p:pic>
        <p:nvPicPr>
          <p:cNvPr id="2" name="図 1" descr="グラフ, 折れ線グラフ&#10;&#10;自動的に生成された説明">
            <a:extLst>
              <a:ext uri="{FF2B5EF4-FFF2-40B4-BE49-F238E27FC236}">
                <a16:creationId xmlns:a16="http://schemas.microsoft.com/office/drawing/2014/main" id="{C087A726-794B-D57C-932E-54C0671AE04D}"/>
              </a:ext>
            </a:extLst>
          </p:cNvPr>
          <p:cNvPicPr>
            <a:picLocks noChangeAspect="1"/>
          </p:cNvPicPr>
          <p:nvPr/>
        </p:nvPicPr>
        <p:blipFill>
          <a:blip r:embed="rId3"/>
          <a:stretch>
            <a:fillRect/>
          </a:stretch>
        </p:blipFill>
        <p:spPr>
          <a:xfrm>
            <a:off x="0" y="1958339"/>
            <a:ext cx="6622113" cy="2941322"/>
          </a:xfrm>
          <a:prstGeom prst="rect">
            <a:avLst/>
          </a:prstGeom>
        </p:spPr>
      </p:pic>
      <p:pic>
        <p:nvPicPr>
          <p:cNvPr id="3" name="図 2" descr="グラフ, 折れ線グラフ&#10;&#10;自動的に生成された説明">
            <a:extLst>
              <a:ext uri="{FF2B5EF4-FFF2-40B4-BE49-F238E27FC236}">
                <a16:creationId xmlns:a16="http://schemas.microsoft.com/office/drawing/2014/main" id="{10A67C6F-4B65-20F6-D4DC-E6F1AB4DDAF5}"/>
              </a:ext>
            </a:extLst>
          </p:cNvPr>
          <p:cNvPicPr>
            <a:picLocks noChangeAspect="1"/>
          </p:cNvPicPr>
          <p:nvPr/>
        </p:nvPicPr>
        <p:blipFill>
          <a:blip r:embed="rId4"/>
          <a:stretch>
            <a:fillRect/>
          </a:stretch>
        </p:blipFill>
        <p:spPr>
          <a:xfrm>
            <a:off x="7770648" y="2095500"/>
            <a:ext cx="3556000" cy="2667000"/>
          </a:xfrm>
          <a:prstGeom prst="rect">
            <a:avLst/>
          </a:prstGeom>
        </p:spPr>
      </p:pic>
    </p:spTree>
    <p:extLst>
      <p:ext uri="{BB962C8B-B14F-4D97-AF65-F5344CB8AC3E}">
        <p14:creationId xmlns:p14="http://schemas.microsoft.com/office/powerpoint/2010/main" val="2306107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a:extLst>
              <a:ext uri="{FF2B5EF4-FFF2-40B4-BE49-F238E27FC236}">
                <a16:creationId xmlns:a16="http://schemas.microsoft.com/office/drawing/2014/main" id="{8D412E3A-7734-E7AA-0366-8C7919EFE5D7}"/>
              </a:ext>
            </a:extLst>
          </p:cNvPr>
          <p:cNvSpPr txBox="1">
            <a:spLocks/>
          </p:cNvSpPr>
          <p:nvPr/>
        </p:nvSpPr>
        <p:spPr>
          <a:xfrm>
            <a:off x="224118" y="1011922"/>
            <a:ext cx="11743764" cy="56769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3600" dirty="0">
              <a:latin typeface="Arial" panose="020B0604020202020204" pitchFamily="34" charset="0"/>
              <a:cs typeface="Arial" panose="020B0604020202020204" pitchFamily="34" charset="0"/>
            </a:endParaRPr>
          </a:p>
        </p:txBody>
      </p:sp>
      <p:sp>
        <p:nvSpPr>
          <p:cNvPr id="55" name="タイトル 1">
            <a:extLst>
              <a:ext uri="{FF2B5EF4-FFF2-40B4-BE49-F238E27FC236}">
                <a16:creationId xmlns:a16="http://schemas.microsoft.com/office/drawing/2014/main" id="{446233EE-B4E1-1923-AA87-4712A5715AE5}"/>
              </a:ext>
            </a:extLst>
          </p:cNvPr>
          <p:cNvSpPr txBox="1">
            <a:spLocks/>
          </p:cNvSpPr>
          <p:nvPr/>
        </p:nvSpPr>
        <p:spPr>
          <a:xfrm>
            <a:off x="224117" y="169177"/>
            <a:ext cx="11743765" cy="84274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b="1" dirty="0">
                <a:latin typeface="Arial" panose="020B0604020202020204" pitchFamily="34" charset="0"/>
                <a:cs typeface="Arial" panose="020B0604020202020204" pitchFamily="34" charset="0"/>
              </a:rPr>
              <a:t>Co-contraction at delay period (-150 ~ +50ms)</a:t>
            </a:r>
          </a:p>
        </p:txBody>
      </p:sp>
    </p:spTree>
    <p:extLst>
      <p:ext uri="{BB962C8B-B14F-4D97-AF65-F5344CB8AC3E}">
        <p14:creationId xmlns:p14="http://schemas.microsoft.com/office/powerpoint/2010/main" val="1580528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0CDC6C-2F30-C3A3-3882-F8FE0D2E4B89}"/>
              </a:ext>
            </a:extLst>
          </p:cNvPr>
          <p:cNvSpPr>
            <a:spLocks noGrp="1"/>
          </p:cNvSpPr>
          <p:nvPr>
            <p:ph type="title"/>
          </p:nvPr>
        </p:nvSpPr>
        <p:spPr/>
        <p:txBody>
          <a:bodyPr/>
          <a:lstStyle/>
          <a:p>
            <a:r>
              <a:rPr kumimoji="1" lang="en-US" altLang="ja-JP" dirty="0"/>
              <a:t>Issue Tree</a:t>
            </a:r>
            <a:endParaRPr kumimoji="1" lang="ja-JP" altLang="en-US"/>
          </a:p>
        </p:txBody>
      </p:sp>
      <p:sp>
        <p:nvSpPr>
          <p:cNvPr id="3" name="コンテンツ プレースホルダー 2">
            <a:extLst>
              <a:ext uri="{FF2B5EF4-FFF2-40B4-BE49-F238E27FC236}">
                <a16:creationId xmlns:a16="http://schemas.microsoft.com/office/drawing/2014/main" id="{38117ECC-C90C-4AD4-E4F1-F49BD0ACA668}"/>
              </a:ext>
            </a:extLst>
          </p:cNvPr>
          <p:cNvSpPr>
            <a:spLocks noGrp="1"/>
          </p:cNvSpPr>
          <p:nvPr>
            <p:ph idx="1"/>
          </p:nvPr>
        </p:nvSpPr>
        <p:spPr/>
        <p:txBody>
          <a:bodyPr>
            <a:normAutofit fontScale="70000" lnSpcReduction="20000"/>
          </a:bodyPr>
          <a:lstStyle/>
          <a:p>
            <a:r>
              <a:rPr kumimoji="1" lang="en-US" altLang="ja-JP" dirty="0"/>
              <a:t>Main Claim: </a:t>
            </a:r>
            <a:r>
              <a:rPr lang="en-US" altLang="ja-JP" dirty="0"/>
              <a:t>10</a:t>
            </a:r>
            <a:r>
              <a:rPr lang="ja-JP" altLang="en-US"/>
              <a:t>次元の</a:t>
            </a:r>
            <a:r>
              <a:rPr lang="en-US" altLang="ja-JP" dirty="0"/>
              <a:t>regression</a:t>
            </a:r>
            <a:r>
              <a:rPr lang="ja-JP" altLang="en-US"/>
              <a:t>により、日を跨ぐ計測の標準化を向上させられるのではないか？</a:t>
            </a:r>
            <a:endParaRPr lang="en-US" altLang="ja-JP" dirty="0"/>
          </a:p>
          <a:p>
            <a:pPr lvl="1"/>
            <a:r>
              <a:rPr lang="ja-JP" altLang="en-US"/>
              <a:t>背景</a:t>
            </a:r>
            <a:r>
              <a:rPr kumimoji="1" lang="ja-JP" altLang="en-US"/>
              <a:t>知識</a:t>
            </a:r>
            <a:endParaRPr kumimoji="1" lang="en-US" altLang="ja-JP" dirty="0"/>
          </a:p>
          <a:p>
            <a:pPr lvl="2"/>
            <a:r>
              <a:rPr kumimoji="1" lang="ja-JP" altLang="en-US"/>
              <a:t>データは様々な原因によって変化してしまうため、原因の特定は難しい</a:t>
            </a:r>
            <a:endParaRPr kumimoji="1" lang="en-US" altLang="ja-JP" dirty="0"/>
          </a:p>
          <a:p>
            <a:pPr lvl="2"/>
            <a:r>
              <a:rPr lang="ja-JP" altLang="en-US"/>
              <a:t>そのため、運動の形によって標準化手法を変えている</a:t>
            </a:r>
            <a:endParaRPr lang="en-US" altLang="ja-JP" dirty="0"/>
          </a:p>
          <a:p>
            <a:pPr lvl="3"/>
            <a:r>
              <a:rPr lang="en-US" altLang="ja-JP" dirty="0"/>
              <a:t>Isometric</a:t>
            </a:r>
            <a:r>
              <a:rPr lang="ja-JP" altLang="en-US"/>
              <a:t>・・・筋肉の長さを変えない</a:t>
            </a:r>
            <a:r>
              <a:rPr lang="en-US" altLang="ja-JP" dirty="0"/>
              <a:t>(</a:t>
            </a:r>
            <a:r>
              <a:rPr lang="ja-JP" altLang="en-US"/>
              <a:t>動かさない</a:t>
            </a:r>
            <a:r>
              <a:rPr lang="en-US" altLang="ja-JP" dirty="0"/>
              <a:t>)</a:t>
            </a:r>
            <a:r>
              <a:rPr lang="ja-JP" altLang="en-US"/>
              <a:t>状態で力を入れたり抜いた時</a:t>
            </a:r>
            <a:endParaRPr lang="en-US" altLang="ja-JP" dirty="0"/>
          </a:p>
          <a:p>
            <a:pPr lvl="3"/>
            <a:r>
              <a:rPr lang="en-US" altLang="ja-JP" dirty="0"/>
              <a:t>Isokinetic</a:t>
            </a:r>
            <a:r>
              <a:rPr lang="ja-JP" altLang="en-US"/>
              <a:t>・・・同じ速度で運動させた時</a:t>
            </a:r>
            <a:endParaRPr lang="en-US" altLang="ja-JP" dirty="0"/>
          </a:p>
          <a:p>
            <a:pPr lvl="3"/>
            <a:r>
              <a:rPr lang="en-US" altLang="ja-JP" dirty="0"/>
              <a:t>Dynamic</a:t>
            </a:r>
            <a:r>
              <a:rPr lang="ja-JP" altLang="en-US"/>
              <a:t>・・・大きな運動をしている時</a:t>
            </a:r>
            <a:r>
              <a:rPr lang="en-US" altLang="ja-JP" dirty="0"/>
              <a:t>(</a:t>
            </a:r>
            <a:r>
              <a:rPr lang="ja-JP" altLang="en-US"/>
              <a:t>歩行</a:t>
            </a:r>
            <a:r>
              <a:rPr lang="en-US" altLang="ja-JP" dirty="0"/>
              <a:t>)</a:t>
            </a:r>
          </a:p>
          <a:p>
            <a:pPr lvl="2"/>
            <a:r>
              <a:rPr lang="en-US" altLang="ja-JP" dirty="0"/>
              <a:t>BCI</a:t>
            </a:r>
            <a:r>
              <a:rPr lang="ja-JP" altLang="en-US"/>
              <a:t>の実験では、歩行のように、大まかな動きは一緒だが毎回経路が違うという状況が当てはまるので、</a:t>
            </a:r>
            <a:r>
              <a:rPr lang="en-US" altLang="ja-JP" dirty="0"/>
              <a:t>Dynamic</a:t>
            </a:r>
            <a:r>
              <a:rPr lang="ja-JP" altLang="en-US"/>
              <a:t>な時の標準化が良いと考えられる。しかし、</a:t>
            </a:r>
            <a:r>
              <a:rPr lang="en-US" altLang="ja-JP" dirty="0"/>
              <a:t>muscle activate</a:t>
            </a:r>
            <a:r>
              <a:rPr lang="ja-JP" altLang="en-US"/>
              <a:t>に対する</a:t>
            </a:r>
            <a:r>
              <a:rPr lang="en-US" altLang="ja-JP" dirty="0"/>
              <a:t>MVC</a:t>
            </a:r>
            <a:r>
              <a:rPr lang="ja-JP" altLang="en-US"/>
              <a:t>のような強い指標にはならない。トライごとの分散を抑えてくれているため。</a:t>
            </a:r>
            <a:endParaRPr lang="en-US" altLang="ja-JP" dirty="0"/>
          </a:p>
          <a:p>
            <a:pPr lvl="1"/>
            <a:r>
              <a:rPr lang="ja-JP" altLang="en-US"/>
              <a:t>標準化手法について</a:t>
            </a:r>
            <a:endParaRPr lang="en-US" altLang="ja-JP" dirty="0"/>
          </a:p>
          <a:p>
            <a:pPr lvl="2"/>
            <a:r>
              <a:rPr lang="ja-JP" altLang="en-US"/>
              <a:t>手法の詳細</a:t>
            </a:r>
            <a:endParaRPr lang="en-US" altLang="ja-JP" dirty="0"/>
          </a:p>
          <a:p>
            <a:pPr lvl="2"/>
            <a:r>
              <a:rPr lang="ja-JP" altLang="en-US"/>
              <a:t>どうしてそれが標準化において適切と言えるのか？</a:t>
            </a:r>
            <a:endParaRPr lang="en-US" altLang="ja-JP" dirty="0"/>
          </a:p>
          <a:p>
            <a:pPr lvl="3"/>
            <a:r>
              <a:rPr lang="ja-JP" altLang="en-US"/>
              <a:t>各方向の割合、</a:t>
            </a:r>
            <a:r>
              <a:rPr lang="en-US" altLang="ja-JP" dirty="0"/>
              <a:t>reward</a:t>
            </a:r>
            <a:r>
              <a:rPr lang="ja-JP" altLang="en-US"/>
              <a:t>分布が日間で均一であり、無理に信号が歪んでいる訳ではない</a:t>
            </a:r>
            <a:endParaRPr lang="en-US" altLang="ja-JP" dirty="0"/>
          </a:p>
          <a:p>
            <a:pPr lvl="3"/>
            <a:r>
              <a:rPr lang="en-US" altLang="ja-JP" dirty="0"/>
              <a:t>Delay period</a:t>
            </a:r>
            <a:r>
              <a:rPr lang="ja-JP" altLang="en-US"/>
              <a:t>も変に形が変形していないか？</a:t>
            </a:r>
            <a:endParaRPr lang="en-US" altLang="ja-JP" dirty="0"/>
          </a:p>
          <a:p>
            <a:pPr lvl="2"/>
            <a:r>
              <a:rPr lang="ja-JP" altLang="en-US"/>
              <a:t>一般的な手法</a:t>
            </a:r>
            <a:r>
              <a:rPr lang="en-US" altLang="ja-JP" dirty="0"/>
              <a:t>(</a:t>
            </a:r>
            <a:r>
              <a:rPr lang="ja-JP" altLang="en-US"/>
              <a:t>全体を</a:t>
            </a:r>
            <a:r>
              <a:rPr lang="en-US" altLang="ja-JP" dirty="0"/>
              <a:t>mean</a:t>
            </a:r>
            <a:r>
              <a:rPr lang="ja-JP" altLang="en-US"/>
              <a:t>割る</a:t>
            </a:r>
            <a:r>
              <a:rPr lang="en-US" altLang="ja-JP" dirty="0"/>
              <a:t>)</a:t>
            </a:r>
            <a:r>
              <a:rPr lang="ja-JP" altLang="en-US"/>
              <a:t>との比較</a:t>
            </a:r>
            <a:endParaRPr lang="en-US" altLang="ja-JP" dirty="0"/>
          </a:p>
          <a:p>
            <a:pPr lvl="3"/>
            <a:r>
              <a:rPr lang="ja-JP" altLang="en-US"/>
              <a:t>標準化後の信号の分散</a:t>
            </a:r>
            <a:endParaRPr lang="en-US" altLang="ja-JP" dirty="0"/>
          </a:p>
          <a:p>
            <a:pPr lvl="1"/>
            <a:r>
              <a:rPr lang="en-US" altLang="ja-JP" dirty="0"/>
              <a:t>Reward Axis</a:t>
            </a:r>
            <a:r>
              <a:rPr lang="ja-JP" altLang="en-US"/>
              <a:t>は</a:t>
            </a:r>
            <a:r>
              <a:rPr lang="en-US" altLang="ja-JP" dirty="0"/>
              <a:t>co-contraction</a:t>
            </a:r>
            <a:r>
              <a:rPr lang="ja-JP" altLang="en-US"/>
              <a:t>の影響によるものではないことが分かった。</a:t>
            </a:r>
            <a:endParaRPr lang="en-US" altLang="ja-JP" dirty="0"/>
          </a:p>
          <a:p>
            <a:pPr lvl="3"/>
            <a:endParaRPr lang="en-US" altLang="ja-JP" dirty="0"/>
          </a:p>
          <a:p>
            <a:pPr lvl="3"/>
            <a:endParaRPr lang="en-US" altLang="ja-JP" dirty="0"/>
          </a:p>
          <a:p>
            <a:pPr lvl="3"/>
            <a:endParaRPr lang="en-US" altLang="ja-JP" dirty="0"/>
          </a:p>
          <a:p>
            <a:pPr lvl="3"/>
            <a:endParaRPr lang="en-US" altLang="ja-JP" dirty="0"/>
          </a:p>
          <a:p>
            <a:pPr lvl="1"/>
            <a:endParaRPr kumimoji="1" lang="en-US" altLang="ja-JP" dirty="0"/>
          </a:p>
          <a:p>
            <a:pPr lvl="1"/>
            <a:endParaRPr kumimoji="1" lang="ja-JP" altLang="en-US"/>
          </a:p>
        </p:txBody>
      </p:sp>
    </p:spTree>
    <p:extLst>
      <p:ext uri="{BB962C8B-B14F-4D97-AF65-F5344CB8AC3E}">
        <p14:creationId xmlns:p14="http://schemas.microsoft.com/office/powerpoint/2010/main" val="701630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4B5495-8232-23AE-1310-8AEB27FEDAF3}"/>
              </a:ext>
            </a:extLst>
          </p:cNvPr>
          <p:cNvSpPr>
            <a:spLocks noGrp="1"/>
          </p:cNvSpPr>
          <p:nvPr>
            <p:ph type="title"/>
          </p:nvPr>
        </p:nvSpPr>
        <p:spPr/>
        <p:txBody>
          <a:bodyPr/>
          <a:lstStyle/>
          <a:p>
            <a:r>
              <a:rPr kumimoji="1" lang="ja-JP" altLang="en-US"/>
              <a:t>背景知識</a:t>
            </a:r>
            <a:r>
              <a:rPr kumimoji="1" lang="en-US" altLang="ja-JP" dirty="0"/>
              <a:t>&amp;</a:t>
            </a:r>
            <a:r>
              <a:rPr kumimoji="1" lang="ja-JP" altLang="en-US"/>
              <a:t>一般化手法</a:t>
            </a:r>
          </a:p>
        </p:txBody>
      </p:sp>
      <p:pic>
        <p:nvPicPr>
          <p:cNvPr id="7" name="図 6" descr="テーブル&#10;&#10;自動的に生成された説明">
            <a:extLst>
              <a:ext uri="{FF2B5EF4-FFF2-40B4-BE49-F238E27FC236}">
                <a16:creationId xmlns:a16="http://schemas.microsoft.com/office/drawing/2014/main" id="{F27C6C5A-D5EB-16B5-A157-B77AF80B160A}"/>
              </a:ext>
            </a:extLst>
          </p:cNvPr>
          <p:cNvPicPr>
            <a:picLocks noChangeAspect="1"/>
          </p:cNvPicPr>
          <p:nvPr/>
        </p:nvPicPr>
        <p:blipFill>
          <a:blip r:embed="rId2"/>
          <a:stretch>
            <a:fillRect/>
          </a:stretch>
        </p:blipFill>
        <p:spPr>
          <a:xfrm>
            <a:off x="0" y="267896"/>
            <a:ext cx="12192000" cy="6322207"/>
          </a:xfrm>
          <a:prstGeom prst="rect">
            <a:avLst/>
          </a:prstGeom>
        </p:spPr>
      </p:pic>
      <p:sp>
        <p:nvSpPr>
          <p:cNvPr id="8" name="角丸四角形 7">
            <a:extLst>
              <a:ext uri="{FF2B5EF4-FFF2-40B4-BE49-F238E27FC236}">
                <a16:creationId xmlns:a16="http://schemas.microsoft.com/office/drawing/2014/main" id="{13C39E00-673E-23B0-0237-49B93545CC06}"/>
              </a:ext>
            </a:extLst>
          </p:cNvPr>
          <p:cNvSpPr/>
          <p:nvPr/>
        </p:nvSpPr>
        <p:spPr>
          <a:xfrm>
            <a:off x="0" y="4559643"/>
            <a:ext cx="12192000" cy="199338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50229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974904-714B-4085-E101-7C79589D7FAB}"/>
              </a:ext>
            </a:extLst>
          </p:cNvPr>
          <p:cNvSpPr>
            <a:spLocks noGrp="1"/>
          </p:cNvSpPr>
          <p:nvPr>
            <p:ph type="title"/>
          </p:nvPr>
        </p:nvSpPr>
        <p:spPr/>
        <p:txBody>
          <a:bodyPr/>
          <a:lstStyle/>
          <a:p>
            <a:r>
              <a:rPr lang="en-US" altLang="ja-JP" dirty="0"/>
              <a:t>Other Analysis Methods</a:t>
            </a:r>
          </a:p>
        </p:txBody>
      </p:sp>
      <mc:AlternateContent xmlns:mc="http://schemas.openxmlformats.org/markup-compatibility/2006" xmlns:a14="http://schemas.microsoft.com/office/drawing/2010/main">
        <mc:Choice Requires="a14">
          <p:sp>
            <p:nvSpPr>
              <p:cNvPr id="4" name="コンテンツ プレースホルダー 2">
                <a:extLst>
                  <a:ext uri="{FF2B5EF4-FFF2-40B4-BE49-F238E27FC236}">
                    <a16:creationId xmlns:a16="http://schemas.microsoft.com/office/drawing/2014/main" id="{8D412E3A-7734-E7AA-0366-8C7919EFE5D7}"/>
                  </a:ext>
                </a:extLst>
              </p:cNvPr>
              <p:cNvSpPr txBox="1">
                <a:spLocks/>
              </p:cNvSpPr>
              <p:nvPr/>
            </p:nvSpPr>
            <p:spPr>
              <a:xfrm>
                <a:off x="838200" y="1850339"/>
                <a:ext cx="573876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Arial" panose="020B0604020202020204" pitchFamily="34" charset="0"/>
                  <a:buAutoNum type="arabicPeriod"/>
                </a:pPr>
                <a:r>
                  <a:rPr lang="en-US" altLang="ja-JP" dirty="0"/>
                  <a:t>Only successful trials</a:t>
                </a:r>
              </a:p>
              <a:p>
                <a:pPr marL="514350" indent="-514350">
                  <a:buFont typeface="Arial" panose="020B0604020202020204" pitchFamily="34" charset="0"/>
                  <a:buAutoNum type="arabicPeriod"/>
                </a:pPr>
                <a:r>
                  <a:rPr lang="en-US" altLang="ja-JP" dirty="0"/>
                  <a:t>get the peak value of mean EMG trajectory at each direction</a:t>
                </a:r>
              </a:p>
              <a:p>
                <a:pPr marL="514350" indent="-514350">
                  <a:buFont typeface="Arial" panose="020B0604020202020204" pitchFamily="34" charset="0"/>
                  <a:buAutoNum type="arabicPeriod"/>
                </a:pPr>
                <a:r>
                  <a:rPr lang="en-US" altLang="ja-JP" dirty="0"/>
                  <a:t>Linear transformation</a:t>
                </a:r>
              </a:p>
              <a:p>
                <a:pPr marL="971550" lvl="1" indent="-514350">
                  <a:buFont typeface="Arial" panose="020B0604020202020204" pitchFamily="34" charset="0"/>
                  <a:buAutoNum type="arabicPeriod"/>
                </a:pP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𝑛𝑒𝑤</m:t>
                        </m:r>
                      </m:sub>
                    </m:sSub>
                    <m:r>
                      <a:rPr lang="en-US" altLang="ja-JP" b="0" i="1" smtClean="0">
                        <a:latin typeface="Cambria Math" panose="02040503050406030204" pitchFamily="18" charset="0"/>
                      </a:rPr>
                      <m:t>= </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𝑉</m:t>
                        </m:r>
                        <m:r>
                          <a:rPr lang="en-US" altLang="ja-JP" b="0" i="1" smtClean="0">
                            <a:latin typeface="Cambria Math" panose="02040503050406030204" pitchFamily="18" charset="0"/>
                          </a:rPr>
                          <m:t> − </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𝑑𝑒𝑙𝑎𝑦</m:t>
                            </m:r>
                          </m:sub>
                        </m:sSub>
                      </m:num>
                      <m:den>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𝑚𝑎𝑥</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𝑑𝑒𝑙𝑎𝑦</m:t>
                            </m:r>
                          </m:sub>
                        </m:sSub>
                      </m:den>
                    </m:f>
                    <m:r>
                      <a:rPr lang="en-US" altLang="ja-JP" b="0" i="1" smtClean="0">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𝑉</m:t>
                        </m:r>
                      </m:e>
                      <m:sub>
                        <m:r>
                          <a:rPr lang="en-US" altLang="ja-JP" i="1">
                            <a:latin typeface="Cambria Math" panose="02040503050406030204" pitchFamily="18" charset="0"/>
                          </a:rPr>
                          <m:t>𝑔𝑎𝑝</m:t>
                        </m:r>
                      </m:sub>
                      <m:sup>
                        <m:r>
                          <a:rPr lang="en-US" altLang="ja-JP" i="1">
                            <a:latin typeface="Cambria Math" panose="02040503050406030204" pitchFamily="18" charset="0"/>
                          </a:rPr>
                          <m:t>′</m:t>
                        </m:r>
                      </m:sup>
                    </m:sSubSup>
                    <m:r>
                      <a:rPr lang="en-US" altLang="ja-JP" b="0" i="1" smtClean="0">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𝑉</m:t>
                        </m:r>
                      </m:e>
                      <m:sub>
                        <m:r>
                          <a:rPr lang="en-US" altLang="ja-JP" b="0" i="1" smtClean="0">
                            <a:latin typeface="Cambria Math" panose="02040503050406030204" pitchFamily="18" charset="0"/>
                          </a:rPr>
                          <m:t>𝑑𝑒𝑙𝑎𝑦</m:t>
                        </m:r>
                      </m:sub>
                      <m:sup>
                        <m:r>
                          <a:rPr lang="en-US" altLang="ja-JP" i="1">
                            <a:latin typeface="Cambria Math" panose="02040503050406030204" pitchFamily="18" charset="0"/>
                          </a:rPr>
                          <m:t>′</m:t>
                        </m:r>
                      </m:sup>
                    </m:sSubSup>
                  </m:oMath>
                </a14:m>
                <a:endParaRPr lang="en-US" altLang="ja-JP" dirty="0"/>
              </a:p>
            </p:txBody>
          </p:sp>
        </mc:Choice>
        <mc:Fallback xmlns="">
          <p:sp>
            <p:nvSpPr>
              <p:cNvPr id="4" name="コンテンツ プレースホルダー 2">
                <a:extLst>
                  <a:ext uri="{FF2B5EF4-FFF2-40B4-BE49-F238E27FC236}">
                    <a16:creationId xmlns:a16="http://schemas.microsoft.com/office/drawing/2014/main" id="{8D412E3A-7734-E7AA-0366-8C7919EFE5D7}"/>
                  </a:ext>
                </a:extLst>
              </p:cNvPr>
              <p:cNvSpPr txBox="1">
                <a:spLocks noRot="1" noChangeAspect="1" noMove="1" noResize="1" noEditPoints="1" noAdjustHandles="1" noChangeArrowheads="1" noChangeShapeType="1" noTextEdit="1"/>
              </p:cNvSpPr>
              <p:nvPr/>
            </p:nvSpPr>
            <p:spPr>
              <a:xfrm>
                <a:off x="838200" y="1850339"/>
                <a:ext cx="5738769" cy="4351338"/>
              </a:xfrm>
              <a:prstGeom prst="rect">
                <a:avLst/>
              </a:prstGeom>
              <a:blipFill>
                <a:blip r:embed="rId2"/>
                <a:stretch>
                  <a:fillRect l="-2434" t="-3198"/>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000B1B7D-AD92-5127-EAD8-E8D2151F9CD5}"/>
              </a:ext>
            </a:extLst>
          </p:cNvPr>
          <p:cNvCxnSpPr>
            <a:cxnSpLocks/>
          </p:cNvCxnSpPr>
          <p:nvPr/>
        </p:nvCxnSpPr>
        <p:spPr>
          <a:xfrm>
            <a:off x="7541703" y="1432229"/>
            <a:ext cx="0" cy="420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0BA39CBF-B900-87D4-D4BF-85179851A1E2}"/>
              </a:ext>
            </a:extLst>
          </p:cNvPr>
          <p:cNvCxnSpPr>
            <a:cxnSpLocks/>
          </p:cNvCxnSpPr>
          <p:nvPr/>
        </p:nvCxnSpPr>
        <p:spPr>
          <a:xfrm flipH="1" flipV="1">
            <a:off x="7541703" y="5625909"/>
            <a:ext cx="3966595" cy="92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フリーフォーム 13">
            <a:extLst>
              <a:ext uri="{FF2B5EF4-FFF2-40B4-BE49-F238E27FC236}">
                <a16:creationId xmlns:a16="http://schemas.microsoft.com/office/drawing/2014/main" id="{EEA159B9-12C0-7C2D-05B2-949BBC2AF658}"/>
              </a:ext>
            </a:extLst>
          </p:cNvPr>
          <p:cNvSpPr/>
          <p:nvPr/>
        </p:nvSpPr>
        <p:spPr>
          <a:xfrm>
            <a:off x="7818540" y="2608006"/>
            <a:ext cx="3531765" cy="2149493"/>
          </a:xfrm>
          <a:custGeom>
            <a:avLst/>
            <a:gdLst>
              <a:gd name="connsiteX0" fmla="*/ 0 w 3531765"/>
              <a:gd name="connsiteY0" fmla="*/ 2123384 h 2149493"/>
              <a:gd name="connsiteX1" fmla="*/ 570451 w 3531765"/>
              <a:gd name="connsiteY1" fmla="*/ 2131773 h 2149493"/>
              <a:gd name="connsiteX2" fmla="*/ 1174458 w 3531765"/>
              <a:gd name="connsiteY2" fmla="*/ 2114995 h 2149493"/>
              <a:gd name="connsiteX3" fmla="*/ 1451295 w 3531765"/>
              <a:gd name="connsiteY3" fmla="*/ 1729102 h 2149493"/>
              <a:gd name="connsiteX4" fmla="*/ 1694576 w 3531765"/>
              <a:gd name="connsiteY4" fmla="*/ 990870 h 2149493"/>
              <a:gd name="connsiteX5" fmla="*/ 1912690 w 3531765"/>
              <a:gd name="connsiteY5" fmla="*/ 168749 h 2149493"/>
              <a:gd name="connsiteX6" fmla="*/ 2751589 w 3531765"/>
              <a:gd name="connsiteY6" fmla="*/ 9359 h 2149493"/>
              <a:gd name="connsiteX7" fmla="*/ 3531765 w 3531765"/>
              <a:gd name="connsiteY7" fmla="*/ 17748 h 2149493"/>
              <a:gd name="connsiteX8" fmla="*/ 3531765 w 3531765"/>
              <a:gd name="connsiteY8" fmla="*/ 17748 h 2149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31765" h="2149493">
                <a:moveTo>
                  <a:pt x="0" y="2123384"/>
                </a:moveTo>
                <a:cubicBezTo>
                  <a:pt x="187354" y="2128277"/>
                  <a:pt x="374708" y="2133171"/>
                  <a:pt x="570451" y="2131773"/>
                </a:cubicBezTo>
                <a:cubicBezTo>
                  <a:pt x="766194" y="2130375"/>
                  <a:pt x="1027651" y="2182107"/>
                  <a:pt x="1174458" y="2114995"/>
                </a:cubicBezTo>
                <a:cubicBezTo>
                  <a:pt x="1321265" y="2047883"/>
                  <a:pt x="1364609" y="1916456"/>
                  <a:pt x="1451295" y="1729102"/>
                </a:cubicBezTo>
                <a:cubicBezTo>
                  <a:pt x="1537981" y="1541748"/>
                  <a:pt x="1617677" y="1250929"/>
                  <a:pt x="1694576" y="990870"/>
                </a:cubicBezTo>
                <a:cubicBezTo>
                  <a:pt x="1771475" y="730811"/>
                  <a:pt x="1736521" y="332334"/>
                  <a:pt x="1912690" y="168749"/>
                </a:cubicBezTo>
                <a:cubicBezTo>
                  <a:pt x="2088859" y="5164"/>
                  <a:pt x="2481743" y="34526"/>
                  <a:pt x="2751589" y="9359"/>
                </a:cubicBezTo>
                <a:cubicBezTo>
                  <a:pt x="3021435" y="-15808"/>
                  <a:pt x="3531765" y="17748"/>
                  <a:pt x="3531765" y="17748"/>
                </a:cubicBezTo>
                <a:lnTo>
                  <a:pt x="3531765" y="17748"/>
                </a:ln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2BB4AA10-F4BD-9938-06C1-2836D79DA579}"/>
              </a:ext>
            </a:extLst>
          </p:cNvPr>
          <p:cNvCxnSpPr>
            <a:cxnSpLocks/>
          </p:cNvCxnSpPr>
          <p:nvPr/>
        </p:nvCxnSpPr>
        <p:spPr>
          <a:xfrm flipH="1">
            <a:off x="7541702" y="3872417"/>
            <a:ext cx="1971413"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A44F3738-AA2B-3446-43E6-23D30BFC52A0}"/>
              </a:ext>
            </a:extLst>
          </p:cNvPr>
          <p:cNvCxnSpPr>
            <a:cxnSpLocks/>
          </p:cNvCxnSpPr>
          <p:nvPr/>
        </p:nvCxnSpPr>
        <p:spPr>
          <a:xfrm flipH="1" flipV="1">
            <a:off x="7560101" y="3559501"/>
            <a:ext cx="3028427" cy="7962"/>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482D655-CE52-B20F-5B48-8AB368675EA2}"/>
              </a:ext>
            </a:extLst>
          </p:cNvPr>
          <p:cNvCxnSpPr>
            <a:cxnSpLocks/>
          </p:cNvCxnSpPr>
          <p:nvPr/>
        </p:nvCxnSpPr>
        <p:spPr>
          <a:xfrm flipH="1" flipV="1">
            <a:off x="7541702" y="4068048"/>
            <a:ext cx="835404" cy="605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D575B2DF-95E3-285F-7C40-407B80ED7E92}"/>
                  </a:ext>
                </a:extLst>
              </p:cNvPr>
              <p:cNvSpPr txBox="1"/>
              <p:nvPr/>
            </p:nvSpPr>
            <p:spPr>
              <a:xfrm>
                <a:off x="6736360" y="3358057"/>
                <a:ext cx="7298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𝑚𝑎𝑥</m:t>
                          </m:r>
                        </m:sub>
                      </m:sSub>
                    </m:oMath>
                  </m:oMathPara>
                </a14:m>
                <a:endParaRPr kumimoji="1" lang="ja-JP" altLang="en-US"/>
              </a:p>
            </p:txBody>
          </p:sp>
        </mc:Choice>
        <mc:Fallback xmlns="">
          <p:sp>
            <p:nvSpPr>
              <p:cNvPr id="23" name="テキスト ボックス 22">
                <a:extLst>
                  <a:ext uri="{FF2B5EF4-FFF2-40B4-BE49-F238E27FC236}">
                    <a16:creationId xmlns:a16="http://schemas.microsoft.com/office/drawing/2014/main" id="{D575B2DF-95E3-285F-7C40-407B80ED7E92}"/>
                  </a:ext>
                </a:extLst>
              </p:cNvPr>
              <p:cNvSpPr txBox="1">
                <a:spLocks noRot="1" noChangeAspect="1" noMove="1" noResize="1" noEditPoints="1" noAdjustHandles="1" noChangeArrowheads="1" noChangeShapeType="1" noTextEdit="1"/>
              </p:cNvSpPr>
              <p:nvPr/>
            </p:nvSpPr>
            <p:spPr>
              <a:xfrm>
                <a:off x="6736360" y="3358057"/>
                <a:ext cx="729842" cy="36933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98D80C6F-0571-2B02-866A-3056E14928C5}"/>
                  </a:ext>
                </a:extLst>
              </p:cNvPr>
              <p:cNvSpPr txBox="1"/>
              <p:nvPr/>
            </p:nvSpPr>
            <p:spPr>
              <a:xfrm>
                <a:off x="6780630" y="3872417"/>
                <a:ext cx="729842" cy="3912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𝑑𝑒𝑙𝑎𝑦</m:t>
                          </m:r>
                        </m:sub>
                      </m:sSub>
                    </m:oMath>
                  </m:oMathPara>
                </a14:m>
                <a:endParaRPr kumimoji="1" lang="ja-JP" altLang="en-US"/>
              </a:p>
            </p:txBody>
          </p:sp>
        </mc:Choice>
        <mc:Fallback xmlns="">
          <p:sp>
            <p:nvSpPr>
              <p:cNvPr id="24" name="テキスト ボックス 23">
                <a:extLst>
                  <a:ext uri="{FF2B5EF4-FFF2-40B4-BE49-F238E27FC236}">
                    <a16:creationId xmlns:a16="http://schemas.microsoft.com/office/drawing/2014/main" id="{98D80C6F-0571-2B02-866A-3056E14928C5}"/>
                  </a:ext>
                </a:extLst>
              </p:cNvPr>
              <p:cNvSpPr txBox="1">
                <a:spLocks noRot="1" noChangeAspect="1" noMove="1" noResize="1" noEditPoints="1" noAdjustHandles="1" noChangeArrowheads="1" noChangeShapeType="1" noTextEdit="1"/>
              </p:cNvSpPr>
              <p:nvPr/>
            </p:nvSpPr>
            <p:spPr>
              <a:xfrm>
                <a:off x="6780630" y="3872417"/>
                <a:ext cx="729842" cy="391261"/>
              </a:xfrm>
              <a:prstGeom prst="rect">
                <a:avLst/>
              </a:prstGeom>
              <a:blipFill>
                <a:blip r:embed="rId4"/>
                <a:stretch>
                  <a:fillRect r="-1695" b="-62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8A44F9EC-292A-2478-372D-3E892DB3F92C}"/>
                  </a:ext>
                </a:extLst>
              </p:cNvPr>
              <p:cNvSpPr txBox="1"/>
              <p:nvPr/>
            </p:nvSpPr>
            <p:spPr>
              <a:xfrm>
                <a:off x="6736360" y="3687751"/>
                <a:ext cx="7298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𝑉</m:t>
                      </m:r>
                    </m:oMath>
                  </m:oMathPara>
                </a14:m>
                <a:endParaRPr kumimoji="1" lang="ja-JP" altLang="en-US"/>
              </a:p>
            </p:txBody>
          </p:sp>
        </mc:Choice>
        <mc:Fallback xmlns="">
          <p:sp>
            <p:nvSpPr>
              <p:cNvPr id="25" name="テキスト ボックス 24">
                <a:extLst>
                  <a:ext uri="{FF2B5EF4-FFF2-40B4-BE49-F238E27FC236}">
                    <a16:creationId xmlns:a16="http://schemas.microsoft.com/office/drawing/2014/main" id="{8A44F9EC-292A-2478-372D-3E892DB3F92C}"/>
                  </a:ext>
                </a:extLst>
              </p:cNvPr>
              <p:cNvSpPr txBox="1">
                <a:spLocks noRot="1" noChangeAspect="1" noMove="1" noResize="1" noEditPoints="1" noAdjustHandles="1" noChangeArrowheads="1" noChangeShapeType="1" noTextEdit="1"/>
              </p:cNvSpPr>
              <p:nvPr/>
            </p:nvSpPr>
            <p:spPr>
              <a:xfrm>
                <a:off x="6736360" y="3687751"/>
                <a:ext cx="729842" cy="369332"/>
              </a:xfrm>
              <a:prstGeom prst="rect">
                <a:avLst/>
              </a:prstGeom>
              <a:blipFill>
                <a:blip r:embed="rId5"/>
                <a:stretch>
                  <a:fillRect/>
                </a:stretch>
              </a:blipFill>
            </p:spPr>
            <p:txBody>
              <a:bodyPr/>
              <a:lstStyle/>
              <a:p>
                <a:r>
                  <a:rPr lang="ja-JP" altLang="en-US">
                    <a:noFill/>
                  </a:rPr>
                  <a:t> </a:t>
                </a:r>
              </a:p>
            </p:txBody>
          </p:sp>
        </mc:Fallback>
      </mc:AlternateContent>
      <p:sp>
        <p:nvSpPr>
          <p:cNvPr id="26" name="フリーフォーム 25">
            <a:extLst>
              <a:ext uri="{FF2B5EF4-FFF2-40B4-BE49-F238E27FC236}">
                <a16:creationId xmlns:a16="http://schemas.microsoft.com/office/drawing/2014/main" id="{A0D02D3B-7556-847E-A1C8-4DEF4EAE8799}"/>
              </a:ext>
            </a:extLst>
          </p:cNvPr>
          <p:cNvSpPr/>
          <p:nvPr/>
        </p:nvSpPr>
        <p:spPr>
          <a:xfrm>
            <a:off x="7826928" y="3548543"/>
            <a:ext cx="3500536" cy="519505"/>
          </a:xfrm>
          <a:custGeom>
            <a:avLst/>
            <a:gdLst>
              <a:gd name="connsiteX0" fmla="*/ 0 w 3500536"/>
              <a:gd name="connsiteY0" fmla="*/ 503339 h 519505"/>
              <a:gd name="connsiteX1" fmla="*/ 687898 w 3500536"/>
              <a:gd name="connsiteY1" fmla="*/ 511728 h 519505"/>
              <a:gd name="connsiteX2" fmla="*/ 1199626 w 3500536"/>
              <a:gd name="connsiteY2" fmla="*/ 511728 h 519505"/>
              <a:gd name="connsiteX3" fmla="*/ 1551964 w 3500536"/>
              <a:gd name="connsiteY3" fmla="*/ 411060 h 519505"/>
              <a:gd name="connsiteX4" fmla="*/ 1795244 w 3500536"/>
              <a:gd name="connsiteY4" fmla="*/ 201335 h 519505"/>
              <a:gd name="connsiteX5" fmla="*/ 2214694 w 3500536"/>
              <a:gd name="connsiteY5" fmla="*/ 58723 h 519505"/>
              <a:gd name="connsiteX6" fmla="*/ 2533476 w 3500536"/>
              <a:gd name="connsiteY6" fmla="*/ 33556 h 519505"/>
              <a:gd name="connsiteX7" fmla="*/ 2936147 w 3500536"/>
              <a:gd name="connsiteY7" fmla="*/ 8389 h 519505"/>
              <a:gd name="connsiteX8" fmla="*/ 3196206 w 3500536"/>
              <a:gd name="connsiteY8" fmla="*/ 8389 h 519505"/>
              <a:gd name="connsiteX9" fmla="*/ 3456265 w 3500536"/>
              <a:gd name="connsiteY9" fmla="*/ 16778 h 519505"/>
              <a:gd name="connsiteX10" fmla="*/ 3498210 w 3500536"/>
              <a:gd name="connsiteY10" fmla="*/ 0 h 519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0536" h="519505">
                <a:moveTo>
                  <a:pt x="0" y="503339"/>
                </a:moveTo>
                <a:lnTo>
                  <a:pt x="687898" y="511728"/>
                </a:lnTo>
                <a:cubicBezTo>
                  <a:pt x="887836" y="513126"/>
                  <a:pt x="1055615" y="528506"/>
                  <a:pt x="1199626" y="511728"/>
                </a:cubicBezTo>
                <a:cubicBezTo>
                  <a:pt x="1343637" y="494950"/>
                  <a:pt x="1452694" y="462792"/>
                  <a:pt x="1551964" y="411060"/>
                </a:cubicBezTo>
                <a:cubicBezTo>
                  <a:pt x="1651234" y="359328"/>
                  <a:pt x="1684789" y="260058"/>
                  <a:pt x="1795244" y="201335"/>
                </a:cubicBezTo>
                <a:cubicBezTo>
                  <a:pt x="1905699" y="142612"/>
                  <a:pt x="2091655" y="86686"/>
                  <a:pt x="2214694" y="58723"/>
                </a:cubicBezTo>
                <a:cubicBezTo>
                  <a:pt x="2337733" y="30760"/>
                  <a:pt x="2533476" y="33556"/>
                  <a:pt x="2533476" y="33556"/>
                </a:cubicBezTo>
                <a:lnTo>
                  <a:pt x="2936147" y="8389"/>
                </a:lnTo>
                <a:cubicBezTo>
                  <a:pt x="3046602" y="4195"/>
                  <a:pt x="3109520" y="6991"/>
                  <a:pt x="3196206" y="8389"/>
                </a:cubicBezTo>
                <a:cubicBezTo>
                  <a:pt x="3282892" y="9787"/>
                  <a:pt x="3405931" y="18176"/>
                  <a:pt x="3456265" y="16778"/>
                </a:cubicBezTo>
                <a:cubicBezTo>
                  <a:pt x="3506599" y="15380"/>
                  <a:pt x="3502404" y="7690"/>
                  <a:pt x="3498210"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11A97293-8D00-2209-4D8D-993A8DD0A2CE}"/>
                  </a:ext>
                </a:extLst>
              </p:cNvPr>
              <p:cNvSpPr txBox="1"/>
              <p:nvPr/>
            </p:nvSpPr>
            <p:spPr>
              <a:xfrm>
                <a:off x="6736360" y="4448344"/>
                <a:ext cx="729842" cy="3985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𝑑𝑒𝑙𝑎𝑦</m:t>
                          </m:r>
                        </m:sub>
                        <m:sup>
                          <m:r>
                            <a:rPr lang="en-US" altLang="ja-JP" b="0" i="1" smtClean="0">
                              <a:latin typeface="Cambria Math" panose="02040503050406030204" pitchFamily="18" charset="0"/>
                            </a:rPr>
                            <m:t>′</m:t>
                          </m:r>
                        </m:sup>
                      </m:sSubSup>
                    </m:oMath>
                  </m:oMathPara>
                </a14:m>
                <a:endParaRPr kumimoji="1" lang="ja-JP" altLang="en-US"/>
              </a:p>
            </p:txBody>
          </p:sp>
        </mc:Choice>
        <mc:Fallback xmlns="">
          <p:sp>
            <p:nvSpPr>
              <p:cNvPr id="27" name="テキスト ボックス 26">
                <a:extLst>
                  <a:ext uri="{FF2B5EF4-FFF2-40B4-BE49-F238E27FC236}">
                    <a16:creationId xmlns:a16="http://schemas.microsoft.com/office/drawing/2014/main" id="{11A97293-8D00-2209-4D8D-993A8DD0A2CE}"/>
                  </a:ext>
                </a:extLst>
              </p:cNvPr>
              <p:cNvSpPr txBox="1">
                <a:spLocks noRot="1" noChangeAspect="1" noMove="1" noResize="1" noEditPoints="1" noAdjustHandles="1" noChangeArrowheads="1" noChangeShapeType="1" noTextEdit="1"/>
              </p:cNvSpPr>
              <p:nvPr/>
            </p:nvSpPr>
            <p:spPr>
              <a:xfrm>
                <a:off x="6736360" y="4448344"/>
                <a:ext cx="729842" cy="398507"/>
              </a:xfrm>
              <a:prstGeom prst="rect">
                <a:avLst/>
              </a:prstGeom>
              <a:blipFill>
                <a:blip r:embed="rId6"/>
                <a:stretch>
                  <a:fillRect r="-1724" b="-62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E624FFF3-91E0-1762-1033-F62939210619}"/>
                  </a:ext>
                </a:extLst>
              </p:cNvPr>
              <p:cNvSpPr txBox="1"/>
              <p:nvPr/>
            </p:nvSpPr>
            <p:spPr>
              <a:xfrm>
                <a:off x="10445692" y="3919833"/>
                <a:ext cx="729842" cy="3919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𝑔𝑎𝑝</m:t>
                          </m:r>
                        </m:sub>
                        <m:sup>
                          <m:r>
                            <a:rPr lang="en-US" altLang="ja-JP" b="0" i="1" smtClean="0">
                              <a:latin typeface="Cambria Math" panose="02040503050406030204" pitchFamily="18" charset="0"/>
                            </a:rPr>
                            <m:t>′</m:t>
                          </m:r>
                        </m:sup>
                      </m:sSubSup>
                    </m:oMath>
                  </m:oMathPara>
                </a14:m>
                <a:endParaRPr kumimoji="1" lang="ja-JP" altLang="en-US"/>
              </a:p>
            </p:txBody>
          </p:sp>
        </mc:Choice>
        <mc:Fallback xmlns="">
          <p:sp>
            <p:nvSpPr>
              <p:cNvPr id="28" name="テキスト ボックス 27">
                <a:extLst>
                  <a:ext uri="{FF2B5EF4-FFF2-40B4-BE49-F238E27FC236}">
                    <a16:creationId xmlns:a16="http://schemas.microsoft.com/office/drawing/2014/main" id="{E624FFF3-91E0-1762-1033-F62939210619}"/>
                  </a:ext>
                </a:extLst>
              </p:cNvPr>
              <p:cNvSpPr txBox="1">
                <a:spLocks noRot="1" noChangeAspect="1" noMove="1" noResize="1" noEditPoints="1" noAdjustHandles="1" noChangeArrowheads="1" noChangeShapeType="1" noTextEdit="1"/>
              </p:cNvSpPr>
              <p:nvPr/>
            </p:nvSpPr>
            <p:spPr>
              <a:xfrm>
                <a:off x="10445692" y="3919833"/>
                <a:ext cx="729842" cy="391902"/>
              </a:xfrm>
              <a:prstGeom prst="rect">
                <a:avLst/>
              </a:prstGeom>
              <a:blipFill>
                <a:blip r:embed="rId7"/>
                <a:stretch>
                  <a:fillRect b="-3125"/>
                </a:stretch>
              </a:blipFill>
            </p:spPr>
            <p:txBody>
              <a:bodyPr/>
              <a:lstStyle/>
              <a:p>
                <a:r>
                  <a:rPr lang="ja-JP" altLang="en-US">
                    <a:noFill/>
                  </a:rPr>
                  <a:t> </a:t>
                </a:r>
              </a:p>
            </p:txBody>
          </p:sp>
        </mc:Fallback>
      </mc:AlternateContent>
      <p:cxnSp>
        <p:nvCxnSpPr>
          <p:cNvPr id="29" name="直線コネクタ 28">
            <a:extLst>
              <a:ext uri="{FF2B5EF4-FFF2-40B4-BE49-F238E27FC236}">
                <a16:creationId xmlns:a16="http://schemas.microsoft.com/office/drawing/2014/main" id="{AFD5EE3E-63DE-0962-4BC6-DA84F867A7E2}"/>
              </a:ext>
            </a:extLst>
          </p:cNvPr>
          <p:cNvCxnSpPr>
            <a:cxnSpLocks/>
          </p:cNvCxnSpPr>
          <p:nvPr/>
        </p:nvCxnSpPr>
        <p:spPr>
          <a:xfrm flipH="1" flipV="1">
            <a:off x="7540084" y="4734778"/>
            <a:ext cx="835404" cy="605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95616678-4A56-2815-447C-5B298C513C1D}"/>
              </a:ext>
            </a:extLst>
          </p:cNvPr>
          <p:cNvCxnSpPr>
            <a:cxnSpLocks/>
          </p:cNvCxnSpPr>
          <p:nvPr/>
        </p:nvCxnSpPr>
        <p:spPr>
          <a:xfrm flipH="1">
            <a:off x="10432254" y="2682399"/>
            <a:ext cx="23640" cy="2052379"/>
          </a:xfrm>
          <a:prstGeom prst="line">
            <a:avLst/>
          </a:prstGeom>
          <a:ln w="12700">
            <a:solidFill>
              <a:schemeClr val="tx1"/>
            </a:solidFill>
            <a:prstDash val="sysDot"/>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2773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コンテンツ プレースホルダー 2">
                <a:extLst>
                  <a:ext uri="{FF2B5EF4-FFF2-40B4-BE49-F238E27FC236}">
                    <a16:creationId xmlns:a16="http://schemas.microsoft.com/office/drawing/2014/main" id="{8D412E3A-7734-E7AA-0366-8C7919EFE5D7}"/>
                  </a:ext>
                </a:extLst>
              </p:cNvPr>
              <p:cNvSpPr txBox="1">
                <a:spLocks/>
              </p:cNvSpPr>
              <p:nvPr/>
            </p:nvSpPr>
            <p:spPr>
              <a:xfrm>
                <a:off x="838200" y="1850339"/>
                <a:ext cx="573876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Arial" panose="020B0604020202020204" pitchFamily="34" charset="0"/>
                  <a:buAutoNum type="arabicPeriod"/>
                </a:pPr>
                <a:r>
                  <a:rPr lang="en-US" altLang="ja-JP" dirty="0"/>
                  <a:t>Only successful trials</a:t>
                </a:r>
              </a:p>
              <a:p>
                <a:pPr marL="514350" indent="-514350">
                  <a:buFont typeface="Arial" panose="020B0604020202020204" pitchFamily="34" charset="0"/>
                  <a:buAutoNum type="arabicPeriod"/>
                </a:pPr>
                <a:r>
                  <a:rPr lang="en-US" altLang="ja-JP" dirty="0"/>
                  <a:t>get the peak value of mean EMG trajectory at 8 direction  and </a:t>
                </a:r>
                <a:r>
                  <a:rPr lang="en-US" altLang="ja-JP" dirty="0" err="1"/>
                  <a:t>mean&amp;std</a:t>
                </a:r>
                <a:r>
                  <a:rPr lang="en-US" altLang="ja-JP" dirty="0"/>
                  <a:t> of all trial </a:t>
                </a:r>
              </a:p>
              <a:p>
                <a:pPr marL="514350" indent="-514350">
                  <a:buFont typeface="Arial" panose="020B0604020202020204" pitchFamily="34" charset="0"/>
                  <a:buAutoNum type="arabicPeriod"/>
                </a:pPr>
                <a:r>
                  <a:rPr lang="en-US" altLang="ja-JP" dirty="0"/>
                  <a:t>Linear regression: least squares error </a:t>
                </a:r>
              </a:p>
              <a:p>
                <a:pPr marL="971550" lvl="1" indent="-514350">
                  <a:buFont typeface="Arial" panose="020B0604020202020204" pitchFamily="34" charset="0"/>
                  <a:buAutoNum type="arabicPeriod"/>
                </a:pPr>
                <a14:m>
                  <m:oMath xmlns:m="http://schemas.openxmlformats.org/officeDocument/2006/math">
                    <m:acc>
                      <m:accPr>
                        <m:chr m:val="́"/>
                        <m:ctrlPr>
                          <a:rPr lang="en-US" altLang="ja-JP" i="1" smtClean="0">
                            <a:latin typeface="Cambria Math" panose="02040503050406030204" pitchFamily="18" charset="0"/>
                            <a:ea typeface="Cambria Math" panose="02040503050406030204" pitchFamily="18" charset="0"/>
                          </a:rPr>
                        </m:ctrlPr>
                      </m:accPr>
                      <m:e>
                        <m:r>
                          <a:rPr lang="en-US" altLang="ja-JP" b="0" i="1" smtClean="0">
                            <a:latin typeface="Cambria Math" panose="02040503050406030204" pitchFamily="18" charset="0"/>
                            <a:ea typeface="Cambria Math" panose="02040503050406030204" pitchFamily="18" charset="0"/>
                          </a:rPr>
                          <m:t>𝑦</m:t>
                        </m:r>
                      </m:e>
                    </m:acc>
                    <m:r>
                      <a:rPr lang="en-US" altLang="ja-JP" b="0" i="1" smtClean="0">
                        <a:latin typeface="Cambria Math" panose="02040503050406030204" pitchFamily="18" charset="0"/>
                        <a:ea typeface="Cambria Math" panose="02040503050406030204" pitchFamily="18" charset="0"/>
                      </a:rPr>
                      <m:t>=</m:t>
                    </m:r>
                    <m:d>
                      <m:dPr>
                        <m:ctrlPr>
                          <a:rPr lang="en-US" altLang="ja-JP" b="0" i="1" smtClean="0">
                            <a:latin typeface="Cambria Math" panose="02040503050406030204" pitchFamily="18" charset="0"/>
                            <a:ea typeface="Cambria Math" panose="02040503050406030204" pitchFamily="18" charset="0"/>
                          </a:rPr>
                        </m:ctrlPr>
                      </m:dPr>
                      <m:e>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𝑦</m:t>
                            </m:r>
                          </m:e>
                          <m:sub>
                            <m:r>
                              <a:rPr lang="en-US" altLang="ja-JP" b="0" i="1" smtClean="0">
                                <a:latin typeface="Cambria Math" panose="02040503050406030204" pitchFamily="18" charset="0"/>
                                <a:ea typeface="Cambria Math" panose="02040503050406030204" pitchFamily="18" charset="0"/>
                              </a:rPr>
                              <m:t>1,</m:t>
                            </m:r>
                          </m:sub>
                        </m:sSub>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b="0" i="1" smtClean="0">
                                <a:latin typeface="Cambria Math" panose="02040503050406030204" pitchFamily="18" charset="0"/>
                                <a:ea typeface="Cambria Math" panose="02040503050406030204" pitchFamily="18" charset="0"/>
                              </a:rPr>
                              <m:t>2</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m:t>
                            </m:r>
                          </m:sub>
                        </m:sSub>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b="0" i="1" smtClean="0">
                                <a:latin typeface="Cambria Math" panose="02040503050406030204" pitchFamily="18" charset="0"/>
                                <a:ea typeface="Cambria Math" panose="02040503050406030204" pitchFamily="18" charset="0"/>
                              </a:rPr>
                              <m:t>10 </m:t>
                            </m:r>
                          </m:sub>
                        </m:sSub>
                      </m:e>
                    </m:d>
                    <m:r>
                      <a:rPr lang="en-US" altLang="ja-JP" b="0" i="1"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𝐷𝑎𝑦</m:t>
                    </m:r>
                    <m:r>
                      <a:rPr lang="en-US" altLang="ja-JP" b="0" i="1" smtClean="0">
                        <a:latin typeface="Cambria Math" panose="02040503050406030204" pitchFamily="18" charset="0"/>
                        <a:ea typeface="Cambria Math" panose="02040503050406030204" pitchFamily="18" charset="0"/>
                      </a:rPr>
                      <m:t>=2)</m:t>
                    </m:r>
                  </m:oMath>
                </a14:m>
                <a:endParaRPr lang="en-US" altLang="ja-JP" i="1" dirty="0">
                  <a:latin typeface="Cambria Math" panose="02040503050406030204" pitchFamily="18" charset="0"/>
                  <a:ea typeface="Cambria Math" panose="02040503050406030204" pitchFamily="18" charset="0"/>
                </a:endParaRPr>
              </a:p>
              <a:p>
                <a:pPr marL="971550" lvl="1" indent="-514350">
                  <a:buFont typeface="Arial" panose="020B0604020202020204" pitchFamily="34" charset="0"/>
                  <a:buAutoNum type="arabicPeriod"/>
                </a:pPr>
                <a14:m>
                  <m:oMath xmlns:m="http://schemas.openxmlformats.org/officeDocument/2006/math">
                    <m:r>
                      <a:rPr lang="en-US" altLang="ja-JP" i="1" smtClean="0">
                        <a:latin typeface="Cambria Math" panose="02040503050406030204" pitchFamily="18" charset="0"/>
                        <a:ea typeface="Cambria Math" panose="02040503050406030204" pitchFamily="18" charset="0"/>
                      </a:rPr>
                      <m:t>𝛼</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𝑎𝑟𝑔𝑚𝑖𝑛</m:t>
                    </m:r>
                    <m:nary>
                      <m:naryPr>
                        <m:chr m:val="∑"/>
                        <m:ctrlPr>
                          <a:rPr lang="en-US" altLang="ja-JP" b="0" i="1" smtClean="0">
                            <a:latin typeface="Cambria Math" panose="02040503050406030204" pitchFamily="18" charset="0"/>
                            <a:ea typeface="Cambria Math" panose="02040503050406030204" pitchFamily="18" charset="0"/>
                          </a:rPr>
                        </m:ctrlPr>
                      </m:naryPr>
                      <m:sub>
                        <m:r>
                          <m:rPr>
                            <m:brk m:alnAt="23"/>
                          </m:rPr>
                          <a:rPr lang="en-US" altLang="ja-JP" b="0" i="1" smtClean="0">
                            <a:latin typeface="Cambria Math" panose="02040503050406030204" pitchFamily="18" charset="0"/>
                            <a:ea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10</m:t>
                        </m:r>
                      </m:sup>
                      <m:e>
                        <m:sSup>
                          <m:sSupPr>
                            <m:ctrlPr>
                              <a:rPr lang="en-US" altLang="ja-JP" b="0" i="1" smtClean="0">
                                <a:latin typeface="Cambria Math" panose="02040503050406030204" pitchFamily="18" charset="0"/>
                                <a:ea typeface="Cambria Math" panose="02040503050406030204" pitchFamily="18" charset="0"/>
                              </a:rPr>
                            </m:ctrlPr>
                          </m:sSupPr>
                          <m:e>
                            <m:d>
                              <m:dPr>
                                <m:ctrlPr>
                                  <a:rPr lang="en-US" altLang="ja-JP" i="1">
                                    <a:latin typeface="Cambria Math" panose="02040503050406030204" pitchFamily="18" charset="0"/>
                                    <a:ea typeface="Cambria Math" panose="02040503050406030204" pitchFamily="18" charset="0"/>
                                  </a:rPr>
                                </m:ctrlPr>
                              </m:dPr>
                              <m:e>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𝑦</m:t>
                                    </m:r>
                                  </m:e>
                                </m:acc>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𝛼</m:t>
                                </m:r>
                                <m:r>
                                  <a:rPr lang="en-US" altLang="ja-JP" i="1">
                                    <a:latin typeface="Cambria Math" panose="02040503050406030204" pitchFamily="18" charset="0"/>
                                    <a:ea typeface="Cambria Math" panose="02040503050406030204" pitchFamily="18" charset="0"/>
                                  </a:rPr>
                                  <m:t>𝑦</m:t>
                                </m:r>
                              </m:e>
                            </m:d>
                          </m:e>
                          <m:sup>
                            <m:r>
                              <a:rPr lang="en-US" altLang="ja-JP" b="0" i="1" smtClean="0">
                                <a:latin typeface="Cambria Math" panose="02040503050406030204" pitchFamily="18" charset="0"/>
                                <a:ea typeface="Cambria Math" panose="02040503050406030204" pitchFamily="18" charset="0"/>
                              </a:rPr>
                              <m:t>2</m:t>
                            </m:r>
                          </m:sup>
                        </m:sSup>
                      </m:e>
                    </m:nary>
                  </m:oMath>
                </a14:m>
                <a:endParaRPr lang="en-US" altLang="ja-JP" dirty="0"/>
              </a:p>
              <a:p>
                <a:pPr marL="971550" lvl="1" indent="-514350">
                  <a:buFont typeface="Arial" panose="020B0604020202020204" pitchFamily="34" charset="0"/>
                  <a:buAutoNum type="arabicPeriod"/>
                </a:pPr>
                <a:endParaRPr lang="en-US" altLang="ja-JP" dirty="0"/>
              </a:p>
              <a:p>
                <a:pPr marL="971550" lvl="1" indent="-514350">
                  <a:buFont typeface="Arial" panose="020B0604020202020204" pitchFamily="34" charset="0"/>
                  <a:buAutoNum type="arabicPeriod"/>
                </a:pPr>
                <a:endParaRPr lang="en-US" altLang="ja-JP" dirty="0"/>
              </a:p>
            </p:txBody>
          </p:sp>
        </mc:Choice>
        <mc:Fallback xmlns="">
          <p:sp>
            <p:nvSpPr>
              <p:cNvPr id="4" name="コンテンツ プレースホルダー 2">
                <a:extLst>
                  <a:ext uri="{FF2B5EF4-FFF2-40B4-BE49-F238E27FC236}">
                    <a16:creationId xmlns:a16="http://schemas.microsoft.com/office/drawing/2014/main" id="{8D412E3A-7734-E7AA-0366-8C7919EFE5D7}"/>
                  </a:ext>
                </a:extLst>
              </p:cNvPr>
              <p:cNvSpPr txBox="1">
                <a:spLocks noRot="1" noChangeAspect="1" noMove="1" noResize="1" noEditPoints="1" noAdjustHandles="1" noChangeArrowheads="1" noChangeShapeType="1" noTextEdit="1"/>
              </p:cNvSpPr>
              <p:nvPr/>
            </p:nvSpPr>
            <p:spPr>
              <a:xfrm>
                <a:off x="838200" y="1850339"/>
                <a:ext cx="5738769" cy="4351338"/>
              </a:xfrm>
              <a:prstGeom prst="rect">
                <a:avLst/>
              </a:prstGeom>
              <a:blipFill>
                <a:blip r:embed="rId3"/>
                <a:stretch>
                  <a:fillRect l="-2434" t="-3198" r="-664" b="-1163"/>
                </a:stretch>
              </a:blipFill>
            </p:spPr>
            <p:txBody>
              <a:bodyPr/>
              <a:lstStyle/>
              <a:p>
                <a:r>
                  <a:rPr lang="ja-JP" altLang="en-US">
                    <a:noFill/>
                  </a:rPr>
                  <a:t> </a:t>
                </a:r>
              </a:p>
            </p:txBody>
          </p:sp>
        </mc:Fallback>
      </mc:AlternateContent>
      <p:cxnSp>
        <p:nvCxnSpPr>
          <p:cNvPr id="34" name="直線コネクタ 33">
            <a:extLst>
              <a:ext uri="{FF2B5EF4-FFF2-40B4-BE49-F238E27FC236}">
                <a16:creationId xmlns:a16="http://schemas.microsoft.com/office/drawing/2014/main" id="{7C9712D2-DA19-01FD-70D3-FE4E6659543E}"/>
              </a:ext>
            </a:extLst>
          </p:cNvPr>
          <p:cNvCxnSpPr>
            <a:cxnSpLocks/>
          </p:cNvCxnSpPr>
          <p:nvPr/>
        </p:nvCxnSpPr>
        <p:spPr>
          <a:xfrm flipH="1">
            <a:off x="6502827" y="5363259"/>
            <a:ext cx="52484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B41583C-6944-A4FB-74A6-983D7115C03D}"/>
              </a:ext>
            </a:extLst>
          </p:cNvPr>
          <p:cNvCxnSpPr>
            <a:cxnSpLocks/>
          </p:cNvCxnSpPr>
          <p:nvPr/>
        </p:nvCxnSpPr>
        <p:spPr>
          <a:xfrm>
            <a:off x="6510120" y="1915292"/>
            <a:ext cx="0" cy="34479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フリーフォーム 45">
            <a:extLst>
              <a:ext uri="{FF2B5EF4-FFF2-40B4-BE49-F238E27FC236}">
                <a16:creationId xmlns:a16="http://schemas.microsoft.com/office/drawing/2014/main" id="{0AB12334-2E58-B1FC-43E1-30E5F4733B65}"/>
              </a:ext>
            </a:extLst>
          </p:cNvPr>
          <p:cNvSpPr/>
          <p:nvPr/>
        </p:nvSpPr>
        <p:spPr>
          <a:xfrm>
            <a:off x="6734431" y="2247370"/>
            <a:ext cx="4757688" cy="2037043"/>
          </a:xfrm>
          <a:custGeom>
            <a:avLst/>
            <a:gdLst>
              <a:gd name="connsiteX0" fmla="*/ 0 w 4757688"/>
              <a:gd name="connsiteY0" fmla="*/ 335194 h 2037043"/>
              <a:gd name="connsiteX1" fmla="*/ 1000897 w 4757688"/>
              <a:gd name="connsiteY1" fmla="*/ 38632 h 2037043"/>
              <a:gd name="connsiteX2" fmla="*/ 2224216 w 4757688"/>
              <a:gd name="connsiteY2" fmla="*/ 1101313 h 2037043"/>
              <a:gd name="connsiteX3" fmla="*/ 3385751 w 4757688"/>
              <a:gd name="connsiteY3" fmla="*/ 2028070 h 2037043"/>
              <a:gd name="connsiteX4" fmla="*/ 4621427 w 4757688"/>
              <a:gd name="connsiteY4" fmla="*/ 1570870 h 2037043"/>
              <a:gd name="connsiteX5" fmla="*/ 4670854 w 4757688"/>
              <a:gd name="connsiteY5" fmla="*/ 1558513 h 203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7688" h="2037043">
                <a:moveTo>
                  <a:pt x="0" y="335194"/>
                </a:moveTo>
                <a:cubicBezTo>
                  <a:pt x="315097" y="123069"/>
                  <a:pt x="630194" y="-89055"/>
                  <a:pt x="1000897" y="38632"/>
                </a:cubicBezTo>
                <a:cubicBezTo>
                  <a:pt x="1371600" y="166318"/>
                  <a:pt x="1826740" y="769740"/>
                  <a:pt x="2224216" y="1101313"/>
                </a:cubicBezTo>
                <a:cubicBezTo>
                  <a:pt x="2621692" y="1432886"/>
                  <a:pt x="2986216" y="1949811"/>
                  <a:pt x="3385751" y="2028070"/>
                </a:cubicBezTo>
                <a:cubicBezTo>
                  <a:pt x="3785286" y="2106329"/>
                  <a:pt x="4407243" y="1649130"/>
                  <a:pt x="4621427" y="1570870"/>
                </a:cubicBezTo>
                <a:cubicBezTo>
                  <a:pt x="4835611" y="1492611"/>
                  <a:pt x="4753232" y="1525562"/>
                  <a:pt x="4670854" y="1558513"/>
                </a:cubicBez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sp>
        <p:nvSpPr>
          <p:cNvPr id="47" name="フリーフォーム 46">
            <a:extLst>
              <a:ext uri="{FF2B5EF4-FFF2-40B4-BE49-F238E27FC236}">
                <a16:creationId xmlns:a16="http://schemas.microsoft.com/office/drawing/2014/main" id="{4D1ED1AA-94DD-11B1-F891-F3595675DA8B}"/>
              </a:ext>
            </a:extLst>
          </p:cNvPr>
          <p:cNvSpPr/>
          <p:nvPr/>
        </p:nvSpPr>
        <p:spPr>
          <a:xfrm>
            <a:off x="6734431" y="4063720"/>
            <a:ext cx="4757688" cy="760116"/>
          </a:xfrm>
          <a:custGeom>
            <a:avLst/>
            <a:gdLst>
              <a:gd name="connsiteX0" fmla="*/ 0 w 4757688"/>
              <a:gd name="connsiteY0" fmla="*/ 335194 h 2037043"/>
              <a:gd name="connsiteX1" fmla="*/ 1000897 w 4757688"/>
              <a:gd name="connsiteY1" fmla="*/ 38632 h 2037043"/>
              <a:gd name="connsiteX2" fmla="*/ 2224216 w 4757688"/>
              <a:gd name="connsiteY2" fmla="*/ 1101313 h 2037043"/>
              <a:gd name="connsiteX3" fmla="*/ 3385751 w 4757688"/>
              <a:gd name="connsiteY3" fmla="*/ 2028070 h 2037043"/>
              <a:gd name="connsiteX4" fmla="*/ 4621427 w 4757688"/>
              <a:gd name="connsiteY4" fmla="*/ 1570870 h 2037043"/>
              <a:gd name="connsiteX5" fmla="*/ 4670854 w 4757688"/>
              <a:gd name="connsiteY5" fmla="*/ 1558513 h 203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7688" h="2037043">
                <a:moveTo>
                  <a:pt x="0" y="335194"/>
                </a:moveTo>
                <a:cubicBezTo>
                  <a:pt x="315097" y="123069"/>
                  <a:pt x="630194" y="-89055"/>
                  <a:pt x="1000897" y="38632"/>
                </a:cubicBezTo>
                <a:cubicBezTo>
                  <a:pt x="1371600" y="166318"/>
                  <a:pt x="1826740" y="769740"/>
                  <a:pt x="2224216" y="1101313"/>
                </a:cubicBezTo>
                <a:cubicBezTo>
                  <a:pt x="2621692" y="1432886"/>
                  <a:pt x="2986216" y="1949811"/>
                  <a:pt x="3385751" y="2028070"/>
                </a:cubicBezTo>
                <a:cubicBezTo>
                  <a:pt x="3785286" y="2106329"/>
                  <a:pt x="4407243" y="1649130"/>
                  <a:pt x="4621427" y="1570870"/>
                </a:cubicBezTo>
                <a:cubicBezTo>
                  <a:pt x="4835611" y="1492611"/>
                  <a:pt x="4753232" y="1525562"/>
                  <a:pt x="4670854" y="1558513"/>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9" name="直線矢印コネクタ 48">
            <a:extLst>
              <a:ext uri="{FF2B5EF4-FFF2-40B4-BE49-F238E27FC236}">
                <a16:creationId xmlns:a16="http://schemas.microsoft.com/office/drawing/2014/main" id="{8C362237-024E-EF26-FE05-99F5AE786181}"/>
              </a:ext>
            </a:extLst>
          </p:cNvPr>
          <p:cNvCxnSpPr/>
          <p:nvPr/>
        </p:nvCxnSpPr>
        <p:spPr>
          <a:xfrm flipV="1">
            <a:off x="7352270" y="2471351"/>
            <a:ext cx="0" cy="15546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645FA79A-E81D-A5D3-8741-9A66C4D6824B}"/>
                  </a:ext>
                </a:extLst>
              </p:cNvPr>
              <p:cNvSpPr txBox="1"/>
              <p:nvPr/>
            </p:nvSpPr>
            <p:spPr>
              <a:xfrm>
                <a:off x="7438768" y="2965622"/>
                <a:ext cx="432480" cy="369332"/>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𝛼</m:t>
                      </m:r>
                    </m:oMath>
                  </m:oMathPara>
                </a14:m>
                <a:endParaRPr kumimoji="1" lang="ja-JP" altLang="en-US"/>
              </a:p>
            </p:txBody>
          </p:sp>
        </mc:Choice>
        <mc:Fallback xmlns="">
          <p:sp>
            <p:nvSpPr>
              <p:cNvPr id="50" name="テキスト ボックス 49">
                <a:extLst>
                  <a:ext uri="{FF2B5EF4-FFF2-40B4-BE49-F238E27FC236}">
                    <a16:creationId xmlns:a16="http://schemas.microsoft.com/office/drawing/2014/main" id="{645FA79A-E81D-A5D3-8741-9A66C4D6824B}"/>
                  </a:ext>
                </a:extLst>
              </p:cNvPr>
              <p:cNvSpPr txBox="1">
                <a:spLocks noRot="1" noChangeAspect="1" noMove="1" noResize="1" noEditPoints="1" noAdjustHandles="1" noChangeArrowheads="1" noChangeShapeType="1" noTextEdit="1"/>
              </p:cNvSpPr>
              <p:nvPr/>
            </p:nvSpPr>
            <p:spPr>
              <a:xfrm>
                <a:off x="7438768" y="2965622"/>
                <a:ext cx="432480" cy="369332"/>
              </a:xfrm>
              <a:prstGeom prst="rect">
                <a:avLst/>
              </a:prstGeom>
              <a:blipFill>
                <a:blip r:embed="rId4"/>
                <a:stretch>
                  <a:fillRect/>
                </a:stretch>
              </a:blipFill>
              <a:ln>
                <a:solidFill>
                  <a:schemeClr val="tx1"/>
                </a:solidFill>
              </a:ln>
            </p:spPr>
            <p:txBody>
              <a:bodyPr/>
              <a:lstStyle/>
              <a:p>
                <a:r>
                  <a:rPr lang="ja-JP" altLang="en-US">
                    <a:noFill/>
                  </a:rPr>
                  <a:t> </a:t>
                </a:r>
              </a:p>
            </p:txBody>
          </p:sp>
        </mc:Fallback>
      </mc:AlternateContent>
      <p:sp>
        <p:nvSpPr>
          <p:cNvPr id="51" name="テキスト ボックス 50">
            <a:extLst>
              <a:ext uri="{FF2B5EF4-FFF2-40B4-BE49-F238E27FC236}">
                <a16:creationId xmlns:a16="http://schemas.microsoft.com/office/drawing/2014/main" id="{B9E673E3-0E5B-CE6D-F362-2D95324DC11B}"/>
              </a:ext>
            </a:extLst>
          </p:cNvPr>
          <p:cNvSpPr txBox="1"/>
          <p:nvPr/>
        </p:nvSpPr>
        <p:spPr>
          <a:xfrm>
            <a:off x="6510120" y="5413136"/>
            <a:ext cx="5601197" cy="369332"/>
          </a:xfrm>
          <a:prstGeom prst="rect">
            <a:avLst/>
          </a:prstGeom>
          <a:noFill/>
        </p:spPr>
        <p:txBody>
          <a:bodyPr wrap="square" rtlCol="0">
            <a:spAutoFit/>
          </a:bodyPr>
          <a:lstStyle/>
          <a:p>
            <a:r>
              <a:rPr kumimoji="1" lang="en-US" altLang="ja-JP" dirty="0"/>
              <a:t>0. 45. 90. 135. 180. 225. 270. 325. mean holding  </a:t>
            </a:r>
            <a:endParaRPr kumimoji="1" lang="ja-JP" altLang="en-US"/>
          </a:p>
        </p:txBody>
      </p:sp>
      <p:sp>
        <p:nvSpPr>
          <p:cNvPr id="52" name="テキスト ボックス 51">
            <a:extLst>
              <a:ext uri="{FF2B5EF4-FFF2-40B4-BE49-F238E27FC236}">
                <a16:creationId xmlns:a16="http://schemas.microsoft.com/office/drawing/2014/main" id="{1CC4A63E-30E4-5BCB-F96F-68EFCA5BA4EB}"/>
              </a:ext>
            </a:extLst>
          </p:cNvPr>
          <p:cNvSpPr txBox="1"/>
          <p:nvPr/>
        </p:nvSpPr>
        <p:spPr>
          <a:xfrm>
            <a:off x="7160738" y="1876070"/>
            <a:ext cx="988540" cy="379772"/>
          </a:xfrm>
          <a:prstGeom prst="rect">
            <a:avLst/>
          </a:prstGeom>
          <a:noFill/>
        </p:spPr>
        <p:txBody>
          <a:bodyPr wrap="square" rtlCol="0">
            <a:spAutoFit/>
          </a:bodyPr>
          <a:lstStyle/>
          <a:p>
            <a:r>
              <a:rPr kumimoji="1" lang="en-US" altLang="ja-JP" dirty="0"/>
              <a:t>Day2</a:t>
            </a:r>
            <a:endParaRPr kumimoji="1" lang="ja-JP" altLang="en-US"/>
          </a:p>
        </p:txBody>
      </p:sp>
      <p:sp>
        <p:nvSpPr>
          <p:cNvPr id="55" name="タイトル 1">
            <a:extLst>
              <a:ext uri="{FF2B5EF4-FFF2-40B4-BE49-F238E27FC236}">
                <a16:creationId xmlns:a16="http://schemas.microsoft.com/office/drawing/2014/main" id="{446233EE-B4E1-1923-AA87-4712A5715AE5}"/>
              </a:ext>
            </a:extLst>
          </p:cNvPr>
          <p:cNvSpPr txBox="1">
            <a:spLocks/>
          </p:cNvSpPr>
          <p:nvPr/>
        </p:nvSpPr>
        <p:spPr>
          <a:xfrm>
            <a:off x="224117" y="169177"/>
            <a:ext cx="11743765" cy="842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b="1" dirty="0"/>
              <a:t>Data-driven normalization</a:t>
            </a:r>
          </a:p>
        </p:txBody>
      </p:sp>
    </p:spTree>
    <p:extLst>
      <p:ext uri="{BB962C8B-B14F-4D97-AF65-F5344CB8AC3E}">
        <p14:creationId xmlns:p14="http://schemas.microsoft.com/office/powerpoint/2010/main" val="3462563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974904-714B-4085-E101-7C79589D7FAB}"/>
              </a:ext>
            </a:extLst>
          </p:cNvPr>
          <p:cNvSpPr>
            <a:spLocks noGrp="1"/>
          </p:cNvSpPr>
          <p:nvPr>
            <p:ph type="title"/>
          </p:nvPr>
        </p:nvSpPr>
        <p:spPr>
          <a:xfrm>
            <a:off x="224117" y="-8235"/>
            <a:ext cx="11743765" cy="842745"/>
          </a:xfrm>
        </p:spPr>
        <p:txBody>
          <a:bodyPr>
            <a:normAutofit fontScale="90000"/>
          </a:bodyPr>
          <a:lstStyle/>
          <a:p>
            <a:pPr algn="ctr"/>
            <a:r>
              <a:rPr lang="en-US" altLang="ja-JP" b="1" dirty="0">
                <a:latin typeface="Arial" panose="020B0604020202020204" pitchFamily="34" charset="0"/>
                <a:cs typeface="Arial" panose="020B0604020202020204" pitchFamily="34" charset="0"/>
              </a:rPr>
              <a:t>Previous studies on the normalization method</a:t>
            </a:r>
          </a:p>
        </p:txBody>
      </p:sp>
      <p:sp>
        <p:nvSpPr>
          <p:cNvPr id="4" name="コンテンツ プレースホルダー 2">
            <a:extLst>
              <a:ext uri="{FF2B5EF4-FFF2-40B4-BE49-F238E27FC236}">
                <a16:creationId xmlns:a16="http://schemas.microsoft.com/office/drawing/2014/main" id="{8D412E3A-7734-E7AA-0366-8C7919EFE5D7}"/>
              </a:ext>
            </a:extLst>
          </p:cNvPr>
          <p:cNvSpPr txBox="1">
            <a:spLocks/>
          </p:cNvSpPr>
          <p:nvPr/>
        </p:nvSpPr>
        <p:spPr>
          <a:xfrm>
            <a:off x="345141" y="3353806"/>
            <a:ext cx="11317941" cy="471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lgn="ctr">
              <a:buNone/>
            </a:pPr>
            <a:r>
              <a:rPr lang="en-US" altLang="ja-JP" b="1" dirty="0">
                <a:latin typeface="Arial" panose="020B0604020202020204" pitchFamily="34" charset="0"/>
                <a:cs typeface="Arial" panose="020B0604020202020204" pitchFamily="34" charset="0"/>
              </a:rPr>
              <a:t>What is Mean/Peak dynamic method?</a:t>
            </a:r>
          </a:p>
        </p:txBody>
      </p:sp>
      <p:sp>
        <p:nvSpPr>
          <p:cNvPr id="3" name="正方形/長方形 2">
            <a:extLst>
              <a:ext uri="{FF2B5EF4-FFF2-40B4-BE49-F238E27FC236}">
                <a16:creationId xmlns:a16="http://schemas.microsoft.com/office/drawing/2014/main" id="{E439789F-1C6B-C238-853B-1A8AD1638880}"/>
              </a:ext>
            </a:extLst>
          </p:cNvPr>
          <p:cNvSpPr/>
          <p:nvPr/>
        </p:nvSpPr>
        <p:spPr>
          <a:xfrm>
            <a:off x="224117" y="961002"/>
            <a:ext cx="3012142" cy="6006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Arial" panose="020B0604020202020204" pitchFamily="34" charset="0"/>
                <a:cs typeface="Arial" panose="020B0604020202020204" pitchFamily="34" charset="0"/>
              </a:rPr>
              <a:t>Isometric actions</a:t>
            </a:r>
            <a:endParaRPr kumimoji="1" lang="ja-JP" altLang="en-US">
              <a:solidFill>
                <a:schemeClr val="tx1"/>
              </a:solidFill>
              <a:latin typeface="Arial" panose="020B0604020202020204" pitchFamily="34" charset="0"/>
              <a:cs typeface="Arial" panose="020B0604020202020204" pitchFamily="34" charset="0"/>
            </a:endParaRPr>
          </a:p>
        </p:txBody>
      </p:sp>
      <p:sp>
        <p:nvSpPr>
          <p:cNvPr id="6" name="正方形/長方形 5">
            <a:extLst>
              <a:ext uri="{FF2B5EF4-FFF2-40B4-BE49-F238E27FC236}">
                <a16:creationId xmlns:a16="http://schemas.microsoft.com/office/drawing/2014/main" id="{F18B3D2B-EDE5-4BBE-A81C-AA1E0B9464A7}"/>
              </a:ext>
            </a:extLst>
          </p:cNvPr>
          <p:cNvSpPr/>
          <p:nvPr/>
        </p:nvSpPr>
        <p:spPr>
          <a:xfrm>
            <a:off x="224117" y="1758603"/>
            <a:ext cx="3012142" cy="6006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Arial" panose="020B0604020202020204" pitchFamily="34" charset="0"/>
                <a:cs typeface="Arial" panose="020B0604020202020204" pitchFamily="34" charset="0"/>
              </a:rPr>
              <a:t>Isokinetic actions</a:t>
            </a:r>
            <a:endParaRPr kumimoji="1" lang="ja-JP" altLang="en-US">
              <a:solidFill>
                <a:schemeClr val="tx1"/>
              </a:solidFill>
              <a:latin typeface="Arial" panose="020B0604020202020204" pitchFamily="34" charset="0"/>
              <a:cs typeface="Arial" panose="020B0604020202020204" pitchFamily="34" charset="0"/>
            </a:endParaRPr>
          </a:p>
        </p:txBody>
      </p:sp>
      <p:sp>
        <p:nvSpPr>
          <p:cNvPr id="7" name="正方形/長方形 6">
            <a:extLst>
              <a:ext uri="{FF2B5EF4-FFF2-40B4-BE49-F238E27FC236}">
                <a16:creationId xmlns:a16="http://schemas.microsoft.com/office/drawing/2014/main" id="{BD160471-F29F-5526-C622-09B08713138F}"/>
              </a:ext>
            </a:extLst>
          </p:cNvPr>
          <p:cNvSpPr/>
          <p:nvPr/>
        </p:nvSpPr>
        <p:spPr>
          <a:xfrm>
            <a:off x="224117" y="2556204"/>
            <a:ext cx="3012142" cy="6006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Arial" panose="020B0604020202020204" pitchFamily="34" charset="0"/>
                <a:cs typeface="Arial" panose="020B0604020202020204" pitchFamily="34" charset="0"/>
              </a:rPr>
              <a:t>Dynamic muscle actions</a:t>
            </a:r>
            <a:endParaRPr kumimoji="1" lang="ja-JP" altLang="en-US">
              <a:solidFill>
                <a:schemeClr val="tx1"/>
              </a:solidFill>
              <a:latin typeface="Arial" panose="020B0604020202020204" pitchFamily="34" charset="0"/>
              <a:cs typeface="Arial" panose="020B0604020202020204" pitchFamily="34" charset="0"/>
            </a:endParaRPr>
          </a:p>
        </p:txBody>
      </p:sp>
      <p:sp>
        <p:nvSpPr>
          <p:cNvPr id="9" name="テキスト ボックス 8">
            <a:extLst>
              <a:ext uri="{FF2B5EF4-FFF2-40B4-BE49-F238E27FC236}">
                <a16:creationId xmlns:a16="http://schemas.microsoft.com/office/drawing/2014/main" id="{6D7F2825-9766-E63A-9197-650BA7B37248}"/>
              </a:ext>
            </a:extLst>
          </p:cNvPr>
          <p:cNvSpPr txBox="1"/>
          <p:nvPr/>
        </p:nvSpPr>
        <p:spPr>
          <a:xfrm>
            <a:off x="3406588" y="1076653"/>
            <a:ext cx="8561294" cy="369332"/>
          </a:xfrm>
          <a:prstGeom prst="rect">
            <a:avLst/>
          </a:prstGeom>
          <a:noFill/>
        </p:spPr>
        <p:txBody>
          <a:bodyPr wrap="square" rtlCol="0" anchor="ctr">
            <a:spAutoFit/>
          </a:bodyPr>
          <a:lstStyle/>
          <a:p>
            <a:r>
              <a:rPr kumimoji="1" lang="ja-JP" altLang="en-US">
                <a:latin typeface="Arial" panose="020B0604020202020204" pitchFamily="34" charset="0"/>
                <a:cs typeface="Arial" panose="020B0604020202020204" pitchFamily="34" charset="0"/>
              </a:rPr>
              <a:t>・・・</a:t>
            </a:r>
            <a:r>
              <a:rPr lang="en-US" altLang="ja-JP" dirty="0">
                <a:latin typeface="Arial" panose="020B0604020202020204" pitchFamily="34" charset="0"/>
                <a:cs typeface="Arial" panose="020B0604020202020204" pitchFamily="34" charset="0"/>
              </a:rPr>
              <a:t>Maximal/Submaximal voluntary contraction method </a:t>
            </a:r>
            <a:endParaRPr kumimoji="1" lang="ja-JP" altLang="en-US">
              <a:latin typeface="Arial" panose="020B0604020202020204" pitchFamily="34" charset="0"/>
              <a:cs typeface="Arial" panose="020B0604020202020204" pitchFamily="34" charset="0"/>
            </a:endParaRPr>
          </a:p>
        </p:txBody>
      </p:sp>
      <p:sp>
        <p:nvSpPr>
          <p:cNvPr id="10" name="テキスト ボックス 9">
            <a:extLst>
              <a:ext uri="{FF2B5EF4-FFF2-40B4-BE49-F238E27FC236}">
                <a16:creationId xmlns:a16="http://schemas.microsoft.com/office/drawing/2014/main" id="{F0F6291F-04BA-80F1-1E10-3E10C43C24F3}"/>
              </a:ext>
            </a:extLst>
          </p:cNvPr>
          <p:cNvSpPr txBox="1"/>
          <p:nvPr/>
        </p:nvSpPr>
        <p:spPr>
          <a:xfrm>
            <a:off x="3406588" y="1874254"/>
            <a:ext cx="8561294" cy="369332"/>
          </a:xfrm>
          <a:prstGeom prst="rect">
            <a:avLst/>
          </a:prstGeom>
          <a:noFill/>
        </p:spPr>
        <p:txBody>
          <a:bodyPr wrap="square" rtlCol="0" anchor="ctr">
            <a:spAutoFit/>
          </a:bodyPr>
          <a:lstStyle/>
          <a:p>
            <a:r>
              <a:rPr kumimoji="1" lang="ja-JP" altLang="en-US">
                <a:latin typeface="Arial" panose="020B0604020202020204" pitchFamily="34" charset="0"/>
                <a:cs typeface="Arial" panose="020B0604020202020204" pitchFamily="34" charset="0"/>
              </a:rPr>
              <a:t>・・・</a:t>
            </a:r>
            <a:r>
              <a:rPr lang="en-US" altLang="ja-JP" dirty="0">
                <a:latin typeface="Arial" panose="020B0604020202020204" pitchFamily="34" charset="0"/>
                <a:cs typeface="Arial" panose="020B0604020202020204" pitchFamily="34" charset="0"/>
              </a:rPr>
              <a:t>Isokinetic maximal voluntary contraction method </a:t>
            </a:r>
            <a:endParaRPr kumimoji="1" lang="ja-JP" altLang="en-US">
              <a:latin typeface="Arial" panose="020B0604020202020204" pitchFamily="34" charset="0"/>
              <a:cs typeface="Arial" panose="020B0604020202020204" pitchFamily="34" charset="0"/>
            </a:endParaRPr>
          </a:p>
        </p:txBody>
      </p:sp>
      <p:sp>
        <p:nvSpPr>
          <p:cNvPr id="11" name="テキスト ボックス 10">
            <a:extLst>
              <a:ext uri="{FF2B5EF4-FFF2-40B4-BE49-F238E27FC236}">
                <a16:creationId xmlns:a16="http://schemas.microsoft.com/office/drawing/2014/main" id="{8444753A-F940-094F-1A3D-0D1697A0798E}"/>
              </a:ext>
            </a:extLst>
          </p:cNvPr>
          <p:cNvSpPr txBox="1"/>
          <p:nvPr/>
        </p:nvSpPr>
        <p:spPr>
          <a:xfrm>
            <a:off x="3406588" y="2671855"/>
            <a:ext cx="8561294" cy="369332"/>
          </a:xfrm>
          <a:prstGeom prst="rect">
            <a:avLst/>
          </a:prstGeom>
          <a:noFill/>
        </p:spPr>
        <p:txBody>
          <a:bodyPr wrap="square" rtlCol="0" anchor="ctr">
            <a:spAutoFit/>
          </a:bodyPr>
          <a:lstStyle/>
          <a:p>
            <a:r>
              <a:rPr kumimoji="1" lang="ja-JP" altLang="en-US">
                <a:latin typeface="Arial" panose="020B0604020202020204" pitchFamily="34" charset="0"/>
                <a:cs typeface="Arial" panose="020B0604020202020204" pitchFamily="34" charset="0"/>
              </a:rPr>
              <a:t>・・・</a:t>
            </a:r>
            <a:r>
              <a:rPr kumimoji="1" lang="en-US" altLang="ja-JP" dirty="0">
                <a:latin typeface="Arial" panose="020B0604020202020204" pitchFamily="34" charset="0"/>
                <a:cs typeface="Arial" panose="020B0604020202020204" pitchFamily="34" charset="0"/>
              </a:rPr>
              <a:t>Mean dynamic method / Peak dynamic method</a:t>
            </a:r>
            <a:endParaRPr kumimoji="1" lang="ja-JP" altLang="en-US">
              <a:latin typeface="Arial" panose="020B0604020202020204" pitchFamily="34" charset="0"/>
              <a:cs typeface="Arial" panose="020B0604020202020204" pitchFamily="34" charset="0"/>
            </a:endParaRPr>
          </a:p>
        </p:txBody>
      </p:sp>
      <p:cxnSp>
        <p:nvCxnSpPr>
          <p:cNvPr id="13" name="直線コネクタ 12">
            <a:extLst>
              <a:ext uri="{FF2B5EF4-FFF2-40B4-BE49-F238E27FC236}">
                <a16:creationId xmlns:a16="http://schemas.microsoft.com/office/drawing/2014/main" id="{0E623A3F-67AE-8F15-B6ED-80E75F5E5AAC}"/>
              </a:ext>
            </a:extLst>
          </p:cNvPr>
          <p:cNvCxnSpPr>
            <a:cxnSpLocks/>
          </p:cNvCxnSpPr>
          <p:nvPr/>
        </p:nvCxnSpPr>
        <p:spPr>
          <a:xfrm>
            <a:off x="421341" y="4320988"/>
            <a:ext cx="0" cy="20977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589929C7-B6BE-B64F-553F-2BA7C956A51C}"/>
              </a:ext>
            </a:extLst>
          </p:cNvPr>
          <p:cNvCxnSpPr>
            <a:cxnSpLocks/>
          </p:cNvCxnSpPr>
          <p:nvPr/>
        </p:nvCxnSpPr>
        <p:spPr>
          <a:xfrm flipH="1">
            <a:off x="421341" y="6418729"/>
            <a:ext cx="28328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右矢印 19">
            <a:extLst>
              <a:ext uri="{FF2B5EF4-FFF2-40B4-BE49-F238E27FC236}">
                <a16:creationId xmlns:a16="http://schemas.microsoft.com/office/drawing/2014/main" id="{B402F1C2-7635-A7A5-8374-2A2A5C46262B}"/>
              </a:ext>
            </a:extLst>
          </p:cNvPr>
          <p:cNvSpPr/>
          <p:nvPr/>
        </p:nvSpPr>
        <p:spPr>
          <a:xfrm>
            <a:off x="3406588" y="5273254"/>
            <a:ext cx="493060" cy="2196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Arial" panose="020B0604020202020204" pitchFamily="34" charset="0"/>
              <a:cs typeface="Arial" panose="020B0604020202020204" pitchFamily="34" charset="0"/>
            </a:endParaRPr>
          </a:p>
        </p:txBody>
      </p:sp>
      <p:sp>
        <p:nvSpPr>
          <p:cNvPr id="21" name="正方形/長方形 20">
            <a:extLst>
              <a:ext uri="{FF2B5EF4-FFF2-40B4-BE49-F238E27FC236}">
                <a16:creationId xmlns:a16="http://schemas.microsoft.com/office/drawing/2014/main" id="{55952DA4-097C-CC13-B066-3015C3ACBAED}"/>
              </a:ext>
            </a:extLst>
          </p:cNvPr>
          <p:cNvSpPr/>
          <p:nvPr/>
        </p:nvSpPr>
        <p:spPr>
          <a:xfrm>
            <a:off x="2241175" y="4329953"/>
            <a:ext cx="699247" cy="199016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Arial" panose="020B0604020202020204" pitchFamily="34" charset="0"/>
              <a:cs typeface="Arial" panose="020B0604020202020204" pitchFamily="34" charset="0"/>
            </a:endParaRPr>
          </a:p>
        </p:txBody>
      </p:sp>
      <p:sp>
        <p:nvSpPr>
          <p:cNvPr id="22" name="正方形/長方形 21">
            <a:extLst>
              <a:ext uri="{FF2B5EF4-FFF2-40B4-BE49-F238E27FC236}">
                <a16:creationId xmlns:a16="http://schemas.microsoft.com/office/drawing/2014/main" id="{791205BB-E0D0-C1AF-3E4A-3D39AB5DB3D5}"/>
              </a:ext>
            </a:extLst>
          </p:cNvPr>
          <p:cNvSpPr/>
          <p:nvPr/>
        </p:nvSpPr>
        <p:spPr>
          <a:xfrm>
            <a:off x="1461246" y="4329953"/>
            <a:ext cx="699247" cy="199016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Arial" panose="020B0604020202020204" pitchFamily="34" charset="0"/>
              <a:cs typeface="Arial" panose="020B0604020202020204" pitchFamily="34" charset="0"/>
            </a:endParaRPr>
          </a:p>
        </p:txBody>
      </p:sp>
      <p:sp>
        <p:nvSpPr>
          <p:cNvPr id="23" name="正方形/長方形 22">
            <a:extLst>
              <a:ext uri="{FF2B5EF4-FFF2-40B4-BE49-F238E27FC236}">
                <a16:creationId xmlns:a16="http://schemas.microsoft.com/office/drawing/2014/main" id="{71159A16-A8D8-A905-00DA-23AABCDE4E9B}"/>
              </a:ext>
            </a:extLst>
          </p:cNvPr>
          <p:cNvSpPr/>
          <p:nvPr/>
        </p:nvSpPr>
        <p:spPr>
          <a:xfrm>
            <a:off x="681317" y="4329953"/>
            <a:ext cx="699247" cy="199016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Arial" panose="020B0604020202020204" pitchFamily="34" charset="0"/>
              <a:cs typeface="Arial" panose="020B0604020202020204" pitchFamily="34" charset="0"/>
            </a:endParaRPr>
          </a:p>
        </p:txBody>
      </p:sp>
      <p:sp>
        <p:nvSpPr>
          <p:cNvPr id="24" name="フリーフォーム 23">
            <a:extLst>
              <a:ext uri="{FF2B5EF4-FFF2-40B4-BE49-F238E27FC236}">
                <a16:creationId xmlns:a16="http://schemas.microsoft.com/office/drawing/2014/main" id="{8A7C190E-D7DD-AECF-351D-B489B6336F42}"/>
              </a:ext>
            </a:extLst>
          </p:cNvPr>
          <p:cNvSpPr/>
          <p:nvPr/>
        </p:nvSpPr>
        <p:spPr>
          <a:xfrm>
            <a:off x="457200" y="4701122"/>
            <a:ext cx="2590800" cy="1350041"/>
          </a:xfrm>
          <a:custGeom>
            <a:avLst/>
            <a:gdLst>
              <a:gd name="connsiteX0" fmla="*/ 0 w 2590800"/>
              <a:gd name="connsiteY0" fmla="*/ 259976 h 756765"/>
              <a:gd name="connsiteX1" fmla="*/ 215153 w 2590800"/>
              <a:gd name="connsiteY1" fmla="*/ 277906 h 756765"/>
              <a:gd name="connsiteX2" fmla="*/ 268941 w 2590800"/>
              <a:gd name="connsiteY2" fmla="*/ 268941 h 756765"/>
              <a:gd name="connsiteX3" fmla="*/ 277906 w 2590800"/>
              <a:gd name="connsiteY3" fmla="*/ 242047 h 756765"/>
              <a:gd name="connsiteX4" fmla="*/ 304800 w 2590800"/>
              <a:gd name="connsiteY4" fmla="*/ 197223 h 756765"/>
              <a:gd name="connsiteX5" fmla="*/ 313765 w 2590800"/>
              <a:gd name="connsiteY5" fmla="*/ 224117 h 756765"/>
              <a:gd name="connsiteX6" fmla="*/ 322729 w 2590800"/>
              <a:gd name="connsiteY6" fmla="*/ 340659 h 756765"/>
              <a:gd name="connsiteX7" fmla="*/ 331694 w 2590800"/>
              <a:gd name="connsiteY7" fmla="*/ 277906 h 756765"/>
              <a:gd name="connsiteX8" fmla="*/ 349624 w 2590800"/>
              <a:gd name="connsiteY8" fmla="*/ 224117 h 756765"/>
              <a:gd name="connsiteX9" fmla="*/ 358588 w 2590800"/>
              <a:gd name="connsiteY9" fmla="*/ 197223 h 756765"/>
              <a:gd name="connsiteX10" fmla="*/ 367553 w 2590800"/>
              <a:gd name="connsiteY10" fmla="*/ 170329 h 756765"/>
              <a:gd name="connsiteX11" fmla="*/ 385482 w 2590800"/>
              <a:gd name="connsiteY11" fmla="*/ 188259 h 756765"/>
              <a:gd name="connsiteX12" fmla="*/ 394447 w 2590800"/>
              <a:gd name="connsiteY12" fmla="*/ 259976 h 756765"/>
              <a:gd name="connsiteX13" fmla="*/ 403412 w 2590800"/>
              <a:gd name="connsiteY13" fmla="*/ 304800 h 756765"/>
              <a:gd name="connsiteX14" fmla="*/ 430306 w 2590800"/>
              <a:gd name="connsiteY14" fmla="*/ 188259 h 756765"/>
              <a:gd name="connsiteX15" fmla="*/ 448235 w 2590800"/>
              <a:gd name="connsiteY15" fmla="*/ 170329 h 756765"/>
              <a:gd name="connsiteX16" fmla="*/ 457200 w 2590800"/>
              <a:gd name="connsiteY16" fmla="*/ 197223 h 756765"/>
              <a:gd name="connsiteX17" fmla="*/ 475129 w 2590800"/>
              <a:gd name="connsiteY17" fmla="*/ 358588 h 756765"/>
              <a:gd name="connsiteX18" fmla="*/ 493059 w 2590800"/>
              <a:gd name="connsiteY18" fmla="*/ 475129 h 756765"/>
              <a:gd name="connsiteX19" fmla="*/ 502024 w 2590800"/>
              <a:gd name="connsiteY19" fmla="*/ 510988 h 756765"/>
              <a:gd name="connsiteX20" fmla="*/ 510988 w 2590800"/>
              <a:gd name="connsiteY20" fmla="*/ 582706 h 756765"/>
              <a:gd name="connsiteX21" fmla="*/ 519953 w 2590800"/>
              <a:gd name="connsiteY21" fmla="*/ 618565 h 756765"/>
              <a:gd name="connsiteX22" fmla="*/ 510988 w 2590800"/>
              <a:gd name="connsiteY22" fmla="*/ 493059 h 756765"/>
              <a:gd name="connsiteX23" fmla="*/ 519953 w 2590800"/>
              <a:gd name="connsiteY23" fmla="*/ 197223 h 756765"/>
              <a:gd name="connsiteX24" fmla="*/ 537882 w 2590800"/>
              <a:gd name="connsiteY24" fmla="*/ 134470 h 756765"/>
              <a:gd name="connsiteX25" fmla="*/ 555812 w 2590800"/>
              <a:gd name="connsiteY25" fmla="*/ 116541 h 756765"/>
              <a:gd name="connsiteX26" fmla="*/ 573741 w 2590800"/>
              <a:gd name="connsiteY26" fmla="*/ 80682 h 756765"/>
              <a:gd name="connsiteX27" fmla="*/ 600635 w 2590800"/>
              <a:gd name="connsiteY27" fmla="*/ 71717 h 756765"/>
              <a:gd name="connsiteX28" fmla="*/ 609600 w 2590800"/>
              <a:gd name="connsiteY28" fmla="*/ 161365 h 756765"/>
              <a:gd name="connsiteX29" fmla="*/ 627529 w 2590800"/>
              <a:gd name="connsiteY29" fmla="*/ 475129 h 756765"/>
              <a:gd name="connsiteX30" fmla="*/ 636494 w 2590800"/>
              <a:gd name="connsiteY30" fmla="*/ 573741 h 756765"/>
              <a:gd name="connsiteX31" fmla="*/ 627529 w 2590800"/>
              <a:gd name="connsiteY31" fmla="*/ 403412 h 756765"/>
              <a:gd name="connsiteX32" fmla="*/ 636494 w 2590800"/>
              <a:gd name="connsiteY32" fmla="*/ 134470 h 756765"/>
              <a:gd name="connsiteX33" fmla="*/ 645459 w 2590800"/>
              <a:gd name="connsiteY33" fmla="*/ 107576 h 756765"/>
              <a:gd name="connsiteX34" fmla="*/ 672353 w 2590800"/>
              <a:gd name="connsiteY34" fmla="*/ 98612 h 756765"/>
              <a:gd name="connsiteX35" fmla="*/ 681318 w 2590800"/>
              <a:gd name="connsiteY35" fmla="*/ 152400 h 756765"/>
              <a:gd name="connsiteX36" fmla="*/ 699247 w 2590800"/>
              <a:gd name="connsiteY36" fmla="*/ 295835 h 756765"/>
              <a:gd name="connsiteX37" fmla="*/ 708212 w 2590800"/>
              <a:gd name="connsiteY37" fmla="*/ 233082 h 756765"/>
              <a:gd name="connsiteX38" fmla="*/ 717176 w 2590800"/>
              <a:gd name="connsiteY38" fmla="*/ 206188 h 756765"/>
              <a:gd name="connsiteX39" fmla="*/ 708212 w 2590800"/>
              <a:gd name="connsiteY39" fmla="*/ 242047 h 756765"/>
              <a:gd name="connsiteX40" fmla="*/ 717176 w 2590800"/>
              <a:gd name="connsiteY40" fmla="*/ 457200 h 756765"/>
              <a:gd name="connsiteX41" fmla="*/ 726141 w 2590800"/>
              <a:gd name="connsiteY41" fmla="*/ 609600 h 756765"/>
              <a:gd name="connsiteX42" fmla="*/ 735106 w 2590800"/>
              <a:gd name="connsiteY42" fmla="*/ 466165 h 756765"/>
              <a:gd name="connsiteX43" fmla="*/ 753035 w 2590800"/>
              <a:gd name="connsiteY43" fmla="*/ 349623 h 756765"/>
              <a:gd name="connsiteX44" fmla="*/ 770965 w 2590800"/>
              <a:gd name="connsiteY44" fmla="*/ 233082 h 756765"/>
              <a:gd name="connsiteX45" fmla="*/ 779929 w 2590800"/>
              <a:gd name="connsiteY45" fmla="*/ 188259 h 756765"/>
              <a:gd name="connsiteX46" fmla="*/ 788894 w 2590800"/>
              <a:gd name="connsiteY46" fmla="*/ 215153 h 756765"/>
              <a:gd name="connsiteX47" fmla="*/ 806824 w 2590800"/>
              <a:gd name="connsiteY47" fmla="*/ 304800 h 756765"/>
              <a:gd name="connsiteX48" fmla="*/ 968188 w 2590800"/>
              <a:gd name="connsiteY48" fmla="*/ 295835 h 756765"/>
              <a:gd name="connsiteX49" fmla="*/ 1102659 w 2590800"/>
              <a:gd name="connsiteY49" fmla="*/ 286870 h 756765"/>
              <a:gd name="connsiteX50" fmla="*/ 1111624 w 2590800"/>
              <a:gd name="connsiteY50" fmla="*/ 206188 h 756765"/>
              <a:gd name="connsiteX51" fmla="*/ 1129553 w 2590800"/>
              <a:gd name="connsiteY51" fmla="*/ 367553 h 756765"/>
              <a:gd name="connsiteX52" fmla="*/ 1138518 w 2590800"/>
              <a:gd name="connsiteY52" fmla="*/ 528917 h 756765"/>
              <a:gd name="connsiteX53" fmla="*/ 1156447 w 2590800"/>
              <a:gd name="connsiteY53" fmla="*/ 367553 h 756765"/>
              <a:gd name="connsiteX54" fmla="*/ 1174376 w 2590800"/>
              <a:gd name="connsiteY54" fmla="*/ 277906 h 756765"/>
              <a:gd name="connsiteX55" fmla="*/ 1183341 w 2590800"/>
              <a:gd name="connsiteY55" fmla="*/ 224117 h 756765"/>
              <a:gd name="connsiteX56" fmla="*/ 1201271 w 2590800"/>
              <a:gd name="connsiteY56" fmla="*/ 170329 h 756765"/>
              <a:gd name="connsiteX57" fmla="*/ 1219200 w 2590800"/>
              <a:gd name="connsiteY57" fmla="*/ 197223 h 756765"/>
              <a:gd name="connsiteX58" fmla="*/ 1228165 w 2590800"/>
              <a:gd name="connsiteY58" fmla="*/ 340659 h 756765"/>
              <a:gd name="connsiteX59" fmla="*/ 1237129 w 2590800"/>
              <a:gd name="connsiteY59" fmla="*/ 242047 h 756765"/>
              <a:gd name="connsiteX60" fmla="*/ 1246094 w 2590800"/>
              <a:gd name="connsiteY60" fmla="*/ 179294 h 756765"/>
              <a:gd name="connsiteX61" fmla="*/ 1272988 w 2590800"/>
              <a:gd name="connsiteY61" fmla="*/ 268941 h 756765"/>
              <a:gd name="connsiteX62" fmla="*/ 1281953 w 2590800"/>
              <a:gd name="connsiteY62" fmla="*/ 439270 h 756765"/>
              <a:gd name="connsiteX63" fmla="*/ 1290918 w 2590800"/>
              <a:gd name="connsiteY63" fmla="*/ 546847 h 756765"/>
              <a:gd name="connsiteX64" fmla="*/ 1308847 w 2590800"/>
              <a:gd name="connsiteY64" fmla="*/ 349623 h 756765"/>
              <a:gd name="connsiteX65" fmla="*/ 1326776 w 2590800"/>
              <a:gd name="connsiteY65" fmla="*/ 215153 h 756765"/>
              <a:gd name="connsiteX66" fmla="*/ 1335741 w 2590800"/>
              <a:gd name="connsiteY66" fmla="*/ 116541 h 756765"/>
              <a:gd name="connsiteX67" fmla="*/ 1344706 w 2590800"/>
              <a:gd name="connsiteY67" fmla="*/ 89647 h 756765"/>
              <a:gd name="connsiteX68" fmla="*/ 1353671 w 2590800"/>
              <a:gd name="connsiteY68" fmla="*/ 53788 h 756765"/>
              <a:gd name="connsiteX69" fmla="*/ 1380565 w 2590800"/>
              <a:gd name="connsiteY69" fmla="*/ 322729 h 756765"/>
              <a:gd name="connsiteX70" fmla="*/ 1398494 w 2590800"/>
              <a:gd name="connsiteY70" fmla="*/ 600635 h 756765"/>
              <a:gd name="connsiteX71" fmla="*/ 1407459 w 2590800"/>
              <a:gd name="connsiteY71" fmla="*/ 663388 h 756765"/>
              <a:gd name="connsiteX72" fmla="*/ 1416424 w 2590800"/>
              <a:gd name="connsiteY72" fmla="*/ 116541 h 756765"/>
              <a:gd name="connsiteX73" fmla="*/ 1425388 w 2590800"/>
              <a:gd name="connsiteY73" fmla="*/ 62753 h 756765"/>
              <a:gd name="connsiteX74" fmla="*/ 1443318 w 2590800"/>
              <a:gd name="connsiteY74" fmla="*/ 0 h 756765"/>
              <a:gd name="connsiteX75" fmla="*/ 1470212 w 2590800"/>
              <a:gd name="connsiteY75" fmla="*/ 573741 h 756765"/>
              <a:gd name="connsiteX76" fmla="*/ 1479176 w 2590800"/>
              <a:gd name="connsiteY76" fmla="*/ 681317 h 756765"/>
              <a:gd name="connsiteX77" fmla="*/ 1497106 w 2590800"/>
              <a:gd name="connsiteY77" fmla="*/ 654423 h 756765"/>
              <a:gd name="connsiteX78" fmla="*/ 1532965 w 2590800"/>
              <a:gd name="connsiteY78" fmla="*/ 537882 h 756765"/>
              <a:gd name="connsiteX79" fmla="*/ 1550894 w 2590800"/>
              <a:gd name="connsiteY79" fmla="*/ 403412 h 756765"/>
              <a:gd name="connsiteX80" fmla="*/ 1568824 w 2590800"/>
              <a:gd name="connsiteY80" fmla="*/ 304800 h 756765"/>
              <a:gd name="connsiteX81" fmla="*/ 1595718 w 2590800"/>
              <a:gd name="connsiteY81" fmla="*/ 224117 h 756765"/>
              <a:gd name="connsiteX82" fmla="*/ 1595718 w 2590800"/>
              <a:gd name="connsiteY82" fmla="*/ 224117 h 756765"/>
              <a:gd name="connsiteX83" fmla="*/ 1613647 w 2590800"/>
              <a:gd name="connsiteY83" fmla="*/ 242047 h 756765"/>
              <a:gd name="connsiteX84" fmla="*/ 1837765 w 2590800"/>
              <a:gd name="connsiteY84" fmla="*/ 304800 h 756765"/>
              <a:gd name="connsiteX85" fmla="*/ 1891553 w 2590800"/>
              <a:gd name="connsiteY85" fmla="*/ 295835 h 756765"/>
              <a:gd name="connsiteX86" fmla="*/ 1900518 w 2590800"/>
              <a:gd name="connsiteY86" fmla="*/ 152400 h 756765"/>
              <a:gd name="connsiteX87" fmla="*/ 1891553 w 2590800"/>
              <a:gd name="connsiteY87" fmla="*/ 277906 h 756765"/>
              <a:gd name="connsiteX88" fmla="*/ 1882588 w 2590800"/>
              <a:gd name="connsiteY88" fmla="*/ 331694 h 756765"/>
              <a:gd name="connsiteX89" fmla="*/ 1891553 w 2590800"/>
              <a:gd name="connsiteY89" fmla="*/ 421341 h 756765"/>
              <a:gd name="connsiteX90" fmla="*/ 1927412 w 2590800"/>
              <a:gd name="connsiteY90" fmla="*/ 385482 h 756765"/>
              <a:gd name="connsiteX91" fmla="*/ 1936376 w 2590800"/>
              <a:gd name="connsiteY91" fmla="*/ 358588 h 756765"/>
              <a:gd name="connsiteX92" fmla="*/ 1954306 w 2590800"/>
              <a:gd name="connsiteY92" fmla="*/ 322729 h 756765"/>
              <a:gd name="connsiteX93" fmla="*/ 1972235 w 2590800"/>
              <a:gd name="connsiteY93" fmla="*/ 251012 h 756765"/>
              <a:gd name="connsiteX94" fmla="*/ 1990165 w 2590800"/>
              <a:gd name="connsiteY94" fmla="*/ 304800 h 756765"/>
              <a:gd name="connsiteX95" fmla="*/ 1999129 w 2590800"/>
              <a:gd name="connsiteY95" fmla="*/ 367553 h 756765"/>
              <a:gd name="connsiteX96" fmla="*/ 2008094 w 2590800"/>
              <a:gd name="connsiteY96" fmla="*/ 439270 h 756765"/>
              <a:gd name="connsiteX97" fmla="*/ 2034988 w 2590800"/>
              <a:gd name="connsiteY97" fmla="*/ 537882 h 756765"/>
              <a:gd name="connsiteX98" fmla="*/ 2043953 w 2590800"/>
              <a:gd name="connsiteY98" fmla="*/ 340659 h 756765"/>
              <a:gd name="connsiteX99" fmla="*/ 2052918 w 2590800"/>
              <a:gd name="connsiteY99" fmla="*/ 313765 h 756765"/>
              <a:gd name="connsiteX100" fmla="*/ 2061882 w 2590800"/>
              <a:gd name="connsiteY100" fmla="*/ 268941 h 756765"/>
              <a:gd name="connsiteX101" fmla="*/ 2070847 w 2590800"/>
              <a:gd name="connsiteY101" fmla="*/ 242047 h 756765"/>
              <a:gd name="connsiteX102" fmla="*/ 2097741 w 2590800"/>
              <a:gd name="connsiteY102" fmla="*/ 152400 h 756765"/>
              <a:gd name="connsiteX103" fmla="*/ 2106706 w 2590800"/>
              <a:gd name="connsiteY103" fmla="*/ 125506 h 756765"/>
              <a:gd name="connsiteX104" fmla="*/ 2115671 w 2590800"/>
              <a:gd name="connsiteY104" fmla="*/ 98612 h 756765"/>
              <a:gd name="connsiteX105" fmla="*/ 2106706 w 2590800"/>
              <a:gd name="connsiteY105" fmla="*/ 206188 h 756765"/>
              <a:gd name="connsiteX106" fmla="*/ 2097741 w 2590800"/>
              <a:gd name="connsiteY106" fmla="*/ 233082 h 756765"/>
              <a:gd name="connsiteX107" fmla="*/ 2079812 w 2590800"/>
              <a:gd name="connsiteY107" fmla="*/ 304800 h 756765"/>
              <a:gd name="connsiteX108" fmla="*/ 2070847 w 2590800"/>
              <a:gd name="connsiteY108" fmla="*/ 340659 h 756765"/>
              <a:gd name="connsiteX109" fmla="*/ 2052918 w 2590800"/>
              <a:gd name="connsiteY109" fmla="*/ 403412 h 756765"/>
              <a:gd name="connsiteX110" fmla="*/ 2043953 w 2590800"/>
              <a:gd name="connsiteY110" fmla="*/ 448235 h 756765"/>
              <a:gd name="connsiteX111" fmla="*/ 2061882 w 2590800"/>
              <a:gd name="connsiteY111" fmla="*/ 331694 h 756765"/>
              <a:gd name="connsiteX112" fmla="*/ 2088776 w 2590800"/>
              <a:gd name="connsiteY112" fmla="*/ 215153 h 756765"/>
              <a:gd name="connsiteX113" fmla="*/ 2115671 w 2590800"/>
              <a:gd name="connsiteY113" fmla="*/ 134470 h 756765"/>
              <a:gd name="connsiteX114" fmla="*/ 2133600 w 2590800"/>
              <a:gd name="connsiteY114" fmla="*/ 80682 h 756765"/>
              <a:gd name="connsiteX115" fmla="*/ 2160494 w 2590800"/>
              <a:gd name="connsiteY115" fmla="*/ 17929 h 756765"/>
              <a:gd name="connsiteX116" fmla="*/ 2178424 w 2590800"/>
              <a:gd name="connsiteY116" fmla="*/ 44823 h 756765"/>
              <a:gd name="connsiteX117" fmla="*/ 2196353 w 2590800"/>
              <a:gd name="connsiteY117" fmla="*/ 170329 h 756765"/>
              <a:gd name="connsiteX118" fmla="*/ 2205318 w 2590800"/>
              <a:gd name="connsiteY118" fmla="*/ 322729 h 756765"/>
              <a:gd name="connsiteX119" fmla="*/ 2196353 w 2590800"/>
              <a:gd name="connsiteY119" fmla="*/ 735106 h 756765"/>
              <a:gd name="connsiteX120" fmla="*/ 2205318 w 2590800"/>
              <a:gd name="connsiteY120" fmla="*/ 412376 h 756765"/>
              <a:gd name="connsiteX121" fmla="*/ 2232212 w 2590800"/>
              <a:gd name="connsiteY121" fmla="*/ 322729 h 756765"/>
              <a:gd name="connsiteX122" fmla="*/ 2250141 w 2590800"/>
              <a:gd name="connsiteY122" fmla="*/ 251012 h 756765"/>
              <a:gd name="connsiteX123" fmla="*/ 2268071 w 2590800"/>
              <a:gd name="connsiteY123" fmla="*/ 188259 h 756765"/>
              <a:gd name="connsiteX124" fmla="*/ 2286000 w 2590800"/>
              <a:gd name="connsiteY124" fmla="*/ 134470 h 756765"/>
              <a:gd name="connsiteX125" fmla="*/ 2312894 w 2590800"/>
              <a:gd name="connsiteY125" fmla="*/ 125506 h 756765"/>
              <a:gd name="connsiteX126" fmla="*/ 2339788 w 2590800"/>
              <a:gd name="connsiteY126" fmla="*/ 206188 h 756765"/>
              <a:gd name="connsiteX127" fmla="*/ 2348753 w 2590800"/>
              <a:gd name="connsiteY127" fmla="*/ 179294 h 756765"/>
              <a:gd name="connsiteX128" fmla="*/ 2375647 w 2590800"/>
              <a:gd name="connsiteY128" fmla="*/ 242047 h 756765"/>
              <a:gd name="connsiteX129" fmla="*/ 2393576 w 2590800"/>
              <a:gd name="connsiteY129" fmla="*/ 295835 h 756765"/>
              <a:gd name="connsiteX130" fmla="*/ 2438400 w 2590800"/>
              <a:gd name="connsiteY130" fmla="*/ 286870 h 756765"/>
              <a:gd name="connsiteX131" fmla="*/ 2563906 w 2590800"/>
              <a:gd name="connsiteY131" fmla="*/ 295835 h 756765"/>
              <a:gd name="connsiteX132" fmla="*/ 2590800 w 2590800"/>
              <a:gd name="connsiteY132" fmla="*/ 295835 h 756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2590800" h="756765">
                <a:moveTo>
                  <a:pt x="0" y="259976"/>
                </a:moveTo>
                <a:cubicBezTo>
                  <a:pt x="87489" y="277474"/>
                  <a:pt x="78436" y="277906"/>
                  <a:pt x="215153" y="277906"/>
                </a:cubicBezTo>
                <a:cubicBezTo>
                  <a:pt x="233330" y="277906"/>
                  <a:pt x="251012" y="271929"/>
                  <a:pt x="268941" y="268941"/>
                </a:cubicBezTo>
                <a:cubicBezTo>
                  <a:pt x="271929" y="259976"/>
                  <a:pt x="273044" y="250150"/>
                  <a:pt x="277906" y="242047"/>
                </a:cubicBezTo>
                <a:cubicBezTo>
                  <a:pt x="314823" y="180518"/>
                  <a:pt x="279404" y="273409"/>
                  <a:pt x="304800" y="197223"/>
                </a:cubicBezTo>
                <a:cubicBezTo>
                  <a:pt x="307788" y="206188"/>
                  <a:pt x="312593" y="214740"/>
                  <a:pt x="313765" y="224117"/>
                </a:cubicBezTo>
                <a:cubicBezTo>
                  <a:pt x="318598" y="262778"/>
                  <a:pt x="310409" y="303696"/>
                  <a:pt x="322729" y="340659"/>
                </a:cubicBezTo>
                <a:cubicBezTo>
                  <a:pt x="329411" y="360705"/>
                  <a:pt x="326943" y="298495"/>
                  <a:pt x="331694" y="277906"/>
                </a:cubicBezTo>
                <a:cubicBezTo>
                  <a:pt x="335944" y="259490"/>
                  <a:pt x="343648" y="242047"/>
                  <a:pt x="349624" y="224117"/>
                </a:cubicBezTo>
                <a:lnTo>
                  <a:pt x="358588" y="197223"/>
                </a:lnTo>
                <a:lnTo>
                  <a:pt x="367553" y="170329"/>
                </a:lnTo>
                <a:cubicBezTo>
                  <a:pt x="373529" y="176306"/>
                  <a:pt x="383053" y="180163"/>
                  <a:pt x="385482" y="188259"/>
                </a:cubicBezTo>
                <a:cubicBezTo>
                  <a:pt x="392405" y="211335"/>
                  <a:pt x="390784" y="236164"/>
                  <a:pt x="394447" y="259976"/>
                </a:cubicBezTo>
                <a:cubicBezTo>
                  <a:pt x="396764" y="275036"/>
                  <a:pt x="400424" y="289859"/>
                  <a:pt x="403412" y="304800"/>
                </a:cubicBezTo>
                <a:cubicBezTo>
                  <a:pt x="405878" y="287539"/>
                  <a:pt x="413897" y="204669"/>
                  <a:pt x="430306" y="188259"/>
                </a:cubicBezTo>
                <a:lnTo>
                  <a:pt x="448235" y="170329"/>
                </a:lnTo>
                <a:cubicBezTo>
                  <a:pt x="451223" y="179294"/>
                  <a:pt x="455347" y="187957"/>
                  <a:pt x="457200" y="197223"/>
                </a:cubicBezTo>
                <a:cubicBezTo>
                  <a:pt x="467500" y="248720"/>
                  <a:pt x="469459" y="307554"/>
                  <a:pt x="475129" y="358588"/>
                </a:cubicBezTo>
                <a:cubicBezTo>
                  <a:pt x="477282" y="377962"/>
                  <a:pt x="488692" y="453293"/>
                  <a:pt x="493059" y="475129"/>
                </a:cubicBezTo>
                <a:cubicBezTo>
                  <a:pt x="495475" y="487211"/>
                  <a:pt x="499036" y="499035"/>
                  <a:pt x="502024" y="510988"/>
                </a:cubicBezTo>
                <a:cubicBezTo>
                  <a:pt x="505012" y="534894"/>
                  <a:pt x="507027" y="558942"/>
                  <a:pt x="510988" y="582706"/>
                </a:cubicBezTo>
                <a:cubicBezTo>
                  <a:pt x="513013" y="594859"/>
                  <a:pt x="519953" y="630886"/>
                  <a:pt x="519953" y="618565"/>
                </a:cubicBezTo>
                <a:cubicBezTo>
                  <a:pt x="519953" y="576623"/>
                  <a:pt x="513976" y="534894"/>
                  <a:pt x="510988" y="493059"/>
                </a:cubicBezTo>
                <a:cubicBezTo>
                  <a:pt x="513976" y="394447"/>
                  <a:pt x="514628" y="295736"/>
                  <a:pt x="519953" y="197223"/>
                </a:cubicBezTo>
                <a:cubicBezTo>
                  <a:pt x="520185" y="192933"/>
                  <a:pt x="533479" y="141809"/>
                  <a:pt x="537882" y="134470"/>
                </a:cubicBezTo>
                <a:cubicBezTo>
                  <a:pt x="542230" y="127222"/>
                  <a:pt x="549835" y="122517"/>
                  <a:pt x="555812" y="116541"/>
                </a:cubicBezTo>
                <a:cubicBezTo>
                  <a:pt x="561788" y="104588"/>
                  <a:pt x="564291" y="90132"/>
                  <a:pt x="573741" y="80682"/>
                </a:cubicBezTo>
                <a:cubicBezTo>
                  <a:pt x="580423" y="74000"/>
                  <a:pt x="596797" y="63082"/>
                  <a:pt x="600635" y="71717"/>
                </a:cubicBezTo>
                <a:cubicBezTo>
                  <a:pt x="612832" y="99160"/>
                  <a:pt x="606998" y="131446"/>
                  <a:pt x="609600" y="161365"/>
                </a:cubicBezTo>
                <a:cubicBezTo>
                  <a:pt x="626400" y="354562"/>
                  <a:pt x="612087" y="220336"/>
                  <a:pt x="627529" y="475129"/>
                </a:cubicBezTo>
                <a:cubicBezTo>
                  <a:pt x="629526" y="508075"/>
                  <a:pt x="636494" y="606747"/>
                  <a:pt x="636494" y="573741"/>
                </a:cubicBezTo>
                <a:cubicBezTo>
                  <a:pt x="636494" y="516886"/>
                  <a:pt x="630517" y="460188"/>
                  <a:pt x="627529" y="403412"/>
                </a:cubicBezTo>
                <a:cubicBezTo>
                  <a:pt x="630517" y="313765"/>
                  <a:pt x="631068" y="224003"/>
                  <a:pt x="636494" y="134470"/>
                </a:cubicBezTo>
                <a:cubicBezTo>
                  <a:pt x="637066" y="125038"/>
                  <a:pt x="638777" y="114258"/>
                  <a:pt x="645459" y="107576"/>
                </a:cubicBezTo>
                <a:cubicBezTo>
                  <a:pt x="652141" y="100894"/>
                  <a:pt x="663388" y="101600"/>
                  <a:pt x="672353" y="98612"/>
                </a:cubicBezTo>
                <a:cubicBezTo>
                  <a:pt x="675341" y="116541"/>
                  <a:pt x="678862" y="134390"/>
                  <a:pt x="681318" y="152400"/>
                </a:cubicBezTo>
                <a:cubicBezTo>
                  <a:pt x="687828" y="200142"/>
                  <a:pt x="699247" y="295835"/>
                  <a:pt x="699247" y="295835"/>
                </a:cubicBezTo>
                <a:cubicBezTo>
                  <a:pt x="702235" y="274917"/>
                  <a:pt x="704068" y="253802"/>
                  <a:pt x="708212" y="233082"/>
                </a:cubicBezTo>
                <a:cubicBezTo>
                  <a:pt x="710065" y="223816"/>
                  <a:pt x="717176" y="196738"/>
                  <a:pt x="717176" y="206188"/>
                </a:cubicBezTo>
                <a:cubicBezTo>
                  <a:pt x="717176" y="218509"/>
                  <a:pt x="711200" y="230094"/>
                  <a:pt x="708212" y="242047"/>
                </a:cubicBezTo>
                <a:cubicBezTo>
                  <a:pt x="711200" y="313765"/>
                  <a:pt x="713679" y="385505"/>
                  <a:pt x="717176" y="457200"/>
                </a:cubicBezTo>
                <a:cubicBezTo>
                  <a:pt x="719655" y="508027"/>
                  <a:pt x="680626" y="586842"/>
                  <a:pt x="726141" y="609600"/>
                </a:cubicBezTo>
                <a:cubicBezTo>
                  <a:pt x="768989" y="631024"/>
                  <a:pt x="731286" y="513917"/>
                  <a:pt x="735106" y="466165"/>
                </a:cubicBezTo>
                <a:cubicBezTo>
                  <a:pt x="745159" y="340507"/>
                  <a:pt x="737633" y="426636"/>
                  <a:pt x="753035" y="349623"/>
                </a:cubicBezTo>
                <a:cubicBezTo>
                  <a:pt x="762959" y="300001"/>
                  <a:pt x="762353" y="284757"/>
                  <a:pt x="770965" y="233082"/>
                </a:cubicBezTo>
                <a:cubicBezTo>
                  <a:pt x="773470" y="218052"/>
                  <a:pt x="776941" y="203200"/>
                  <a:pt x="779929" y="188259"/>
                </a:cubicBezTo>
                <a:cubicBezTo>
                  <a:pt x="782917" y="197224"/>
                  <a:pt x="786769" y="205945"/>
                  <a:pt x="788894" y="215153"/>
                </a:cubicBezTo>
                <a:cubicBezTo>
                  <a:pt x="795747" y="244847"/>
                  <a:pt x="806824" y="304800"/>
                  <a:pt x="806824" y="304800"/>
                </a:cubicBezTo>
                <a:lnTo>
                  <a:pt x="968188" y="295835"/>
                </a:lnTo>
                <a:cubicBezTo>
                  <a:pt x="1013029" y="293117"/>
                  <a:pt x="1064564" y="310679"/>
                  <a:pt x="1102659" y="286870"/>
                </a:cubicBezTo>
                <a:cubicBezTo>
                  <a:pt x="1125605" y="272529"/>
                  <a:pt x="1108636" y="233082"/>
                  <a:pt x="1111624" y="206188"/>
                </a:cubicBezTo>
                <a:cubicBezTo>
                  <a:pt x="1134569" y="275027"/>
                  <a:pt x="1121025" y="226851"/>
                  <a:pt x="1129553" y="367553"/>
                </a:cubicBezTo>
                <a:cubicBezTo>
                  <a:pt x="1132812" y="421325"/>
                  <a:pt x="1135530" y="475129"/>
                  <a:pt x="1138518" y="528917"/>
                </a:cubicBezTo>
                <a:cubicBezTo>
                  <a:pt x="1163049" y="406255"/>
                  <a:pt x="1126045" y="600632"/>
                  <a:pt x="1156447" y="367553"/>
                </a:cubicBezTo>
                <a:cubicBezTo>
                  <a:pt x="1160388" y="337335"/>
                  <a:pt x="1169366" y="307965"/>
                  <a:pt x="1174376" y="277906"/>
                </a:cubicBezTo>
                <a:cubicBezTo>
                  <a:pt x="1177364" y="259976"/>
                  <a:pt x="1178932" y="241751"/>
                  <a:pt x="1183341" y="224117"/>
                </a:cubicBezTo>
                <a:cubicBezTo>
                  <a:pt x="1187925" y="205782"/>
                  <a:pt x="1201271" y="170329"/>
                  <a:pt x="1201271" y="170329"/>
                </a:cubicBezTo>
                <a:cubicBezTo>
                  <a:pt x="1207247" y="179294"/>
                  <a:pt x="1217520" y="186581"/>
                  <a:pt x="1219200" y="197223"/>
                </a:cubicBezTo>
                <a:cubicBezTo>
                  <a:pt x="1226671" y="244542"/>
                  <a:pt x="1210374" y="296180"/>
                  <a:pt x="1228165" y="340659"/>
                </a:cubicBezTo>
                <a:cubicBezTo>
                  <a:pt x="1240423" y="371305"/>
                  <a:pt x="1233484" y="274851"/>
                  <a:pt x="1237129" y="242047"/>
                </a:cubicBezTo>
                <a:cubicBezTo>
                  <a:pt x="1239462" y="221046"/>
                  <a:pt x="1243106" y="200212"/>
                  <a:pt x="1246094" y="179294"/>
                </a:cubicBezTo>
                <a:cubicBezTo>
                  <a:pt x="1272955" y="219584"/>
                  <a:pt x="1267972" y="203729"/>
                  <a:pt x="1272988" y="268941"/>
                </a:cubicBezTo>
                <a:cubicBezTo>
                  <a:pt x="1277348" y="325628"/>
                  <a:pt x="1278292" y="382533"/>
                  <a:pt x="1281953" y="439270"/>
                </a:cubicBezTo>
                <a:cubicBezTo>
                  <a:pt x="1284270" y="475179"/>
                  <a:pt x="1287930" y="510988"/>
                  <a:pt x="1290918" y="546847"/>
                </a:cubicBezTo>
                <a:cubicBezTo>
                  <a:pt x="1314173" y="453820"/>
                  <a:pt x="1293838" y="544734"/>
                  <a:pt x="1308847" y="349623"/>
                </a:cubicBezTo>
                <a:cubicBezTo>
                  <a:pt x="1313001" y="295625"/>
                  <a:pt x="1320924" y="267825"/>
                  <a:pt x="1326776" y="215153"/>
                </a:cubicBezTo>
                <a:cubicBezTo>
                  <a:pt x="1330421" y="182349"/>
                  <a:pt x="1331073" y="149215"/>
                  <a:pt x="1335741" y="116541"/>
                </a:cubicBezTo>
                <a:cubicBezTo>
                  <a:pt x="1337077" y="107186"/>
                  <a:pt x="1342110" y="98733"/>
                  <a:pt x="1344706" y="89647"/>
                </a:cubicBezTo>
                <a:cubicBezTo>
                  <a:pt x="1348091" y="77800"/>
                  <a:pt x="1350683" y="65741"/>
                  <a:pt x="1353671" y="53788"/>
                </a:cubicBezTo>
                <a:cubicBezTo>
                  <a:pt x="1406649" y="159746"/>
                  <a:pt x="1369469" y="73058"/>
                  <a:pt x="1380565" y="322729"/>
                </a:cubicBezTo>
                <a:cubicBezTo>
                  <a:pt x="1384340" y="407674"/>
                  <a:pt x="1389288" y="513181"/>
                  <a:pt x="1398494" y="600635"/>
                </a:cubicBezTo>
                <a:cubicBezTo>
                  <a:pt x="1400706" y="621649"/>
                  <a:pt x="1404471" y="642470"/>
                  <a:pt x="1407459" y="663388"/>
                </a:cubicBezTo>
                <a:cubicBezTo>
                  <a:pt x="1410447" y="481106"/>
                  <a:pt x="1410985" y="298767"/>
                  <a:pt x="1416424" y="116541"/>
                </a:cubicBezTo>
                <a:cubicBezTo>
                  <a:pt x="1416966" y="98372"/>
                  <a:pt x="1421823" y="80577"/>
                  <a:pt x="1425388" y="62753"/>
                </a:cubicBezTo>
                <a:cubicBezTo>
                  <a:pt x="1431016" y="34613"/>
                  <a:pt x="1434774" y="25631"/>
                  <a:pt x="1443318" y="0"/>
                </a:cubicBezTo>
                <a:cubicBezTo>
                  <a:pt x="1562749" y="179151"/>
                  <a:pt x="1454672" y="6524"/>
                  <a:pt x="1470212" y="573741"/>
                </a:cubicBezTo>
                <a:cubicBezTo>
                  <a:pt x="1471197" y="609710"/>
                  <a:pt x="1476188" y="645458"/>
                  <a:pt x="1479176" y="681317"/>
                </a:cubicBezTo>
                <a:cubicBezTo>
                  <a:pt x="1485153" y="672352"/>
                  <a:pt x="1492730" y="664269"/>
                  <a:pt x="1497106" y="654423"/>
                </a:cubicBezTo>
                <a:cubicBezTo>
                  <a:pt x="1507027" y="632102"/>
                  <a:pt x="1526980" y="558829"/>
                  <a:pt x="1532965" y="537882"/>
                </a:cubicBezTo>
                <a:cubicBezTo>
                  <a:pt x="1539850" y="482795"/>
                  <a:pt x="1542643" y="457039"/>
                  <a:pt x="1550894" y="403412"/>
                </a:cubicBezTo>
                <a:cubicBezTo>
                  <a:pt x="1558541" y="353706"/>
                  <a:pt x="1559498" y="351426"/>
                  <a:pt x="1568824" y="304800"/>
                </a:cubicBezTo>
                <a:cubicBezTo>
                  <a:pt x="1579045" y="151472"/>
                  <a:pt x="1563582" y="127711"/>
                  <a:pt x="1595718" y="224117"/>
                </a:cubicBezTo>
                <a:lnTo>
                  <a:pt x="1595718" y="224117"/>
                </a:lnTo>
                <a:lnTo>
                  <a:pt x="1613647" y="242047"/>
                </a:lnTo>
                <a:cubicBezTo>
                  <a:pt x="1653330" y="361099"/>
                  <a:pt x="1612695" y="295014"/>
                  <a:pt x="1837765" y="304800"/>
                </a:cubicBezTo>
                <a:lnTo>
                  <a:pt x="1891553" y="295835"/>
                </a:lnTo>
                <a:cubicBezTo>
                  <a:pt x="1909793" y="251538"/>
                  <a:pt x="1900518" y="200305"/>
                  <a:pt x="1900518" y="152400"/>
                </a:cubicBezTo>
                <a:cubicBezTo>
                  <a:pt x="1900518" y="110458"/>
                  <a:pt x="1895727" y="236172"/>
                  <a:pt x="1891553" y="277906"/>
                </a:cubicBezTo>
                <a:cubicBezTo>
                  <a:pt x="1889744" y="295992"/>
                  <a:pt x="1885576" y="313765"/>
                  <a:pt x="1882588" y="331694"/>
                </a:cubicBezTo>
                <a:cubicBezTo>
                  <a:pt x="1885576" y="361576"/>
                  <a:pt x="1872327" y="398270"/>
                  <a:pt x="1891553" y="421341"/>
                </a:cubicBezTo>
                <a:cubicBezTo>
                  <a:pt x="1902375" y="434327"/>
                  <a:pt x="1917587" y="399237"/>
                  <a:pt x="1927412" y="385482"/>
                </a:cubicBezTo>
                <a:cubicBezTo>
                  <a:pt x="1932904" y="377793"/>
                  <a:pt x="1932654" y="367273"/>
                  <a:pt x="1936376" y="358588"/>
                </a:cubicBezTo>
                <a:cubicBezTo>
                  <a:pt x="1941640" y="346305"/>
                  <a:pt x="1950080" y="335407"/>
                  <a:pt x="1954306" y="322729"/>
                </a:cubicBezTo>
                <a:cubicBezTo>
                  <a:pt x="1962098" y="299352"/>
                  <a:pt x="1972235" y="251012"/>
                  <a:pt x="1972235" y="251012"/>
                </a:cubicBezTo>
                <a:cubicBezTo>
                  <a:pt x="1987295" y="25118"/>
                  <a:pt x="1976384" y="111858"/>
                  <a:pt x="1990165" y="304800"/>
                </a:cubicBezTo>
                <a:cubicBezTo>
                  <a:pt x="1991670" y="325876"/>
                  <a:pt x="1996336" y="346608"/>
                  <a:pt x="1999129" y="367553"/>
                </a:cubicBezTo>
                <a:cubicBezTo>
                  <a:pt x="2002313" y="391433"/>
                  <a:pt x="2003654" y="415591"/>
                  <a:pt x="2008094" y="439270"/>
                </a:cubicBezTo>
                <a:cubicBezTo>
                  <a:pt x="2016759" y="485483"/>
                  <a:pt x="2022664" y="500907"/>
                  <a:pt x="2034988" y="537882"/>
                </a:cubicBezTo>
                <a:cubicBezTo>
                  <a:pt x="2037976" y="472141"/>
                  <a:pt x="2038705" y="406258"/>
                  <a:pt x="2043953" y="340659"/>
                </a:cubicBezTo>
                <a:cubicBezTo>
                  <a:pt x="2044707" y="331239"/>
                  <a:pt x="2050626" y="322932"/>
                  <a:pt x="2052918" y="313765"/>
                </a:cubicBezTo>
                <a:cubicBezTo>
                  <a:pt x="2056613" y="298983"/>
                  <a:pt x="2058187" y="283723"/>
                  <a:pt x="2061882" y="268941"/>
                </a:cubicBezTo>
                <a:cubicBezTo>
                  <a:pt x="2064174" y="259774"/>
                  <a:pt x="2068251" y="251133"/>
                  <a:pt x="2070847" y="242047"/>
                </a:cubicBezTo>
                <a:cubicBezTo>
                  <a:pt x="2097946" y="147203"/>
                  <a:pt x="2055131" y="280230"/>
                  <a:pt x="2097741" y="152400"/>
                </a:cubicBezTo>
                <a:lnTo>
                  <a:pt x="2106706" y="125506"/>
                </a:lnTo>
                <a:lnTo>
                  <a:pt x="2115671" y="98612"/>
                </a:lnTo>
                <a:cubicBezTo>
                  <a:pt x="2112683" y="134471"/>
                  <a:pt x="2111462" y="170521"/>
                  <a:pt x="2106706" y="206188"/>
                </a:cubicBezTo>
                <a:cubicBezTo>
                  <a:pt x="2105457" y="215555"/>
                  <a:pt x="2100227" y="223965"/>
                  <a:pt x="2097741" y="233082"/>
                </a:cubicBezTo>
                <a:cubicBezTo>
                  <a:pt x="2091257" y="256855"/>
                  <a:pt x="2085788" y="280894"/>
                  <a:pt x="2079812" y="304800"/>
                </a:cubicBezTo>
                <a:cubicBezTo>
                  <a:pt x="2076824" y="316753"/>
                  <a:pt x="2074743" y="328970"/>
                  <a:pt x="2070847" y="340659"/>
                </a:cubicBezTo>
                <a:cubicBezTo>
                  <a:pt x="2060861" y="370615"/>
                  <a:pt x="2060424" y="369634"/>
                  <a:pt x="2052918" y="403412"/>
                </a:cubicBezTo>
                <a:cubicBezTo>
                  <a:pt x="2049613" y="418286"/>
                  <a:pt x="2043953" y="463472"/>
                  <a:pt x="2043953" y="448235"/>
                </a:cubicBezTo>
                <a:cubicBezTo>
                  <a:pt x="2043953" y="384731"/>
                  <a:pt x="2051057" y="380407"/>
                  <a:pt x="2061882" y="331694"/>
                </a:cubicBezTo>
                <a:cubicBezTo>
                  <a:pt x="2071361" y="289036"/>
                  <a:pt x="2074135" y="259074"/>
                  <a:pt x="2088776" y="215153"/>
                </a:cubicBezTo>
                <a:lnTo>
                  <a:pt x="2115671" y="134470"/>
                </a:lnTo>
                <a:lnTo>
                  <a:pt x="2133600" y="80682"/>
                </a:lnTo>
                <a:cubicBezTo>
                  <a:pt x="2155755" y="36371"/>
                  <a:pt x="2147303" y="57501"/>
                  <a:pt x="2160494" y="17929"/>
                </a:cubicBezTo>
                <a:cubicBezTo>
                  <a:pt x="2166471" y="26894"/>
                  <a:pt x="2173606" y="35186"/>
                  <a:pt x="2178424" y="44823"/>
                </a:cubicBezTo>
                <a:cubicBezTo>
                  <a:pt x="2195505" y="78984"/>
                  <a:pt x="2194636" y="146294"/>
                  <a:pt x="2196353" y="170329"/>
                </a:cubicBezTo>
                <a:cubicBezTo>
                  <a:pt x="2199979" y="221087"/>
                  <a:pt x="2202330" y="271929"/>
                  <a:pt x="2205318" y="322729"/>
                </a:cubicBezTo>
                <a:cubicBezTo>
                  <a:pt x="2202330" y="460188"/>
                  <a:pt x="2196353" y="597615"/>
                  <a:pt x="2196353" y="735106"/>
                </a:cubicBezTo>
                <a:cubicBezTo>
                  <a:pt x="2196353" y="842724"/>
                  <a:pt x="2200075" y="519866"/>
                  <a:pt x="2205318" y="412376"/>
                </a:cubicBezTo>
                <a:cubicBezTo>
                  <a:pt x="2207519" y="367257"/>
                  <a:pt x="2219099" y="365346"/>
                  <a:pt x="2232212" y="322729"/>
                </a:cubicBezTo>
                <a:cubicBezTo>
                  <a:pt x="2239459" y="299177"/>
                  <a:pt x="2242349" y="274389"/>
                  <a:pt x="2250141" y="251012"/>
                </a:cubicBezTo>
                <a:cubicBezTo>
                  <a:pt x="2280264" y="160644"/>
                  <a:pt x="2234309" y="300801"/>
                  <a:pt x="2268071" y="188259"/>
                </a:cubicBezTo>
                <a:cubicBezTo>
                  <a:pt x="2273502" y="170157"/>
                  <a:pt x="2268070" y="140446"/>
                  <a:pt x="2286000" y="134470"/>
                </a:cubicBezTo>
                <a:lnTo>
                  <a:pt x="2312894" y="125506"/>
                </a:lnTo>
                <a:cubicBezTo>
                  <a:pt x="2337330" y="296553"/>
                  <a:pt x="2320968" y="281470"/>
                  <a:pt x="2339788" y="206188"/>
                </a:cubicBezTo>
                <a:cubicBezTo>
                  <a:pt x="2342080" y="197021"/>
                  <a:pt x="2345765" y="188259"/>
                  <a:pt x="2348753" y="179294"/>
                </a:cubicBezTo>
                <a:cubicBezTo>
                  <a:pt x="2377197" y="221961"/>
                  <a:pt x="2359859" y="189421"/>
                  <a:pt x="2375647" y="242047"/>
                </a:cubicBezTo>
                <a:cubicBezTo>
                  <a:pt x="2381078" y="260149"/>
                  <a:pt x="2393576" y="295835"/>
                  <a:pt x="2393576" y="295835"/>
                </a:cubicBezTo>
                <a:cubicBezTo>
                  <a:pt x="2408517" y="292847"/>
                  <a:pt x="2423163" y="286870"/>
                  <a:pt x="2438400" y="286870"/>
                </a:cubicBezTo>
                <a:cubicBezTo>
                  <a:pt x="2480342" y="286870"/>
                  <a:pt x="2522036" y="293372"/>
                  <a:pt x="2563906" y="295835"/>
                </a:cubicBezTo>
                <a:cubicBezTo>
                  <a:pt x="2572855" y="296361"/>
                  <a:pt x="2581835" y="295835"/>
                  <a:pt x="2590800" y="29583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Arial" panose="020B0604020202020204" pitchFamily="34" charset="0"/>
              <a:cs typeface="Arial" panose="020B0604020202020204" pitchFamily="34" charset="0"/>
            </a:endParaRPr>
          </a:p>
        </p:txBody>
      </p:sp>
      <p:sp>
        <p:nvSpPr>
          <p:cNvPr id="25" name="テキスト ボックス 24">
            <a:extLst>
              <a:ext uri="{FF2B5EF4-FFF2-40B4-BE49-F238E27FC236}">
                <a16:creationId xmlns:a16="http://schemas.microsoft.com/office/drawing/2014/main" id="{60296E9E-52B6-F940-C15F-2927328C2ECA}"/>
              </a:ext>
            </a:extLst>
          </p:cNvPr>
          <p:cNvSpPr txBox="1"/>
          <p:nvPr/>
        </p:nvSpPr>
        <p:spPr>
          <a:xfrm>
            <a:off x="981636" y="6047141"/>
            <a:ext cx="1712258" cy="276999"/>
          </a:xfrm>
          <a:prstGeom prst="rect">
            <a:avLst/>
          </a:prstGeom>
          <a:noFill/>
        </p:spPr>
        <p:txBody>
          <a:bodyPr wrap="square" rtlCol="0">
            <a:spAutoFit/>
          </a:bodyPr>
          <a:lstStyle/>
          <a:p>
            <a:pPr algn="ctr"/>
            <a:r>
              <a:rPr kumimoji="1" lang="en-US" altLang="ja-JP" sz="1200" dirty="0">
                <a:latin typeface="Arial" panose="020B0604020202020204" pitchFamily="34" charset="0"/>
                <a:cs typeface="Arial" panose="020B0604020202020204" pitchFamily="34" charset="0"/>
              </a:rPr>
              <a:t>Same time window</a:t>
            </a:r>
            <a:endParaRPr kumimoji="1" lang="ja-JP" altLang="en-US" sz="1200">
              <a:latin typeface="Arial" panose="020B0604020202020204" pitchFamily="34" charset="0"/>
              <a:cs typeface="Arial" panose="020B0604020202020204" pitchFamily="34" charset="0"/>
            </a:endParaRPr>
          </a:p>
        </p:txBody>
      </p:sp>
      <p:cxnSp>
        <p:nvCxnSpPr>
          <p:cNvPr id="26" name="直線コネクタ 25">
            <a:extLst>
              <a:ext uri="{FF2B5EF4-FFF2-40B4-BE49-F238E27FC236}">
                <a16:creationId xmlns:a16="http://schemas.microsoft.com/office/drawing/2014/main" id="{6D8A2A3F-D85A-43C8-B803-47AD08A0D8AB}"/>
              </a:ext>
            </a:extLst>
          </p:cNvPr>
          <p:cNvCxnSpPr>
            <a:cxnSpLocks/>
          </p:cNvCxnSpPr>
          <p:nvPr/>
        </p:nvCxnSpPr>
        <p:spPr>
          <a:xfrm flipH="1">
            <a:off x="4213412" y="6418729"/>
            <a:ext cx="28328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307C70E-2346-A49C-0667-7FEB5C769690}"/>
              </a:ext>
            </a:extLst>
          </p:cNvPr>
          <p:cNvCxnSpPr>
            <a:cxnSpLocks/>
          </p:cNvCxnSpPr>
          <p:nvPr/>
        </p:nvCxnSpPr>
        <p:spPr>
          <a:xfrm>
            <a:off x="4213412" y="4320988"/>
            <a:ext cx="0" cy="20977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0F20C419-5814-EE37-E19F-124F764D85F4}"/>
              </a:ext>
            </a:extLst>
          </p:cNvPr>
          <p:cNvSpPr txBox="1"/>
          <p:nvPr/>
        </p:nvSpPr>
        <p:spPr>
          <a:xfrm>
            <a:off x="457200" y="3935506"/>
            <a:ext cx="2707341" cy="369332"/>
          </a:xfrm>
          <a:prstGeom prst="rect">
            <a:avLst/>
          </a:prstGeom>
          <a:noFill/>
        </p:spPr>
        <p:txBody>
          <a:bodyPr wrap="square" rtlCol="0">
            <a:spAutoFit/>
          </a:bodyPr>
          <a:lstStyle/>
          <a:p>
            <a:pPr algn="ctr"/>
            <a:r>
              <a:rPr kumimoji="1" lang="en-US" altLang="ja-JP" b="1" dirty="0">
                <a:latin typeface="Arial" panose="020B0604020202020204" pitchFamily="34" charset="0"/>
                <a:cs typeface="Arial" panose="020B0604020202020204" pitchFamily="34" charset="0"/>
              </a:rPr>
              <a:t>Raw signal</a:t>
            </a:r>
            <a:endParaRPr kumimoji="1" lang="ja-JP" altLang="en-US" b="1">
              <a:latin typeface="Arial" panose="020B0604020202020204" pitchFamily="34" charset="0"/>
              <a:cs typeface="Arial" panose="020B0604020202020204" pitchFamily="34" charset="0"/>
            </a:endParaRPr>
          </a:p>
        </p:txBody>
      </p:sp>
      <p:sp>
        <p:nvSpPr>
          <p:cNvPr id="29" name="テキスト ボックス 28">
            <a:extLst>
              <a:ext uri="{FF2B5EF4-FFF2-40B4-BE49-F238E27FC236}">
                <a16:creationId xmlns:a16="http://schemas.microsoft.com/office/drawing/2014/main" id="{1CCB1315-D9F2-6B30-CF48-23ACE31FCC46}"/>
              </a:ext>
            </a:extLst>
          </p:cNvPr>
          <p:cNvSpPr txBox="1"/>
          <p:nvPr/>
        </p:nvSpPr>
        <p:spPr>
          <a:xfrm>
            <a:off x="4276164" y="3935506"/>
            <a:ext cx="2707341" cy="369332"/>
          </a:xfrm>
          <a:prstGeom prst="rect">
            <a:avLst/>
          </a:prstGeom>
          <a:noFill/>
        </p:spPr>
        <p:txBody>
          <a:bodyPr wrap="square" rtlCol="0">
            <a:spAutoFit/>
          </a:bodyPr>
          <a:lstStyle/>
          <a:p>
            <a:pPr algn="ctr"/>
            <a:r>
              <a:rPr kumimoji="1" lang="en-US" altLang="ja-JP" b="1" dirty="0">
                <a:latin typeface="Arial" panose="020B0604020202020204" pitchFamily="34" charset="0"/>
                <a:cs typeface="Arial" panose="020B0604020202020204" pitchFamily="34" charset="0"/>
              </a:rPr>
              <a:t>Average </a:t>
            </a:r>
            <a:r>
              <a:rPr lang="en-US" altLang="ja-JP" b="1" dirty="0">
                <a:latin typeface="Arial" panose="020B0604020202020204" pitchFamily="34" charset="0"/>
                <a:cs typeface="Arial" panose="020B0604020202020204" pitchFamily="34" charset="0"/>
              </a:rPr>
              <a:t>signal</a:t>
            </a:r>
            <a:endParaRPr kumimoji="1" lang="ja-JP" altLang="en-US" b="1">
              <a:latin typeface="Arial" panose="020B0604020202020204" pitchFamily="34" charset="0"/>
              <a:cs typeface="Arial" panose="020B0604020202020204" pitchFamily="34" charset="0"/>
            </a:endParaRPr>
          </a:p>
        </p:txBody>
      </p:sp>
      <p:sp>
        <p:nvSpPr>
          <p:cNvPr id="30" name="テキスト ボックス 29">
            <a:extLst>
              <a:ext uri="{FF2B5EF4-FFF2-40B4-BE49-F238E27FC236}">
                <a16:creationId xmlns:a16="http://schemas.microsoft.com/office/drawing/2014/main" id="{02DE58B2-E6FE-0C31-A7BE-8FDD076A4E37}"/>
              </a:ext>
            </a:extLst>
          </p:cNvPr>
          <p:cNvSpPr txBox="1"/>
          <p:nvPr/>
        </p:nvSpPr>
        <p:spPr>
          <a:xfrm>
            <a:off x="8767483" y="3953473"/>
            <a:ext cx="2707341" cy="369332"/>
          </a:xfrm>
          <a:prstGeom prst="rect">
            <a:avLst/>
          </a:prstGeom>
          <a:noFill/>
        </p:spPr>
        <p:txBody>
          <a:bodyPr wrap="square" rtlCol="0">
            <a:spAutoFit/>
          </a:bodyPr>
          <a:lstStyle/>
          <a:p>
            <a:pPr algn="ctr"/>
            <a:r>
              <a:rPr kumimoji="1" lang="en-US" altLang="ja-JP" b="1" dirty="0">
                <a:latin typeface="Arial" panose="020B0604020202020204" pitchFamily="34" charset="0"/>
                <a:cs typeface="Arial" panose="020B0604020202020204" pitchFamily="34" charset="0"/>
              </a:rPr>
              <a:t>Normalized </a:t>
            </a:r>
            <a:r>
              <a:rPr lang="en-US" altLang="ja-JP" b="1" dirty="0">
                <a:latin typeface="Arial" panose="020B0604020202020204" pitchFamily="34" charset="0"/>
                <a:cs typeface="Arial" panose="020B0604020202020204" pitchFamily="34" charset="0"/>
              </a:rPr>
              <a:t>signal</a:t>
            </a:r>
            <a:endParaRPr kumimoji="1" lang="ja-JP" altLang="en-US" b="1">
              <a:latin typeface="Arial" panose="020B0604020202020204" pitchFamily="34" charset="0"/>
              <a:cs typeface="Arial" panose="020B0604020202020204" pitchFamily="34" charset="0"/>
            </a:endParaRPr>
          </a:p>
        </p:txBody>
      </p:sp>
      <p:sp>
        <p:nvSpPr>
          <p:cNvPr id="31" name="正方形/長方形 30">
            <a:extLst>
              <a:ext uri="{FF2B5EF4-FFF2-40B4-BE49-F238E27FC236}">
                <a16:creationId xmlns:a16="http://schemas.microsoft.com/office/drawing/2014/main" id="{D9EDDA1D-1DCF-3942-66F5-5FE421678CAE}"/>
              </a:ext>
            </a:extLst>
          </p:cNvPr>
          <p:cNvSpPr/>
          <p:nvPr/>
        </p:nvSpPr>
        <p:spPr>
          <a:xfrm>
            <a:off x="4365813" y="4341327"/>
            <a:ext cx="2617690" cy="199016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Arial" panose="020B0604020202020204" pitchFamily="34" charset="0"/>
              <a:cs typeface="Arial" panose="020B0604020202020204" pitchFamily="34" charset="0"/>
            </a:endParaRPr>
          </a:p>
        </p:txBody>
      </p:sp>
      <p:sp>
        <p:nvSpPr>
          <p:cNvPr id="32" name="フリーフォーム 31">
            <a:extLst>
              <a:ext uri="{FF2B5EF4-FFF2-40B4-BE49-F238E27FC236}">
                <a16:creationId xmlns:a16="http://schemas.microsoft.com/office/drawing/2014/main" id="{4938CD28-B6C8-7966-9756-5E776356399E}"/>
              </a:ext>
            </a:extLst>
          </p:cNvPr>
          <p:cNvSpPr/>
          <p:nvPr/>
        </p:nvSpPr>
        <p:spPr>
          <a:xfrm>
            <a:off x="4258235" y="4769224"/>
            <a:ext cx="2814918" cy="1138517"/>
          </a:xfrm>
          <a:custGeom>
            <a:avLst/>
            <a:gdLst>
              <a:gd name="connsiteX0" fmla="*/ 0 w 2814918"/>
              <a:gd name="connsiteY0" fmla="*/ 546847 h 1138517"/>
              <a:gd name="connsiteX1" fmla="*/ 44824 w 2814918"/>
              <a:gd name="connsiteY1" fmla="*/ 555811 h 1138517"/>
              <a:gd name="connsiteX2" fmla="*/ 546847 w 2814918"/>
              <a:gd name="connsiteY2" fmla="*/ 555811 h 1138517"/>
              <a:gd name="connsiteX3" fmla="*/ 573741 w 2814918"/>
              <a:gd name="connsiteY3" fmla="*/ 430305 h 1138517"/>
              <a:gd name="connsiteX4" fmla="*/ 600636 w 2814918"/>
              <a:gd name="connsiteY4" fmla="*/ 376517 h 1138517"/>
              <a:gd name="connsiteX5" fmla="*/ 627530 w 2814918"/>
              <a:gd name="connsiteY5" fmla="*/ 385482 h 1138517"/>
              <a:gd name="connsiteX6" fmla="*/ 645459 w 2814918"/>
              <a:gd name="connsiteY6" fmla="*/ 439270 h 1138517"/>
              <a:gd name="connsiteX7" fmla="*/ 654424 w 2814918"/>
              <a:gd name="connsiteY7" fmla="*/ 466164 h 1138517"/>
              <a:gd name="connsiteX8" fmla="*/ 672353 w 2814918"/>
              <a:gd name="connsiteY8" fmla="*/ 519952 h 1138517"/>
              <a:gd name="connsiteX9" fmla="*/ 690283 w 2814918"/>
              <a:gd name="connsiteY9" fmla="*/ 591670 h 1138517"/>
              <a:gd name="connsiteX10" fmla="*/ 717177 w 2814918"/>
              <a:gd name="connsiteY10" fmla="*/ 672352 h 1138517"/>
              <a:gd name="connsiteX11" fmla="*/ 726141 w 2814918"/>
              <a:gd name="connsiteY11" fmla="*/ 699247 h 1138517"/>
              <a:gd name="connsiteX12" fmla="*/ 744071 w 2814918"/>
              <a:gd name="connsiteY12" fmla="*/ 770964 h 1138517"/>
              <a:gd name="connsiteX13" fmla="*/ 753036 w 2814918"/>
              <a:gd name="connsiteY13" fmla="*/ 806823 h 1138517"/>
              <a:gd name="connsiteX14" fmla="*/ 770965 w 2814918"/>
              <a:gd name="connsiteY14" fmla="*/ 860611 h 1138517"/>
              <a:gd name="connsiteX15" fmla="*/ 779930 w 2814918"/>
              <a:gd name="connsiteY15" fmla="*/ 690282 h 1138517"/>
              <a:gd name="connsiteX16" fmla="*/ 788894 w 2814918"/>
              <a:gd name="connsiteY16" fmla="*/ 654423 h 1138517"/>
              <a:gd name="connsiteX17" fmla="*/ 797859 w 2814918"/>
              <a:gd name="connsiteY17" fmla="*/ 582705 h 1138517"/>
              <a:gd name="connsiteX18" fmla="*/ 815789 w 2814918"/>
              <a:gd name="connsiteY18" fmla="*/ 484094 h 1138517"/>
              <a:gd name="connsiteX19" fmla="*/ 833718 w 2814918"/>
              <a:gd name="connsiteY19" fmla="*/ 412376 h 1138517"/>
              <a:gd name="connsiteX20" fmla="*/ 851647 w 2814918"/>
              <a:gd name="connsiteY20" fmla="*/ 349623 h 1138517"/>
              <a:gd name="connsiteX21" fmla="*/ 869577 w 2814918"/>
              <a:gd name="connsiteY21" fmla="*/ 322729 h 1138517"/>
              <a:gd name="connsiteX22" fmla="*/ 896471 w 2814918"/>
              <a:gd name="connsiteY22" fmla="*/ 277905 h 1138517"/>
              <a:gd name="connsiteX23" fmla="*/ 914400 w 2814918"/>
              <a:gd name="connsiteY23" fmla="*/ 304800 h 1138517"/>
              <a:gd name="connsiteX24" fmla="*/ 923365 w 2814918"/>
              <a:gd name="connsiteY24" fmla="*/ 340658 h 1138517"/>
              <a:gd name="connsiteX25" fmla="*/ 932330 w 2814918"/>
              <a:gd name="connsiteY25" fmla="*/ 385482 h 1138517"/>
              <a:gd name="connsiteX26" fmla="*/ 941294 w 2814918"/>
              <a:gd name="connsiteY26" fmla="*/ 412376 h 1138517"/>
              <a:gd name="connsiteX27" fmla="*/ 950259 w 2814918"/>
              <a:gd name="connsiteY27" fmla="*/ 466164 h 1138517"/>
              <a:gd name="connsiteX28" fmla="*/ 959224 w 2814918"/>
              <a:gd name="connsiteY28" fmla="*/ 502023 h 1138517"/>
              <a:gd name="connsiteX29" fmla="*/ 968189 w 2814918"/>
              <a:gd name="connsiteY29" fmla="*/ 564776 h 1138517"/>
              <a:gd name="connsiteX30" fmla="*/ 986118 w 2814918"/>
              <a:gd name="connsiteY30" fmla="*/ 663388 h 1138517"/>
              <a:gd name="connsiteX31" fmla="*/ 1004047 w 2814918"/>
              <a:gd name="connsiteY31" fmla="*/ 726141 h 1138517"/>
              <a:gd name="connsiteX32" fmla="*/ 1013012 w 2814918"/>
              <a:gd name="connsiteY32" fmla="*/ 762000 h 1138517"/>
              <a:gd name="connsiteX33" fmla="*/ 1021977 w 2814918"/>
              <a:gd name="connsiteY33" fmla="*/ 788894 h 1138517"/>
              <a:gd name="connsiteX34" fmla="*/ 1030941 w 2814918"/>
              <a:gd name="connsiteY34" fmla="*/ 833717 h 1138517"/>
              <a:gd name="connsiteX35" fmla="*/ 1048871 w 2814918"/>
              <a:gd name="connsiteY35" fmla="*/ 905435 h 1138517"/>
              <a:gd name="connsiteX36" fmla="*/ 1057836 w 2814918"/>
              <a:gd name="connsiteY36" fmla="*/ 941294 h 1138517"/>
              <a:gd name="connsiteX37" fmla="*/ 1066800 w 2814918"/>
              <a:gd name="connsiteY37" fmla="*/ 968188 h 1138517"/>
              <a:gd name="connsiteX38" fmla="*/ 1075765 w 2814918"/>
              <a:gd name="connsiteY38" fmla="*/ 1013011 h 1138517"/>
              <a:gd name="connsiteX39" fmla="*/ 1084730 w 2814918"/>
              <a:gd name="connsiteY39" fmla="*/ 1048870 h 1138517"/>
              <a:gd name="connsiteX40" fmla="*/ 1093694 w 2814918"/>
              <a:gd name="connsiteY40" fmla="*/ 779929 h 1138517"/>
              <a:gd name="connsiteX41" fmla="*/ 1111624 w 2814918"/>
              <a:gd name="connsiteY41" fmla="*/ 690282 h 1138517"/>
              <a:gd name="connsiteX42" fmla="*/ 1120589 w 2814918"/>
              <a:gd name="connsiteY42" fmla="*/ 591670 h 1138517"/>
              <a:gd name="connsiteX43" fmla="*/ 1129553 w 2814918"/>
              <a:gd name="connsiteY43" fmla="*/ 555811 h 1138517"/>
              <a:gd name="connsiteX44" fmla="*/ 1138518 w 2814918"/>
              <a:gd name="connsiteY44" fmla="*/ 502023 h 1138517"/>
              <a:gd name="connsiteX45" fmla="*/ 1165412 w 2814918"/>
              <a:gd name="connsiteY45" fmla="*/ 376517 h 1138517"/>
              <a:gd name="connsiteX46" fmla="*/ 1183341 w 2814918"/>
              <a:gd name="connsiteY46" fmla="*/ 224117 h 1138517"/>
              <a:gd name="connsiteX47" fmla="*/ 1192306 w 2814918"/>
              <a:gd name="connsiteY47" fmla="*/ 161364 h 1138517"/>
              <a:gd name="connsiteX48" fmla="*/ 1201271 w 2814918"/>
              <a:gd name="connsiteY48" fmla="*/ 125505 h 1138517"/>
              <a:gd name="connsiteX49" fmla="*/ 1210236 w 2814918"/>
              <a:gd name="connsiteY49" fmla="*/ 62752 h 1138517"/>
              <a:gd name="connsiteX50" fmla="*/ 1228165 w 2814918"/>
              <a:gd name="connsiteY50" fmla="*/ 0 h 1138517"/>
              <a:gd name="connsiteX51" fmla="*/ 1246094 w 2814918"/>
              <a:gd name="connsiteY51" fmla="*/ 62752 h 1138517"/>
              <a:gd name="connsiteX52" fmla="*/ 1255059 w 2814918"/>
              <a:gd name="connsiteY52" fmla="*/ 116541 h 1138517"/>
              <a:gd name="connsiteX53" fmla="*/ 1264024 w 2814918"/>
              <a:gd name="connsiteY53" fmla="*/ 161364 h 1138517"/>
              <a:gd name="connsiteX54" fmla="*/ 1290918 w 2814918"/>
              <a:gd name="connsiteY54" fmla="*/ 385482 h 1138517"/>
              <a:gd name="connsiteX55" fmla="*/ 1326777 w 2814918"/>
              <a:gd name="connsiteY55" fmla="*/ 546847 h 1138517"/>
              <a:gd name="connsiteX56" fmla="*/ 1335741 w 2814918"/>
              <a:gd name="connsiteY56" fmla="*/ 600635 h 1138517"/>
              <a:gd name="connsiteX57" fmla="*/ 1344706 w 2814918"/>
              <a:gd name="connsiteY57" fmla="*/ 645458 h 1138517"/>
              <a:gd name="connsiteX58" fmla="*/ 1353671 w 2814918"/>
              <a:gd name="connsiteY58" fmla="*/ 726141 h 1138517"/>
              <a:gd name="connsiteX59" fmla="*/ 1380565 w 2814918"/>
              <a:gd name="connsiteY59" fmla="*/ 824752 h 1138517"/>
              <a:gd name="connsiteX60" fmla="*/ 1407459 w 2814918"/>
              <a:gd name="connsiteY60" fmla="*/ 977152 h 1138517"/>
              <a:gd name="connsiteX61" fmla="*/ 1416424 w 2814918"/>
              <a:gd name="connsiteY61" fmla="*/ 1021976 h 1138517"/>
              <a:gd name="connsiteX62" fmla="*/ 1425389 w 2814918"/>
              <a:gd name="connsiteY62" fmla="*/ 1066800 h 1138517"/>
              <a:gd name="connsiteX63" fmla="*/ 1434353 w 2814918"/>
              <a:gd name="connsiteY63" fmla="*/ 1138517 h 1138517"/>
              <a:gd name="connsiteX64" fmla="*/ 1452283 w 2814918"/>
              <a:gd name="connsiteY64" fmla="*/ 869576 h 1138517"/>
              <a:gd name="connsiteX65" fmla="*/ 1470212 w 2814918"/>
              <a:gd name="connsiteY65" fmla="*/ 762000 h 1138517"/>
              <a:gd name="connsiteX66" fmla="*/ 1488141 w 2814918"/>
              <a:gd name="connsiteY66" fmla="*/ 663388 h 1138517"/>
              <a:gd name="connsiteX67" fmla="*/ 1506071 w 2814918"/>
              <a:gd name="connsiteY67" fmla="*/ 591670 h 1138517"/>
              <a:gd name="connsiteX68" fmla="*/ 1515036 w 2814918"/>
              <a:gd name="connsiteY68" fmla="*/ 564776 h 1138517"/>
              <a:gd name="connsiteX69" fmla="*/ 1532965 w 2814918"/>
              <a:gd name="connsiteY69" fmla="*/ 484094 h 1138517"/>
              <a:gd name="connsiteX70" fmla="*/ 1550894 w 2814918"/>
              <a:gd name="connsiteY70" fmla="*/ 448235 h 1138517"/>
              <a:gd name="connsiteX71" fmla="*/ 1577789 w 2814918"/>
              <a:gd name="connsiteY71" fmla="*/ 394447 h 1138517"/>
              <a:gd name="connsiteX72" fmla="*/ 1595718 w 2814918"/>
              <a:gd name="connsiteY72" fmla="*/ 340658 h 1138517"/>
              <a:gd name="connsiteX73" fmla="*/ 1604683 w 2814918"/>
              <a:gd name="connsiteY73" fmla="*/ 313764 h 1138517"/>
              <a:gd name="connsiteX74" fmla="*/ 1631577 w 2814918"/>
              <a:gd name="connsiteY74" fmla="*/ 331694 h 1138517"/>
              <a:gd name="connsiteX75" fmla="*/ 1640541 w 2814918"/>
              <a:gd name="connsiteY75" fmla="*/ 367552 h 1138517"/>
              <a:gd name="connsiteX76" fmla="*/ 1658471 w 2814918"/>
              <a:gd name="connsiteY76" fmla="*/ 430305 h 1138517"/>
              <a:gd name="connsiteX77" fmla="*/ 1676400 w 2814918"/>
              <a:gd name="connsiteY77" fmla="*/ 519952 h 1138517"/>
              <a:gd name="connsiteX78" fmla="*/ 1685365 w 2814918"/>
              <a:gd name="connsiteY78" fmla="*/ 564776 h 1138517"/>
              <a:gd name="connsiteX79" fmla="*/ 1703294 w 2814918"/>
              <a:gd name="connsiteY79" fmla="*/ 636494 h 1138517"/>
              <a:gd name="connsiteX80" fmla="*/ 1721224 w 2814918"/>
              <a:gd name="connsiteY80" fmla="*/ 699247 h 1138517"/>
              <a:gd name="connsiteX81" fmla="*/ 1730189 w 2814918"/>
              <a:gd name="connsiteY81" fmla="*/ 753035 h 1138517"/>
              <a:gd name="connsiteX82" fmla="*/ 1739153 w 2814918"/>
              <a:gd name="connsiteY82" fmla="*/ 788894 h 1138517"/>
              <a:gd name="connsiteX83" fmla="*/ 1748118 w 2814918"/>
              <a:gd name="connsiteY83" fmla="*/ 833717 h 1138517"/>
              <a:gd name="connsiteX84" fmla="*/ 1757083 w 2814918"/>
              <a:gd name="connsiteY84" fmla="*/ 860611 h 1138517"/>
              <a:gd name="connsiteX85" fmla="*/ 1766047 w 2814918"/>
              <a:gd name="connsiteY85" fmla="*/ 905435 h 1138517"/>
              <a:gd name="connsiteX86" fmla="*/ 1783977 w 2814918"/>
              <a:gd name="connsiteY86" fmla="*/ 959223 h 1138517"/>
              <a:gd name="connsiteX87" fmla="*/ 1792941 w 2814918"/>
              <a:gd name="connsiteY87" fmla="*/ 986117 h 1138517"/>
              <a:gd name="connsiteX88" fmla="*/ 1819836 w 2814918"/>
              <a:gd name="connsiteY88" fmla="*/ 932329 h 1138517"/>
              <a:gd name="connsiteX89" fmla="*/ 1855694 w 2814918"/>
              <a:gd name="connsiteY89" fmla="*/ 842682 h 1138517"/>
              <a:gd name="connsiteX90" fmla="*/ 1891553 w 2814918"/>
              <a:gd name="connsiteY90" fmla="*/ 762000 h 1138517"/>
              <a:gd name="connsiteX91" fmla="*/ 1900518 w 2814918"/>
              <a:gd name="connsiteY91" fmla="*/ 717176 h 1138517"/>
              <a:gd name="connsiteX92" fmla="*/ 1927412 w 2814918"/>
              <a:gd name="connsiteY92" fmla="*/ 654423 h 1138517"/>
              <a:gd name="connsiteX93" fmla="*/ 1936377 w 2814918"/>
              <a:gd name="connsiteY93" fmla="*/ 600635 h 1138517"/>
              <a:gd name="connsiteX94" fmla="*/ 1945341 w 2814918"/>
              <a:gd name="connsiteY94" fmla="*/ 573741 h 1138517"/>
              <a:gd name="connsiteX95" fmla="*/ 1963271 w 2814918"/>
              <a:gd name="connsiteY95" fmla="*/ 510988 h 1138517"/>
              <a:gd name="connsiteX96" fmla="*/ 1981200 w 2814918"/>
              <a:gd name="connsiteY96" fmla="*/ 475129 h 1138517"/>
              <a:gd name="connsiteX97" fmla="*/ 1990165 w 2814918"/>
              <a:gd name="connsiteY97" fmla="*/ 448235 h 1138517"/>
              <a:gd name="connsiteX98" fmla="*/ 2008094 w 2814918"/>
              <a:gd name="connsiteY98" fmla="*/ 376517 h 1138517"/>
              <a:gd name="connsiteX99" fmla="*/ 2026024 w 2814918"/>
              <a:gd name="connsiteY99" fmla="*/ 358588 h 1138517"/>
              <a:gd name="connsiteX100" fmla="*/ 2061883 w 2814918"/>
              <a:gd name="connsiteY100" fmla="*/ 448235 h 1138517"/>
              <a:gd name="connsiteX101" fmla="*/ 2106706 w 2814918"/>
              <a:gd name="connsiteY101" fmla="*/ 510988 h 1138517"/>
              <a:gd name="connsiteX102" fmla="*/ 2115671 w 2814918"/>
              <a:gd name="connsiteY102" fmla="*/ 537882 h 1138517"/>
              <a:gd name="connsiteX103" fmla="*/ 2133600 w 2814918"/>
              <a:gd name="connsiteY103" fmla="*/ 564776 h 1138517"/>
              <a:gd name="connsiteX104" fmla="*/ 2142565 w 2814918"/>
              <a:gd name="connsiteY104" fmla="*/ 591670 h 1138517"/>
              <a:gd name="connsiteX105" fmla="*/ 2169459 w 2814918"/>
              <a:gd name="connsiteY105" fmla="*/ 753035 h 1138517"/>
              <a:gd name="connsiteX106" fmla="*/ 2178424 w 2814918"/>
              <a:gd name="connsiteY106" fmla="*/ 779929 h 1138517"/>
              <a:gd name="connsiteX107" fmla="*/ 2205318 w 2814918"/>
              <a:gd name="connsiteY107" fmla="*/ 878541 h 1138517"/>
              <a:gd name="connsiteX108" fmla="*/ 2214283 w 2814918"/>
              <a:gd name="connsiteY108" fmla="*/ 905435 h 1138517"/>
              <a:gd name="connsiteX109" fmla="*/ 2223247 w 2814918"/>
              <a:gd name="connsiteY109" fmla="*/ 932329 h 1138517"/>
              <a:gd name="connsiteX110" fmla="*/ 2268071 w 2814918"/>
              <a:gd name="connsiteY110" fmla="*/ 878541 h 1138517"/>
              <a:gd name="connsiteX111" fmla="*/ 2286000 w 2814918"/>
              <a:gd name="connsiteY111" fmla="*/ 851647 h 1138517"/>
              <a:gd name="connsiteX112" fmla="*/ 2303930 w 2814918"/>
              <a:gd name="connsiteY112" fmla="*/ 779929 h 1138517"/>
              <a:gd name="connsiteX113" fmla="*/ 2312894 w 2814918"/>
              <a:gd name="connsiteY113" fmla="*/ 744070 h 1138517"/>
              <a:gd name="connsiteX114" fmla="*/ 2330824 w 2814918"/>
              <a:gd name="connsiteY114" fmla="*/ 690282 h 1138517"/>
              <a:gd name="connsiteX115" fmla="*/ 2348753 w 2814918"/>
              <a:gd name="connsiteY115" fmla="*/ 609600 h 1138517"/>
              <a:gd name="connsiteX116" fmla="*/ 2357718 w 2814918"/>
              <a:gd name="connsiteY116" fmla="*/ 573741 h 1138517"/>
              <a:gd name="connsiteX117" fmla="*/ 2375647 w 2814918"/>
              <a:gd name="connsiteY117" fmla="*/ 475129 h 1138517"/>
              <a:gd name="connsiteX118" fmla="*/ 2393577 w 2814918"/>
              <a:gd name="connsiteY118" fmla="*/ 421341 h 1138517"/>
              <a:gd name="connsiteX119" fmla="*/ 2411506 w 2814918"/>
              <a:gd name="connsiteY119" fmla="*/ 403411 h 1138517"/>
              <a:gd name="connsiteX120" fmla="*/ 2429436 w 2814918"/>
              <a:gd name="connsiteY120" fmla="*/ 421341 h 1138517"/>
              <a:gd name="connsiteX121" fmla="*/ 2447365 w 2814918"/>
              <a:gd name="connsiteY121" fmla="*/ 484094 h 1138517"/>
              <a:gd name="connsiteX122" fmla="*/ 2474259 w 2814918"/>
              <a:gd name="connsiteY122" fmla="*/ 564776 h 1138517"/>
              <a:gd name="connsiteX123" fmla="*/ 2501153 w 2814918"/>
              <a:gd name="connsiteY123" fmla="*/ 609600 h 1138517"/>
              <a:gd name="connsiteX124" fmla="*/ 2528047 w 2814918"/>
              <a:gd name="connsiteY124" fmla="*/ 618564 h 1138517"/>
              <a:gd name="connsiteX125" fmla="*/ 2814918 w 2814918"/>
              <a:gd name="connsiteY125" fmla="*/ 618564 h 11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2814918" h="1138517">
                <a:moveTo>
                  <a:pt x="0" y="546847"/>
                </a:moveTo>
                <a:cubicBezTo>
                  <a:pt x="14941" y="549835"/>
                  <a:pt x="29602" y="555134"/>
                  <a:pt x="44824" y="555811"/>
                </a:cubicBezTo>
                <a:cubicBezTo>
                  <a:pt x="377405" y="570592"/>
                  <a:pt x="313685" y="570384"/>
                  <a:pt x="546847" y="555811"/>
                </a:cubicBezTo>
                <a:cubicBezTo>
                  <a:pt x="550640" y="525469"/>
                  <a:pt x="554090" y="459780"/>
                  <a:pt x="573741" y="430305"/>
                </a:cubicBezTo>
                <a:cubicBezTo>
                  <a:pt x="596913" y="395549"/>
                  <a:pt x="588264" y="413632"/>
                  <a:pt x="600636" y="376517"/>
                </a:cubicBezTo>
                <a:cubicBezTo>
                  <a:pt x="609601" y="379505"/>
                  <a:pt x="622038" y="377792"/>
                  <a:pt x="627530" y="385482"/>
                </a:cubicBezTo>
                <a:cubicBezTo>
                  <a:pt x="638515" y="400861"/>
                  <a:pt x="639483" y="421341"/>
                  <a:pt x="645459" y="439270"/>
                </a:cubicBezTo>
                <a:lnTo>
                  <a:pt x="654424" y="466164"/>
                </a:lnTo>
                <a:lnTo>
                  <a:pt x="672353" y="519952"/>
                </a:lnTo>
                <a:cubicBezTo>
                  <a:pt x="678330" y="543858"/>
                  <a:pt x="682491" y="568293"/>
                  <a:pt x="690283" y="591670"/>
                </a:cubicBezTo>
                <a:lnTo>
                  <a:pt x="717177" y="672352"/>
                </a:lnTo>
                <a:cubicBezTo>
                  <a:pt x="720165" y="681317"/>
                  <a:pt x="723849" y="690079"/>
                  <a:pt x="726141" y="699247"/>
                </a:cubicBezTo>
                <a:lnTo>
                  <a:pt x="744071" y="770964"/>
                </a:lnTo>
                <a:cubicBezTo>
                  <a:pt x="747059" y="782917"/>
                  <a:pt x="749140" y="795134"/>
                  <a:pt x="753036" y="806823"/>
                </a:cubicBezTo>
                <a:lnTo>
                  <a:pt x="770965" y="860611"/>
                </a:lnTo>
                <a:cubicBezTo>
                  <a:pt x="773953" y="803835"/>
                  <a:pt x="775005" y="746923"/>
                  <a:pt x="779930" y="690282"/>
                </a:cubicBezTo>
                <a:cubicBezTo>
                  <a:pt x="780997" y="678008"/>
                  <a:pt x="786869" y="666576"/>
                  <a:pt x="788894" y="654423"/>
                </a:cubicBezTo>
                <a:cubicBezTo>
                  <a:pt x="792855" y="630659"/>
                  <a:pt x="794452" y="606555"/>
                  <a:pt x="797859" y="582705"/>
                </a:cubicBezTo>
                <a:cubicBezTo>
                  <a:pt x="801292" y="558678"/>
                  <a:pt x="809997" y="509194"/>
                  <a:pt x="815789" y="484094"/>
                </a:cubicBezTo>
                <a:cubicBezTo>
                  <a:pt x="821330" y="460083"/>
                  <a:pt x="827742" y="436282"/>
                  <a:pt x="833718" y="412376"/>
                </a:cubicBezTo>
                <a:cubicBezTo>
                  <a:pt x="836589" y="400894"/>
                  <a:pt x="845219" y="362479"/>
                  <a:pt x="851647" y="349623"/>
                </a:cubicBezTo>
                <a:cubicBezTo>
                  <a:pt x="856465" y="339986"/>
                  <a:pt x="863600" y="331694"/>
                  <a:pt x="869577" y="322729"/>
                </a:cubicBezTo>
                <a:cubicBezTo>
                  <a:pt x="870631" y="319565"/>
                  <a:pt x="881325" y="274118"/>
                  <a:pt x="896471" y="277905"/>
                </a:cubicBezTo>
                <a:cubicBezTo>
                  <a:pt x="906924" y="280518"/>
                  <a:pt x="908424" y="295835"/>
                  <a:pt x="914400" y="304800"/>
                </a:cubicBezTo>
                <a:cubicBezTo>
                  <a:pt x="917388" y="316753"/>
                  <a:pt x="920692" y="328631"/>
                  <a:pt x="923365" y="340658"/>
                </a:cubicBezTo>
                <a:cubicBezTo>
                  <a:pt x="926671" y="355532"/>
                  <a:pt x="928635" y="370700"/>
                  <a:pt x="932330" y="385482"/>
                </a:cubicBezTo>
                <a:cubicBezTo>
                  <a:pt x="934622" y="394649"/>
                  <a:pt x="939244" y="403151"/>
                  <a:pt x="941294" y="412376"/>
                </a:cubicBezTo>
                <a:cubicBezTo>
                  <a:pt x="945237" y="430120"/>
                  <a:pt x="946694" y="448340"/>
                  <a:pt x="950259" y="466164"/>
                </a:cubicBezTo>
                <a:cubicBezTo>
                  <a:pt x="952675" y="478246"/>
                  <a:pt x="957020" y="489901"/>
                  <a:pt x="959224" y="502023"/>
                </a:cubicBezTo>
                <a:cubicBezTo>
                  <a:pt x="963004" y="522812"/>
                  <a:pt x="964976" y="543892"/>
                  <a:pt x="968189" y="564776"/>
                </a:cubicBezTo>
                <a:cubicBezTo>
                  <a:pt x="973056" y="596415"/>
                  <a:pt x="979122" y="631907"/>
                  <a:pt x="986118" y="663388"/>
                </a:cubicBezTo>
                <a:cubicBezTo>
                  <a:pt x="1000128" y="726434"/>
                  <a:pt x="989075" y="673738"/>
                  <a:pt x="1004047" y="726141"/>
                </a:cubicBezTo>
                <a:cubicBezTo>
                  <a:pt x="1007432" y="737988"/>
                  <a:pt x="1009627" y="750153"/>
                  <a:pt x="1013012" y="762000"/>
                </a:cubicBezTo>
                <a:cubicBezTo>
                  <a:pt x="1015608" y="771086"/>
                  <a:pt x="1019685" y="779727"/>
                  <a:pt x="1021977" y="788894"/>
                </a:cubicBezTo>
                <a:cubicBezTo>
                  <a:pt x="1025672" y="803676"/>
                  <a:pt x="1027515" y="818870"/>
                  <a:pt x="1030941" y="833717"/>
                </a:cubicBezTo>
                <a:cubicBezTo>
                  <a:pt x="1036482" y="857728"/>
                  <a:pt x="1042894" y="881529"/>
                  <a:pt x="1048871" y="905435"/>
                </a:cubicBezTo>
                <a:cubicBezTo>
                  <a:pt x="1051859" y="917388"/>
                  <a:pt x="1053940" y="929605"/>
                  <a:pt x="1057836" y="941294"/>
                </a:cubicBezTo>
                <a:cubicBezTo>
                  <a:pt x="1060824" y="950259"/>
                  <a:pt x="1064508" y="959021"/>
                  <a:pt x="1066800" y="968188"/>
                </a:cubicBezTo>
                <a:cubicBezTo>
                  <a:pt x="1070495" y="982970"/>
                  <a:pt x="1072460" y="998137"/>
                  <a:pt x="1075765" y="1013011"/>
                </a:cubicBezTo>
                <a:cubicBezTo>
                  <a:pt x="1078438" y="1025038"/>
                  <a:pt x="1081742" y="1036917"/>
                  <a:pt x="1084730" y="1048870"/>
                </a:cubicBezTo>
                <a:cubicBezTo>
                  <a:pt x="1087718" y="959223"/>
                  <a:pt x="1088719" y="869488"/>
                  <a:pt x="1093694" y="779929"/>
                </a:cubicBezTo>
                <a:cubicBezTo>
                  <a:pt x="1095264" y="751669"/>
                  <a:pt x="1104636" y="718233"/>
                  <a:pt x="1111624" y="690282"/>
                </a:cubicBezTo>
                <a:cubicBezTo>
                  <a:pt x="1114612" y="657411"/>
                  <a:pt x="1116227" y="624387"/>
                  <a:pt x="1120589" y="591670"/>
                </a:cubicBezTo>
                <a:cubicBezTo>
                  <a:pt x="1122217" y="579457"/>
                  <a:pt x="1127137" y="567893"/>
                  <a:pt x="1129553" y="555811"/>
                </a:cubicBezTo>
                <a:cubicBezTo>
                  <a:pt x="1133118" y="537987"/>
                  <a:pt x="1134953" y="519847"/>
                  <a:pt x="1138518" y="502023"/>
                </a:cubicBezTo>
                <a:cubicBezTo>
                  <a:pt x="1150738" y="440925"/>
                  <a:pt x="1155297" y="467549"/>
                  <a:pt x="1165412" y="376517"/>
                </a:cubicBezTo>
                <a:cubicBezTo>
                  <a:pt x="1172419" y="313456"/>
                  <a:pt x="1175133" y="285679"/>
                  <a:pt x="1183341" y="224117"/>
                </a:cubicBezTo>
                <a:cubicBezTo>
                  <a:pt x="1186134" y="203172"/>
                  <a:pt x="1188526" y="182153"/>
                  <a:pt x="1192306" y="161364"/>
                </a:cubicBezTo>
                <a:cubicBezTo>
                  <a:pt x="1194510" y="149242"/>
                  <a:pt x="1199067" y="137627"/>
                  <a:pt x="1201271" y="125505"/>
                </a:cubicBezTo>
                <a:cubicBezTo>
                  <a:pt x="1205051" y="104716"/>
                  <a:pt x="1206456" y="83541"/>
                  <a:pt x="1210236" y="62752"/>
                </a:cubicBezTo>
                <a:cubicBezTo>
                  <a:pt x="1214739" y="37983"/>
                  <a:pt x="1220483" y="23046"/>
                  <a:pt x="1228165" y="0"/>
                </a:cubicBezTo>
                <a:cubicBezTo>
                  <a:pt x="1236711" y="25636"/>
                  <a:pt x="1240465" y="34606"/>
                  <a:pt x="1246094" y="62752"/>
                </a:cubicBezTo>
                <a:cubicBezTo>
                  <a:pt x="1249659" y="80576"/>
                  <a:pt x="1251807" y="98657"/>
                  <a:pt x="1255059" y="116541"/>
                </a:cubicBezTo>
                <a:cubicBezTo>
                  <a:pt x="1257785" y="131532"/>
                  <a:pt x="1261036" y="146423"/>
                  <a:pt x="1264024" y="161364"/>
                </a:cubicBezTo>
                <a:cubicBezTo>
                  <a:pt x="1273285" y="263231"/>
                  <a:pt x="1272841" y="277020"/>
                  <a:pt x="1290918" y="385482"/>
                </a:cubicBezTo>
                <a:cubicBezTo>
                  <a:pt x="1311954" y="511700"/>
                  <a:pt x="1297351" y="458570"/>
                  <a:pt x="1326777" y="546847"/>
                </a:cubicBezTo>
                <a:cubicBezTo>
                  <a:pt x="1329765" y="564776"/>
                  <a:pt x="1332490" y="582752"/>
                  <a:pt x="1335741" y="600635"/>
                </a:cubicBezTo>
                <a:cubicBezTo>
                  <a:pt x="1338467" y="615626"/>
                  <a:pt x="1342551" y="630374"/>
                  <a:pt x="1344706" y="645458"/>
                </a:cubicBezTo>
                <a:cubicBezTo>
                  <a:pt x="1348533" y="672246"/>
                  <a:pt x="1348968" y="699493"/>
                  <a:pt x="1353671" y="726141"/>
                </a:cubicBezTo>
                <a:cubicBezTo>
                  <a:pt x="1361255" y="769115"/>
                  <a:pt x="1368654" y="789019"/>
                  <a:pt x="1380565" y="824752"/>
                </a:cubicBezTo>
                <a:cubicBezTo>
                  <a:pt x="1393839" y="917669"/>
                  <a:pt x="1385387" y="866791"/>
                  <a:pt x="1407459" y="977152"/>
                </a:cubicBezTo>
                <a:lnTo>
                  <a:pt x="1416424" y="1021976"/>
                </a:lnTo>
                <a:cubicBezTo>
                  <a:pt x="1419412" y="1036917"/>
                  <a:pt x="1423499" y="1051680"/>
                  <a:pt x="1425389" y="1066800"/>
                </a:cubicBezTo>
                <a:lnTo>
                  <a:pt x="1434353" y="1138517"/>
                </a:lnTo>
                <a:cubicBezTo>
                  <a:pt x="1440330" y="1048870"/>
                  <a:pt x="1439578" y="958519"/>
                  <a:pt x="1452283" y="869576"/>
                </a:cubicBezTo>
                <a:cubicBezTo>
                  <a:pt x="1469459" y="749333"/>
                  <a:pt x="1452735" y="858122"/>
                  <a:pt x="1470212" y="762000"/>
                </a:cubicBezTo>
                <a:cubicBezTo>
                  <a:pt x="1478053" y="718876"/>
                  <a:pt x="1478654" y="704496"/>
                  <a:pt x="1488141" y="663388"/>
                </a:cubicBezTo>
                <a:cubicBezTo>
                  <a:pt x="1493682" y="639377"/>
                  <a:pt x="1498278" y="615047"/>
                  <a:pt x="1506071" y="591670"/>
                </a:cubicBezTo>
                <a:cubicBezTo>
                  <a:pt x="1509059" y="582705"/>
                  <a:pt x="1512744" y="573943"/>
                  <a:pt x="1515036" y="564776"/>
                </a:cubicBezTo>
                <a:cubicBezTo>
                  <a:pt x="1519299" y="547723"/>
                  <a:pt x="1526059" y="502510"/>
                  <a:pt x="1532965" y="484094"/>
                </a:cubicBezTo>
                <a:cubicBezTo>
                  <a:pt x="1537657" y="471581"/>
                  <a:pt x="1545630" y="460518"/>
                  <a:pt x="1550894" y="448235"/>
                </a:cubicBezTo>
                <a:cubicBezTo>
                  <a:pt x="1573161" y="396277"/>
                  <a:pt x="1543335" y="446126"/>
                  <a:pt x="1577789" y="394447"/>
                </a:cubicBezTo>
                <a:lnTo>
                  <a:pt x="1595718" y="340658"/>
                </a:lnTo>
                <a:lnTo>
                  <a:pt x="1604683" y="313764"/>
                </a:lnTo>
                <a:cubicBezTo>
                  <a:pt x="1613648" y="319741"/>
                  <a:pt x="1625601" y="322729"/>
                  <a:pt x="1631577" y="331694"/>
                </a:cubicBezTo>
                <a:cubicBezTo>
                  <a:pt x="1638411" y="341945"/>
                  <a:pt x="1637156" y="355706"/>
                  <a:pt x="1640541" y="367552"/>
                </a:cubicBezTo>
                <a:cubicBezTo>
                  <a:pt x="1653980" y="414588"/>
                  <a:pt x="1646461" y="374259"/>
                  <a:pt x="1658471" y="430305"/>
                </a:cubicBezTo>
                <a:cubicBezTo>
                  <a:pt x="1664856" y="460103"/>
                  <a:pt x="1670424" y="490070"/>
                  <a:pt x="1676400" y="519952"/>
                </a:cubicBezTo>
                <a:cubicBezTo>
                  <a:pt x="1679388" y="534893"/>
                  <a:pt x="1681670" y="549994"/>
                  <a:pt x="1685365" y="564776"/>
                </a:cubicBezTo>
                <a:cubicBezTo>
                  <a:pt x="1691341" y="588682"/>
                  <a:pt x="1695501" y="613117"/>
                  <a:pt x="1703294" y="636494"/>
                </a:cubicBezTo>
                <a:cubicBezTo>
                  <a:pt x="1711839" y="662127"/>
                  <a:pt x="1715595" y="671105"/>
                  <a:pt x="1721224" y="699247"/>
                </a:cubicBezTo>
                <a:cubicBezTo>
                  <a:pt x="1724789" y="717071"/>
                  <a:pt x="1726624" y="735211"/>
                  <a:pt x="1730189" y="753035"/>
                </a:cubicBezTo>
                <a:cubicBezTo>
                  <a:pt x="1732605" y="765117"/>
                  <a:pt x="1736480" y="776867"/>
                  <a:pt x="1739153" y="788894"/>
                </a:cubicBezTo>
                <a:cubicBezTo>
                  <a:pt x="1742458" y="803768"/>
                  <a:pt x="1744422" y="818935"/>
                  <a:pt x="1748118" y="833717"/>
                </a:cubicBezTo>
                <a:cubicBezTo>
                  <a:pt x="1750410" y="842884"/>
                  <a:pt x="1754791" y="851444"/>
                  <a:pt x="1757083" y="860611"/>
                </a:cubicBezTo>
                <a:cubicBezTo>
                  <a:pt x="1760778" y="875393"/>
                  <a:pt x="1762038" y="890735"/>
                  <a:pt x="1766047" y="905435"/>
                </a:cubicBezTo>
                <a:cubicBezTo>
                  <a:pt x="1771020" y="923668"/>
                  <a:pt x="1778001" y="941294"/>
                  <a:pt x="1783977" y="959223"/>
                </a:cubicBezTo>
                <a:lnTo>
                  <a:pt x="1792941" y="986117"/>
                </a:lnTo>
                <a:cubicBezTo>
                  <a:pt x="1824620" y="954440"/>
                  <a:pt x="1801479" y="983729"/>
                  <a:pt x="1819836" y="932329"/>
                </a:cubicBezTo>
                <a:cubicBezTo>
                  <a:pt x="1830661" y="902020"/>
                  <a:pt x="1843741" y="872564"/>
                  <a:pt x="1855694" y="842682"/>
                </a:cubicBezTo>
                <a:cubicBezTo>
                  <a:pt x="1878584" y="785457"/>
                  <a:pt x="1866430" y="812246"/>
                  <a:pt x="1891553" y="762000"/>
                </a:cubicBezTo>
                <a:cubicBezTo>
                  <a:pt x="1894541" y="747059"/>
                  <a:pt x="1895700" y="731631"/>
                  <a:pt x="1900518" y="717176"/>
                </a:cubicBezTo>
                <a:cubicBezTo>
                  <a:pt x="1918788" y="662366"/>
                  <a:pt x="1916968" y="701419"/>
                  <a:pt x="1927412" y="654423"/>
                </a:cubicBezTo>
                <a:cubicBezTo>
                  <a:pt x="1931355" y="636679"/>
                  <a:pt x="1932434" y="618379"/>
                  <a:pt x="1936377" y="600635"/>
                </a:cubicBezTo>
                <a:cubicBezTo>
                  <a:pt x="1938427" y="591410"/>
                  <a:pt x="1942745" y="582827"/>
                  <a:pt x="1945341" y="573741"/>
                </a:cubicBezTo>
                <a:cubicBezTo>
                  <a:pt x="1951840" y="550994"/>
                  <a:pt x="1954059" y="532483"/>
                  <a:pt x="1963271" y="510988"/>
                </a:cubicBezTo>
                <a:cubicBezTo>
                  <a:pt x="1968535" y="498705"/>
                  <a:pt x="1975936" y="487412"/>
                  <a:pt x="1981200" y="475129"/>
                </a:cubicBezTo>
                <a:cubicBezTo>
                  <a:pt x="1984922" y="466443"/>
                  <a:pt x="1987679" y="457352"/>
                  <a:pt x="1990165" y="448235"/>
                </a:cubicBezTo>
                <a:cubicBezTo>
                  <a:pt x="1996649" y="424462"/>
                  <a:pt x="1990669" y="393941"/>
                  <a:pt x="2008094" y="376517"/>
                </a:cubicBezTo>
                <a:lnTo>
                  <a:pt x="2026024" y="358588"/>
                </a:lnTo>
                <a:cubicBezTo>
                  <a:pt x="2037521" y="393079"/>
                  <a:pt x="2043037" y="418082"/>
                  <a:pt x="2061883" y="448235"/>
                </a:cubicBezTo>
                <a:cubicBezTo>
                  <a:pt x="2072036" y="464480"/>
                  <a:pt x="2097223" y="492021"/>
                  <a:pt x="2106706" y="510988"/>
                </a:cubicBezTo>
                <a:cubicBezTo>
                  <a:pt x="2110932" y="519440"/>
                  <a:pt x="2111445" y="529430"/>
                  <a:pt x="2115671" y="537882"/>
                </a:cubicBezTo>
                <a:cubicBezTo>
                  <a:pt x="2120489" y="547519"/>
                  <a:pt x="2128782" y="555139"/>
                  <a:pt x="2133600" y="564776"/>
                </a:cubicBezTo>
                <a:cubicBezTo>
                  <a:pt x="2137826" y="573228"/>
                  <a:pt x="2140440" y="582462"/>
                  <a:pt x="2142565" y="591670"/>
                </a:cubicBezTo>
                <a:cubicBezTo>
                  <a:pt x="2186820" y="783441"/>
                  <a:pt x="2139637" y="589019"/>
                  <a:pt x="2169459" y="753035"/>
                </a:cubicBezTo>
                <a:cubicBezTo>
                  <a:pt x="2171149" y="762332"/>
                  <a:pt x="2176132" y="770762"/>
                  <a:pt x="2178424" y="779929"/>
                </a:cubicBezTo>
                <a:cubicBezTo>
                  <a:pt x="2203768" y="881300"/>
                  <a:pt x="2166853" y="763143"/>
                  <a:pt x="2205318" y="878541"/>
                </a:cubicBezTo>
                <a:lnTo>
                  <a:pt x="2214283" y="905435"/>
                </a:lnTo>
                <a:lnTo>
                  <a:pt x="2223247" y="932329"/>
                </a:lnTo>
                <a:cubicBezTo>
                  <a:pt x="2269184" y="917016"/>
                  <a:pt x="2240200" y="934281"/>
                  <a:pt x="2268071" y="878541"/>
                </a:cubicBezTo>
                <a:cubicBezTo>
                  <a:pt x="2272889" y="868904"/>
                  <a:pt x="2281182" y="861284"/>
                  <a:pt x="2286000" y="851647"/>
                </a:cubicBezTo>
                <a:cubicBezTo>
                  <a:pt x="2295611" y="832424"/>
                  <a:pt x="2299838" y="798341"/>
                  <a:pt x="2303930" y="779929"/>
                </a:cubicBezTo>
                <a:cubicBezTo>
                  <a:pt x="2306603" y="767902"/>
                  <a:pt x="2309354" y="755871"/>
                  <a:pt x="2312894" y="744070"/>
                </a:cubicBezTo>
                <a:cubicBezTo>
                  <a:pt x="2318325" y="725968"/>
                  <a:pt x="2326240" y="708617"/>
                  <a:pt x="2330824" y="690282"/>
                </a:cubicBezTo>
                <a:cubicBezTo>
                  <a:pt x="2352688" y="602829"/>
                  <a:pt x="2325991" y="712029"/>
                  <a:pt x="2348753" y="609600"/>
                </a:cubicBezTo>
                <a:cubicBezTo>
                  <a:pt x="2351426" y="597572"/>
                  <a:pt x="2355514" y="585863"/>
                  <a:pt x="2357718" y="573741"/>
                </a:cubicBezTo>
                <a:cubicBezTo>
                  <a:pt x="2368400" y="514991"/>
                  <a:pt x="2361573" y="522041"/>
                  <a:pt x="2375647" y="475129"/>
                </a:cubicBezTo>
                <a:cubicBezTo>
                  <a:pt x="2381078" y="457027"/>
                  <a:pt x="2380214" y="434705"/>
                  <a:pt x="2393577" y="421341"/>
                </a:cubicBezTo>
                <a:lnTo>
                  <a:pt x="2411506" y="403411"/>
                </a:lnTo>
                <a:cubicBezTo>
                  <a:pt x="2417483" y="409388"/>
                  <a:pt x="2425087" y="414093"/>
                  <a:pt x="2429436" y="421341"/>
                </a:cubicBezTo>
                <a:cubicBezTo>
                  <a:pt x="2435459" y="431380"/>
                  <a:pt x="2445022" y="476285"/>
                  <a:pt x="2447365" y="484094"/>
                </a:cubicBezTo>
                <a:cubicBezTo>
                  <a:pt x="2447375" y="484129"/>
                  <a:pt x="2469771" y="551312"/>
                  <a:pt x="2474259" y="564776"/>
                </a:cubicBezTo>
                <a:cubicBezTo>
                  <a:pt x="2481310" y="585929"/>
                  <a:pt x="2480645" y="597295"/>
                  <a:pt x="2501153" y="609600"/>
                </a:cubicBezTo>
                <a:cubicBezTo>
                  <a:pt x="2509256" y="614462"/>
                  <a:pt x="2518601" y="618294"/>
                  <a:pt x="2528047" y="618564"/>
                </a:cubicBezTo>
                <a:cubicBezTo>
                  <a:pt x="2623632" y="621295"/>
                  <a:pt x="2719294" y="618564"/>
                  <a:pt x="2814918" y="618564"/>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Arial" panose="020B0604020202020204" pitchFamily="34" charset="0"/>
              <a:cs typeface="Arial" panose="020B0604020202020204" pitchFamily="34" charset="0"/>
            </a:endParaRPr>
          </a:p>
        </p:txBody>
      </p:sp>
      <p:sp>
        <p:nvSpPr>
          <p:cNvPr id="33" name="右矢印 32">
            <a:extLst>
              <a:ext uri="{FF2B5EF4-FFF2-40B4-BE49-F238E27FC236}">
                <a16:creationId xmlns:a16="http://schemas.microsoft.com/office/drawing/2014/main" id="{4D8C4E9A-E32F-0847-1E4B-407C60D2AAF7}"/>
              </a:ext>
            </a:extLst>
          </p:cNvPr>
          <p:cNvSpPr/>
          <p:nvPr/>
        </p:nvSpPr>
        <p:spPr>
          <a:xfrm>
            <a:off x="7655856" y="5226592"/>
            <a:ext cx="493060" cy="2196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Arial" panose="020B0604020202020204" pitchFamily="34" charset="0"/>
              <a:cs typeface="Arial" panose="020B0604020202020204" pitchFamily="34" charset="0"/>
            </a:endParaRPr>
          </a:p>
        </p:txBody>
      </p:sp>
      <p:sp>
        <p:nvSpPr>
          <p:cNvPr id="35" name="テキスト ボックス 34">
            <a:extLst>
              <a:ext uri="{FF2B5EF4-FFF2-40B4-BE49-F238E27FC236}">
                <a16:creationId xmlns:a16="http://schemas.microsoft.com/office/drawing/2014/main" id="{36D0EECB-52EB-DD04-CE2C-52409D72C629}"/>
              </a:ext>
            </a:extLst>
          </p:cNvPr>
          <p:cNvSpPr txBox="1"/>
          <p:nvPr/>
        </p:nvSpPr>
        <p:spPr>
          <a:xfrm>
            <a:off x="4365812" y="6043118"/>
            <a:ext cx="2617688" cy="253916"/>
          </a:xfrm>
          <a:prstGeom prst="rect">
            <a:avLst/>
          </a:prstGeom>
          <a:noFill/>
        </p:spPr>
        <p:txBody>
          <a:bodyPr wrap="square" rtlCol="0">
            <a:spAutoFit/>
          </a:bodyPr>
          <a:lstStyle/>
          <a:p>
            <a:pPr algn="ctr"/>
            <a:r>
              <a:rPr kumimoji="1" lang="en-US" altLang="ja-JP" sz="1050" dirty="0">
                <a:latin typeface="Arial" panose="020B0604020202020204" pitchFamily="34" charset="0"/>
                <a:cs typeface="Arial" panose="020B0604020202020204" pitchFamily="34" charset="0"/>
              </a:rPr>
              <a:t>Get mean or peak from average signal</a:t>
            </a:r>
            <a:endParaRPr kumimoji="1" lang="ja-JP" altLang="en-US" sz="1050">
              <a:latin typeface="Arial" panose="020B0604020202020204" pitchFamily="34" charset="0"/>
              <a:cs typeface="Arial" panose="020B0604020202020204" pitchFamily="34" charset="0"/>
            </a:endParaRPr>
          </a:p>
        </p:txBody>
      </p:sp>
      <p:cxnSp>
        <p:nvCxnSpPr>
          <p:cNvPr id="37" name="直線コネクタ 36">
            <a:extLst>
              <a:ext uri="{FF2B5EF4-FFF2-40B4-BE49-F238E27FC236}">
                <a16:creationId xmlns:a16="http://schemas.microsoft.com/office/drawing/2014/main" id="{DCD3507C-BAA8-4CF5-46EE-E16412EE4917}"/>
              </a:ext>
            </a:extLst>
          </p:cNvPr>
          <p:cNvCxnSpPr>
            <a:cxnSpLocks/>
          </p:cNvCxnSpPr>
          <p:nvPr/>
        </p:nvCxnSpPr>
        <p:spPr>
          <a:xfrm flipH="1">
            <a:off x="8659904" y="6402293"/>
            <a:ext cx="28328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25E99AA-FC83-D5BB-7C33-9EEBA795F97D}"/>
              </a:ext>
            </a:extLst>
          </p:cNvPr>
          <p:cNvCxnSpPr>
            <a:cxnSpLocks/>
          </p:cNvCxnSpPr>
          <p:nvPr/>
        </p:nvCxnSpPr>
        <p:spPr>
          <a:xfrm>
            <a:off x="8659904" y="4304552"/>
            <a:ext cx="0" cy="20977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8D9A39F2-DD6D-8304-BC33-E0662D1C483E}"/>
              </a:ext>
            </a:extLst>
          </p:cNvPr>
          <p:cNvSpPr txBox="1"/>
          <p:nvPr/>
        </p:nvSpPr>
        <p:spPr>
          <a:xfrm>
            <a:off x="8812303" y="6043118"/>
            <a:ext cx="2617688" cy="253916"/>
          </a:xfrm>
          <a:prstGeom prst="rect">
            <a:avLst/>
          </a:prstGeom>
          <a:noFill/>
        </p:spPr>
        <p:txBody>
          <a:bodyPr wrap="square" rtlCol="0">
            <a:spAutoFit/>
          </a:bodyPr>
          <a:lstStyle/>
          <a:p>
            <a:pPr algn="ctr"/>
            <a:r>
              <a:rPr kumimoji="1" lang="en-US" altLang="ja-JP" sz="1050" dirty="0">
                <a:latin typeface="Arial" panose="020B0604020202020204" pitchFamily="34" charset="0"/>
                <a:cs typeface="Arial" panose="020B0604020202020204" pitchFamily="34" charset="0"/>
              </a:rPr>
              <a:t>Normalize by mean/peak value</a:t>
            </a:r>
            <a:endParaRPr kumimoji="1" lang="ja-JP" altLang="en-US" sz="1050">
              <a:latin typeface="Arial" panose="020B0604020202020204" pitchFamily="34" charset="0"/>
              <a:cs typeface="Arial" panose="020B0604020202020204" pitchFamily="34" charset="0"/>
            </a:endParaRPr>
          </a:p>
        </p:txBody>
      </p:sp>
      <p:sp>
        <p:nvSpPr>
          <p:cNvPr id="42" name="フリーフォーム 41">
            <a:extLst>
              <a:ext uri="{FF2B5EF4-FFF2-40B4-BE49-F238E27FC236}">
                <a16:creationId xmlns:a16="http://schemas.microsoft.com/office/drawing/2014/main" id="{50A72AF0-4E15-0C14-01D9-2BC238A15AB0}"/>
              </a:ext>
            </a:extLst>
          </p:cNvPr>
          <p:cNvSpPr/>
          <p:nvPr/>
        </p:nvSpPr>
        <p:spPr>
          <a:xfrm>
            <a:off x="8839192" y="5052088"/>
            <a:ext cx="2590800" cy="667973"/>
          </a:xfrm>
          <a:custGeom>
            <a:avLst/>
            <a:gdLst>
              <a:gd name="connsiteX0" fmla="*/ 0 w 2590800"/>
              <a:gd name="connsiteY0" fmla="*/ 259976 h 756765"/>
              <a:gd name="connsiteX1" fmla="*/ 215153 w 2590800"/>
              <a:gd name="connsiteY1" fmla="*/ 277906 h 756765"/>
              <a:gd name="connsiteX2" fmla="*/ 268941 w 2590800"/>
              <a:gd name="connsiteY2" fmla="*/ 268941 h 756765"/>
              <a:gd name="connsiteX3" fmla="*/ 277906 w 2590800"/>
              <a:gd name="connsiteY3" fmla="*/ 242047 h 756765"/>
              <a:gd name="connsiteX4" fmla="*/ 304800 w 2590800"/>
              <a:gd name="connsiteY4" fmla="*/ 197223 h 756765"/>
              <a:gd name="connsiteX5" fmla="*/ 313765 w 2590800"/>
              <a:gd name="connsiteY5" fmla="*/ 224117 h 756765"/>
              <a:gd name="connsiteX6" fmla="*/ 322729 w 2590800"/>
              <a:gd name="connsiteY6" fmla="*/ 340659 h 756765"/>
              <a:gd name="connsiteX7" fmla="*/ 331694 w 2590800"/>
              <a:gd name="connsiteY7" fmla="*/ 277906 h 756765"/>
              <a:gd name="connsiteX8" fmla="*/ 349624 w 2590800"/>
              <a:gd name="connsiteY8" fmla="*/ 224117 h 756765"/>
              <a:gd name="connsiteX9" fmla="*/ 358588 w 2590800"/>
              <a:gd name="connsiteY9" fmla="*/ 197223 h 756765"/>
              <a:gd name="connsiteX10" fmla="*/ 367553 w 2590800"/>
              <a:gd name="connsiteY10" fmla="*/ 170329 h 756765"/>
              <a:gd name="connsiteX11" fmla="*/ 385482 w 2590800"/>
              <a:gd name="connsiteY11" fmla="*/ 188259 h 756765"/>
              <a:gd name="connsiteX12" fmla="*/ 394447 w 2590800"/>
              <a:gd name="connsiteY12" fmla="*/ 259976 h 756765"/>
              <a:gd name="connsiteX13" fmla="*/ 403412 w 2590800"/>
              <a:gd name="connsiteY13" fmla="*/ 304800 h 756765"/>
              <a:gd name="connsiteX14" fmla="*/ 430306 w 2590800"/>
              <a:gd name="connsiteY14" fmla="*/ 188259 h 756765"/>
              <a:gd name="connsiteX15" fmla="*/ 448235 w 2590800"/>
              <a:gd name="connsiteY15" fmla="*/ 170329 h 756765"/>
              <a:gd name="connsiteX16" fmla="*/ 457200 w 2590800"/>
              <a:gd name="connsiteY16" fmla="*/ 197223 h 756765"/>
              <a:gd name="connsiteX17" fmla="*/ 475129 w 2590800"/>
              <a:gd name="connsiteY17" fmla="*/ 358588 h 756765"/>
              <a:gd name="connsiteX18" fmla="*/ 493059 w 2590800"/>
              <a:gd name="connsiteY18" fmla="*/ 475129 h 756765"/>
              <a:gd name="connsiteX19" fmla="*/ 502024 w 2590800"/>
              <a:gd name="connsiteY19" fmla="*/ 510988 h 756765"/>
              <a:gd name="connsiteX20" fmla="*/ 510988 w 2590800"/>
              <a:gd name="connsiteY20" fmla="*/ 582706 h 756765"/>
              <a:gd name="connsiteX21" fmla="*/ 519953 w 2590800"/>
              <a:gd name="connsiteY21" fmla="*/ 618565 h 756765"/>
              <a:gd name="connsiteX22" fmla="*/ 510988 w 2590800"/>
              <a:gd name="connsiteY22" fmla="*/ 493059 h 756765"/>
              <a:gd name="connsiteX23" fmla="*/ 519953 w 2590800"/>
              <a:gd name="connsiteY23" fmla="*/ 197223 h 756765"/>
              <a:gd name="connsiteX24" fmla="*/ 537882 w 2590800"/>
              <a:gd name="connsiteY24" fmla="*/ 134470 h 756765"/>
              <a:gd name="connsiteX25" fmla="*/ 555812 w 2590800"/>
              <a:gd name="connsiteY25" fmla="*/ 116541 h 756765"/>
              <a:gd name="connsiteX26" fmla="*/ 573741 w 2590800"/>
              <a:gd name="connsiteY26" fmla="*/ 80682 h 756765"/>
              <a:gd name="connsiteX27" fmla="*/ 600635 w 2590800"/>
              <a:gd name="connsiteY27" fmla="*/ 71717 h 756765"/>
              <a:gd name="connsiteX28" fmla="*/ 609600 w 2590800"/>
              <a:gd name="connsiteY28" fmla="*/ 161365 h 756765"/>
              <a:gd name="connsiteX29" fmla="*/ 627529 w 2590800"/>
              <a:gd name="connsiteY29" fmla="*/ 475129 h 756765"/>
              <a:gd name="connsiteX30" fmla="*/ 636494 w 2590800"/>
              <a:gd name="connsiteY30" fmla="*/ 573741 h 756765"/>
              <a:gd name="connsiteX31" fmla="*/ 627529 w 2590800"/>
              <a:gd name="connsiteY31" fmla="*/ 403412 h 756765"/>
              <a:gd name="connsiteX32" fmla="*/ 636494 w 2590800"/>
              <a:gd name="connsiteY32" fmla="*/ 134470 h 756765"/>
              <a:gd name="connsiteX33" fmla="*/ 645459 w 2590800"/>
              <a:gd name="connsiteY33" fmla="*/ 107576 h 756765"/>
              <a:gd name="connsiteX34" fmla="*/ 672353 w 2590800"/>
              <a:gd name="connsiteY34" fmla="*/ 98612 h 756765"/>
              <a:gd name="connsiteX35" fmla="*/ 681318 w 2590800"/>
              <a:gd name="connsiteY35" fmla="*/ 152400 h 756765"/>
              <a:gd name="connsiteX36" fmla="*/ 699247 w 2590800"/>
              <a:gd name="connsiteY36" fmla="*/ 295835 h 756765"/>
              <a:gd name="connsiteX37" fmla="*/ 708212 w 2590800"/>
              <a:gd name="connsiteY37" fmla="*/ 233082 h 756765"/>
              <a:gd name="connsiteX38" fmla="*/ 717176 w 2590800"/>
              <a:gd name="connsiteY38" fmla="*/ 206188 h 756765"/>
              <a:gd name="connsiteX39" fmla="*/ 708212 w 2590800"/>
              <a:gd name="connsiteY39" fmla="*/ 242047 h 756765"/>
              <a:gd name="connsiteX40" fmla="*/ 717176 w 2590800"/>
              <a:gd name="connsiteY40" fmla="*/ 457200 h 756765"/>
              <a:gd name="connsiteX41" fmla="*/ 726141 w 2590800"/>
              <a:gd name="connsiteY41" fmla="*/ 609600 h 756765"/>
              <a:gd name="connsiteX42" fmla="*/ 735106 w 2590800"/>
              <a:gd name="connsiteY42" fmla="*/ 466165 h 756765"/>
              <a:gd name="connsiteX43" fmla="*/ 753035 w 2590800"/>
              <a:gd name="connsiteY43" fmla="*/ 349623 h 756765"/>
              <a:gd name="connsiteX44" fmla="*/ 770965 w 2590800"/>
              <a:gd name="connsiteY44" fmla="*/ 233082 h 756765"/>
              <a:gd name="connsiteX45" fmla="*/ 779929 w 2590800"/>
              <a:gd name="connsiteY45" fmla="*/ 188259 h 756765"/>
              <a:gd name="connsiteX46" fmla="*/ 788894 w 2590800"/>
              <a:gd name="connsiteY46" fmla="*/ 215153 h 756765"/>
              <a:gd name="connsiteX47" fmla="*/ 806824 w 2590800"/>
              <a:gd name="connsiteY47" fmla="*/ 304800 h 756765"/>
              <a:gd name="connsiteX48" fmla="*/ 968188 w 2590800"/>
              <a:gd name="connsiteY48" fmla="*/ 295835 h 756765"/>
              <a:gd name="connsiteX49" fmla="*/ 1102659 w 2590800"/>
              <a:gd name="connsiteY49" fmla="*/ 286870 h 756765"/>
              <a:gd name="connsiteX50" fmla="*/ 1111624 w 2590800"/>
              <a:gd name="connsiteY50" fmla="*/ 206188 h 756765"/>
              <a:gd name="connsiteX51" fmla="*/ 1129553 w 2590800"/>
              <a:gd name="connsiteY51" fmla="*/ 367553 h 756765"/>
              <a:gd name="connsiteX52" fmla="*/ 1138518 w 2590800"/>
              <a:gd name="connsiteY52" fmla="*/ 528917 h 756765"/>
              <a:gd name="connsiteX53" fmla="*/ 1156447 w 2590800"/>
              <a:gd name="connsiteY53" fmla="*/ 367553 h 756765"/>
              <a:gd name="connsiteX54" fmla="*/ 1174376 w 2590800"/>
              <a:gd name="connsiteY54" fmla="*/ 277906 h 756765"/>
              <a:gd name="connsiteX55" fmla="*/ 1183341 w 2590800"/>
              <a:gd name="connsiteY55" fmla="*/ 224117 h 756765"/>
              <a:gd name="connsiteX56" fmla="*/ 1201271 w 2590800"/>
              <a:gd name="connsiteY56" fmla="*/ 170329 h 756765"/>
              <a:gd name="connsiteX57" fmla="*/ 1219200 w 2590800"/>
              <a:gd name="connsiteY57" fmla="*/ 197223 h 756765"/>
              <a:gd name="connsiteX58" fmla="*/ 1228165 w 2590800"/>
              <a:gd name="connsiteY58" fmla="*/ 340659 h 756765"/>
              <a:gd name="connsiteX59" fmla="*/ 1237129 w 2590800"/>
              <a:gd name="connsiteY59" fmla="*/ 242047 h 756765"/>
              <a:gd name="connsiteX60" fmla="*/ 1246094 w 2590800"/>
              <a:gd name="connsiteY60" fmla="*/ 179294 h 756765"/>
              <a:gd name="connsiteX61" fmla="*/ 1272988 w 2590800"/>
              <a:gd name="connsiteY61" fmla="*/ 268941 h 756765"/>
              <a:gd name="connsiteX62" fmla="*/ 1281953 w 2590800"/>
              <a:gd name="connsiteY62" fmla="*/ 439270 h 756765"/>
              <a:gd name="connsiteX63" fmla="*/ 1290918 w 2590800"/>
              <a:gd name="connsiteY63" fmla="*/ 546847 h 756765"/>
              <a:gd name="connsiteX64" fmla="*/ 1308847 w 2590800"/>
              <a:gd name="connsiteY64" fmla="*/ 349623 h 756765"/>
              <a:gd name="connsiteX65" fmla="*/ 1326776 w 2590800"/>
              <a:gd name="connsiteY65" fmla="*/ 215153 h 756765"/>
              <a:gd name="connsiteX66" fmla="*/ 1335741 w 2590800"/>
              <a:gd name="connsiteY66" fmla="*/ 116541 h 756765"/>
              <a:gd name="connsiteX67" fmla="*/ 1344706 w 2590800"/>
              <a:gd name="connsiteY67" fmla="*/ 89647 h 756765"/>
              <a:gd name="connsiteX68" fmla="*/ 1353671 w 2590800"/>
              <a:gd name="connsiteY68" fmla="*/ 53788 h 756765"/>
              <a:gd name="connsiteX69" fmla="*/ 1380565 w 2590800"/>
              <a:gd name="connsiteY69" fmla="*/ 322729 h 756765"/>
              <a:gd name="connsiteX70" fmla="*/ 1398494 w 2590800"/>
              <a:gd name="connsiteY70" fmla="*/ 600635 h 756765"/>
              <a:gd name="connsiteX71" fmla="*/ 1407459 w 2590800"/>
              <a:gd name="connsiteY71" fmla="*/ 663388 h 756765"/>
              <a:gd name="connsiteX72" fmla="*/ 1416424 w 2590800"/>
              <a:gd name="connsiteY72" fmla="*/ 116541 h 756765"/>
              <a:gd name="connsiteX73" fmla="*/ 1425388 w 2590800"/>
              <a:gd name="connsiteY73" fmla="*/ 62753 h 756765"/>
              <a:gd name="connsiteX74" fmla="*/ 1443318 w 2590800"/>
              <a:gd name="connsiteY74" fmla="*/ 0 h 756765"/>
              <a:gd name="connsiteX75" fmla="*/ 1470212 w 2590800"/>
              <a:gd name="connsiteY75" fmla="*/ 573741 h 756765"/>
              <a:gd name="connsiteX76" fmla="*/ 1479176 w 2590800"/>
              <a:gd name="connsiteY76" fmla="*/ 681317 h 756765"/>
              <a:gd name="connsiteX77" fmla="*/ 1497106 w 2590800"/>
              <a:gd name="connsiteY77" fmla="*/ 654423 h 756765"/>
              <a:gd name="connsiteX78" fmla="*/ 1532965 w 2590800"/>
              <a:gd name="connsiteY78" fmla="*/ 537882 h 756765"/>
              <a:gd name="connsiteX79" fmla="*/ 1550894 w 2590800"/>
              <a:gd name="connsiteY79" fmla="*/ 403412 h 756765"/>
              <a:gd name="connsiteX80" fmla="*/ 1568824 w 2590800"/>
              <a:gd name="connsiteY80" fmla="*/ 304800 h 756765"/>
              <a:gd name="connsiteX81" fmla="*/ 1595718 w 2590800"/>
              <a:gd name="connsiteY81" fmla="*/ 224117 h 756765"/>
              <a:gd name="connsiteX82" fmla="*/ 1595718 w 2590800"/>
              <a:gd name="connsiteY82" fmla="*/ 224117 h 756765"/>
              <a:gd name="connsiteX83" fmla="*/ 1613647 w 2590800"/>
              <a:gd name="connsiteY83" fmla="*/ 242047 h 756765"/>
              <a:gd name="connsiteX84" fmla="*/ 1837765 w 2590800"/>
              <a:gd name="connsiteY84" fmla="*/ 304800 h 756765"/>
              <a:gd name="connsiteX85" fmla="*/ 1891553 w 2590800"/>
              <a:gd name="connsiteY85" fmla="*/ 295835 h 756765"/>
              <a:gd name="connsiteX86" fmla="*/ 1900518 w 2590800"/>
              <a:gd name="connsiteY86" fmla="*/ 152400 h 756765"/>
              <a:gd name="connsiteX87" fmla="*/ 1891553 w 2590800"/>
              <a:gd name="connsiteY87" fmla="*/ 277906 h 756765"/>
              <a:gd name="connsiteX88" fmla="*/ 1882588 w 2590800"/>
              <a:gd name="connsiteY88" fmla="*/ 331694 h 756765"/>
              <a:gd name="connsiteX89" fmla="*/ 1891553 w 2590800"/>
              <a:gd name="connsiteY89" fmla="*/ 421341 h 756765"/>
              <a:gd name="connsiteX90" fmla="*/ 1927412 w 2590800"/>
              <a:gd name="connsiteY90" fmla="*/ 385482 h 756765"/>
              <a:gd name="connsiteX91" fmla="*/ 1936376 w 2590800"/>
              <a:gd name="connsiteY91" fmla="*/ 358588 h 756765"/>
              <a:gd name="connsiteX92" fmla="*/ 1954306 w 2590800"/>
              <a:gd name="connsiteY92" fmla="*/ 322729 h 756765"/>
              <a:gd name="connsiteX93" fmla="*/ 1972235 w 2590800"/>
              <a:gd name="connsiteY93" fmla="*/ 251012 h 756765"/>
              <a:gd name="connsiteX94" fmla="*/ 1990165 w 2590800"/>
              <a:gd name="connsiteY94" fmla="*/ 304800 h 756765"/>
              <a:gd name="connsiteX95" fmla="*/ 1999129 w 2590800"/>
              <a:gd name="connsiteY95" fmla="*/ 367553 h 756765"/>
              <a:gd name="connsiteX96" fmla="*/ 2008094 w 2590800"/>
              <a:gd name="connsiteY96" fmla="*/ 439270 h 756765"/>
              <a:gd name="connsiteX97" fmla="*/ 2034988 w 2590800"/>
              <a:gd name="connsiteY97" fmla="*/ 537882 h 756765"/>
              <a:gd name="connsiteX98" fmla="*/ 2043953 w 2590800"/>
              <a:gd name="connsiteY98" fmla="*/ 340659 h 756765"/>
              <a:gd name="connsiteX99" fmla="*/ 2052918 w 2590800"/>
              <a:gd name="connsiteY99" fmla="*/ 313765 h 756765"/>
              <a:gd name="connsiteX100" fmla="*/ 2061882 w 2590800"/>
              <a:gd name="connsiteY100" fmla="*/ 268941 h 756765"/>
              <a:gd name="connsiteX101" fmla="*/ 2070847 w 2590800"/>
              <a:gd name="connsiteY101" fmla="*/ 242047 h 756765"/>
              <a:gd name="connsiteX102" fmla="*/ 2097741 w 2590800"/>
              <a:gd name="connsiteY102" fmla="*/ 152400 h 756765"/>
              <a:gd name="connsiteX103" fmla="*/ 2106706 w 2590800"/>
              <a:gd name="connsiteY103" fmla="*/ 125506 h 756765"/>
              <a:gd name="connsiteX104" fmla="*/ 2115671 w 2590800"/>
              <a:gd name="connsiteY104" fmla="*/ 98612 h 756765"/>
              <a:gd name="connsiteX105" fmla="*/ 2106706 w 2590800"/>
              <a:gd name="connsiteY105" fmla="*/ 206188 h 756765"/>
              <a:gd name="connsiteX106" fmla="*/ 2097741 w 2590800"/>
              <a:gd name="connsiteY106" fmla="*/ 233082 h 756765"/>
              <a:gd name="connsiteX107" fmla="*/ 2079812 w 2590800"/>
              <a:gd name="connsiteY107" fmla="*/ 304800 h 756765"/>
              <a:gd name="connsiteX108" fmla="*/ 2070847 w 2590800"/>
              <a:gd name="connsiteY108" fmla="*/ 340659 h 756765"/>
              <a:gd name="connsiteX109" fmla="*/ 2052918 w 2590800"/>
              <a:gd name="connsiteY109" fmla="*/ 403412 h 756765"/>
              <a:gd name="connsiteX110" fmla="*/ 2043953 w 2590800"/>
              <a:gd name="connsiteY110" fmla="*/ 448235 h 756765"/>
              <a:gd name="connsiteX111" fmla="*/ 2061882 w 2590800"/>
              <a:gd name="connsiteY111" fmla="*/ 331694 h 756765"/>
              <a:gd name="connsiteX112" fmla="*/ 2088776 w 2590800"/>
              <a:gd name="connsiteY112" fmla="*/ 215153 h 756765"/>
              <a:gd name="connsiteX113" fmla="*/ 2115671 w 2590800"/>
              <a:gd name="connsiteY113" fmla="*/ 134470 h 756765"/>
              <a:gd name="connsiteX114" fmla="*/ 2133600 w 2590800"/>
              <a:gd name="connsiteY114" fmla="*/ 80682 h 756765"/>
              <a:gd name="connsiteX115" fmla="*/ 2160494 w 2590800"/>
              <a:gd name="connsiteY115" fmla="*/ 17929 h 756765"/>
              <a:gd name="connsiteX116" fmla="*/ 2178424 w 2590800"/>
              <a:gd name="connsiteY116" fmla="*/ 44823 h 756765"/>
              <a:gd name="connsiteX117" fmla="*/ 2196353 w 2590800"/>
              <a:gd name="connsiteY117" fmla="*/ 170329 h 756765"/>
              <a:gd name="connsiteX118" fmla="*/ 2205318 w 2590800"/>
              <a:gd name="connsiteY118" fmla="*/ 322729 h 756765"/>
              <a:gd name="connsiteX119" fmla="*/ 2196353 w 2590800"/>
              <a:gd name="connsiteY119" fmla="*/ 735106 h 756765"/>
              <a:gd name="connsiteX120" fmla="*/ 2205318 w 2590800"/>
              <a:gd name="connsiteY120" fmla="*/ 412376 h 756765"/>
              <a:gd name="connsiteX121" fmla="*/ 2232212 w 2590800"/>
              <a:gd name="connsiteY121" fmla="*/ 322729 h 756765"/>
              <a:gd name="connsiteX122" fmla="*/ 2250141 w 2590800"/>
              <a:gd name="connsiteY122" fmla="*/ 251012 h 756765"/>
              <a:gd name="connsiteX123" fmla="*/ 2268071 w 2590800"/>
              <a:gd name="connsiteY123" fmla="*/ 188259 h 756765"/>
              <a:gd name="connsiteX124" fmla="*/ 2286000 w 2590800"/>
              <a:gd name="connsiteY124" fmla="*/ 134470 h 756765"/>
              <a:gd name="connsiteX125" fmla="*/ 2312894 w 2590800"/>
              <a:gd name="connsiteY125" fmla="*/ 125506 h 756765"/>
              <a:gd name="connsiteX126" fmla="*/ 2339788 w 2590800"/>
              <a:gd name="connsiteY126" fmla="*/ 206188 h 756765"/>
              <a:gd name="connsiteX127" fmla="*/ 2348753 w 2590800"/>
              <a:gd name="connsiteY127" fmla="*/ 179294 h 756765"/>
              <a:gd name="connsiteX128" fmla="*/ 2375647 w 2590800"/>
              <a:gd name="connsiteY128" fmla="*/ 242047 h 756765"/>
              <a:gd name="connsiteX129" fmla="*/ 2393576 w 2590800"/>
              <a:gd name="connsiteY129" fmla="*/ 295835 h 756765"/>
              <a:gd name="connsiteX130" fmla="*/ 2438400 w 2590800"/>
              <a:gd name="connsiteY130" fmla="*/ 286870 h 756765"/>
              <a:gd name="connsiteX131" fmla="*/ 2563906 w 2590800"/>
              <a:gd name="connsiteY131" fmla="*/ 295835 h 756765"/>
              <a:gd name="connsiteX132" fmla="*/ 2590800 w 2590800"/>
              <a:gd name="connsiteY132" fmla="*/ 295835 h 756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2590800" h="756765">
                <a:moveTo>
                  <a:pt x="0" y="259976"/>
                </a:moveTo>
                <a:cubicBezTo>
                  <a:pt x="87489" y="277474"/>
                  <a:pt x="78436" y="277906"/>
                  <a:pt x="215153" y="277906"/>
                </a:cubicBezTo>
                <a:cubicBezTo>
                  <a:pt x="233330" y="277906"/>
                  <a:pt x="251012" y="271929"/>
                  <a:pt x="268941" y="268941"/>
                </a:cubicBezTo>
                <a:cubicBezTo>
                  <a:pt x="271929" y="259976"/>
                  <a:pt x="273044" y="250150"/>
                  <a:pt x="277906" y="242047"/>
                </a:cubicBezTo>
                <a:cubicBezTo>
                  <a:pt x="314823" y="180518"/>
                  <a:pt x="279404" y="273409"/>
                  <a:pt x="304800" y="197223"/>
                </a:cubicBezTo>
                <a:cubicBezTo>
                  <a:pt x="307788" y="206188"/>
                  <a:pt x="312593" y="214740"/>
                  <a:pt x="313765" y="224117"/>
                </a:cubicBezTo>
                <a:cubicBezTo>
                  <a:pt x="318598" y="262778"/>
                  <a:pt x="310409" y="303696"/>
                  <a:pt x="322729" y="340659"/>
                </a:cubicBezTo>
                <a:cubicBezTo>
                  <a:pt x="329411" y="360705"/>
                  <a:pt x="326943" y="298495"/>
                  <a:pt x="331694" y="277906"/>
                </a:cubicBezTo>
                <a:cubicBezTo>
                  <a:pt x="335944" y="259490"/>
                  <a:pt x="343648" y="242047"/>
                  <a:pt x="349624" y="224117"/>
                </a:cubicBezTo>
                <a:lnTo>
                  <a:pt x="358588" y="197223"/>
                </a:lnTo>
                <a:lnTo>
                  <a:pt x="367553" y="170329"/>
                </a:lnTo>
                <a:cubicBezTo>
                  <a:pt x="373529" y="176306"/>
                  <a:pt x="383053" y="180163"/>
                  <a:pt x="385482" y="188259"/>
                </a:cubicBezTo>
                <a:cubicBezTo>
                  <a:pt x="392405" y="211335"/>
                  <a:pt x="390784" y="236164"/>
                  <a:pt x="394447" y="259976"/>
                </a:cubicBezTo>
                <a:cubicBezTo>
                  <a:pt x="396764" y="275036"/>
                  <a:pt x="400424" y="289859"/>
                  <a:pt x="403412" y="304800"/>
                </a:cubicBezTo>
                <a:cubicBezTo>
                  <a:pt x="405878" y="287539"/>
                  <a:pt x="413897" y="204669"/>
                  <a:pt x="430306" y="188259"/>
                </a:cubicBezTo>
                <a:lnTo>
                  <a:pt x="448235" y="170329"/>
                </a:lnTo>
                <a:cubicBezTo>
                  <a:pt x="451223" y="179294"/>
                  <a:pt x="455347" y="187957"/>
                  <a:pt x="457200" y="197223"/>
                </a:cubicBezTo>
                <a:cubicBezTo>
                  <a:pt x="467500" y="248720"/>
                  <a:pt x="469459" y="307554"/>
                  <a:pt x="475129" y="358588"/>
                </a:cubicBezTo>
                <a:cubicBezTo>
                  <a:pt x="477282" y="377962"/>
                  <a:pt x="488692" y="453293"/>
                  <a:pt x="493059" y="475129"/>
                </a:cubicBezTo>
                <a:cubicBezTo>
                  <a:pt x="495475" y="487211"/>
                  <a:pt x="499036" y="499035"/>
                  <a:pt x="502024" y="510988"/>
                </a:cubicBezTo>
                <a:cubicBezTo>
                  <a:pt x="505012" y="534894"/>
                  <a:pt x="507027" y="558942"/>
                  <a:pt x="510988" y="582706"/>
                </a:cubicBezTo>
                <a:cubicBezTo>
                  <a:pt x="513013" y="594859"/>
                  <a:pt x="519953" y="630886"/>
                  <a:pt x="519953" y="618565"/>
                </a:cubicBezTo>
                <a:cubicBezTo>
                  <a:pt x="519953" y="576623"/>
                  <a:pt x="513976" y="534894"/>
                  <a:pt x="510988" y="493059"/>
                </a:cubicBezTo>
                <a:cubicBezTo>
                  <a:pt x="513976" y="394447"/>
                  <a:pt x="514628" y="295736"/>
                  <a:pt x="519953" y="197223"/>
                </a:cubicBezTo>
                <a:cubicBezTo>
                  <a:pt x="520185" y="192933"/>
                  <a:pt x="533479" y="141809"/>
                  <a:pt x="537882" y="134470"/>
                </a:cubicBezTo>
                <a:cubicBezTo>
                  <a:pt x="542230" y="127222"/>
                  <a:pt x="549835" y="122517"/>
                  <a:pt x="555812" y="116541"/>
                </a:cubicBezTo>
                <a:cubicBezTo>
                  <a:pt x="561788" y="104588"/>
                  <a:pt x="564291" y="90132"/>
                  <a:pt x="573741" y="80682"/>
                </a:cubicBezTo>
                <a:cubicBezTo>
                  <a:pt x="580423" y="74000"/>
                  <a:pt x="596797" y="63082"/>
                  <a:pt x="600635" y="71717"/>
                </a:cubicBezTo>
                <a:cubicBezTo>
                  <a:pt x="612832" y="99160"/>
                  <a:pt x="606998" y="131446"/>
                  <a:pt x="609600" y="161365"/>
                </a:cubicBezTo>
                <a:cubicBezTo>
                  <a:pt x="626400" y="354562"/>
                  <a:pt x="612087" y="220336"/>
                  <a:pt x="627529" y="475129"/>
                </a:cubicBezTo>
                <a:cubicBezTo>
                  <a:pt x="629526" y="508075"/>
                  <a:pt x="636494" y="606747"/>
                  <a:pt x="636494" y="573741"/>
                </a:cubicBezTo>
                <a:cubicBezTo>
                  <a:pt x="636494" y="516886"/>
                  <a:pt x="630517" y="460188"/>
                  <a:pt x="627529" y="403412"/>
                </a:cubicBezTo>
                <a:cubicBezTo>
                  <a:pt x="630517" y="313765"/>
                  <a:pt x="631068" y="224003"/>
                  <a:pt x="636494" y="134470"/>
                </a:cubicBezTo>
                <a:cubicBezTo>
                  <a:pt x="637066" y="125038"/>
                  <a:pt x="638777" y="114258"/>
                  <a:pt x="645459" y="107576"/>
                </a:cubicBezTo>
                <a:cubicBezTo>
                  <a:pt x="652141" y="100894"/>
                  <a:pt x="663388" y="101600"/>
                  <a:pt x="672353" y="98612"/>
                </a:cubicBezTo>
                <a:cubicBezTo>
                  <a:pt x="675341" y="116541"/>
                  <a:pt x="678862" y="134390"/>
                  <a:pt x="681318" y="152400"/>
                </a:cubicBezTo>
                <a:cubicBezTo>
                  <a:pt x="687828" y="200142"/>
                  <a:pt x="699247" y="295835"/>
                  <a:pt x="699247" y="295835"/>
                </a:cubicBezTo>
                <a:cubicBezTo>
                  <a:pt x="702235" y="274917"/>
                  <a:pt x="704068" y="253802"/>
                  <a:pt x="708212" y="233082"/>
                </a:cubicBezTo>
                <a:cubicBezTo>
                  <a:pt x="710065" y="223816"/>
                  <a:pt x="717176" y="196738"/>
                  <a:pt x="717176" y="206188"/>
                </a:cubicBezTo>
                <a:cubicBezTo>
                  <a:pt x="717176" y="218509"/>
                  <a:pt x="711200" y="230094"/>
                  <a:pt x="708212" y="242047"/>
                </a:cubicBezTo>
                <a:cubicBezTo>
                  <a:pt x="711200" y="313765"/>
                  <a:pt x="713679" y="385505"/>
                  <a:pt x="717176" y="457200"/>
                </a:cubicBezTo>
                <a:cubicBezTo>
                  <a:pt x="719655" y="508027"/>
                  <a:pt x="680626" y="586842"/>
                  <a:pt x="726141" y="609600"/>
                </a:cubicBezTo>
                <a:cubicBezTo>
                  <a:pt x="768989" y="631024"/>
                  <a:pt x="731286" y="513917"/>
                  <a:pt x="735106" y="466165"/>
                </a:cubicBezTo>
                <a:cubicBezTo>
                  <a:pt x="745159" y="340507"/>
                  <a:pt x="737633" y="426636"/>
                  <a:pt x="753035" y="349623"/>
                </a:cubicBezTo>
                <a:cubicBezTo>
                  <a:pt x="762959" y="300001"/>
                  <a:pt x="762353" y="284757"/>
                  <a:pt x="770965" y="233082"/>
                </a:cubicBezTo>
                <a:cubicBezTo>
                  <a:pt x="773470" y="218052"/>
                  <a:pt x="776941" y="203200"/>
                  <a:pt x="779929" y="188259"/>
                </a:cubicBezTo>
                <a:cubicBezTo>
                  <a:pt x="782917" y="197224"/>
                  <a:pt x="786769" y="205945"/>
                  <a:pt x="788894" y="215153"/>
                </a:cubicBezTo>
                <a:cubicBezTo>
                  <a:pt x="795747" y="244847"/>
                  <a:pt x="806824" y="304800"/>
                  <a:pt x="806824" y="304800"/>
                </a:cubicBezTo>
                <a:lnTo>
                  <a:pt x="968188" y="295835"/>
                </a:lnTo>
                <a:cubicBezTo>
                  <a:pt x="1013029" y="293117"/>
                  <a:pt x="1064564" y="310679"/>
                  <a:pt x="1102659" y="286870"/>
                </a:cubicBezTo>
                <a:cubicBezTo>
                  <a:pt x="1125605" y="272529"/>
                  <a:pt x="1108636" y="233082"/>
                  <a:pt x="1111624" y="206188"/>
                </a:cubicBezTo>
                <a:cubicBezTo>
                  <a:pt x="1134569" y="275027"/>
                  <a:pt x="1121025" y="226851"/>
                  <a:pt x="1129553" y="367553"/>
                </a:cubicBezTo>
                <a:cubicBezTo>
                  <a:pt x="1132812" y="421325"/>
                  <a:pt x="1135530" y="475129"/>
                  <a:pt x="1138518" y="528917"/>
                </a:cubicBezTo>
                <a:cubicBezTo>
                  <a:pt x="1163049" y="406255"/>
                  <a:pt x="1126045" y="600632"/>
                  <a:pt x="1156447" y="367553"/>
                </a:cubicBezTo>
                <a:cubicBezTo>
                  <a:pt x="1160388" y="337335"/>
                  <a:pt x="1169366" y="307965"/>
                  <a:pt x="1174376" y="277906"/>
                </a:cubicBezTo>
                <a:cubicBezTo>
                  <a:pt x="1177364" y="259976"/>
                  <a:pt x="1178932" y="241751"/>
                  <a:pt x="1183341" y="224117"/>
                </a:cubicBezTo>
                <a:cubicBezTo>
                  <a:pt x="1187925" y="205782"/>
                  <a:pt x="1201271" y="170329"/>
                  <a:pt x="1201271" y="170329"/>
                </a:cubicBezTo>
                <a:cubicBezTo>
                  <a:pt x="1207247" y="179294"/>
                  <a:pt x="1217520" y="186581"/>
                  <a:pt x="1219200" y="197223"/>
                </a:cubicBezTo>
                <a:cubicBezTo>
                  <a:pt x="1226671" y="244542"/>
                  <a:pt x="1210374" y="296180"/>
                  <a:pt x="1228165" y="340659"/>
                </a:cubicBezTo>
                <a:cubicBezTo>
                  <a:pt x="1240423" y="371305"/>
                  <a:pt x="1233484" y="274851"/>
                  <a:pt x="1237129" y="242047"/>
                </a:cubicBezTo>
                <a:cubicBezTo>
                  <a:pt x="1239462" y="221046"/>
                  <a:pt x="1243106" y="200212"/>
                  <a:pt x="1246094" y="179294"/>
                </a:cubicBezTo>
                <a:cubicBezTo>
                  <a:pt x="1272955" y="219584"/>
                  <a:pt x="1267972" y="203729"/>
                  <a:pt x="1272988" y="268941"/>
                </a:cubicBezTo>
                <a:cubicBezTo>
                  <a:pt x="1277348" y="325628"/>
                  <a:pt x="1278292" y="382533"/>
                  <a:pt x="1281953" y="439270"/>
                </a:cubicBezTo>
                <a:cubicBezTo>
                  <a:pt x="1284270" y="475179"/>
                  <a:pt x="1287930" y="510988"/>
                  <a:pt x="1290918" y="546847"/>
                </a:cubicBezTo>
                <a:cubicBezTo>
                  <a:pt x="1314173" y="453820"/>
                  <a:pt x="1293838" y="544734"/>
                  <a:pt x="1308847" y="349623"/>
                </a:cubicBezTo>
                <a:cubicBezTo>
                  <a:pt x="1313001" y="295625"/>
                  <a:pt x="1320924" y="267825"/>
                  <a:pt x="1326776" y="215153"/>
                </a:cubicBezTo>
                <a:cubicBezTo>
                  <a:pt x="1330421" y="182349"/>
                  <a:pt x="1331073" y="149215"/>
                  <a:pt x="1335741" y="116541"/>
                </a:cubicBezTo>
                <a:cubicBezTo>
                  <a:pt x="1337077" y="107186"/>
                  <a:pt x="1342110" y="98733"/>
                  <a:pt x="1344706" y="89647"/>
                </a:cubicBezTo>
                <a:cubicBezTo>
                  <a:pt x="1348091" y="77800"/>
                  <a:pt x="1350683" y="65741"/>
                  <a:pt x="1353671" y="53788"/>
                </a:cubicBezTo>
                <a:cubicBezTo>
                  <a:pt x="1406649" y="159746"/>
                  <a:pt x="1369469" y="73058"/>
                  <a:pt x="1380565" y="322729"/>
                </a:cubicBezTo>
                <a:cubicBezTo>
                  <a:pt x="1384340" y="407674"/>
                  <a:pt x="1389288" y="513181"/>
                  <a:pt x="1398494" y="600635"/>
                </a:cubicBezTo>
                <a:cubicBezTo>
                  <a:pt x="1400706" y="621649"/>
                  <a:pt x="1404471" y="642470"/>
                  <a:pt x="1407459" y="663388"/>
                </a:cubicBezTo>
                <a:cubicBezTo>
                  <a:pt x="1410447" y="481106"/>
                  <a:pt x="1410985" y="298767"/>
                  <a:pt x="1416424" y="116541"/>
                </a:cubicBezTo>
                <a:cubicBezTo>
                  <a:pt x="1416966" y="98372"/>
                  <a:pt x="1421823" y="80577"/>
                  <a:pt x="1425388" y="62753"/>
                </a:cubicBezTo>
                <a:cubicBezTo>
                  <a:pt x="1431016" y="34613"/>
                  <a:pt x="1434774" y="25631"/>
                  <a:pt x="1443318" y="0"/>
                </a:cubicBezTo>
                <a:cubicBezTo>
                  <a:pt x="1562749" y="179151"/>
                  <a:pt x="1454672" y="6524"/>
                  <a:pt x="1470212" y="573741"/>
                </a:cubicBezTo>
                <a:cubicBezTo>
                  <a:pt x="1471197" y="609710"/>
                  <a:pt x="1476188" y="645458"/>
                  <a:pt x="1479176" y="681317"/>
                </a:cubicBezTo>
                <a:cubicBezTo>
                  <a:pt x="1485153" y="672352"/>
                  <a:pt x="1492730" y="664269"/>
                  <a:pt x="1497106" y="654423"/>
                </a:cubicBezTo>
                <a:cubicBezTo>
                  <a:pt x="1507027" y="632102"/>
                  <a:pt x="1526980" y="558829"/>
                  <a:pt x="1532965" y="537882"/>
                </a:cubicBezTo>
                <a:cubicBezTo>
                  <a:pt x="1539850" y="482795"/>
                  <a:pt x="1542643" y="457039"/>
                  <a:pt x="1550894" y="403412"/>
                </a:cubicBezTo>
                <a:cubicBezTo>
                  <a:pt x="1558541" y="353706"/>
                  <a:pt x="1559498" y="351426"/>
                  <a:pt x="1568824" y="304800"/>
                </a:cubicBezTo>
                <a:cubicBezTo>
                  <a:pt x="1579045" y="151472"/>
                  <a:pt x="1563582" y="127711"/>
                  <a:pt x="1595718" y="224117"/>
                </a:cubicBezTo>
                <a:lnTo>
                  <a:pt x="1595718" y="224117"/>
                </a:lnTo>
                <a:lnTo>
                  <a:pt x="1613647" y="242047"/>
                </a:lnTo>
                <a:cubicBezTo>
                  <a:pt x="1653330" y="361099"/>
                  <a:pt x="1612695" y="295014"/>
                  <a:pt x="1837765" y="304800"/>
                </a:cubicBezTo>
                <a:lnTo>
                  <a:pt x="1891553" y="295835"/>
                </a:lnTo>
                <a:cubicBezTo>
                  <a:pt x="1909793" y="251538"/>
                  <a:pt x="1900518" y="200305"/>
                  <a:pt x="1900518" y="152400"/>
                </a:cubicBezTo>
                <a:cubicBezTo>
                  <a:pt x="1900518" y="110458"/>
                  <a:pt x="1895727" y="236172"/>
                  <a:pt x="1891553" y="277906"/>
                </a:cubicBezTo>
                <a:cubicBezTo>
                  <a:pt x="1889744" y="295992"/>
                  <a:pt x="1885576" y="313765"/>
                  <a:pt x="1882588" y="331694"/>
                </a:cubicBezTo>
                <a:cubicBezTo>
                  <a:pt x="1885576" y="361576"/>
                  <a:pt x="1872327" y="398270"/>
                  <a:pt x="1891553" y="421341"/>
                </a:cubicBezTo>
                <a:cubicBezTo>
                  <a:pt x="1902375" y="434327"/>
                  <a:pt x="1917587" y="399237"/>
                  <a:pt x="1927412" y="385482"/>
                </a:cubicBezTo>
                <a:cubicBezTo>
                  <a:pt x="1932904" y="377793"/>
                  <a:pt x="1932654" y="367273"/>
                  <a:pt x="1936376" y="358588"/>
                </a:cubicBezTo>
                <a:cubicBezTo>
                  <a:pt x="1941640" y="346305"/>
                  <a:pt x="1950080" y="335407"/>
                  <a:pt x="1954306" y="322729"/>
                </a:cubicBezTo>
                <a:cubicBezTo>
                  <a:pt x="1962098" y="299352"/>
                  <a:pt x="1972235" y="251012"/>
                  <a:pt x="1972235" y="251012"/>
                </a:cubicBezTo>
                <a:cubicBezTo>
                  <a:pt x="1987295" y="25118"/>
                  <a:pt x="1976384" y="111858"/>
                  <a:pt x="1990165" y="304800"/>
                </a:cubicBezTo>
                <a:cubicBezTo>
                  <a:pt x="1991670" y="325876"/>
                  <a:pt x="1996336" y="346608"/>
                  <a:pt x="1999129" y="367553"/>
                </a:cubicBezTo>
                <a:cubicBezTo>
                  <a:pt x="2002313" y="391433"/>
                  <a:pt x="2003654" y="415591"/>
                  <a:pt x="2008094" y="439270"/>
                </a:cubicBezTo>
                <a:cubicBezTo>
                  <a:pt x="2016759" y="485483"/>
                  <a:pt x="2022664" y="500907"/>
                  <a:pt x="2034988" y="537882"/>
                </a:cubicBezTo>
                <a:cubicBezTo>
                  <a:pt x="2037976" y="472141"/>
                  <a:pt x="2038705" y="406258"/>
                  <a:pt x="2043953" y="340659"/>
                </a:cubicBezTo>
                <a:cubicBezTo>
                  <a:pt x="2044707" y="331239"/>
                  <a:pt x="2050626" y="322932"/>
                  <a:pt x="2052918" y="313765"/>
                </a:cubicBezTo>
                <a:cubicBezTo>
                  <a:pt x="2056613" y="298983"/>
                  <a:pt x="2058187" y="283723"/>
                  <a:pt x="2061882" y="268941"/>
                </a:cubicBezTo>
                <a:cubicBezTo>
                  <a:pt x="2064174" y="259774"/>
                  <a:pt x="2068251" y="251133"/>
                  <a:pt x="2070847" y="242047"/>
                </a:cubicBezTo>
                <a:cubicBezTo>
                  <a:pt x="2097946" y="147203"/>
                  <a:pt x="2055131" y="280230"/>
                  <a:pt x="2097741" y="152400"/>
                </a:cubicBezTo>
                <a:lnTo>
                  <a:pt x="2106706" y="125506"/>
                </a:lnTo>
                <a:lnTo>
                  <a:pt x="2115671" y="98612"/>
                </a:lnTo>
                <a:cubicBezTo>
                  <a:pt x="2112683" y="134471"/>
                  <a:pt x="2111462" y="170521"/>
                  <a:pt x="2106706" y="206188"/>
                </a:cubicBezTo>
                <a:cubicBezTo>
                  <a:pt x="2105457" y="215555"/>
                  <a:pt x="2100227" y="223965"/>
                  <a:pt x="2097741" y="233082"/>
                </a:cubicBezTo>
                <a:cubicBezTo>
                  <a:pt x="2091257" y="256855"/>
                  <a:pt x="2085788" y="280894"/>
                  <a:pt x="2079812" y="304800"/>
                </a:cubicBezTo>
                <a:cubicBezTo>
                  <a:pt x="2076824" y="316753"/>
                  <a:pt x="2074743" y="328970"/>
                  <a:pt x="2070847" y="340659"/>
                </a:cubicBezTo>
                <a:cubicBezTo>
                  <a:pt x="2060861" y="370615"/>
                  <a:pt x="2060424" y="369634"/>
                  <a:pt x="2052918" y="403412"/>
                </a:cubicBezTo>
                <a:cubicBezTo>
                  <a:pt x="2049613" y="418286"/>
                  <a:pt x="2043953" y="463472"/>
                  <a:pt x="2043953" y="448235"/>
                </a:cubicBezTo>
                <a:cubicBezTo>
                  <a:pt x="2043953" y="384731"/>
                  <a:pt x="2051057" y="380407"/>
                  <a:pt x="2061882" y="331694"/>
                </a:cubicBezTo>
                <a:cubicBezTo>
                  <a:pt x="2071361" y="289036"/>
                  <a:pt x="2074135" y="259074"/>
                  <a:pt x="2088776" y="215153"/>
                </a:cubicBezTo>
                <a:lnTo>
                  <a:pt x="2115671" y="134470"/>
                </a:lnTo>
                <a:lnTo>
                  <a:pt x="2133600" y="80682"/>
                </a:lnTo>
                <a:cubicBezTo>
                  <a:pt x="2155755" y="36371"/>
                  <a:pt x="2147303" y="57501"/>
                  <a:pt x="2160494" y="17929"/>
                </a:cubicBezTo>
                <a:cubicBezTo>
                  <a:pt x="2166471" y="26894"/>
                  <a:pt x="2173606" y="35186"/>
                  <a:pt x="2178424" y="44823"/>
                </a:cubicBezTo>
                <a:cubicBezTo>
                  <a:pt x="2195505" y="78984"/>
                  <a:pt x="2194636" y="146294"/>
                  <a:pt x="2196353" y="170329"/>
                </a:cubicBezTo>
                <a:cubicBezTo>
                  <a:pt x="2199979" y="221087"/>
                  <a:pt x="2202330" y="271929"/>
                  <a:pt x="2205318" y="322729"/>
                </a:cubicBezTo>
                <a:cubicBezTo>
                  <a:pt x="2202330" y="460188"/>
                  <a:pt x="2196353" y="597615"/>
                  <a:pt x="2196353" y="735106"/>
                </a:cubicBezTo>
                <a:cubicBezTo>
                  <a:pt x="2196353" y="842724"/>
                  <a:pt x="2200075" y="519866"/>
                  <a:pt x="2205318" y="412376"/>
                </a:cubicBezTo>
                <a:cubicBezTo>
                  <a:pt x="2207519" y="367257"/>
                  <a:pt x="2219099" y="365346"/>
                  <a:pt x="2232212" y="322729"/>
                </a:cubicBezTo>
                <a:cubicBezTo>
                  <a:pt x="2239459" y="299177"/>
                  <a:pt x="2242349" y="274389"/>
                  <a:pt x="2250141" y="251012"/>
                </a:cubicBezTo>
                <a:cubicBezTo>
                  <a:pt x="2280264" y="160644"/>
                  <a:pt x="2234309" y="300801"/>
                  <a:pt x="2268071" y="188259"/>
                </a:cubicBezTo>
                <a:cubicBezTo>
                  <a:pt x="2273502" y="170157"/>
                  <a:pt x="2268070" y="140446"/>
                  <a:pt x="2286000" y="134470"/>
                </a:cubicBezTo>
                <a:lnTo>
                  <a:pt x="2312894" y="125506"/>
                </a:lnTo>
                <a:cubicBezTo>
                  <a:pt x="2337330" y="296553"/>
                  <a:pt x="2320968" y="281470"/>
                  <a:pt x="2339788" y="206188"/>
                </a:cubicBezTo>
                <a:cubicBezTo>
                  <a:pt x="2342080" y="197021"/>
                  <a:pt x="2345765" y="188259"/>
                  <a:pt x="2348753" y="179294"/>
                </a:cubicBezTo>
                <a:cubicBezTo>
                  <a:pt x="2377197" y="221961"/>
                  <a:pt x="2359859" y="189421"/>
                  <a:pt x="2375647" y="242047"/>
                </a:cubicBezTo>
                <a:cubicBezTo>
                  <a:pt x="2381078" y="260149"/>
                  <a:pt x="2393576" y="295835"/>
                  <a:pt x="2393576" y="295835"/>
                </a:cubicBezTo>
                <a:cubicBezTo>
                  <a:pt x="2408517" y="292847"/>
                  <a:pt x="2423163" y="286870"/>
                  <a:pt x="2438400" y="286870"/>
                </a:cubicBezTo>
                <a:cubicBezTo>
                  <a:pt x="2480342" y="286870"/>
                  <a:pt x="2522036" y="293372"/>
                  <a:pt x="2563906" y="295835"/>
                </a:cubicBezTo>
                <a:cubicBezTo>
                  <a:pt x="2572855" y="296361"/>
                  <a:pt x="2581835" y="295835"/>
                  <a:pt x="2590800" y="29583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6871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コンテンツ プレースホルダー 2">
                <a:extLst>
                  <a:ext uri="{FF2B5EF4-FFF2-40B4-BE49-F238E27FC236}">
                    <a16:creationId xmlns:a16="http://schemas.microsoft.com/office/drawing/2014/main" id="{8D412E3A-7734-E7AA-0366-8C7919EFE5D7}"/>
                  </a:ext>
                </a:extLst>
              </p:cNvPr>
              <p:cNvSpPr txBox="1">
                <a:spLocks/>
              </p:cNvSpPr>
              <p:nvPr/>
            </p:nvSpPr>
            <p:spPr>
              <a:xfrm>
                <a:off x="224118" y="1011922"/>
                <a:ext cx="11743764" cy="56769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3600" b="1" dirty="0">
                    <a:solidFill>
                      <a:schemeClr val="accent1"/>
                    </a:solidFill>
                    <a:latin typeface="Arial" panose="020B0604020202020204" pitchFamily="34" charset="0"/>
                    <a:cs typeface="Arial" panose="020B0604020202020204" pitchFamily="34" charset="0"/>
                  </a:rPr>
                  <a:t>Prerequisite</a:t>
                </a:r>
              </a:p>
              <a:p>
                <a:pPr marL="514350" indent="-514350">
                  <a:buFont typeface="Arial" panose="020B0604020202020204" pitchFamily="34" charset="0"/>
                  <a:buAutoNum type="arabicPeriod"/>
                </a:pPr>
                <a:r>
                  <a:rPr lang="en-US" altLang="ja-JP" dirty="0">
                    <a:latin typeface="Arial" panose="020B0604020202020204" pitchFamily="34" charset="0"/>
                    <a:cs typeface="Arial" panose="020B0604020202020204" pitchFamily="34" charset="0"/>
                  </a:rPr>
                  <a:t>Only used successful trials</a:t>
                </a:r>
              </a:p>
              <a:p>
                <a:pPr marL="514350" indent="-514350">
                  <a:buFont typeface="Arial" panose="020B0604020202020204" pitchFamily="34" charset="0"/>
                  <a:buAutoNum type="arabicPeriod"/>
                </a:pPr>
                <a:r>
                  <a:rPr lang="en-US" altLang="ja-JP" dirty="0">
                    <a:latin typeface="Arial" panose="020B0604020202020204" pitchFamily="34" charset="0"/>
                    <a:cs typeface="Arial" panose="020B0604020202020204" pitchFamily="34" charset="0"/>
                  </a:rPr>
                  <a:t>Use 10 dimensional data</a:t>
                </a:r>
              </a:p>
              <a:p>
                <a:pPr marL="971550" lvl="1" indent="-514350">
                  <a:buFont typeface="Arial" panose="020B0604020202020204" pitchFamily="34" charset="0"/>
                  <a:buAutoNum type="arabicPeriod"/>
                </a:pPr>
                <a:r>
                  <a:rPr lang="en-US" altLang="ja-JP" dirty="0">
                    <a:latin typeface="Arial" panose="020B0604020202020204" pitchFamily="34" charset="0"/>
                    <a:cs typeface="Arial" panose="020B0604020202020204" pitchFamily="34" charset="0"/>
                  </a:rPr>
                  <a:t>8d: the peak value of mean EMG trajectory at 8 direction</a:t>
                </a:r>
              </a:p>
              <a:p>
                <a:pPr marL="971550" lvl="1" indent="-514350">
                  <a:buFont typeface="Arial" panose="020B0604020202020204" pitchFamily="34" charset="0"/>
                  <a:buAutoNum type="arabicPeriod"/>
                </a:pPr>
                <a:r>
                  <a:rPr lang="en-US" altLang="ja-JP" dirty="0">
                    <a:latin typeface="Arial" panose="020B0604020202020204" pitchFamily="34" charset="0"/>
                    <a:cs typeface="Arial" panose="020B0604020202020204" pitchFamily="34" charset="0"/>
                  </a:rPr>
                  <a:t>1d: the mean EMG at hold times(delay period from -200ms to 0ms)</a:t>
                </a:r>
              </a:p>
              <a:p>
                <a:pPr marL="971550" lvl="1" indent="-514350">
                  <a:buFont typeface="Arial" panose="020B0604020202020204" pitchFamily="34" charset="0"/>
                  <a:buAutoNum type="arabicPeriod"/>
                </a:pPr>
                <a:r>
                  <a:rPr lang="en-US" altLang="ja-JP" dirty="0">
                    <a:latin typeface="Arial" panose="020B0604020202020204" pitchFamily="34" charset="0"/>
                    <a:cs typeface="Arial" panose="020B0604020202020204" pitchFamily="34" charset="0"/>
                  </a:rPr>
                  <a:t>1d: Mean value of EMG of all trial</a:t>
                </a:r>
              </a:p>
              <a:p>
                <a:pPr marL="0" indent="0">
                  <a:buNone/>
                </a:pPr>
                <a:r>
                  <a:rPr lang="en-US" altLang="ja-JP" sz="3600" b="1" dirty="0">
                    <a:solidFill>
                      <a:schemeClr val="accent1"/>
                    </a:solidFill>
                    <a:latin typeface="Arial" panose="020B0604020202020204" pitchFamily="34" charset="0"/>
                    <a:cs typeface="Arial" panose="020B0604020202020204" pitchFamily="34" charset="0"/>
                  </a:rPr>
                  <a:t>Method</a:t>
                </a:r>
              </a:p>
              <a:p>
                <a:pPr marL="514350" indent="-514350">
                  <a:buFont typeface="Arial" panose="020B0604020202020204" pitchFamily="34" charset="0"/>
                  <a:buAutoNum type="arabicPeriod"/>
                </a:pPr>
                <a:r>
                  <a:rPr lang="en-US" altLang="ja-JP" dirty="0">
                    <a:latin typeface="Arial" panose="020B0604020202020204" pitchFamily="34" charset="0"/>
                    <a:cs typeface="Arial" panose="020B0604020202020204" pitchFamily="34" charset="0"/>
                  </a:rPr>
                  <a:t>Linear regression:</a:t>
                </a:r>
              </a:p>
              <a:p>
                <a:pPr marL="971550" lvl="1" indent="-514350">
                  <a:buFont typeface="Arial" panose="020B0604020202020204" pitchFamily="34" charset="0"/>
                  <a:buAutoNum type="arabicPeriod"/>
                </a:pPr>
                <a:r>
                  <a:rPr lang="en-US" altLang="ja-JP" dirty="0">
                    <a:latin typeface="Arial" panose="020B0604020202020204" pitchFamily="34" charset="0"/>
                    <a:ea typeface="Cambria Math" panose="02040503050406030204" pitchFamily="18" charset="0"/>
                    <a:cs typeface="Arial" panose="020B0604020202020204" pitchFamily="34" charset="0"/>
                  </a:rPr>
                  <a:t>Day2 signal as the ideal signal: </a:t>
                </a:r>
                <a14:m>
                  <m:oMath xmlns:m="http://schemas.openxmlformats.org/officeDocument/2006/math">
                    <m:acc>
                      <m:accPr>
                        <m:chr m:val="́"/>
                        <m:ctrlPr>
                          <a:rPr lang="en-US" altLang="ja-JP" i="1" smtClean="0">
                            <a:latin typeface="Cambria Math" panose="02040503050406030204" pitchFamily="18" charset="0"/>
                            <a:ea typeface="Cambria Math" panose="02040503050406030204" pitchFamily="18" charset="0"/>
                          </a:rPr>
                        </m:ctrlPr>
                      </m:accPr>
                      <m:e>
                        <m:r>
                          <a:rPr lang="en-US" altLang="ja-JP" b="0" i="1" smtClean="0">
                            <a:latin typeface="Cambria Math" panose="02040503050406030204" pitchFamily="18" charset="0"/>
                            <a:ea typeface="Cambria Math" panose="02040503050406030204" pitchFamily="18" charset="0"/>
                          </a:rPr>
                          <m:t>𝑦</m:t>
                        </m:r>
                      </m:e>
                    </m:acc>
                    <m:r>
                      <a:rPr lang="en-US" altLang="ja-JP" b="0" i="1" smtClean="0">
                        <a:latin typeface="Cambria Math" panose="02040503050406030204" pitchFamily="18" charset="0"/>
                        <a:ea typeface="Cambria Math" panose="02040503050406030204" pitchFamily="18" charset="0"/>
                      </a:rPr>
                      <m:t>=</m:t>
                    </m:r>
                    <m:d>
                      <m:dPr>
                        <m:ctrlPr>
                          <a:rPr lang="en-US" altLang="ja-JP" b="0" i="1" smtClean="0">
                            <a:latin typeface="Cambria Math" panose="02040503050406030204" pitchFamily="18" charset="0"/>
                            <a:ea typeface="Cambria Math" panose="02040503050406030204" pitchFamily="18" charset="0"/>
                          </a:rPr>
                        </m:ctrlPr>
                      </m:dPr>
                      <m:e>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𝑦</m:t>
                            </m:r>
                          </m:e>
                          <m:sub>
                            <m:r>
                              <a:rPr lang="en-US" altLang="ja-JP" b="0" i="1" smtClean="0">
                                <a:latin typeface="Cambria Math" panose="02040503050406030204" pitchFamily="18" charset="0"/>
                                <a:ea typeface="Cambria Math" panose="02040503050406030204" pitchFamily="18" charset="0"/>
                              </a:rPr>
                              <m:t>1,</m:t>
                            </m:r>
                          </m:sub>
                        </m:sSub>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b="0" i="1" smtClean="0">
                                <a:latin typeface="Cambria Math" panose="02040503050406030204" pitchFamily="18" charset="0"/>
                                <a:ea typeface="Cambria Math" panose="02040503050406030204" pitchFamily="18" charset="0"/>
                              </a:rPr>
                              <m:t>2</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m:t>
                            </m:r>
                          </m:sub>
                        </m:sSub>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b="0" i="1" smtClean="0">
                                <a:latin typeface="Cambria Math" panose="02040503050406030204" pitchFamily="18" charset="0"/>
                                <a:ea typeface="Cambria Math" panose="02040503050406030204" pitchFamily="18" charset="0"/>
                              </a:rPr>
                              <m:t>10 </m:t>
                            </m:r>
                          </m:sub>
                        </m:sSub>
                      </m:e>
                    </m:d>
                    <m:r>
                      <a:rPr lang="en-US" altLang="ja-JP" b="0" i="1"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𝐷𝑎𝑦</m:t>
                    </m:r>
                    <m:r>
                      <a:rPr lang="en-US" altLang="ja-JP" b="0" i="1" smtClean="0">
                        <a:latin typeface="Cambria Math" panose="02040503050406030204" pitchFamily="18" charset="0"/>
                        <a:ea typeface="Cambria Math" panose="02040503050406030204" pitchFamily="18" charset="0"/>
                      </a:rPr>
                      <m:t>=2)</m:t>
                    </m:r>
                  </m:oMath>
                </a14:m>
                <a:endParaRPr lang="en-US" altLang="ja-JP" i="1" dirty="0">
                  <a:latin typeface="Arial" panose="020B0604020202020204" pitchFamily="34" charset="0"/>
                  <a:ea typeface="Cambria Math" panose="02040503050406030204" pitchFamily="18" charset="0"/>
                  <a:cs typeface="Arial" panose="020B0604020202020204" pitchFamily="34" charset="0"/>
                </a:endParaRPr>
              </a:p>
              <a:p>
                <a:pPr marL="971550" lvl="1" indent="-514350">
                  <a:buFont typeface="Arial" panose="020B0604020202020204" pitchFamily="34" charset="0"/>
                  <a:buAutoNum type="arabicPeriod"/>
                </a:pPr>
                <a:r>
                  <a:rPr lang="en-US" altLang="ja-JP" dirty="0">
                    <a:latin typeface="Arial" panose="020B0604020202020204" pitchFamily="34" charset="0"/>
                    <a:cs typeface="Arial" panose="020B0604020202020204" pitchFamily="34" charset="0"/>
                  </a:rPr>
                  <a:t>Linear Regression with LSE: </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𝛼</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𝛽</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𝑎𝑟𝑔𝑚𝑖𝑛</m:t>
                    </m:r>
                    <m:nary>
                      <m:naryPr>
                        <m:chr m:val="∑"/>
                        <m:ctrlPr>
                          <a:rPr lang="en-US" altLang="ja-JP" b="0" i="1" smtClean="0">
                            <a:latin typeface="Cambria Math" panose="02040503050406030204" pitchFamily="18" charset="0"/>
                            <a:ea typeface="Cambria Math" panose="02040503050406030204" pitchFamily="18" charset="0"/>
                          </a:rPr>
                        </m:ctrlPr>
                      </m:naryPr>
                      <m:sub>
                        <m:r>
                          <m:rPr>
                            <m:brk m:alnAt="23"/>
                          </m:rPr>
                          <a:rPr lang="en-US" altLang="ja-JP" b="0" i="1" smtClean="0">
                            <a:latin typeface="Cambria Math" panose="02040503050406030204" pitchFamily="18" charset="0"/>
                            <a:ea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10</m:t>
                        </m:r>
                      </m:sup>
                      <m:e>
                        <m:sSup>
                          <m:sSupPr>
                            <m:ctrlPr>
                              <a:rPr lang="en-US" altLang="ja-JP" b="0" i="1" smtClean="0">
                                <a:latin typeface="Cambria Math" panose="02040503050406030204" pitchFamily="18" charset="0"/>
                                <a:ea typeface="Cambria Math" panose="02040503050406030204" pitchFamily="18" charset="0"/>
                              </a:rPr>
                            </m:ctrlPr>
                          </m:sSupPr>
                          <m:e>
                            <m:d>
                              <m:dPr>
                                <m:begChr m:val="{"/>
                                <m:endChr m:val="}"/>
                                <m:ctrlPr>
                                  <a:rPr lang="en-US" altLang="ja-JP" b="0" i="1" smtClean="0">
                                    <a:latin typeface="Cambria Math" panose="02040503050406030204" pitchFamily="18" charset="0"/>
                                    <a:ea typeface="Cambria Math" panose="02040503050406030204" pitchFamily="18" charset="0"/>
                                  </a:rPr>
                                </m:ctrlPr>
                              </m:dPr>
                              <m:e>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𝑦</m:t>
                                    </m:r>
                                  </m:e>
                                </m:acc>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𝛼</m:t>
                                </m:r>
                                <m:r>
                                  <a:rPr lang="en-US" altLang="ja-JP" i="1">
                                    <a:latin typeface="Cambria Math" panose="02040503050406030204" pitchFamily="18" charset="0"/>
                                    <a:ea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𝛽</m:t>
                                </m:r>
                                <m:r>
                                  <a:rPr lang="en-US" altLang="ja-JP" i="1">
                                    <a:latin typeface="Cambria Math" panose="02040503050406030204" pitchFamily="18" charset="0"/>
                                    <a:ea typeface="Cambria Math" panose="02040503050406030204" pitchFamily="18" charset="0"/>
                                  </a:rPr>
                                  <m:t>)</m:t>
                                </m:r>
                              </m:e>
                            </m:d>
                          </m:e>
                          <m:sup>
                            <m:r>
                              <a:rPr lang="en-US" altLang="ja-JP" b="0" i="1" smtClean="0">
                                <a:latin typeface="Cambria Math" panose="02040503050406030204" pitchFamily="18" charset="0"/>
                                <a:ea typeface="Cambria Math" panose="02040503050406030204" pitchFamily="18" charset="0"/>
                              </a:rPr>
                              <m:t>2</m:t>
                            </m:r>
                          </m:sup>
                        </m:sSup>
                      </m:e>
                    </m:nary>
                  </m:oMath>
                </a14:m>
                <a:endParaRPr lang="en-US" altLang="ja-JP" dirty="0">
                  <a:latin typeface="Arial" panose="020B0604020202020204" pitchFamily="34" charset="0"/>
                  <a:cs typeface="Arial" panose="020B0604020202020204" pitchFamily="34" charset="0"/>
                </a:endParaRPr>
              </a:p>
              <a:p>
                <a:pPr marL="971550" lvl="1" indent="-514350">
                  <a:buFont typeface="Arial" panose="020B0604020202020204" pitchFamily="34" charset="0"/>
                  <a:buAutoNum type="arabicPeriod"/>
                </a:pPr>
                <a:endParaRPr lang="en-US" altLang="ja-JP" dirty="0">
                  <a:latin typeface="Arial" panose="020B0604020202020204" pitchFamily="34" charset="0"/>
                  <a:cs typeface="Arial" panose="020B0604020202020204" pitchFamily="34" charset="0"/>
                </a:endParaRPr>
              </a:p>
            </p:txBody>
          </p:sp>
        </mc:Choice>
        <mc:Fallback xmlns="">
          <p:sp>
            <p:nvSpPr>
              <p:cNvPr id="4" name="コンテンツ プレースホルダー 2">
                <a:extLst>
                  <a:ext uri="{FF2B5EF4-FFF2-40B4-BE49-F238E27FC236}">
                    <a16:creationId xmlns:a16="http://schemas.microsoft.com/office/drawing/2014/main" id="{8D412E3A-7734-E7AA-0366-8C7919EFE5D7}"/>
                  </a:ext>
                </a:extLst>
              </p:cNvPr>
              <p:cNvSpPr txBox="1">
                <a:spLocks noRot="1" noChangeAspect="1" noMove="1" noResize="1" noEditPoints="1" noAdjustHandles="1" noChangeArrowheads="1" noChangeShapeType="1" noTextEdit="1"/>
              </p:cNvSpPr>
              <p:nvPr/>
            </p:nvSpPr>
            <p:spPr>
              <a:xfrm>
                <a:off x="224118" y="1011922"/>
                <a:ext cx="11743764" cy="5676901"/>
              </a:xfrm>
              <a:prstGeom prst="rect">
                <a:avLst/>
              </a:prstGeom>
              <a:blipFill>
                <a:blip r:embed="rId3"/>
                <a:stretch>
                  <a:fillRect l="-1620" t="-2455"/>
                </a:stretch>
              </a:blipFill>
            </p:spPr>
            <p:txBody>
              <a:bodyPr/>
              <a:lstStyle/>
              <a:p>
                <a:r>
                  <a:rPr lang="ja-JP" altLang="en-US">
                    <a:noFill/>
                  </a:rPr>
                  <a:t> </a:t>
                </a:r>
              </a:p>
            </p:txBody>
          </p:sp>
        </mc:Fallback>
      </mc:AlternateContent>
      <p:sp>
        <p:nvSpPr>
          <p:cNvPr id="55" name="タイトル 1">
            <a:extLst>
              <a:ext uri="{FF2B5EF4-FFF2-40B4-BE49-F238E27FC236}">
                <a16:creationId xmlns:a16="http://schemas.microsoft.com/office/drawing/2014/main" id="{446233EE-B4E1-1923-AA87-4712A5715AE5}"/>
              </a:ext>
            </a:extLst>
          </p:cNvPr>
          <p:cNvSpPr txBox="1">
            <a:spLocks/>
          </p:cNvSpPr>
          <p:nvPr/>
        </p:nvSpPr>
        <p:spPr>
          <a:xfrm>
            <a:off x="224117" y="0"/>
            <a:ext cx="11743765" cy="842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b="1" dirty="0">
                <a:latin typeface="Arial" panose="020B0604020202020204" pitchFamily="34" charset="0"/>
                <a:cs typeface="Arial" panose="020B0604020202020204" pitchFamily="34" charset="0"/>
              </a:rPr>
              <a:t>Data-driven normalization</a:t>
            </a:r>
          </a:p>
        </p:txBody>
      </p:sp>
    </p:spTree>
    <p:extLst>
      <p:ext uri="{BB962C8B-B14F-4D97-AF65-F5344CB8AC3E}">
        <p14:creationId xmlns:p14="http://schemas.microsoft.com/office/powerpoint/2010/main" val="4280453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descr="グラフ, ヒストグラム&#10;&#10;自動的に生成された説明">
            <a:extLst>
              <a:ext uri="{FF2B5EF4-FFF2-40B4-BE49-F238E27FC236}">
                <a16:creationId xmlns:a16="http://schemas.microsoft.com/office/drawing/2014/main" id="{E1122A98-5C9F-73C1-7795-7752810CD2AF}"/>
              </a:ext>
            </a:extLst>
          </p:cNvPr>
          <p:cNvPicPr>
            <a:picLocks noChangeAspect="1"/>
          </p:cNvPicPr>
          <p:nvPr/>
        </p:nvPicPr>
        <p:blipFill>
          <a:blip r:embed="rId3"/>
          <a:stretch>
            <a:fillRect/>
          </a:stretch>
        </p:blipFill>
        <p:spPr>
          <a:xfrm>
            <a:off x="-305129" y="992745"/>
            <a:ext cx="6622108" cy="2941321"/>
          </a:xfrm>
          <a:prstGeom prst="rect">
            <a:avLst/>
          </a:prstGeom>
        </p:spPr>
      </p:pic>
      <p:pic>
        <p:nvPicPr>
          <p:cNvPr id="3" name="図 2" descr="グラフ, ヒストグラム&#10;&#10;自動的に生成された説明">
            <a:extLst>
              <a:ext uri="{FF2B5EF4-FFF2-40B4-BE49-F238E27FC236}">
                <a16:creationId xmlns:a16="http://schemas.microsoft.com/office/drawing/2014/main" id="{BBA26F2A-BB69-EB7F-818B-6E159AE6D946}"/>
              </a:ext>
            </a:extLst>
          </p:cNvPr>
          <p:cNvPicPr>
            <a:picLocks noChangeAspect="1"/>
          </p:cNvPicPr>
          <p:nvPr/>
        </p:nvPicPr>
        <p:blipFill>
          <a:blip r:embed="rId4"/>
          <a:stretch>
            <a:fillRect/>
          </a:stretch>
        </p:blipFill>
        <p:spPr>
          <a:xfrm>
            <a:off x="5831376" y="975358"/>
            <a:ext cx="6622108" cy="2941320"/>
          </a:xfrm>
          <a:prstGeom prst="rect">
            <a:avLst/>
          </a:prstGeom>
        </p:spPr>
      </p:pic>
      <p:pic>
        <p:nvPicPr>
          <p:cNvPr id="23" name="図 22" descr="グラフ, 折れ線グラフ&#10;&#10;自動的に生成された説明">
            <a:extLst>
              <a:ext uri="{FF2B5EF4-FFF2-40B4-BE49-F238E27FC236}">
                <a16:creationId xmlns:a16="http://schemas.microsoft.com/office/drawing/2014/main" id="{B0C2180D-D41F-E0B0-5F1D-70219C0F6784}"/>
              </a:ext>
            </a:extLst>
          </p:cNvPr>
          <p:cNvPicPr>
            <a:picLocks noChangeAspect="1"/>
          </p:cNvPicPr>
          <p:nvPr/>
        </p:nvPicPr>
        <p:blipFill>
          <a:blip r:embed="rId5"/>
          <a:stretch>
            <a:fillRect/>
          </a:stretch>
        </p:blipFill>
        <p:spPr>
          <a:xfrm>
            <a:off x="-305129" y="3916680"/>
            <a:ext cx="6622109" cy="2941320"/>
          </a:xfrm>
          <a:prstGeom prst="rect">
            <a:avLst/>
          </a:prstGeom>
        </p:spPr>
      </p:pic>
      <p:sp>
        <p:nvSpPr>
          <p:cNvPr id="20" name="タイトル 1">
            <a:extLst>
              <a:ext uri="{FF2B5EF4-FFF2-40B4-BE49-F238E27FC236}">
                <a16:creationId xmlns:a16="http://schemas.microsoft.com/office/drawing/2014/main" id="{1303053A-E564-E499-8165-0AAF1990167C}"/>
              </a:ext>
            </a:extLst>
          </p:cNvPr>
          <p:cNvSpPr txBox="1">
            <a:spLocks/>
          </p:cNvSpPr>
          <p:nvPr/>
        </p:nvSpPr>
        <p:spPr>
          <a:xfrm>
            <a:off x="224115" y="0"/>
            <a:ext cx="11743765" cy="842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b="1" dirty="0">
                <a:latin typeface="Arial" panose="020B0604020202020204" pitchFamily="34" charset="0"/>
                <a:cs typeface="Arial" panose="020B0604020202020204" pitchFamily="34" charset="0"/>
              </a:rPr>
              <a:t>Before/After Normalization </a:t>
            </a:r>
            <a:r>
              <a:rPr lang="en-US" altLang="ja-JP" b="1" dirty="0" err="1">
                <a:latin typeface="Arial" panose="020B0604020202020204" pitchFamily="34" charset="0"/>
                <a:cs typeface="Arial" panose="020B0604020202020204" pitchFamily="34" charset="0"/>
              </a:rPr>
              <a:t>Tric</a:t>
            </a:r>
            <a:endParaRPr lang="en-US" altLang="ja-JP" b="1" dirty="0">
              <a:latin typeface="Arial" panose="020B0604020202020204" pitchFamily="34" charset="0"/>
              <a:cs typeface="Arial" panose="020B0604020202020204" pitchFamily="34" charset="0"/>
            </a:endParaRPr>
          </a:p>
        </p:txBody>
      </p:sp>
      <p:pic>
        <p:nvPicPr>
          <p:cNvPr id="9" name="図 8" descr="グラフ, 折れ線グラフ&#10;&#10;自動的に生成された説明">
            <a:extLst>
              <a:ext uri="{FF2B5EF4-FFF2-40B4-BE49-F238E27FC236}">
                <a16:creationId xmlns:a16="http://schemas.microsoft.com/office/drawing/2014/main" id="{C24D5025-23F0-3BB8-5D50-4BBE0D7F1439}"/>
              </a:ext>
            </a:extLst>
          </p:cNvPr>
          <p:cNvPicPr>
            <a:picLocks noChangeAspect="1"/>
          </p:cNvPicPr>
          <p:nvPr/>
        </p:nvPicPr>
        <p:blipFill>
          <a:blip r:embed="rId6"/>
          <a:stretch>
            <a:fillRect/>
          </a:stretch>
        </p:blipFill>
        <p:spPr>
          <a:xfrm>
            <a:off x="6522898" y="3984774"/>
            <a:ext cx="5396342" cy="2714181"/>
          </a:xfrm>
          <a:prstGeom prst="rect">
            <a:avLst/>
          </a:prstGeom>
        </p:spPr>
      </p:pic>
    </p:spTree>
    <p:extLst>
      <p:ext uri="{BB962C8B-B14F-4D97-AF65-F5344CB8AC3E}">
        <p14:creationId xmlns:p14="http://schemas.microsoft.com/office/powerpoint/2010/main" val="80474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descr="グラフ, ヒストグラム&#10;&#10;自動的に生成された説明">
            <a:extLst>
              <a:ext uri="{FF2B5EF4-FFF2-40B4-BE49-F238E27FC236}">
                <a16:creationId xmlns:a16="http://schemas.microsoft.com/office/drawing/2014/main" id="{4482167A-92B3-674E-0A38-AC3ABF4A1E19}"/>
              </a:ext>
            </a:extLst>
          </p:cNvPr>
          <p:cNvPicPr>
            <a:picLocks noChangeAspect="1"/>
          </p:cNvPicPr>
          <p:nvPr/>
        </p:nvPicPr>
        <p:blipFill>
          <a:blip r:embed="rId3"/>
          <a:stretch>
            <a:fillRect/>
          </a:stretch>
        </p:blipFill>
        <p:spPr>
          <a:xfrm>
            <a:off x="-305128" y="975357"/>
            <a:ext cx="6622108" cy="2941321"/>
          </a:xfrm>
          <a:prstGeom prst="rect">
            <a:avLst/>
          </a:prstGeom>
        </p:spPr>
      </p:pic>
      <p:sp>
        <p:nvSpPr>
          <p:cNvPr id="20" name="タイトル 1">
            <a:extLst>
              <a:ext uri="{FF2B5EF4-FFF2-40B4-BE49-F238E27FC236}">
                <a16:creationId xmlns:a16="http://schemas.microsoft.com/office/drawing/2014/main" id="{1303053A-E564-E499-8165-0AAF1990167C}"/>
              </a:ext>
            </a:extLst>
          </p:cNvPr>
          <p:cNvSpPr txBox="1">
            <a:spLocks/>
          </p:cNvSpPr>
          <p:nvPr/>
        </p:nvSpPr>
        <p:spPr>
          <a:xfrm>
            <a:off x="224117" y="0"/>
            <a:ext cx="11743765" cy="842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b="1" dirty="0">
                <a:latin typeface="Arial" panose="020B0604020202020204" pitchFamily="34" charset="0"/>
                <a:cs typeface="Arial" panose="020B0604020202020204" pitchFamily="34" charset="0"/>
              </a:rPr>
              <a:t>Before/After Normalization </a:t>
            </a:r>
            <a:r>
              <a:rPr lang="en-US" altLang="ja-JP" b="1" dirty="0" err="1">
                <a:latin typeface="Arial" panose="020B0604020202020204" pitchFamily="34" charset="0"/>
                <a:cs typeface="Arial" panose="020B0604020202020204" pitchFamily="34" charset="0"/>
              </a:rPr>
              <a:t>PDel</a:t>
            </a:r>
            <a:endParaRPr lang="en-US" altLang="ja-JP" b="1" dirty="0">
              <a:latin typeface="Arial" panose="020B0604020202020204" pitchFamily="34" charset="0"/>
              <a:cs typeface="Arial" panose="020B0604020202020204" pitchFamily="34" charset="0"/>
            </a:endParaRPr>
          </a:p>
        </p:txBody>
      </p:sp>
      <p:pic>
        <p:nvPicPr>
          <p:cNvPr id="3" name="図 2" descr="グラフ, 折れ線グラフ&#10;&#10;自動的に生成された説明">
            <a:extLst>
              <a:ext uri="{FF2B5EF4-FFF2-40B4-BE49-F238E27FC236}">
                <a16:creationId xmlns:a16="http://schemas.microsoft.com/office/drawing/2014/main" id="{4AFB9E28-9412-5286-96A9-3D8FE70D91C2}"/>
              </a:ext>
            </a:extLst>
          </p:cNvPr>
          <p:cNvPicPr>
            <a:picLocks noChangeAspect="1"/>
          </p:cNvPicPr>
          <p:nvPr/>
        </p:nvPicPr>
        <p:blipFill>
          <a:blip r:embed="rId4"/>
          <a:stretch>
            <a:fillRect/>
          </a:stretch>
        </p:blipFill>
        <p:spPr>
          <a:xfrm>
            <a:off x="-305129" y="3916680"/>
            <a:ext cx="6622109" cy="2941320"/>
          </a:xfrm>
          <a:prstGeom prst="rect">
            <a:avLst/>
          </a:prstGeom>
        </p:spPr>
      </p:pic>
      <p:pic>
        <p:nvPicPr>
          <p:cNvPr id="5" name="図 4" descr="グラフ, 折れ線グラフ&#10;&#10;自動的に生成された説明">
            <a:extLst>
              <a:ext uri="{FF2B5EF4-FFF2-40B4-BE49-F238E27FC236}">
                <a16:creationId xmlns:a16="http://schemas.microsoft.com/office/drawing/2014/main" id="{31DA9CAD-CD52-AB17-4F64-F1B7D2CC2238}"/>
              </a:ext>
            </a:extLst>
          </p:cNvPr>
          <p:cNvPicPr>
            <a:picLocks noChangeAspect="1"/>
          </p:cNvPicPr>
          <p:nvPr/>
        </p:nvPicPr>
        <p:blipFill>
          <a:blip r:embed="rId5"/>
          <a:stretch>
            <a:fillRect/>
          </a:stretch>
        </p:blipFill>
        <p:spPr>
          <a:xfrm>
            <a:off x="5831376" y="3916679"/>
            <a:ext cx="6622110" cy="2941321"/>
          </a:xfrm>
          <a:prstGeom prst="rect">
            <a:avLst/>
          </a:prstGeom>
        </p:spPr>
      </p:pic>
      <p:pic>
        <p:nvPicPr>
          <p:cNvPr id="4" name="図 3" descr="グラフ, ヒストグラム&#10;&#10;自動的に生成された説明">
            <a:extLst>
              <a:ext uri="{FF2B5EF4-FFF2-40B4-BE49-F238E27FC236}">
                <a16:creationId xmlns:a16="http://schemas.microsoft.com/office/drawing/2014/main" id="{A38DC387-13AE-BE9C-7C98-572FD65317FF}"/>
              </a:ext>
            </a:extLst>
          </p:cNvPr>
          <p:cNvPicPr>
            <a:picLocks noChangeAspect="1"/>
          </p:cNvPicPr>
          <p:nvPr/>
        </p:nvPicPr>
        <p:blipFill>
          <a:blip r:embed="rId6"/>
          <a:stretch>
            <a:fillRect/>
          </a:stretch>
        </p:blipFill>
        <p:spPr>
          <a:xfrm>
            <a:off x="5831376" y="975357"/>
            <a:ext cx="6622109" cy="2941321"/>
          </a:xfrm>
          <a:prstGeom prst="rect">
            <a:avLst/>
          </a:prstGeom>
        </p:spPr>
      </p:pic>
    </p:spTree>
    <p:extLst>
      <p:ext uri="{BB962C8B-B14F-4D97-AF65-F5344CB8AC3E}">
        <p14:creationId xmlns:p14="http://schemas.microsoft.com/office/powerpoint/2010/main" val="2615573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グラフ&#10;&#10;自動的に生成された説明">
            <a:extLst>
              <a:ext uri="{FF2B5EF4-FFF2-40B4-BE49-F238E27FC236}">
                <a16:creationId xmlns:a16="http://schemas.microsoft.com/office/drawing/2014/main" id="{DA6E3DBC-0735-6BD9-957B-5FC963B27FF9}"/>
              </a:ext>
            </a:extLst>
          </p:cNvPr>
          <p:cNvPicPr>
            <a:picLocks noChangeAspect="1"/>
          </p:cNvPicPr>
          <p:nvPr/>
        </p:nvPicPr>
        <p:blipFill>
          <a:blip r:embed="rId3"/>
          <a:stretch>
            <a:fillRect/>
          </a:stretch>
        </p:blipFill>
        <p:spPr>
          <a:xfrm>
            <a:off x="5831374" y="973215"/>
            <a:ext cx="6622113" cy="2945606"/>
          </a:xfrm>
          <a:prstGeom prst="rect">
            <a:avLst/>
          </a:prstGeom>
        </p:spPr>
      </p:pic>
      <p:pic>
        <p:nvPicPr>
          <p:cNvPr id="2" name="図 1" descr="グラフ, ヒストグラム&#10;&#10;自動的に生成された説明">
            <a:extLst>
              <a:ext uri="{FF2B5EF4-FFF2-40B4-BE49-F238E27FC236}">
                <a16:creationId xmlns:a16="http://schemas.microsoft.com/office/drawing/2014/main" id="{B287AAFD-5C40-267E-15A5-3ACD6BD6EF98}"/>
              </a:ext>
            </a:extLst>
          </p:cNvPr>
          <p:cNvPicPr>
            <a:picLocks noChangeAspect="1"/>
          </p:cNvPicPr>
          <p:nvPr/>
        </p:nvPicPr>
        <p:blipFill>
          <a:blip r:embed="rId4"/>
          <a:stretch>
            <a:fillRect/>
          </a:stretch>
        </p:blipFill>
        <p:spPr>
          <a:xfrm>
            <a:off x="-305128" y="975358"/>
            <a:ext cx="6622108" cy="2941321"/>
          </a:xfrm>
          <a:prstGeom prst="rect">
            <a:avLst/>
          </a:prstGeom>
        </p:spPr>
      </p:pic>
      <p:sp>
        <p:nvSpPr>
          <p:cNvPr id="20" name="タイトル 1">
            <a:extLst>
              <a:ext uri="{FF2B5EF4-FFF2-40B4-BE49-F238E27FC236}">
                <a16:creationId xmlns:a16="http://schemas.microsoft.com/office/drawing/2014/main" id="{1303053A-E564-E499-8165-0AAF1990167C}"/>
              </a:ext>
            </a:extLst>
          </p:cNvPr>
          <p:cNvSpPr txBox="1">
            <a:spLocks/>
          </p:cNvSpPr>
          <p:nvPr/>
        </p:nvSpPr>
        <p:spPr>
          <a:xfrm>
            <a:off x="224117" y="0"/>
            <a:ext cx="11743765" cy="842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b="1" dirty="0">
                <a:latin typeface="Arial" panose="020B0604020202020204" pitchFamily="34" charset="0"/>
                <a:cs typeface="Arial" panose="020B0604020202020204" pitchFamily="34" charset="0"/>
              </a:rPr>
              <a:t>Before/After Normalization Trap</a:t>
            </a:r>
          </a:p>
        </p:txBody>
      </p:sp>
      <p:pic>
        <p:nvPicPr>
          <p:cNvPr id="8" name="図 7" descr="グラフ, 折れ線グラフ&#10;&#10;自動的に生成された説明">
            <a:extLst>
              <a:ext uri="{FF2B5EF4-FFF2-40B4-BE49-F238E27FC236}">
                <a16:creationId xmlns:a16="http://schemas.microsoft.com/office/drawing/2014/main" id="{626B1252-ED21-1A47-35C5-1C4CCE55C4DF}"/>
              </a:ext>
            </a:extLst>
          </p:cNvPr>
          <p:cNvPicPr>
            <a:picLocks noChangeAspect="1"/>
          </p:cNvPicPr>
          <p:nvPr/>
        </p:nvPicPr>
        <p:blipFill>
          <a:blip r:embed="rId5"/>
          <a:stretch>
            <a:fillRect/>
          </a:stretch>
        </p:blipFill>
        <p:spPr>
          <a:xfrm>
            <a:off x="-305130" y="3916679"/>
            <a:ext cx="6622113" cy="2941322"/>
          </a:xfrm>
          <a:prstGeom prst="rect">
            <a:avLst/>
          </a:prstGeom>
        </p:spPr>
      </p:pic>
      <p:pic>
        <p:nvPicPr>
          <p:cNvPr id="10" name="図 9" descr="グラフ, 折れ線グラフ&#10;&#10;自動的に生成された説明">
            <a:extLst>
              <a:ext uri="{FF2B5EF4-FFF2-40B4-BE49-F238E27FC236}">
                <a16:creationId xmlns:a16="http://schemas.microsoft.com/office/drawing/2014/main" id="{D62999B6-2AD7-7EBC-AA56-B38356CB1553}"/>
              </a:ext>
            </a:extLst>
          </p:cNvPr>
          <p:cNvPicPr>
            <a:picLocks noChangeAspect="1"/>
          </p:cNvPicPr>
          <p:nvPr/>
        </p:nvPicPr>
        <p:blipFill>
          <a:blip r:embed="rId6"/>
          <a:stretch>
            <a:fillRect/>
          </a:stretch>
        </p:blipFill>
        <p:spPr>
          <a:xfrm>
            <a:off x="5831375" y="3916679"/>
            <a:ext cx="6622113" cy="2941322"/>
          </a:xfrm>
          <a:prstGeom prst="rect">
            <a:avLst/>
          </a:prstGeom>
        </p:spPr>
      </p:pic>
    </p:spTree>
    <p:extLst>
      <p:ext uri="{BB962C8B-B14F-4D97-AF65-F5344CB8AC3E}">
        <p14:creationId xmlns:p14="http://schemas.microsoft.com/office/powerpoint/2010/main" val="2588079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descr="グラフ, ヒストグラム&#10;&#10;自動的に生成された説明">
            <a:extLst>
              <a:ext uri="{FF2B5EF4-FFF2-40B4-BE49-F238E27FC236}">
                <a16:creationId xmlns:a16="http://schemas.microsoft.com/office/drawing/2014/main" id="{B2C8996E-0595-628A-40D5-CC6AA68E1F3D}"/>
              </a:ext>
            </a:extLst>
          </p:cNvPr>
          <p:cNvPicPr>
            <a:picLocks noChangeAspect="1"/>
          </p:cNvPicPr>
          <p:nvPr/>
        </p:nvPicPr>
        <p:blipFill>
          <a:blip r:embed="rId3"/>
          <a:stretch>
            <a:fillRect/>
          </a:stretch>
        </p:blipFill>
        <p:spPr>
          <a:xfrm>
            <a:off x="-305128" y="975354"/>
            <a:ext cx="6622108" cy="2941321"/>
          </a:xfrm>
          <a:prstGeom prst="rect">
            <a:avLst/>
          </a:prstGeom>
        </p:spPr>
      </p:pic>
      <p:sp>
        <p:nvSpPr>
          <p:cNvPr id="20" name="タイトル 1">
            <a:extLst>
              <a:ext uri="{FF2B5EF4-FFF2-40B4-BE49-F238E27FC236}">
                <a16:creationId xmlns:a16="http://schemas.microsoft.com/office/drawing/2014/main" id="{1303053A-E564-E499-8165-0AAF1990167C}"/>
              </a:ext>
            </a:extLst>
          </p:cNvPr>
          <p:cNvSpPr txBox="1">
            <a:spLocks/>
          </p:cNvSpPr>
          <p:nvPr/>
        </p:nvSpPr>
        <p:spPr>
          <a:xfrm>
            <a:off x="224117" y="0"/>
            <a:ext cx="11743765" cy="842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b="1" dirty="0">
                <a:latin typeface="Arial" panose="020B0604020202020204" pitchFamily="34" charset="0"/>
                <a:cs typeface="Arial" panose="020B0604020202020204" pitchFamily="34" charset="0"/>
              </a:rPr>
              <a:t>Before/After Normalization </a:t>
            </a:r>
            <a:r>
              <a:rPr lang="en-US" altLang="ja-JP" b="1" dirty="0" err="1">
                <a:latin typeface="Arial" panose="020B0604020202020204" pitchFamily="34" charset="0"/>
                <a:cs typeface="Arial" panose="020B0604020202020204" pitchFamily="34" charset="0"/>
              </a:rPr>
              <a:t>ADel</a:t>
            </a:r>
            <a:endParaRPr lang="en-US" altLang="ja-JP" b="1" dirty="0">
              <a:latin typeface="Arial" panose="020B0604020202020204" pitchFamily="34" charset="0"/>
              <a:cs typeface="Arial" panose="020B0604020202020204" pitchFamily="34" charset="0"/>
            </a:endParaRPr>
          </a:p>
        </p:txBody>
      </p:sp>
      <p:pic>
        <p:nvPicPr>
          <p:cNvPr id="8" name="図 7" descr="グラフ, 折れ線グラフ&#10;&#10;自動的に生成された説明">
            <a:extLst>
              <a:ext uri="{FF2B5EF4-FFF2-40B4-BE49-F238E27FC236}">
                <a16:creationId xmlns:a16="http://schemas.microsoft.com/office/drawing/2014/main" id="{1F201BEE-39EC-8F11-ADCA-73BAB4A51E9A}"/>
              </a:ext>
            </a:extLst>
          </p:cNvPr>
          <p:cNvPicPr>
            <a:picLocks noChangeAspect="1"/>
          </p:cNvPicPr>
          <p:nvPr/>
        </p:nvPicPr>
        <p:blipFill>
          <a:blip r:embed="rId4"/>
          <a:stretch>
            <a:fillRect/>
          </a:stretch>
        </p:blipFill>
        <p:spPr>
          <a:xfrm>
            <a:off x="-305129" y="3916678"/>
            <a:ext cx="6622109" cy="2941320"/>
          </a:xfrm>
          <a:prstGeom prst="rect">
            <a:avLst/>
          </a:prstGeom>
        </p:spPr>
      </p:pic>
      <p:pic>
        <p:nvPicPr>
          <p:cNvPr id="10" name="図 9" descr="グラフ&#10;&#10;自動的に生成された説明">
            <a:extLst>
              <a:ext uri="{FF2B5EF4-FFF2-40B4-BE49-F238E27FC236}">
                <a16:creationId xmlns:a16="http://schemas.microsoft.com/office/drawing/2014/main" id="{275572A4-E39E-EB6E-95BA-0CDFF6B5B7CE}"/>
              </a:ext>
            </a:extLst>
          </p:cNvPr>
          <p:cNvPicPr>
            <a:picLocks noChangeAspect="1"/>
          </p:cNvPicPr>
          <p:nvPr/>
        </p:nvPicPr>
        <p:blipFill>
          <a:blip r:embed="rId5"/>
          <a:stretch>
            <a:fillRect/>
          </a:stretch>
        </p:blipFill>
        <p:spPr>
          <a:xfrm>
            <a:off x="5831376" y="3916677"/>
            <a:ext cx="6622110" cy="2941321"/>
          </a:xfrm>
          <a:prstGeom prst="rect">
            <a:avLst/>
          </a:prstGeom>
        </p:spPr>
      </p:pic>
      <p:pic>
        <p:nvPicPr>
          <p:cNvPr id="3" name="図 2" descr="グラフ, ヒストグラム&#10;&#10;自動的に生成された説明">
            <a:extLst>
              <a:ext uri="{FF2B5EF4-FFF2-40B4-BE49-F238E27FC236}">
                <a16:creationId xmlns:a16="http://schemas.microsoft.com/office/drawing/2014/main" id="{680D9461-CD5F-CA0A-51E0-87343B463794}"/>
              </a:ext>
            </a:extLst>
          </p:cNvPr>
          <p:cNvPicPr>
            <a:picLocks noChangeAspect="1"/>
          </p:cNvPicPr>
          <p:nvPr/>
        </p:nvPicPr>
        <p:blipFill>
          <a:blip r:embed="rId6"/>
          <a:stretch>
            <a:fillRect/>
          </a:stretch>
        </p:blipFill>
        <p:spPr>
          <a:xfrm>
            <a:off x="5831376" y="975355"/>
            <a:ext cx="6622109" cy="2941321"/>
          </a:xfrm>
          <a:prstGeom prst="rect">
            <a:avLst/>
          </a:prstGeom>
        </p:spPr>
      </p:pic>
    </p:spTree>
    <p:extLst>
      <p:ext uri="{BB962C8B-B14F-4D97-AF65-F5344CB8AC3E}">
        <p14:creationId xmlns:p14="http://schemas.microsoft.com/office/powerpoint/2010/main" val="665918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descr="グラフ, ヒストグラム&#10;&#10;自動的に生成された説明">
            <a:extLst>
              <a:ext uri="{FF2B5EF4-FFF2-40B4-BE49-F238E27FC236}">
                <a16:creationId xmlns:a16="http://schemas.microsoft.com/office/drawing/2014/main" id="{74C006FB-B6C9-BB0B-BADB-3D664A73305F}"/>
              </a:ext>
            </a:extLst>
          </p:cNvPr>
          <p:cNvPicPr>
            <a:picLocks noChangeAspect="1"/>
          </p:cNvPicPr>
          <p:nvPr/>
        </p:nvPicPr>
        <p:blipFill>
          <a:blip r:embed="rId3"/>
          <a:stretch>
            <a:fillRect/>
          </a:stretch>
        </p:blipFill>
        <p:spPr>
          <a:xfrm>
            <a:off x="-305128" y="975356"/>
            <a:ext cx="6622108" cy="2941321"/>
          </a:xfrm>
          <a:prstGeom prst="rect">
            <a:avLst/>
          </a:prstGeom>
        </p:spPr>
      </p:pic>
      <p:sp>
        <p:nvSpPr>
          <p:cNvPr id="20" name="タイトル 1">
            <a:extLst>
              <a:ext uri="{FF2B5EF4-FFF2-40B4-BE49-F238E27FC236}">
                <a16:creationId xmlns:a16="http://schemas.microsoft.com/office/drawing/2014/main" id="{1303053A-E564-E499-8165-0AAF1990167C}"/>
              </a:ext>
            </a:extLst>
          </p:cNvPr>
          <p:cNvSpPr txBox="1">
            <a:spLocks/>
          </p:cNvSpPr>
          <p:nvPr/>
        </p:nvSpPr>
        <p:spPr>
          <a:xfrm>
            <a:off x="224117" y="0"/>
            <a:ext cx="11743765" cy="842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b="1" dirty="0">
                <a:latin typeface="Arial" panose="020B0604020202020204" pitchFamily="34" charset="0"/>
                <a:cs typeface="Arial" panose="020B0604020202020204" pitchFamily="34" charset="0"/>
              </a:rPr>
              <a:t>Before/After Normalization </a:t>
            </a:r>
            <a:r>
              <a:rPr lang="en-US" altLang="ja-JP" b="1" dirty="0" err="1">
                <a:latin typeface="Arial" panose="020B0604020202020204" pitchFamily="34" charset="0"/>
                <a:cs typeface="Arial" panose="020B0604020202020204" pitchFamily="34" charset="0"/>
              </a:rPr>
              <a:t>LBic</a:t>
            </a:r>
            <a:endParaRPr lang="en-US" altLang="ja-JP" b="1" dirty="0">
              <a:latin typeface="Arial" panose="020B0604020202020204" pitchFamily="34" charset="0"/>
              <a:cs typeface="Arial" panose="020B0604020202020204" pitchFamily="34" charset="0"/>
            </a:endParaRPr>
          </a:p>
        </p:txBody>
      </p:sp>
      <p:pic>
        <p:nvPicPr>
          <p:cNvPr id="8" name="図 7" descr="グラフ, 折れ線グラフ&#10;&#10;自動的に生成された説明">
            <a:extLst>
              <a:ext uri="{FF2B5EF4-FFF2-40B4-BE49-F238E27FC236}">
                <a16:creationId xmlns:a16="http://schemas.microsoft.com/office/drawing/2014/main" id="{5B6E6F29-5691-E508-FAA5-DAB1ED675390}"/>
              </a:ext>
            </a:extLst>
          </p:cNvPr>
          <p:cNvPicPr>
            <a:picLocks noChangeAspect="1"/>
          </p:cNvPicPr>
          <p:nvPr/>
        </p:nvPicPr>
        <p:blipFill>
          <a:blip r:embed="rId4"/>
          <a:stretch>
            <a:fillRect/>
          </a:stretch>
        </p:blipFill>
        <p:spPr>
          <a:xfrm>
            <a:off x="-305129" y="3916680"/>
            <a:ext cx="6622109" cy="2941320"/>
          </a:xfrm>
          <a:prstGeom prst="rect">
            <a:avLst/>
          </a:prstGeom>
        </p:spPr>
      </p:pic>
      <p:pic>
        <p:nvPicPr>
          <p:cNvPr id="10" name="図 9" descr="グラフ, 折れ線グラフ&#10;&#10;自動的に生成された説明">
            <a:extLst>
              <a:ext uri="{FF2B5EF4-FFF2-40B4-BE49-F238E27FC236}">
                <a16:creationId xmlns:a16="http://schemas.microsoft.com/office/drawing/2014/main" id="{2FE2D6C9-ED97-6FDE-7C42-30BC04FF51A7}"/>
              </a:ext>
            </a:extLst>
          </p:cNvPr>
          <p:cNvPicPr>
            <a:picLocks noChangeAspect="1"/>
          </p:cNvPicPr>
          <p:nvPr/>
        </p:nvPicPr>
        <p:blipFill>
          <a:blip r:embed="rId4"/>
          <a:stretch>
            <a:fillRect/>
          </a:stretch>
        </p:blipFill>
        <p:spPr>
          <a:xfrm>
            <a:off x="5831376" y="3916679"/>
            <a:ext cx="6622111" cy="2941321"/>
          </a:xfrm>
          <a:prstGeom prst="rect">
            <a:avLst/>
          </a:prstGeom>
        </p:spPr>
      </p:pic>
      <p:pic>
        <p:nvPicPr>
          <p:cNvPr id="3" name="図 2" descr="グラフ, ヒストグラム&#10;&#10;自動的に生成された説明">
            <a:extLst>
              <a:ext uri="{FF2B5EF4-FFF2-40B4-BE49-F238E27FC236}">
                <a16:creationId xmlns:a16="http://schemas.microsoft.com/office/drawing/2014/main" id="{B597C79A-52B7-47AE-6859-22495B602A13}"/>
              </a:ext>
            </a:extLst>
          </p:cNvPr>
          <p:cNvPicPr>
            <a:picLocks noChangeAspect="1"/>
          </p:cNvPicPr>
          <p:nvPr/>
        </p:nvPicPr>
        <p:blipFill>
          <a:blip r:embed="rId5"/>
          <a:stretch>
            <a:fillRect/>
          </a:stretch>
        </p:blipFill>
        <p:spPr>
          <a:xfrm>
            <a:off x="5831376" y="975357"/>
            <a:ext cx="6622109" cy="2941321"/>
          </a:xfrm>
          <a:prstGeom prst="rect">
            <a:avLst/>
          </a:prstGeom>
        </p:spPr>
      </p:pic>
    </p:spTree>
    <p:extLst>
      <p:ext uri="{BB962C8B-B14F-4D97-AF65-F5344CB8AC3E}">
        <p14:creationId xmlns:p14="http://schemas.microsoft.com/office/powerpoint/2010/main" val="1839125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a:extLst>
              <a:ext uri="{FF2B5EF4-FFF2-40B4-BE49-F238E27FC236}">
                <a16:creationId xmlns:a16="http://schemas.microsoft.com/office/drawing/2014/main" id="{8D412E3A-7734-E7AA-0366-8C7919EFE5D7}"/>
              </a:ext>
            </a:extLst>
          </p:cNvPr>
          <p:cNvSpPr txBox="1">
            <a:spLocks/>
          </p:cNvSpPr>
          <p:nvPr/>
        </p:nvSpPr>
        <p:spPr>
          <a:xfrm>
            <a:off x="224118" y="1011922"/>
            <a:ext cx="11743764" cy="56769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3600" dirty="0">
              <a:latin typeface="Arial" panose="020B0604020202020204" pitchFamily="34" charset="0"/>
              <a:cs typeface="Arial" panose="020B0604020202020204" pitchFamily="34" charset="0"/>
            </a:endParaRPr>
          </a:p>
        </p:txBody>
      </p:sp>
      <p:sp>
        <p:nvSpPr>
          <p:cNvPr id="55" name="タイトル 1">
            <a:extLst>
              <a:ext uri="{FF2B5EF4-FFF2-40B4-BE49-F238E27FC236}">
                <a16:creationId xmlns:a16="http://schemas.microsoft.com/office/drawing/2014/main" id="{446233EE-B4E1-1923-AA87-4712A5715AE5}"/>
              </a:ext>
            </a:extLst>
          </p:cNvPr>
          <p:cNvSpPr txBox="1">
            <a:spLocks/>
          </p:cNvSpPr>
          <p:nvPr/>
        </p:nvSpPr>
        <p:spPr>
          <a:xfrm>
            <a:off x="224117" y="169177"/>
            <a:ext cx="11743765" cy="842745"/>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b="1" dirty="0">
                <a:latin typeface="Arial" panose="020B0604020202020204" pitchFamily="34" charset="0"/>
                <a:cs typeface="Arial" panose="020B0604020202020204" pitchFamily="34" charset="0"/>
              </a:rPr>
              <a:t>Question: how to determine whether keep or remove</a:t>
            </a:r>
          </a:p>
        </p:txBody>
      </p:sp>
      <p:sp>
        <p:nvSpPr>
          <p:cNvPr id="5" name="コンテンツ プレースホルダー 2">
            <a:extLst>
              <a:ext uri="{FF2B5EF4-FFF2-40B4-BE49-F238E27FC236}">
                <a16:creationId xmlns:a16="http://schemas.microsoft.com/office/drawing/2014/main" id="{21F21015-1AED-7E48-C2C0-1C6DC6310D02}"/>
              </a:ext>
            </a:extLst>
          </p:cNvPr>
          <p:cNvSpPr txBox="1">
            <a:spLocks/>
          </p:cNvSpPr>
          <p:nvPr/>
        </p:nvSpPr>
        <p:spPr>
          <a:xfrm>
            <a:off x="224118" y="1011922"/>
            <a:ext cx="11743764" cy="84274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3000" b="1" dirty="0">
                <a:latin typeface="Arial" panose="020B0604020202020204" pitchFamily="34" charset="0"/>
                <a:cs typeface="Arial" panose="020B0604020202020204" pitchFamily="34" charset="0"/>
              </a:rPr>
              <a:t>α&amp;β relationship?</a:t>
            </a:r>
          </a:p>
          <a:p>
            <a:pPr marL="0" indent="0" algn="ctr">
              <a:buNone/>
            </a:pPr>
            <a:r>
              <a:rPr lang="en-US" altLang="ja-JP" sz="2400" b="1" dirty="0">
                <a:solidFill>
                  <a:schemeClr val="tx1">
                    <a:lumMod val="50000"/>
                    <a:lumOff val="50000"/>
                  </a:schemeClr>
                </a:solidFill>
                <a:latin typeface="Arial" panose="020B0604020202020204" pitchFamily="34" charset="0"/>
                <a:cs typeface="Arial" panose="020B0604020202020204" pitchFamily="34" charset="0"/>
              </a:rPr>
              <a:t>They could be an indicator of how well 10d metadata fit the curve</a:t>
            </a:r>
          </a:p>
        </p:txBody>
      </p:sp>
      <p:pic>
        <p:nvPicPr>
          <p:cNvPr id="7" name="図 6" descr="グラフ, 散布図&#10;&#10;自動的に生成された説明">
            <a:extLst>
              <a:ext uri="{FF2B5EF4-FFF2-40B4-BE49-F238E27FC236}">
                <a16:creationId xmlns:a16="http://schemas.microsoft.com/office/drawing/2014/main" id="{B1DC2AA1-0AC2-847F-AE0A-1CBBA388DD67}"/>
              </a:ext>
            </a:extLst>
          </p:cNvPr>
          <p:cNvPicPr>
            <a:picLocks noChangeAspect="1"/>
          </p:cNvPicPr>
          <p:nvPr/>
        </p:nvPicPr>
        <p:blipFill>
          <a:blip r:embed="rId3"/>
          <a:stretch>
            <a:fillRect/>
          </a:stretch>
        </p:blipFill>
        <p:spPr>
          <a:xfrm>
            <a:off x="6096000" y="1996557"/>
            <a:ext cx="6096000" cy="3383280"/>
          </a:xfrm>
          <a:prstGeom prst="rect">
            <a:avLst/>
          </a:prstGeom>
        </p:spPr>
      </p:pic>
      <p:pic>
        <p:nvPicPr>
          <p:cNvPr id="9" name="図 8" descr="グラフ, 散布図&#10;&#10;自動的に生成された説明">
            <a:extLst>
              <a:ext uri="{FF2B5EF4-FFF2-40B4-BE49-F238E27FC236}">
                <a16:creationId xmlns:a16="http://schemas.microsoft.com/office/drawing/2014/main" id="{3B57DC85-FD8E-BC78-A874-A2BB2CEFC973}"/>
              </a:ext>
            </a:extLst>
          </p:cNvPr>
          <p:cNvPicPr>
            <a:picLocks noChangeAspect="1"/>
          </p:cNvPicPr>
          <p:nvPr/>
        </p:nvPicPr>
        <p:blipFill>
          <a:blip r:embed="rId4"/>
          <a:stretch>
            <a:fillRect/>
          </a:stretch>
        </p:blipFill>
        <p:spPr>
          <a:xfrm>
            <a:off x="-1" y="1996557"/>
            <a:ext cx="6096000" cy="3383280"/>
          </a:xfrm>
          <a:prstGeom prst="rect">
            <a:avLst/>
          </a:prstGeom>
        </p:spPr>
      </p:pic>
      <p:sp>
        <p:nvSpPr>
          <p:cNvPr id="10" name="テキスト ボックス 9">
            <a:extLst>
              <a:ext uri="{FF2B5EF4-FFF2-40B4-BE49-F238E27FC236}">
                <a16:creationId xmlns:a16="http://schemas.microsoft.com/office/drawing/2014/main" id="{6B52DB72-FB9F-07C1-E61D-F14AE9A8F209}"/>
              </a:ext>
            </a:extLst>
          </p:cNvPr>
          <p:cNvSpPr txBox="1"/>
          <p:nvPr/>
        </p:nvSpPr>
        <p:spPr>
          <a:xfrm>
            <a:off x="6542690" y="5572664"/>
            <a:ext cx="5425192" cy="461665"/>
          </a:xfrm>
          <a:prstGeom prst="rect">
            <a:avLst/>
          </a:prstGeom>
          <a:noFill/>
        </p:spPr>
        <p:txBody>
          <a:bodyPr wrap="square" rtlCol="0">
            <a:spAutoFit/>
          </a:bodyPr>
          <a:lstStyle/>
          <a:p>
            <a:pPr algn="ctr"/>
            <a:r>
              <a:rPr kumimoji="1" lang="en-US" altLang="ja-JP" sz="2400" b="1" dirty="0">
                <a:solidFill>
                  <a:srgbClr val="FF0000"/>
                </a:solidFill>
                <a:latin typeface="Arial" panose="020B0604020202020204" pitchFamily="34" charset="0"/>
                <a:cs typeface="Arial" panose="020B0604020202020204" pitchFamily="34" charset="0"/>
              </a:rPr>
              <a:t>Bad Days = low gradient</a:t>
            </a:r>
            <a:endParaRPr kumimoji="1" lang="ja-JP" altLang="en-US" sz="2400" b="1">
              <a:solidFill>
                <a:srgbClr val="FF0000"/>
              </a:solidFill>
              <a:latin typeface="Arial" panose="020B0604020202020204" pitchFamily="34" charset="0"/>
              <a:cs typeface="Arial" panose="020B0604020202020204" pitchFamily="34" charset="0"/>
            </a:endParaRPr>
          </a:p>
        </p:txBody>
      </p:sp>
      <p:sp>
        <p:nvSpPr>
          <p:cNvPr id="11" name="テキスト ボックス 10">
            <a:extLst>
              <a:ext uri="{FF2B5EF4-FFF2-40B4-BE49-F238E27FC236}">
                <a16:creationId xmlns:a16="http://schemas.microsoft.com/office/drawing/2014/main" id="{D4D4BEE0-5DEF-E8E0-FF37-43268B7BB81E}"/>
              </a:ext>
            </a:extLst>
          </p:cNvPr>
          <p:cNvSpPr txBox="1"/>
          <p:nvPr/>
        </p:nvSpPr>
        <p:spPr>
          <a:xfrm>
            <a:off x="520069" y="5521727"/>
            <a:ext cx="5425192" cy="461665"/>
          </a:xfrm>
          <a:prstGeom prst="rect">
            <a:avLst/>
          </a:prstGeom>
          <a:noFill/>
        </p:spPr>
        <p:txBody>
          <a:bodyPr wrap="square" rtlCol="0">
            <a:spAutoFit/>
          </a:bodyPr>
          <a:lstStyle/>
          <a:p>
            <a:pPr algn="ctr"/>
            <a:r>
              <a:rPr kumimoji="1" lang="en-US" altLang="ja-JP" sz="2400" b="1" dirty="0">
                <a:solidFill>
                  <a:srgbClr val="FF0000"/>
                </a:solidFill>
                <a:latin typeface="Arial" panose="020B0604020202020204" pitchFamily="34" charset="0"/>
                <a:cs typeface="Arial" panose="020B0604020202020204" pitchFamily="34" charset="0"/>
              </a:rPr>
              <a:t>Bad Days = low or high gradient</a:t>
            </a:r>
            <a:endParaRPr kumimoji="1" lang="ja-JP" altLang="en-US" sz="2400" b="1">
              <a:solidFill>
                <a:srgbClr val="FF0000"/>
              </a:solidFill>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66EDFEC0-192B-968F-46AA-AEA345B304F9}"/>
                  </a:ext>
                </a:extLst>
              </p:cNvPr>
              <p:cNvSpPr txBox="1"/>
              <p:nvPr/>
            </p:nvSpPr>
            <p:spPr>
              <a:xfrm>
                <a:off x="2240403" y="5203332"/>
                <a:ext cx="16151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𝛼</m:t>
                      </m:r>
                    </m:oMath>
                  </m:oMathPara>
                </a14:m>
                <a:endParaRPr lang="ja-JP" altLang="en-US"/>
              </a:p>
            </p:txBody>
          </p:sp>
        </mc:Choice>
        <mc:Fallback>
          <p:sp>
            <p:nvSpPr>
              <p:cNvPr id="13" name="テキスト ボックス 12">
                <a:extLst>
                  <a:ext uri="{FF2B5EF4-FFF2-40B4-BE49-F238E27FC236}">
                    <a16:creationId xmlns:a16="http://schemas.microsoft.com/office/drawing/2014/main" id="{66EDFEC0-192B-968F-46AA-AEA345B304F9}"/>
                  </a:ext>
                </a:extLst>
              </p:cNvPr>
              <p:cNvSpPr txBox="1">
                <a:spLocks noRot="1" noChangeAspect="1" noMove="1" noResize="1" noEditPoints="1" noAdjustHandles="1" noChangeArrowheads="1" noChangeShapeType="1" noTextEdit="1"/>
              </p:cNvSpPr>
              <p:nvPr/>
            </p:nvSpPr>
            <p:spPr>
              <a:xfrm>
                <a:off x="2240403" y="5203332"/>
                <a:ext cx="1615192"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943C258B-E098-1A5A-2A72-E756E52214C6}"/>
                  </a:ext>
                </a:extLst>
              </p:cNvPr>
              <p:cNvSpPr txBox="1"/>
              <p:nvPr/>
            </p:nvSpPr>
            <p:spPr>
              <a:xfrm>
                <a:off x="8336404" y="5195171"/>
                <a:ext cx="16151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𝛼</m:t>
                      </m:r>
                    </m:oMath>
                  </m:oMathPara>
                </a14:m>
                <a:endParaRPr lang="ja-JP" altLang="en-US"/>
              </a:p>
            </p:txBody>
          </p:sp>
        </mc:Choice>
        <mc:Fallback>
          <p:sp>
            <p:nvSpPr>
              <p:cNvPr id="14" name="テキスト ボックス 13">
                <a:extLst>
                  <a:ext uri="{FF2B5EF4-FFF2-40B4-BE49-F238E27FC236}">
                    <a16:creationId xmlns:a16="http://schemas.microsoft.com/office/drawing/2014/main" id="{943C258B-E098-1A5A-2A72-E756E52214C6}"/>
                  </a:ext>
                </a:extLst>
              </p:cNvPr>
              <p:cNvSpPr txBox="1">
                <a:spLocks noRot="1" noChangeAspect="1" noMove="1" noResize="1" noEditPoints="1" noAdjustHandles="1" noChangeArrowheads="1" noChangeShapeType="1" noTextEdit="1"/>
              </p:cNvSpPr>
              <p:nvPr/>
            </p:nvSpPr>
            <p:spPr>
              <a:xfrm>
                <a:off x="8336404" y="5195171"/>
                <a:ext cx="1615192"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2F5619EC-C70B-D95E-0B5F-9D42C87AC978}"/>
                  </a:ext>
                </a:extLst>
              </p:cNvPr>
              <p:cNvSpPr txBox="1"/>
              <p:nvPr/>
            </p:nvSpPr>
            <p:spPr>
              <a:xfrm rot="16200000">
                <a:off x="-472193" y="3503531"/>
                <a:ext cx="16151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ja-JP" altLang="en-US" i="1" smtClean="0">
                          <a:latin typeface="Cambria Math" panose="02040503050406030204" pitchFamily="18" charset="0"/>
                        </a:rPr>
                        <m:t>𝛽</m:t>
                      </m:r>
                    </m:oMath>
                  </m:oMathPara>
                </a14:m>
                <a:endParaRPr lang="ja-JP" altLang="en-US"/>
              </a:p>
            </p:txBody>
          </p:sp>
        </mc:Choice>
        <mc:Fallback>
          <p:sp>
            <p:nvSpPr>
              <p:cNvPr id="15" name="テキスト ボックス 14">
                <a:extLst>
                  <a:ext uri="{FF2B5EF4-FFF2-40B4-BE49-F238E27FC236}">
                    <a16:creationId xmlns:a16="http://schemas.microsoft.com/office/drawing/2014/main" id="{2F5619EC-C70B-D95E-0B5F-9D42C87AC978}"/>
                  </a:ext>
                </a:extLst>
              </p:cNvPr>
              <p:cNvSpPr txBox="1">
                <a:spLocks noRot="1" noChangeAspect="1" noMove="1" noResize="1" noEditPoints="1" noAdjustHandles="1" noChangeArrowheads="1" noChangeShapeType="1" noTextEdit="1"/>
              </p:cNvSpPr>
              <p:nvPr/>
            </p:nvSpPr>
            <p:spPr>
              <a:xfrm rot="16200000">
                <a:off x="-472193" y="3503531"/>
                <a:ext cx="1615192" cy="369332"/>
              </a:xfrm>
              <a:prstGeom prst="rect">
                <a:avLst/>
              </a:prstGeom>
              <a:blipFill>
                <a:blip r:embed="rId7"/>
                <a:stretch>
                  <a:fillRect r="-1724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0E1C5863-5359-CF88-9F81-3F81EDD8F61C}"/>
                  </a:ext>
                </a:extLst>
              </p:cNvPr>
              <p:cNvSpPr txBox="1"/>
              <p:nvPr/>
            </p:nvSpPr>
            <p:spPr>
              <a:xfrm rot="16200000">
                <a:off x="5581958" y="3503531"/>
                <a:ext cx="16151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ja-JP" altLang="en-US" i="1" smtClean="0">
                          <a:latin typeface="Cambria Math" panose="02040503050406030204" pitchFamily="18" charset="0"/>
                        </a:rPr>
                        <m:t>𝛽</m:t>
                      </m:r>
                    </m:oMath>
                  </m:oMathPara>
                </a14:m>
                <a:endParaRPr lang="ja-JP" altLang="en-US"/>
              </a:p>
            </p:txBody>
          </p:sp>
        </mc:Choice>
        <mc:Fallback>
          <p:sp>
            <p:nvSpPr>
              <p:cNvPr id="16" name="テキスト ボックス 15">
                <a:extLst>
                  <a:ext uri="{FF2B5EF4-FFF2-40B4-BE49-F238E27FC236}">
                    <a16:creationId xmlns:a16="http://schemas.microsoft.com/office/drawing/2014/main" id="{0E1C5863-5359-CF88-9F81-3F81EDD8F61C}"/>
                  </a:ext>
                </a:extLst>
              </p:cNvPr>
              <p:cNvSpPr txBox="1">
                <a:spLocks noRot="1" noChangeAspect="1" noMove="1" noResize="1" noEditPoints="1" noAdjustHandles="1" noChangeArrowheads="1" noChangeShapeType="1" noTextEdit="1"/>
              </p:cNvSpPr>
              <p:nvPr/>
            </p:nvSpPr>
            <p:spPr>
              <a:xfrm rot="16200000">
                <a:off x="5581958" y="3503531"/>
                <a:ext cx="1615192" cy="369332"/>
              </a:xfrm>
              <a:prstGeom prst="rect">
                <a:avLst/>
              </a:prstGeom>
              <a:blipFill>
                <a:blip r:embed="rId8"/>
                <a:stretch>
                  <a:fillRect r="-13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9231916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5599</TotalTime>
  <Words>614</Words>
  <Application>Microsoft Macintosh PowerPoint</Application>
  <PresentationFormat>ワイド画面</PresentationFormat>
  <Paragraphs>104</Paragraphs>
  <Slides>17</Slides>
  <Notes>12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游ゴシック</vt:lpstr>
      <vt:lpstr>游ゴシック Light</vt:lpstr>
      <vt:lpstr>Arial</vt:lpstr>
      <vt:lpstr>Cambria Math</vt:lpstr>
      <vt:lpstr>Office テーマ</vt:lpstr>
      <vt:lpstr>2022/08/26</vt:lpstr>
      <vt:lpstr>Previous studies on the normalization method</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Appendix</vt:lpstr>
      <vt:lpstr>PowerPoint プレゼンテーション</vt:lpstr>
      <vt:lpstr>PowerPoint プレゼンテーション</vt:lpstr>
      <vt:lpstr>PowerPoint プレゼンテーション</vt:lpstr>
      <vt:lpstr>Issue Tree</vt:lpstr>
      <vt:lpstr>背景知識&amp;一般化手法</vt:lpstr>
      <vt:lpstr>Other Analysis Methods</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2022/08/26</dc:title>
  <dc:creator>宮田　寛生</dc:creator>
  <cp:lastModifiedBy>宮田　寛生</cp:lastModifiedBy>
  <cp:revision>7</cp:revision>
  <dcterms:created xsi:type="dcterms:W3CDTF">2022-08-21T19:15:42Z</dcterms:created>
  <dcterms:modified xsi:type="dcterms:W3CDTF">2022-08-26T21:09:46Z</dcterms:modified>
</cp:coreProperties>
</file>