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60" r:id="rId2"/>
    <p:sldId id="452" r:id="rId3"/>
    <p:sldId id="453" r:id="rId4"/>
    <p:sldId id="451" r:id="rId5"/>
    <p:sldId id="455" r:id="rId6"/>
    <p:sldId id="417" r:id="rId7"/>
    <p:sldId id="4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88048-E15D-462C-B883-0DB3B29D49B8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E0F4A-E449-4070-9B19-39FF5E156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54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C8A4A-8BDC-2247-9545-04B679C3B54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6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C8A4A-8BDC-2247-9545-04B679C3B54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49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67F289-0668-8914-752F-7B8EBAD84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59280F-73D2-0C50-BDF2-017382B11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60A492-5DDB-9BCD-171B-3875BDB6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3043-1AC2-4C07-B4FE-8FCD0648D35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542394-D738-7E4E-E0BC-692F42A3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2AB5A2-4B57-5A3D-51BC-53C0D5D3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954B-ADDC-4437-B6A2-F0C76BE0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1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F70826-B049-222D-BFED-DB9C84E3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EF3FFD-D5D5-1A83-50B8-6C828B0F1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2EDF5A-E99B-0C7F-3EE9-815DF8591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3043-1AC2-4C07-B4FE-8FCD0648D35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AC61EC-154C-5D7A-8EA3-BDA8AABF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65B955-C49F-7178-A8C9-AB0E4628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954B-ADDC-4437-B6A2-F0C76BE0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2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DE36695-1876-39F4-38B1-36E5CE2AB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AE6C60-95D1-D0A2-6DAF-C95901261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6C1B35-37CA-316D-D8E7-ECCC1215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3043-1AC2-4C07-B4FE-8FCD0648D35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2873C8-938F-F474-3822-6EFFB9F6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D6E7A9-F6C3-E223-8031-5D62C2EB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954B-ADDC-4437-B6A2-F0C76BE0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4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D9B12F-F1FC-3702-C20F-079C2B8D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1FC1A9-DA24-B1F0-00D9-DBF2BA642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74094B-C10D-45D6-2468-B60B1CCB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3043-1AC2-4C07-B4FE-8FCD0648D35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F47A46-A6E8-2C26-013D-83AA8F51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B90E45-ADAA-B65D-3B8E-BDD1AE46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954B-ADDC-4437-B6A2-F0C76BE0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0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262048-DE73-3915-A5F0-F831805C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842F25-2697-B46F-DCB8-30E87CE19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576DDF-D4F5-2112-BA4D-56D0C617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3043-1AC2-4C07-B4FE-8FCD0648D35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C7A8A9-FFC6-57DA-A588-4B2F90C9C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709A9B-8295-EA27-50FC-FCF36505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954B-ADDC-4437-B6A2-F0C76BE0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2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349BC7-82F5-7591-0E44-13AA4148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400A4D-75B5-BF59-E0EE-756E87E40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FBC0F0-6DC3-EF76-ED21-565322B7C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A607AF-9B27-5E30-9269-29C53EE4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3043-1AC2-4C07-B4FE-8FCD0648D35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2151FE-2975-9A1E-8505-27A00432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0A6056-2E36-2A0A-BE90-FD7378F2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954B-ADDC-4437-B6A2-F0C76BE0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9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182094-030C-46A4-A3A3-4DBB3BF7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A40E56-2741-EF1E-343D-6BCBA4419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3F278FB-907B-1EE2-5DF6-B66A00171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2D9F99-5FE4-B630-98DE-CFC499132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27A0071-A843-4DAD-1E43-081032E55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EC80917-3CC5-4B3A-39EB-F06030B62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3043-1AC2-4C07-B4FE-8FCD0648D35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02A41A8-E451-8CE3-2090-CEBF412B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8B3FF75-2883-E5D7-E04A-6EEDD181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954B-ADDC-4437-B6A2-F0C76BE0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8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16C51B-02B6-3084-EC18-B2F7E43D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C7AAB50-8BE8-0B6B-8795-6CDEFB39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3043-1AC2-4C07-B4FE-8FCD0648D35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1822112-12E2-6D11-5A2C-99EC42C61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4F8BCC7-43E4-DDE2-971A-FAC8DD77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954B-ADDC-4437-B6A2-F0C76BE0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1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761BC44-9AA5-757C-ABA0-C5B56D40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3043-1AC2-4C07-B4FE-8FCD0648D35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FE76BF-CA74-FD50-8850-29DB23B2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C43B4B-6F47-70DB-23EA-7903F633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954B-ADDC-4437-B6A2-F0C76BE0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73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3BA5BA-04D0-C48F-10E2-2A83FCA17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FCF94E-C164-BFB1-146C-3AE141830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A1EE0C-35B9-71E0-6987-23662C6AA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05903F-0E35-9913-0FAE-D14D3048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3043-1AC2-4C07-B4FE-8FCD0648D35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154883-10AF-AD7C-0DC5-3BC2BC48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CCE353-2F5F-4630-DC74-54D14A4D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954B-ADDC-4437-B6A2-F0C76BE0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1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1F7450-9B86-EBA5-0DA7-76163087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400E209-02B0-BEBE-DA4D-5B0246952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3113BE-101D-6FEC-7F8A-2DD1EC202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930F39-507E-BF39-1DF9-215D2D93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3043-1AC2-4C07-B4FE-8FCD0648D35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963155-EFF5-6DC0-5FEB-13A37165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B1824A-2A10-BB33-00ED-87DB6743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954B-ADDC-4437-B6A2-F0C76BE0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9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1AA4D18-F234-E9C4-0D83-1B56A14D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7DD4B7-7651-9764-A233-458F85433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C19FF6-5E24-1D06-F5E2-FFD0C088F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F3043-1AC2-4C07-B4FE-8FCD0648D35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C1045D-CDEE-6103-5880-464D85947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B60A43-0914-13EF-214F-694C6D8E7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C954B-ADDC-4437-B6A2-F0C76BE0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6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7.jpe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10" Type="http://schemas.openxmlformats.org/officeDocument/2006/relationships/image" Target="../media/image4.jpg"/><Relationship Id="rId4" Type="http://schemas.openxmlformats.org/officeDocument/2006/relationships/image" Target="../media/image8.jpg"/><Relationship Id="rId9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D14253-3A9D-C323-9B97-5D6BE604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106533"/>
            <a:ext cx="11940466" cy="64806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E1F3B7-0738-A471-C46D-DC17FEE61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10" y="878889"/>
            <a:ext cx="11940466" cy="5872578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</a:rPr>
              <a:t>All Mixed Days</a:t>
            </a:r>
            <a:endParaRPr lang="en-US" sz="2000" i="0" dirty="0">
              <a:effectLst/>
              <a:latin typeface="Arial" panose="020B0604020202020204" pitchFamily="34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i="0" dirty="0">
                <a:effectLst/>
                <a:latin typeface="Arial" panose="020B0604020202020204" pitchFamily="34" charset="0"/>
              </a:rPr>
              <a:t>Experiment date : 20220407~20220413 (4 days)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i="0" dirty="0">
                <a:effectLst/>
                <a:latin typeface="Arial" panose="020B0604020202020204" pitchFamily="34" charset="0"/>
              </a:rPr>
              <a:t>Monkey : Rocky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i="0" dirty="0">
                <a:effectLst/>
                <a:latin typeface="Arial" panose="020B0604020202020204" pitchFamily="34" charset="0"/>
              </a:rPr>
              <a:t>Task type : delay reach task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i="0" dirty="0">
                <a:effectLst/>
                <a:latin typeface="Arial" panose="020B0604020202020204" pitchFamily="34" charset="0"/>
              </a:rPr>
              <a:t>Parameters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i="0" dirty="0">
                <a:effectLst/>
                <a:latin typeface="Arial" panose="020B0604020202020204" pitchFamily="34" charset="0"/>
              </a:rPr>
              <a:t>Direction : 8 directions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i="0" dirty="0">
                <a:effectLst/>
                <a:latin typeface="Arial" panose="020B0604020202020204" pitchFamily="34" charset="0"/>
              </a:rPr>
              <a:t>Reward : small (0ul) medium (220ul) large (440ul) rewards cued by shapes inside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i="0" dirty="0">
                <a:effectLst/>
                <a:latin typeface="Arial" panose="020B0604020202020204" pitchFamily="34" charset="0"/>
              </a:rPr>
              <a:t>Target size : either tiny (6mm rad) or huge (9mm rad)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</a:rPr>
              <a:t>Blocked Days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i="0" dirty="0">
                <a:effectLst/>
                <a:latin typeface="Arial" panose="020B0604020202020204" pitchFamily="34" charset="0"/>
              </a:rPr>
              <a:t>Experiment date : 20220414~20220420 (4 days)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Blocked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Tiny-only: 200 trials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Huge-only: 200 trials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Interleaved: 250 trials</a:t>
            </a:r>
            <a:endParaRPr lang="en-US" sz="2000" i="0" dirty="0">
              <a:effectLst/>
              <a:latin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12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D14253-3A9D-C323-9B97-5D6BE604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106533"/>
            <a:ext cx="11940466" cy="64806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Motivation of the analysis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E1F3B7-0738-A471-C46D-DC17FEE61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10" y="878889"/>
            <a:ext cx="11940466" cy="5872578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</a:rPr>
              <a:t>Does the task difficulty in focus task alter the M1 reward encoding in the same way we saw in Rocky’s data?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</a:rPr>
              <a:t>The preliminary results</a:t>
            </a:r>
          </a:p>
          <a:p>
            <a:pPr marL="457200" indent="-457200" fontAlgn="base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Stretching</a:t>
            </a:r>
          </a:p>
          <a:p>
            <a:pPr marL="914400" lvl="1" indent="-457200" fontAlgn="base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600" dirty="0">
                <a:latin typeface="Arial" panose="020B0604020202020204" pitchFamily="34" charset="0"/>
              </a:rPr>
              <a:t>Would be happened if the success rates differ</a:t>
            </a:r>
          </a:p>
          <a:p>
            <a:pPr marL="457200" indent="-457200" fontAlgn="base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Intersection in the middle</a:t>
            </a:r>
          </a:p>
          <a:p>
            <a:pPr marL="914400" lvl="1" indent="-457200" fontAlgn="base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600" dirty="0">
                <a:latin typeface="Arial" panose="020B0604020202020204" pitchFamily="34" charset="0"/>
              </a:rPr>
              <a:t>Wouldn’t be happened since Small reward is not 0 mL</a:t>
            </a:r>
          </a:p>
          <a:p>
            <a:pPr marL="457200" indent="-457200" fontAlgn="base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Stretching in Tiny condition after target hold period</a:t>
            </a:r>
          </a:p>
          <a:p>
            <a:pPr marL="914400" lvl="1" indent="-457200" fontAlgn="base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600" dirty="0">
                <a:latin typeface="Arial" panose="020B0604020202020204" pitchFamily="34" charset="0"/>
              </a:rPr>
              <a:t>Would be happened</a:t>
            </a:r>
          </a:p>
          <a:p>
            <a:pPr marL="457200" indent="-457200" fontAlgn="base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Reward Axis and Difficulty Axis was orthogonal</a:t>
            </a:r>
          </a:p>
        </p:txBody>
      </p:sp>
    </p:spTree>
    <p:extLst>
      <p:ext uri="{BB962C8B-B14F-4D97-AF65-F5344CB8AC3E}">
        <p14:creationId xmlns:p14="http://schemas.microsoft.com/office/powerpoint/2010/main" val="164570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D14253-3A9D-C323-9B97-5D6BE604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106533"/>
            <a:ext cx="11940466" cy="64806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change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E1F3B7-0738-A471-C46D-DC17FEE61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10" y="878889"/>
            <a:ext cx="11940466" cy="5872578"/>
          </a:xfrm>
        </p:spPr>
        <p:txBody>
          <a:bodyPr>
            <a:normAutofit/>
          </a:bodyPr>
          <a:lstStyle/>
          <a:p>
            <a:pPr marL="457200" indent="-457200" fontAlgn="base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000" dirty="0" err="1">
                <a:latin typeface="Arial" panose="020B0604020202020204" pitchFamily="34" charset="0"/>
              </a:rPr>
              <a:t>downsampled</a:t>
            </a:r>
            <a:r>
              <a:rPr lang="en-US" sz="2000" dirty="0">
                <a:latin typeface="Arial" panose="020B0604020202020204" pitchFamily="34" charset="0"/>
              </a:rPr>
              <a:t> from 30 kHz to 1 kHz</a:t>
            </a:r>
          </a:p>
          <a:p>
            <a:pPr marL="457200" indent="-457200" fontAlgn="base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Remove noise spikes</a:t>
            </a:r>
          </a:p>
          <a:p>
            <a:pPr marL="457200" indent="-457200" fontAlgn="base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19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76D8400-48FA-A8B5-81F8-88A53DCA8468}"/>
              </a:ext>
            </a:extLst>
          </p:cNvPr>
          <p:cNvSpPr/>
          <p:nvPr/>
        </p:nvSpPr>
        <p:spPr>
          <a:xfrm>
            <a:off x="0" y="42701"/>
            <a:ext cx="12192000" cy="69368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PSTH of the neurons show monotonic modulation by reward?</a:t>
            </a:r>
            <a:endParaRPr kumimoji="1" lang="ja-JP" alt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コンテンツ プレースホルダー 2">
            <a:extLst>
              <a:ext uri="{FF2B5EF4-FFF2-40B4-BE49-F238E27FC236}">
                <a16:creationId xmlns:a16="http://schemas.microsoft.com/office/drawing/2014/main" id="{5ADEB393-A226-F59F-4A8F-30A28BC0BC30}"/>
              </a:ext>
            </a:extLst>
          </p:cNvPr>
          <p:cNvSpPr txBox="1">
            <a:spLocks/>
          </p:cNvSpPr>
          <p:nvPr/>
        </p:nvSpPr>
        <p:spPr>
          <a:xfrm>
            <a:off x="115410" y="901272"/>
            <a:ext cx="11940466" cy="2010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Get PSTH in each reward condition around GC [-250 +50]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Get the amount of monotonically modulated neurons </a:t>
            </a:r>
          </a:p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There are 4 types of neurons (S-M significant or not and M-L significant or not)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2BE6DB23-23E8-38C3-B752-7A8BCFB710E4}"/>
              </a:ext>
            </a:extLst>
          </p:cNvPr>
          <p:cNvSpPr txBox="1">
            <a:spLocks/>
          </p:cNvSpPr>
          <p:nvPr/>
        </p:nvSpPr>
        <p:spPr>
          <a:xfrm>
            <a:off x="115410" y="2785911"/>
            <a:ext cx="2760955" cy="449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What I expect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9C942866-0C6B-E559-EBBA-6D4E70B44AF1}"/>
              </a:ext>
            </a:extLst>
          </p:cNvPr>
          <p:cNvSpPr txBox="1">
            <a:spLocks/>
          </p:cNvSpPr>
          <p:nvPr/>
        </p:nvSpPr>
        <p:spPr>
          <a:xfrm>
            <a:off x="3080551" y="2785910"/>
            <a:ext cx="8996042" cy="449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表 21">
            <a:extLst>
              <a:ext uri="{FF2B5EF4-FFF2-40B4-BE49-F238E27FC236}">
                <a16:creationId xmlns:a16="http://schemas.microsoft.com/office/drawing/2014/main" id="{A6AB3DFF-FBA3-596E-0D64-DA28FE351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147232"/>
              </p:ext>
            </p:extLst>
          </p:nvPr>
        </p:nvGraphicFramePr>
        <p:xfrm>
          <a:off x="115410" y="3604808"/>
          <a:ext cx="2760956" cy="2858136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380478">
                  <a:extLst>
                    <a:ext uri="{9D8B030D-6E8A-4147-A177-3AD203B41FA5}">
                      <a16:colId xmlns:a16="http://schemas.microsoft.com/office/drawing/2014/main" val="4023456342"/>
                    </a:ext>
                  </a:extLst>
                </a:gridCol>
                <a:gridCol w="1380478">
                  <a:extLst>
                    <a:ext uri="{9D8B030D-6E8A-4147-A177-3AD203B41FA5}">
                      <a16:colId xmlns:a16="http://schemas.microsoft.com/office/drawing/2014/main" val="2642641032"/>
                    </a:ext>
                  </a:extLst>
                </a:gridCol>
              </a:tblGrid>
              <a:tr h="47635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%(Num/All)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971889"/>
                  </a:ext>
                </a:extLst>
              </a:tr>
              <a:tr h="4763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S-*-M-*-L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5%(5/96)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375534"/>
                  </a:ext>
                </a:extLst>
              </a:tr>
              <a:tr h="4763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S-*-M---L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7%(7/96)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36357"/>
                  </a:ext>
                </a:extLst>
              </a:tr>
              <a:tr h="4763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S---M-*-L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7%(7/96)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640264"/>
                  </a:ext>
                </a:extLst>
              </a:tr>
              <a:tr h="4763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S---M---L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11%(11/96)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763311"/>
                  </a:ext>
                </a:extLst>
              </a:tr>
              <a:tr h="4763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30%(30/96)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71158"/>
                  </a:ext>
                </a:extLst>
              </a:tr>
            </a:tbl>
          </a:graphicData>
        </a:graphic>
      </p:graphicFrame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6EC7DB98-B4E3-6C51-0885-EEC01B04A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42764"/>
              </p:ext>
            </p:extLst>
          </p:nvPr>
        </p:nvGraphicFramePr>
        <p:xfrm>
          <a:off x="3116062" y="3604808"/>
          <a:ext cx="8939816" cy="2858136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234954">
                  <a:extLst>
                    <a:ext uri="{9D8B030D-6E8A-4147-A177-3AD203B41FA5}">
                      <a16:colId xmlns:a16="http://schemas.microsoft.com/office/drawing/2014/main" val="952929561"/>
                    </a:ext>
                  </a:extLst>
                </a:gridCol>
                <a:gridCol w="2234954">
                  <a:extLst>
                    <a:ext uri="{9D8B030D-6E8A-4147-A177-3AD203B41FA5}">
                      <a16:colId xmlns:a16="http://schemas.microsoft.com/office/drawing/2014/main" val="1270924297"/>
                    </a:ext>
                  </a:extLst>
                </a:gridCol>
                <a:gridCol w="2234954">
                  <a:extLst>
                    <a:ext uri="{9D8B030D-6E8A-4147-A177-3AD203B41FA5}">
                      <a16:colId xmlns:a16="http://schemas.microsoft.com/office/drawing/2014/main" val="2386519465"/>
                    </a:ext>
                  </a:extLst>
                </a:gridCol>
                <a:gridCol w="2234954">
                  <a:extLst>
                    <a:ext uri="{9D8B030D-6E8A-4147-A177-3AD203B41FA5}">
                      <a16:colId xmlns:a16="http://schemas.microsoft.com/office/drawing/2014/main" val="750168120"/>
                    </a:ext>
                  </a:extLst>
                </a:gridCol>
              </a:tblGrid>
              <a:tr h="47635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0405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0411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341224"/>
                  </a:ext>
                </a:extLst>
              </a:tr>
              <a:tr h="4763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S-*-M-*-L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5%(5/96)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5%(5/96)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5%(5/96)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050946"/>
                  </a:ext>
                </a:extLst>
              </a:tr>
              <a:tr h="4763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S-*-M---L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7%(7/96)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7%(7/96)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7%(7/96)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262068"/>
                  </a:ext>
                </a:extLst>
              </a:tr>
              <a:tr h="4763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S---M-*-L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13%(12/96)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13%(12/96)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13%(12/96)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763929"/>
                  </a:ext>
                </a:extLst>
              </a:tr>
              <a:tr h="4763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S---M---L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15%(15/96)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15%(15/96)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15%(15/96)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504367"/>
                  </a:ext>
                </a:extLst>
              </a:tr>
              <a:tr h="4763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40%(39/96)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40%(39/96)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40%(39/96)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205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26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D14253-3A9D-C323-9B97-5D6BE604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106533"/>
            <a:ext cx="11940466" cy="64806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some PSTHs (after TO and around GC) </a:t>
            </a:r>
          </a:p>
        </p:txBody>
      </p:sp>
      <p:pic>
        <p:nvPicPr>
          <p:cNvPr id="4" name="図 3" descr="バットとボール&#10;&#10;低い精度で自動的に生成された説明">
            <a:extLst>
              <a:ext uri="{FF2B5EF4-FFF2-40B4-BE49-F238E27FC236}">
                <a16:creationId xmlns:a16="http://schemas.microsoft.com/office/drawing/2014/main" id="{58A5D19F-F707-3CB4-828E-B769935A2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24" y="1059893"/>
            <a:ext cx="1686367" cy="296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5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D14253-3A9D-C323-9B97-5D6BE604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106533"/>
            <a:ext cx="11940466" cy="648069"/>
          </a:xfrm>
        </p:spPr>
        <p:txBody>
          <a:bodyPr>
            <a:noAutofit/>
          </a:bodyPr>
          <a:lstStyle/>
          <a:p>
            <a:pPr algn="ctr"/>
            <a:r>
              <a:rPr lang="en-US" altLang="ja-JP" sz="2800" b="1" dirty="0">
                <a:latin typeface="Arial" panose="020B0604020202020204" pitchFamily="34" charset="0"/>
                <a:cs typeface="Arial" panose="020B0604020202020204" pitchFamily="34" charset="0"/>
              </a:rPr>
              <a:t>Does Reward Axis around GC show “stretching”?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E1F3B7-0738-A471-C46D-DC17FEE61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10" y="878889"/>
            <a:ext cx="11940466" cy="1722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pPr marL="457200" indent="-457200">
              <a:buAutoNum type="arabicPeriod"/>
            </a:pP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Get an average of firing rate in each reward condition (</a:t>
            </a:r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nneuron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nreward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(3)) around GC [-200 +50]</a:t>
            </a:r>
          </a:p>
          <a:p>
            <a:pPr marL="457200" indent="-457200">
              <a:buAutoNum type="arabicPeriod"/>
            </a:pP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Get reward Axis from them</a:t>
            </a:r>
            <a:endParaRPr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3C1F8DFF-3BE9-522D-51E5-D48F5B432B59}"/>
              </a:ext>
            </a:extLst>
          </p:cNvPr>
          <p:cNvSpPr txBox="1">
            <a:spLocks/>
          </p:cNvSpPr>
          <p:nvPr/>
        </p:nvSpPr>
        <p:spPr>
          <a:xfrm>
            <a:off x="115411" y="2087842"/>
            <a:ext cx="2079149" cy="449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We expect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E2247332-FBD7-F890-418D-186D025A2163}"/>
              </a:ext>
            </a:extLst>
          </p:cNvPr>
          <p:cNvSpPr txBox="1">
            <a:spLocks/>
          </p:cNvSpPr>
          <p:nvPr/>
        </p:nvSpPr>
        <p:spPr>
          <a:xfrm>
            <a:off x="2377441" y="2087841"/>
            <a:ext cx="9699152" cy="449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78CA14E-16E8-D8D9-A179-5EE0EEF12434}"/>
              </a:ext>
            </a:extLst>
          </p:cNvPr>
          <p:cNvSpPr txBox="1"/>
          <p:nvPr/>
        </p:nvSpPr>
        <p:spPr>
          <a:xfrm>
            <a:off x="2738388" y="5986114"/>
            <a:ext cx="70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0216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3C1FD339-7B31-F97B-ABA8-B2B728F94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6538" y="2692485"/>
            <a:ext cx="1514180" cy="3287196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B333C618-B8EA-6CAD-5D63-8EBA44F8F5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6772" y="2696295"/>
            <a:ext cx="1514180" cy="328719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A31763D5-BB79-F7D5-29ED-A6EBB1F2EC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3808" y="2698918"/>
            <a:ext cx="1514180" cy="3287196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CEBEAB8-21CE-5FCA-D76E-27AAEB5C4793}"/>
              </a:ext>
            </a:extLst>
          </p:cNvPr>
          <p:cNvSpPr txBox="1"/>
          <p:nvPr/>
        </p:nvSpPr>
        <p:spPr>
          <a:xfrm>
            <a:off x="4152034" y="5989980"/>
            <a:ext cx="70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0405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22E9565-EA77-6035-F5BF-057CFFD532DE}"/>
              </a:ext>
            </a:extLst>
          </p:cNvPr>
          <p:cNvSpPr txBox="1"/>
          <p:nvPr/>
        </p:nvSpPr>
        <p:spPr>
          <a:xfrm>
            <a:off x="5481408" y="5989980"/>
            <a:ext cx="70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0411</a:t>
            </a: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599E9DEC-FED0-36CF-90AA-D84B353C4D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4" y="2831948"/>
            <a:ext cx="1776409" cy="338103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91FAD4C-3D6C-5699-7889-E89D340002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6631" y="2992296"/>
            <a:ext cx="3837379" cy="287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5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D14253-3A9D-C323-9B97-5D6BE604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106533"/>
            <a:ext cx="11940466" cy="648069"/>
          </a:xfrm>
        </p:spPr>
        <p:txBody>
          <a:bodyPr>
            <a:noAutofit/>
          </a:bodyPr>
          <a:lstStyle/>
          <a:p>
            <a:pPr algn="ctr"/>
            <a:r>
              <a:rPr lang="en-US" altLang="ja-JP" sz="2800" b="1" dirty="0">
                <a:latin typeface="Arial" panose="020B0604020202020204" pitchFamily="34" charset="0"/>
                <a:cs typeface="Arial" panose="020B0604020202020204" pitchFamily="34" charset="0"/>
              </a:rPr>
              <a:t>Is Reward Axis and Difficulty Axis orthogonal?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E1F3B7-0738-A471-C46D-DC17FEE61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10" y="878889"/>
            <a:ext cx="11940466" cy="1722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pPr marL="457200" indent="-457200">
              <a:buAutoNum type="arabicPeriod"/>
            </a:pP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Get an average of firing rate in each reward condition (</a:t>
            </a:r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nneuron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nreward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(3)) after TO 150-350 </a:t>
            </a:r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Get reward Axis from them</a:t>
            </a:r>
            <a:endParaRPr lang="en-US" altLang="ja-JP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3C1F8DFF-3BE9-522D-51E5-D48F5B432B59}"/>
              </a:ext>
            </a:extLst>
          </p:cNvPr>
          <p:cNvSpPr txBox="1">
            <a:spLocks/>
          </p:cNvSpPr>
          <p:nvPr/>
        </p:nvSpPr>
        <p:spPr>
          <a:xfrm>
            <a:off x="115411" y="2087842"/>
            <a:ext cx="2079149" cy="449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We expect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E2247332-FBD7-F890-418D-186D025A2163}"/>
              </a:ext>
            </a:extLst>
          </p:cNvPr>
          <p:cNvSpPr txBox="1">
            <a:spLocks/>
          </p:cNvSpPr>
          <p:nvPr/>
        </p:nvSpPr>
        <p:spPr>
          <a:xfrm>
            <a:off x="2377441" y="2087841"/>
            <a:ext cx="9699152" cy="449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78CA14E-16E8-D8D9-A179-5EE0EEF12434}"/>
              </a:ext>
            </a:extLst>
          </p:cNvPr>
          <p:cNvSpPr txBox="1"/>
          <p:nvPr/>
        </p:nvSpPr>
        <p:spPr>
          <a:xfrm>
            <a:off x="2738388" y="5986114"/>
            <a:ext cx="70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0408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27882978-16B5-E0EC-2F9C-C3BD57B8D565}"/>
              </a:ext>
            </a:extLst>
          </p:cNvPr>
          <p:cNvSpPr txBox="1">
            <a:spLocks/>
          </p:cNvSpPr>
          <p:nvPr/>
        </p:nvSpPr>
        <p:spPr>
          <a:xfrm>
            <a:off x="136127" y="6492931"/>
            <a:ext cx="11940466" cy="36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b="1" dirty="0">
                <a:latin typeface="Arial" panose="020B0604020202020204" pitchFamily="34" charset="0"/>
                <a:cs typeface="Arial" panose="020B0604020202020204" pitchFamily="34" charset="0"/>
              </a:rPr>
              <a:t>Conclusion: The slope is bigger in Easy Condition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図 16" descr="アイコン&#10;&#10;自動的に生成された説明">
            <a:extLst>
              <a:ext uri="{FF2B5EF4-FFF2-40B4-BE49-F238E27FC236}">
                <a16:creationId xmlns:a16="http://schemas.microsoft.com/office/drawing/2014/main" id="{965C7B8F-D04C-A84E-A1D2-C0ECD437E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19" y="2587872"/>
            <a:ext cx="1678703" cy="380729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3FC23608-E447-4D40-6A53-BAAF4EF1A2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5401" y="2698918"/>
            <a:ext cx="1514180" cy="328719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759D420F-3ABB-F172-9396-EDA4146885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83825" y="2691915"/>
            <a:ext cx="1514180" cy="3287196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CBD39825-3DEB-F7AF-A8AF-03C9A88A81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9268" y="2684865"/>
            <a:ext cx="1514180" cy="3287196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6C6C1085-6CDE-C95B-3127-ED91C09167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8618" y="2688675"/>
            <a:ext cx="1514180" cy="328719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3C1FD339-7B31-F97B-ABA8-B2B728F944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6538" y="2692485"/>
            <a:ext cx="1514180" cy="3287196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B333C618-B8EA-6CAD-5D63-8EBA44F8F5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6772" y="2696295"/>
            <a:ext cx="1514180" cy="328719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A31763D5-BB79-F7D5-29ED-A6EBB1F2EC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3808" y="2698918"/>
            <a:ext cx="1514180" cy="3287196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CEBEAB8-21CE-5FCA-D76E-27AAEB5C4793}"/>
              </a:ext>
            </a:extLst>
          </p:cNvPr>
          <p:cNvSpPr txBox="1"/>
          <p:nvPr/>
        </p:nvSpPr>
        <p:spPr>
          <a:xfrm>
            <a:off x="4152034" y="5989980"/>
            <a:ext cx="70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0412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22E9565-EA77-6035-F5BF-057CFFD532DE}"/>
              </a:ext>
            </a:extLst>
          </p:cNvPr>
          <p:cNvSpPr txBox="1"/>
          <p:nvPr/>
        </p:nvSpPr>
        <p:spPr>
          <a:xfrm>
            <a:off x="5481408" y="5989980"/>
            <a:ext cx="70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0413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343F8EA-2C37-FB07-9865-AE817D76E673}"/>
              </a:ext>
            </a:extLst>
          </p:cNvPr>
          <p:cNvSpPr txBox="1"/>
          <p:nvPr/>
        </p:nvSpPr>
        <p:spPr>
          <a:xfrm>
            <a:off x="6933340" y="5982385"/>
            <a:ext cx="70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0414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E9D519D-D275-5630-BC6F-311C23DB9B9F}"/>
              </a:ext>
            </a:extLst>
          </p:cNvPr>
          <p:cNvSpPr txBox="1"/>
          <p:nvPr/>
        </p:nvSpPr>
        <p:spPr>
          <a:xfrm>
            <a:off x="8324296" y="5989980"/>
            <a:ext cx="70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0415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DD2E95D-25AA-1D7A-A013-08DB6C68F73C}"/>
              </a:ext>
            </a:extLst>
          </p:cNvPr>
          <p:cNvSpPr txBox="1"/>
          <p:nvPr/>
        </p:nvSpPr>
        <p:spPr>
          <a:xfrm>
            <a:off x="9740264" y="5972061"/>
            <a:ext cx="70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0419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2A79CF3-322D-D1C9-F271-7A90FA312279}"/>
              </a:ext>
            </a:extLst>
          </p:cNvPr>
          <p:cNvSpPr txBox="1"/>
          <p:nvPr/>
        </p:nvSpPr>
        <p:spPr>
          <a:xfrm>
            <a:off x="11128292" y="5993117"/>
            <a:ext cx="70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0420</a:t>
            </a:r>
          </a:p>
        </p:txBody>
      </p:sp>
    </p:spTree>
    <p:extLst>
      <p:ext uri="{BB962C8B-B14F-4D97-AF65-F5344CB8AC3E}">
        <p14:creationId xmlns:p14="http://schemas.microsoft.com/office/powerpoint/2010/main" val="4032427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458</Words>
  <Application>Microsoft Office PowerPoint</Application>
  <PresentationFormat>ワイド画面</PresentationFormat>
  <Paragraphs>97</Paragraphs>
  <Slides>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テーマ</vt:lpstr>
      <vt:lpstr>Experiment</vt:lpstr>
      <vt:lpstr>Motivation of the analysis</vt:lpstr>
      <vt:lpstr>Data change</vt:lpstr>
      <vt:lpstr>PowerPoint プレゼンテーション</vt:lpstr>
      <vt:lpstr>some PSTHs (after TO and around GC) </vt:lpstr>
      <vt:lpstr>Does Reward Axis around GC show “stretching”?</vt:lpstr>
      <vt:lpstr>Is Reward Axis and Difficulty Axis orthogonal?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</dc:title>
  <dc:creator>Hiroo Miyata</dc:creator>
  <cp:lastModifiedBy>Hiroo Miyata</cp:lastModifiedBy>
  <cp:revision>2</cp:revision>
  <dcterms:created xsi:type="dcterms:W3CDTF">2023-04-25T04:09:32Z</dcterms:created>
  <dcterms:modified xsi:type="dcterms:W3CDTF">2023-04-25T05:10:44Z</dcterms:modified>
</cp:coreProperties>
</file>