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360" r:id="rId3"/>
    <p:sldId id="452" r:id="rId4"/>
    <p:sldId id="458" r:id="rId5"/>
    <p:sldId id="455" r:id="rId6"/>
    <p:sldId id="451" r:id="rId7"/>
    <p:sldId id="417" r:id="rId8"/>
    <p:sldId id="456" r:id="rId9"/>
    <p:sldId id="459" r:id="rId10"/>
    <p:sldId id="461" r:id="rId11"/>
    <p:sldId id="460" r:id="rId12"/>
    <p:sldId id="4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AC044B5-CE88-4DFA-8B78-F7DC51FE9FC4}">
          <p14:sldIdLst>
            <p14:sldId id="292"/>
            <p14:sldId id="360"/>
            <p14:sldId id="452"/>
            <p14:sldId id="458"/>
            <p14:sldId id="455"/>
            <p14:sldId id="451"/>
            <p14:sldId id="417"/>
            <p14:sldId id="456"/>
            <p14:sldId id="459"/>
            <p14:sldId id="461"/>
            <p14:sldId id="460"/>
            <p14:sldId id="4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88048-E15D-462C-B883-0DB3B29D49B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E0F4A-E449-4070-9B19-39FF5E15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E0F4A-E449-4070-9B19-39FF5E156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C8A4A-8BDC-2247-9545-04B679C3B54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6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C8A4A-8BDC-2247-9545-04B679C3B54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49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E0F4A-E449-4070-9B19-39FF5E156D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60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C8A4A-8BDC-2247-9545-04B679C3B54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806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C8A4A-8BDC-2247-9545-04B679C3B54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54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C8A4A-8BDC-2247-9545-04B679C3B54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79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7F289-0668-8914-752F-7B8EBAD8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59280F-73D2-0C50-BDF2-017382B11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60A492-5DDB-9BCD-171B-3875BDB6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42394-D738-7E4E-E0BC-692F42A3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AB5A2-4B57-5A3D-51BC-53C0D5D3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70826-B049-222D-BFED-DB9C84E3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EF3FFD-D5D5-1A83-50B8-6C828B0F1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EDF5A-E99B-0C7F-3EE9-815DF859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AC61EC-154C-5D7A-8EA3-BDA8AABF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65B955-C49F-7178-A8C9-AB0E4628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2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E36695-1876-39F4-38B1-36E5CE2AB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AE6C60-95D1-D0A2-6DAF-C95901261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6C1B35-37CA-316D-D8E7-ECCC1215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2873C8-938F-F474-3822-6EFFB9F6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6E7A9-F6C3-E223-8031-5D62C2EB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D9B12F-F1FC-3702-C20F-079C2B8D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1FC1A9-DA24-B1F0-00D9-DBF2BA64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4094B-C10D-45D6-2468-B60B1CCB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F47A46-A6E8-2C26-013D-83AA8F51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90E45-ADAA-B65D-3B8E-BDD1AE46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262048-DE73-3915-A5F0-F831805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842F25-2697-B46F-DCB8-30E87CE19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576DDF-D4F5-2112-BA4D-56D0C617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C7A8A9-FFC6-57DA-A588-4B2F90C9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709A9B-8295-EA27-50FC-FCF36505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49BC7-82F5-7591-0E44-13AA4148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00A4D-75B5-BF59-E0EE-756E87E40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FBC0F0-6DC3-EF76-ED21-565322B7C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A607AF-9B27-5E30-9269-29C53EE4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2151FE-2975-9A1E-8505-27A00432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A6056-2E36-2A0A-BE90-FD7378F2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9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82094-030C-46A4-A3A3-4DBB3BF7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A40E56-2741-EF1E-343D-6BCBA441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F278FB-907B-1EE2-5DF6-B66A00171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2D9F99-5FE4-B630-98DE-CFC499132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7A0071-A843-4DAD-1E43-081032E55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C80917-3CC5-4B3A-39EB-F06030B6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2A41A8-E451-8CE3-2090-CEBF412B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B3FF75-2883-E5D7-E04A-6EEDD181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6C51B-02B6-3084-EC18-B2F7E43D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7AAB50-8BE8-0B6B-8795-6CDEFB39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822112-12E2-6D11-5A2C-99EC42C6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F8BCC7-43E4-DDE2-971A-FAC8DD77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1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61BC44-9AA5-757C-ABA0-C5B56D40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FE76BF-CA74-FD50-8850-29DB23B2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C43B4B-6F47-70DB-23EA-7903F633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BA5BA-04D0-C48F-10E2-2A83FCA1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FCF94E-C164-BFB1-146C-3AE141830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A1EE0C-35B9-71E0-6987-23662C6AA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05903F-0E35-9913-0FAE-D14D3048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54883-10AF-AD7C-0DC5-3BC2BC48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CCE353-2F5F-4630-DC74-54D14A4D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1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F7450-9B86-EBA5-0DA7-76163087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00E209-02B0-BEBE-DA4D-5B0246952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3113BE-101D-6FEC-7F8A-2DD1EC202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930F39-507E-BF39-1DF9-215D2D93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963155-EFF5-6DC0-5FEB-13A37165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B1824A-2A10-BB33-00ED-87DB674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AA4D18-F234-E9C4-0D83-1B56A14D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7DD4B7-7651-9764-A233-458F85433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C19FF6-5E24-1D06-F5E2-FFD0C088F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F3043-1AC2-4C07-B4FE-8FCD0648D35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C1045D-CDEE-6103-5880-464D85947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60A43-0914-13EF-214F-694C6D8E7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1.jpg"/><Relationship Id="rId10" Type="http://schemas.openxmlformats.org/officeDocument/2006/relationships/image" Target="../media/image19.jpg"/><Relationship Id="rId4" Type="http://schemas.openxmlformats.org/officeDocument/2006/relationships/image" Target="../media/image15.jpg"/><Relationship Id="rId9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A7710-E2B1-C800-FDA8-9F4C0B9B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20230426</a:t>
            </a:r>
            <a:endParaRPr lang="en-US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E565A-52C1-0525-E984-324A0F288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4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Does Reward Axis around GC show “stretching” in trivial task?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an average of firing rate in each reward condition (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nneuron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nreward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(3)) around GC [-150 +50]</a:t>
            </a:r>
          </a:p>
          <a:p>
            <a:pPr marL="457200" indent="-457200">
              <a:buAutoNum type="arabicPeriod"/>
            </a:pP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Use Focus difficulty is 3 or 4 ( there are 1,2,3,4 in focus level ( 1: hard, 4: easy)</a:t>
            </a: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C1F8DFF-3BE9-522D-51E5-D48F5B432B59}"/>
              </a:ext>
            </a:extLst>
          </p:cNvPr>
          <p:cNvSpPr txBox="1">
            <a:spLocks/>
          </p:cNvSpPr>
          <p:nvPr/>
        </p:nvSpPr>
        <p:spPr>
          <a:xfrm>
            <a:off x="115411" y="2087842"/>
            <a:ext cx="2079149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We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2247332-FBD7-F890-418D-186D025A2163}"/>
              </a:ext>
            </a:extLst>
          </p:cNvPr>
          <p:cNvSpPr txBox="1">
            <a:spLocks/>
          </p:cNvSpPr>
          <p:nvPr/>
        </p:nvSpPr>
        <p:spPr>
          <a:xfrm>
            <a:off x="2377441" y="2087841"/>
            <a:ext cx="969915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8CA14E-16E8-D8D9-A179-5EE0EEF12434}"/>
              </a:ext>
            </a:extLst>
          </p:cNvPr>
          <p:cNvSpPr txBox="1"/>
          <p:nvPr/>
        </p:nvSpPr>
        <p:spPr>
          <a:xfrm>
            <a:off x="2738388" y="5986114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0216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3C1FD339-7B31-F97B-ABA8-B2B728F94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538" y="2695990"/>
            <a:ext cx="1514179" cy="328018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B333C618-B8EA-6CAD-5D63-8EBA44F8F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772" y="2699800"/>
            <a:ext cx="1514179" cy="3280185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31763D5-BB79-F7D5-29ED-A6EBB1F2E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3808" y="2702423"/>
            <a:ext cx="1514179" cy="328018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CEBEAB8-21CE-5FCA-D76E-27AAEB5C4793}"/>
              </a:ext>
            </a:extLst>
          </p:cNvPr>
          <p:cNvSpPr txBox="1"/>
          <p:nvPr/>
        </p:nvSpPr>
        <p:spPr>
          <a:xfrm>
            <a:off x="4152034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0405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2E9565-EA77-6035-F5BF-057CFFD532DE}"/>
              </a:ext>
            </a:extLst>
          </p:cNvPr>
          <p:cNvSpPr txBox="1"/>
          <p:nvPr/>
        </p:nvSpPr>
        <p:spPr>
          <a:xfrm>
            <a:off x="5481408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0414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99E9DEC-FED0-36CF-90AA-D84B353C4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4" y="2831948"/>
            <a:ext cx="1776409" cy="33810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1FAD4C-3D6C-5699-7889-E89D340002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6632" y="2992296"/>
            <a:ext cx="3837377" cy="28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Autofit/>
          </a:bodyPr>
          <a:lstStyle/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latin typeface="Arial" panose="020B0604020202020204" pitchFamily="34" charset="0"/>
              </a:rPr>
              <a:t>Rocky showed stretching b/w M and L?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C1F8DFF-3BE9-522D-51E5-D48F5B432B59}"/>
              </a:ext>
            </a:extLst>
          </p:cNvPr>
          <p:cNvSpPr txBox="1">
            <a:spLocks/>
          </p:cNvSpPr>
          <p:nvPr/>
        </p:nvSpPr>
        <p:spPr>
          <a:xfrm>
            <a:off x="115411" y="1767802"/>
            <a:ext cx="3706781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Satchel’s data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2247332-FBD7-F890-418D-186D025A2163}"/>
              </a:ext>
            </a:extLst>
          </p:cNvPr>
          <p:cNvSpPr txBox="1">
            <a:spLocks/>
          </p:cNvSpPr>
          <p:nvPr/>
        </p:nvSpPr>
        <p:spPr>
          <a:xfrm>
            <a:off x="4177311" y="1767801"/>
            <a:ext cx="789928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Rocky’s data (Large – Medium)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91FAD4C-3D6C-5699-7889-E89D34000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7311" y="2672256"/>
            <a:ext cx="3837377" cy="287693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8BEDC22-F5CF-CC0E-D245-973A2FF11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410" y="2672255"/>
            <a:ext cx="3837377" cy="28769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167ACD4-A9FA-FCAF-37F8-E59C787AF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4471" y="2672256"/>
            <a:ext cx="3837376" cy="28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Does Reward Axis after TO show “stretching”?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an average of firing rate in each reward condition (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nneuron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nreward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(3)) after TO[+200 +400]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reward Axis from them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C1F8DFF-3BE9-522D-51E5-D48F5B432B59}"/>
              </a:ext>
            </a:extLst>
          </p:cNvPr>
          <p:cNvSpPr txBox="1">
            <a:spLocks/>
          </p:cNvSpPr>
          <p:nvPr/>
        </p:nvSpPr>
        <p:spPr>
          <a:xfrm>
            <a:off x="115411" y="2087842"/>
            <a:ext cx="2079149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We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2247332-FBD7-F890-418D-186D025A2163}"/>
              </a:ext>
            </a:extLst>
          </p:cNvPr>
          <p:cNvSpPr txBox="1">
            <a:spLocks/>
          </p:cNvSpPr>
          <p:nvPr/>
        </p:nvSpPr>
        <p:spPr>
          <a:xfrm>
            <a:off x="2377441" y="2087841"/>
            <a:ext cx="969915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8CA14E-16E8-D8D9-A179-5EE0EEF12434}"/>
              </a:ext>
            </a:extLst>
          </p:cNvPr>
          <p:cNvSpPr txBox="1"/>
          <p:nvPr/>
        </p:nvSpPr>
        <p:spPr>
          <a:xfrm>
            <a:off x="2738388" y="5986114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0216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3C1FD339-7B31-F97B-ABA8-B2B728F94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538" y="2695990"/>
            <a:ext cx="1514179" cy="328018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B333C618-B8EA-6CAD-5D63-8EBA44F8F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772" y="2699800"/>
            <a:ext cx="1514179" cy="3280185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31763D5-BB79-F7D5-29ED-A6EBB1F2E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3808" y="2702423"/>
            <a:ext cx="1514179" cy="328018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CEBEAB8-21CE-5FCA-D76E-27AAEB5C4793}"/>
              </a:ext>
            </a:extLst>
          </p:cNvPr>
          <p:cNvSpPr txBox="1"/>
          <p:nvPr/>
        </p:nvSpPr>
        <p:spPr>
          <a:xfrm>
            <a:off x="4152034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0405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2E9565-EA77-6035-F5BF-057CFFD532DE}"/>
              </a:ext>
            </a:extLst>
          </p:cNvPr>
          <p:cNvSpPr txBox="1"/>
          <p:nvPr/>
        </p:nvSpPr>
        <p:spPr>
          <a:xfrm>
            <a:off x="5481408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0414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99E9DEC-FED0-36CF-90AA-D84B353C4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4" y="2831948"/>
            <a:ext cx="1776409" cy="33810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1FAD4C-3D6C-5699-7889-E89D340002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6632" y="2992296"/>
            <a:ext cx="3837377" cy="28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587257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</a:rPr>
              <a:t>Interleaved Days</a:t>
            </a:r>
            <a:endParaRPr lang="en-US" sz="2000" i="0" dirty="0"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Experiment date : 20230216~20220414 (3 days)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Monkey : Satchel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Task type : Focus task: color change detection + delayed reach task (16% are catch trials)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Parameters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Direction : 8 directions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Reward : small (</a:t>
            </a:r>
            <a:r>
              <a:rPr lang="en-US" sz="20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50ul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) medium (</a:t>
            </a:r>
            <a:r>
              <a:rPr lang="en-US" sz="2000" dirty="0">
                <a:latin typeface="Arial" panose="020B0604020202020204" pitchFamily="34" charset="0"/>
              </a:rPr>
              <a:t>15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0ul) large (400ul) rewards cued by shapes inside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Target size : either tiny (25mm rad) or huge (38mm rad)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difficulty: 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 length: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500~2000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Data size: 2000 trials per day.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The data for my analysis: the trials which passed Go Cue and achieved to reach the target</a:t>
            </a:r>
            <a:endParaRPr lang="en-US" sz="1200" dirty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How did Adi spike sort?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2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Motivation of the analysis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587257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</a:rPr>
              <a:t>Does the task difficulty in focus task alter the M1 reward encoding in the same way we saw in Rocky’s data?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</a:rPr>
              <a:t>The preliminary results about Reward Axis around GC in Rocky’s data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Stretching</a:t>
            </a:r>
          </a:p>
          <a:p>
            <a:pPr marL="914400" lvl="1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Would be happened if the success rates differ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Intersection in the middle</a:t>
            </a:r>
          </a:p>
          <a:p>
            <a:pPr marL="914400" lvl="1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Wouldn’t be happened since Small reward is not 0 mL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Reward Axis and Difficulty Axis was orthogonal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0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031A72-2872-98DF-9D50-78F3A5AA5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1" y="1566862"/>
            <a:ext cx="11344275" cy="3724275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33CA18DF-BB06-2508-2B49-C244362E65A9}"/>
              </a:ext>
            </a:extLst>
          </p:cNvPr>
          <p:cNvSpPr txBox="1">
            <a:spLocks/>
          </p:cNvSpPr>
          <p:nvPr/>
        </p:nvSpPr>
        <p:spPr>
          <a:xfrm>
            <a:off x="125766" y="199838"/>
            <a:ext cx="11940466" cy="64806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 size clearly affects success rate</a:t>
            </a:r>
          </a:p>
        </p:txBody>
      </p:sp>
    </p:spTree>
    <p:extLst>
      <p:ext uri="{BB962C8B-B14F-4D97-AF65-F5344CB8AC3E}">
        <p14:creationId xmlns:p14="http://schemas.microsoft.com/office/powerpoint/2010/main" val="19800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6A1C6B49-3F41-8685-0A27-3C9665A99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641" y="4107739"/>
            <a:ext cx="2920374" cy="218944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73C92AB-642F-0768-DFC1-FE02F1657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591" y="1169574"/>
            <a:ext cx="2920374" cy="218944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9F92F0A-D1E6-BE21-C1E8-55D78EC61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8277" y="1177471"/>
            <a:ext cx="2920374" cy="218944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A71A3F8-5D75-3402-EA89-AD7CF8ED1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2668" y="4169305"/>
            <a:ext cx="2920374" cy="21894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some PSTHs (after TO and around GC)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775A665-0663-B41B-029C-DB6E8DEDD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8958" y="1177471"/>
            <a:ext cx="2920374" cy="21894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58E8AB0-C2A4-BFE5-196C-C0F1B54911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4766" y="1177471"/>
            <a:ext cx="2920375" cy="2189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FECC6A2-89DE-8153-9179-9688FC2B1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3486" y="4107160"/>
            <a:ext cx="2920375" cy="21894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83AB63E-89E9-2FBF-44F3-395C736E5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9323" y="4028108"/>
            <a:ext cx="3131262" cy="234755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FD3D56-F89B-D1ED-6AF4-8BBCC4B6B1DD}"/>
              </a:ext>
            </a:extLst>
          </p:cNvPr>
          <p:cNvSpPr txBox="1"/>
          <p:nvPr/>
        </p:nvSpPr>
        <p:spPr>
          <a:xfrm>
            <a:off x="1696883" y="808139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0216-neuron #7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646B02-982D-9633-F42B-11E6CF8B6FB0}"/>
              </a:ext>
            </a:extLst>
          </p:cNvPr>
          <p:cNvSpPr txBox="1"/>
          <p:nvPr/>
        </p:nvSpPr>
        <p:spPr>
          <a:xfrm>
            <a:off x="7556513" y="728376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0216-neuron #52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A36050-F2C9-BCB4-6167-5C3718C0CA95}"/>
              </a:ext>
            </a:extLst>
          </p:cNvPr>
          <p:cNvSpPr txBox="1"/>
          <p:nvPr/>
        </p:nvSpPr>
        <p:spPr>
          <a:xfrm>
            <a:off x="1883498" y="3517641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0405-neuron #37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A91FB1-732A-AE25-A43C-1CBC428D7C69}"/>
              </a:ext>
            </a:extLst>
          </p:cNvPr>
          <p:cNvSpPr txBox="1"/>
          <p:nvPr/>
        </p:nvSpPr>
        <p:spPr>
          <a:xfrm>
            <a:off x="7556513" y="3504361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0414-neuron #33</a:t>
            </a:r>
          </a:p>
        </p:txBody>
      </p:sp>
    </p:spTree>
    <p:extLst>
      <p:ext uri="{BB962C8B-B14F-4D97-AF65-F5344CB8AC3E}">
        <p14:creationId xmlns:p14="http://schemas.microsoft.com/office/powerpoint/2010/main" val="327205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76D8400-48FA-A8B5-81F8-88A53DCA8468}"/>
              </a:ext>
            </a:extLst>
          </p:cNvPr>
          <p:cNvSpPr/>
          <p:nvPr/>
        </p:nvSpPr>
        <p:spPr>
          <a:xfrm>
            <a:off x="0" y="42701"/>
            <a:ext cx="12192000" cy="69368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there enough neurons which is modulated by reward </a:t>
            </a:r>
            <a:endParaRPr kumimoji="1" lang="ja-JP" alt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コンテンツ プレースホルダー 2">
            <a:extLst>
              <a:ext uri="{FF2B5EF4-FFF2-40B4-BE49-F238E27FC236}">
                <a16:creationId xmlns:a16="http://schemas.microsoft.com/office/drawing/2014/main" id="{5ADEB393-A226-F59F-4A8F-30A28BC0BC30}"/>
              </a:ext>
            </a:extLst>
          </p:cNvPr>
          <p:cNvSpPr txBox="1">
            <a:spLocks/>
          </p:cNvSpPr>
          <p:nvPr/>
        </p:nvSpPr>
        <p:spPr>
          <a:xfrm>
            <a:off x="115410" y="901272"/>
            <a:ext cx="11940466" cy="2010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the average firing rate in each reward condition around GC [-250 +50]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the amount of monotonically modulated neurons </a:t>
            </a:r>
          </a:p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There are 4 types of neurons (S-M significant or not and M-L significant or not) (p &lt; 0.05)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E6DB23-23E8-38C3-B752-7A8BCFB710E4}"/>
              </a:ext>
            </a:extLst>
          </p:cNvPr>
          <p:cNvSpPr txBox="1">
            <a:spLocks/>
          </p:cNvSpPr>
          <p:nvPr/>
        </p:nvSpPr>
        <p:spPr>
          <a:xfrm>
            <a:off x="115410" y="2528455"/>
            <a:ext cx="2760955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C942866-0C6B-E559-EBBA-6D4E70B44AF1}"/>
              </a:ext>
            </a:extLst>
          </p:cNvPr>
          <p:cNvSpPr txBox="1">
            <a:spLocks/>
          </p:cNvSpPr>
          <p:nvPr/>
        </p:nvSpPr>
        <p:spPr>
          <a:xfrm>
            <a:off x="3080551" y="2528454"/>
            <a:ext cx="899604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 21">
            <a:extLst>
              <a:ext uri="{FF2B5EF4-FFF2-40B4-BE49-F238E27FC236}">
                <a16:creationId xmlns:a16="http://schemas.microsoft.com/office/drawing/2014/main" id="{A6AB3DFF-FBA3-596E-0D64-DA28FE351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22628"/>
              </p:ext>
            </p:extLst>
          </p:nvPr>
        </p:nvGraphicFramePr>
        <p:xfrm>
          <a:off x="115410" y="3107654"/>
          <a:ext cx="2760956" cy="285813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109708">
                  <a:extLst>
                    <a:ext uri="{9D8B030D-6E8A-4147-A177-3AD203B41FA5}">
                      <a16:colId xmlns:a16="http://schemas.microsoft.com/office/drawing/2014/main" val="4023456342"/>
                    </a:ext>
                  </a:extLst>
                </a:gridCol>
                <a:gridCol w="1651248">
                  <a:extLst>
                    <a:ext uri="{9D8B030D-6E8A-4147-A177-3AD203B41FA5}">
                      <a16:colId xmlns:a16="http://schemas.microsoft.com/office/drawing/2014/main" val="2642641032"/>
                    </a:ext>
                  </a:extLst>
                </a:gridCol>
              </a:tblGrid>
              <a:tr h="4763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%(Num/All)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71889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S-*-M-*-L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6%(7/130)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375534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S-*-M---L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26%(33/130)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36357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S---M-*-L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6%(8/130)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40264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S---M---L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28%(37/130)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763311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66%(85/130)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7115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6EC7DB98-B4E3-6C51-0885-EEC01B04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19085"/>
              </p:ext>
            </p:extLst>
          </p:nvPr>
        </p:nvGraphicFramePr>
        <p:xfrm>
          <a:off x="3116062" y="3107654"/>
          <a:ext cx="8939816" cy="285813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34954">
                  <a:extLst>
                    <a:ext uri="{9D8B030D-6E8A-4147-A177-3AD203B41FA5}">
                      <a16:colId xmlns:a16="http://schemas.microsoft.com/office/drawing/2014/main" val="952929561"/>
                    </a:ext>
                  </a:extLst>
                </a:gridCol>
                <a:gridCol w="2234954">
                  <a:extLst>
                    <a:ext uri="{9D8B030D-6E8A-4147-A177-3AD203B41FA5}">
                      <a16:colId xmlns:a16="http://schemas.microsoft.com/office/drawing/2014/main" val="1270924297"/>
                    </a:ext>
                  </a:extLst>
                </a:gridCol>
                <a:gridCol w="2234954">
                  <a:extLst>
                    <a:ext uri="{9D8B030D-6E8A-4147-A177-3AD203B41FA5}">
                      <a16:colId xmlns:a16="http://schemas.microsoft.com/office/drawing/2014/main" val="2386519465"/>
                    </a:ext>
                  </a:extLst>
                </a:gridCol>
                <a:gridCol w="2234954">
                  <a:extLst>
                    <a:ext uri="{9D8B030D-6E8A-4147-A177-3AD203B41FA5}">
                      <a16:colId xmlns:a16="http://schemas.microsoft.com/office/drawing/2014/main" val="750168120"/>
                    </a:ext>
                  </a:extLst>
                </a:gridCol>
              </a:tblGrid>
              <a:tr h="4763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0216 (n=652)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0405 (n=455)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0414 (n=472)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341224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S-*-M-*-L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16%(15/96)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9%(9/96)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2%(2/96)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>
                        <a:alpha val="6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50946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S-*-M---L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10%(10/96)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8%(8/96)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8%(8/96)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262068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S---M-*-L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16%(15/96)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14%(13/96)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5%(5/96)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763929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S---M---L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25%(24/96)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39%(37/96)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31%(29/96)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504367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67%(64/96)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70%(67/96)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46%(44/96)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20578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B80ECB-1A0B-2ACC-3DE3-FDD31AA57CA1}"/>
              </a:ext>
            </a:extLst>
          </p:cNvPr>
          <p:cNvSpPr txBox="1"/>
          <p:nvPr/>
        </p:nvSpPr>
        <p:spPr>
          <a:xfrm>
            <a:off x="115409" y="5991514"/>
            <a:ext cx="276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Day2 in Rocky’s data</a:t>
            </a:r>
          </a:p>
          <a:p>
            <a:pPr algn="ctr"/>
            <a:r>
              <a:rPr lang="en-US" b="1" dirty="0"/>
              <a:t>(1100 trials)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A09B8E-C0B1-849D-3348-ED96C396D663}"/>
              </a:ext>
            </a:extLst>
          </p:cNvPr>
          <p:cNvSpPr txBox="1"/>
          <p:nvPr/>
        </p:nvSpPr>
        <p:spPr>
          <a:xfrm>
            <a:off x="4972973" y="5991514"/>
            <a:ext cx="710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Satchel’s data</a:t>
            </a:r>
          </a:p>
          <a:p>
            <a:pPr algn="ctr"/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1500</a:t>
            </a:r>
            <a:r>
              <a:rPr lang="en-US" b="1" dirty="0"/>
              <a:t> trials)</a:t>
            </a:r>
          </a:p>
        </p:txBody>
      </p:sp>
    </p:spTree>
    <p:extLst>
      <p:ext uri="{BB962C8B-B14F-4D97-AF65-F5344CB8AC3E}">
        <p14:creationId xmlns:p14="http://schemas.microsoft.com/office/powerpoint/2010/main" val="14632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Does Reward Axis around GC show “stretching”?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an average of firing rate in each reward condition (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nneuron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nreward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(3)) around GC [-150 +50]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reward Axis from them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C1F8DFF-3BE9-522D-51E5-D48F5B432B59}"/>
              </a:ext>
            </a:extLst>
          </p:cNvPr>
          <p:cNvSpPr txBox="1">
            <a:spLocks/>
          </p:cNvSpPr>
          <p:nvPr/>
        </p:nvSpPr>
        <p:spPr>
          <a:xfrm>
            <a:off x="115411" y="2087842"/>
            <a:ext cx="2079149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We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2247332-FBD7-F890-418D-186D025A2163}"/>
              </a:ext>
            </a:extLst>
          </p:cNvPr>
          <p:cNvSpPr txBox="1">
            <a:spLocks/>
          </p:cNvSpPr>
          <p:nvPr/>
        </p:nvSpPr>
        <p:spPr>
          <a:xfrm>
            <a:off x="2377441" y="2087841"/>
            <a:ext cx="969915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8CA14E-16E8-D8D9-A179-5EE0EEF12434}"/>
              </a:ext>
            </a:extLst>
          </p:cNvPr>
          <p:cNvSpPr txBox="1"/>
          <p:nvPr/>
        </p:nvSpPr>
        <p:spPr>
          <a:xfrm>
            <a:off x="2738388" y="5986114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0216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3C1FD339-7B31-F97B-ABA8-B2B728F94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538" y="2695990"/>
            <a:ext cx="1514180" cy="328018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B333C618-B8EA-6CAD-5D63-8EBA44F8F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772" y="2699800"/>
            <a:ext cx="1514180" cy="3280185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31763D5-BB79-F7D5-29ED-A6EBB1F2E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3808" y="2702423"/>
            <a:ext cx="1514180" cy="328018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CEBEAB8-21CE-5FCA-D76E-27AAEB5C4793}"/>
              </a:ext>
            </a:extLst>
          </p:cNvPr>
          <p:cNvSpPr txBox="1"/>
          <p:nvPr/>
        </p:nvSpPr>
        <p:spPr>
          <a:xfrm>
            <a:off x="4152034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0405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2E9565-EA77-6035-F5BF-057CFFD532DE}"/>
              </a:ext>
            </a:extLst>
          </p:cNvPr>
          <p:cNvSpPr txBox="1"/>
          <p:nvPr/>
        </p:nvSpPr>
        <p:spPr>
          <a:xfrm>
            <a:off x="5481408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0414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99E9DEC-FED0-36CF-90AA-D84B353C4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4" y="2831948"/>
            <a:ext cx="1776409" cy="33810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1FAD4C-3D6C-5699-7889-E89D340002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6632" y="2992296"/>
            <a:ext cx="3837377" cy="28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Is Reward Axis and Difficulty Axis orthogonal?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an average of firing rate in each reward condition (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nneuron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nreward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(3)) around GC [-150 +50]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reward Axis from them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C1F8DFF-3BE9-522D-51E5-D48F5B432B59}"/>
              </a:ext>
            </a:extLst>
          </p:cNvPr>
          <p:cNvSpPr txBox="1">
            <a:spLocks/>
          </p:cNvSpPr>
          <p:nvPr/>
        </p:nvSpPr>
        <p:spPr>
          <a:xfrm>
            <a:off x="115411" y="2087842"/>
            <a:ext cx="2317071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We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2247332-FBD7-F890-418D-186D025A2163}"/>
              </a:ext>
            </a:extLst>
          </p:cNvPr>
          <p:cNvSpPr txBox="1">
            <a:spLocks/>
          </p:cNvSpPr>
          <p:nvPr/>
        </p:nvSpPr>
        <p:spPr>
          <a:xfrm>
            <a:off x="2559017" y="2087841"/>
            <a:ext cx="9517576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93B869B-0920-8933-A724-ABA47FCE1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9017" y="2702423"/>
            <a:ext cx="1514180" cy="32801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B2F9B29-106D-2B68-7CD9-CFC04F568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3197" y="2698924"/>
            <a:ext cx="1514179" cy="32801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717830C-11B7-02A9-5E17-6B25CC5B1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8787" y="2698926"/>
            <a:ext cx="1514179" cy="328018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FD7BC9-D45B-3051-74E4-CB59A9DDBD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967" y="2698925"/>
            <a:ext cx="1514179" cy="32801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89F6288-5B80-9C73-DBE8-1909E871F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51104" y="2698925"/>
            <a:ext cx="1514179" cy="32801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174DCFF-5E5F-4C51-E3CC-A4CF40B8F6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5284" y="2698924"/>
            <a:ext cx="1514179" cy="328018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057860-BD21-1430-BF54-6FA839BCC651}"/>
              </a:ext>
            </a:extLst>
          </p:cNvPr>
          <p:cNvSpPr txBox="1"/>
          <p:nvPr/>
        </p:nvSpPr>
        <p:spPr>
          <a:xfrm>
            <a:off x="3098308" y="5832218"/>
            <a:ext cx="225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66.3°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D0D72F0-04E3-41B5-467F-01AD7257E6CC}"/>
              </a:ext>
            </a:extLst>
          </p:cNvPr>
          <p:cNvSpPr txBox="1"/>
          <p:nvPr/>
        </p:nvSpPr>
        <p:spPr>
          <a:xfrm>
            <a:off x="6425012" y="5832218"/>
            <a:ext cx="225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61.0°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0F09E5F-B118-17B6-8F0A-B9849D3D6FD7}"/>
              </a:ext>
            </a:extLst>
          </p:cNvPr>
          <p:cNvSpPr txBox="1"/>
          <p:nvPr/>
        </p:nvSpPr>
        <p:spPr>
          <a:xfrm>
            <a:off x="9695304" y="5832218"/>
            <a:ext cx="225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90.3°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681523C-BBF9-5126-77C2-0C6F7F6B26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5016" y="3047128"/>
            <a:ext cx="1193823" cy="258619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E19F80C-1F8A-865D-4307-F6CD5747B356}"/>
              </a:ext>
            </a:extLst>
          </p:cNvPr>
          <p:cNvSpPr txBox="1"/>
          <p:nvPr/>
        </p:nvSpPr>
        <p:spPr>
          <a:xfrm>
            <a:off x="263372" y="5617558"/>
            <a:ext cx="1910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>
                <a:latin typeface="Arial" panose="020B0604020202020204" pitchFamily="34" charset="0"/>
                <a:cs typeface="Arial" panose="020B0604020202020204" pitchFamily="34" charset="0"/>
              </a:rPr>
              <a:t>Rocky data Day1 – 95.9 °</a:t>
            </a:r>
            <a:endParaRPr kumimoji="1" lang="ja-JP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4EA8663-1916-F875-96AE-E042F04093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410" y="3047128"/>
            <a:ext cx="1193823" cy="258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2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3CA18DF-BB06-2508-2B49-C244362E65A9}"/>
              </a:ext>
            </a:extLst>
          </p:cNvPr>
          <p:cNvSpPr txBox="1">
            <a:spLocks/>
          </p:cNvSpPr>
          <p:nvPr/>
        </p:nvSpPr>
        <p:spPr>
          <a:xfrm>
            <a:off x="125766" y="199838"/>
            <a:ext cx="11940466" cy="64806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C2D697F-ABC0-3401-EDE9-33AED999AC06}"/>
              </a:ext>
            </a:extLst>
          </p:cNvPr>
          <p:cNvSpPr txBox="1">
            <a:spLocks/>
          </p:cNvSpPr>
          <p:nvPr/>
        </p:nvSpPr>
        <p:spPr>
          <a:xfrm>
            <a:off x="115410" y="878889"/>
            <a:ext cx="11940466" cy="58725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Arial" panose="020B0604020202020204" pitchFamily="34" charset="0"/>
              </a:rPr>
              <a:t>Stretching</a:t>
            </a:r>
          </a:p>
          <a:p>
            <a:pPr marL="914400" lvl="1" indent="-4572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Couldn’t see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Arial" panose="020B0604020202020204" pitchFamily="34" charset="0"/>
              </a:rPr>
              <a:t>Reward Axis and Difficulty Axis was orthogonal</a:t>
            </a:r>
          </a:p>
          <a:p>
            <a:pPr marL="914400" lvl="1" indent="-4572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Couldn’t see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What causes the difference?</a:t>
            </a:r>
          </a:p>
          <a:p>
            <a:pPr marL="514350" indent="-51435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Focus difficulty affects? =&gt; How about in Trivial trials?</a:t>
            </a:r>
          </a:p>
          <a:p>
            <a:pPr marL="514350" indent="-51435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Was Small(0mL) special? =&gt; Rocky showed stretching b/w M and L?</a:t>
            </a:r>
          </a:p>
          <a:p>
            <a:pPr marL="514350" indent="-51435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dirty="0"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Future work: Reconstruct the hypothesis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48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715</Words>
  <Application>Microsoft Office PowerPoint</Application>
  <PresentationFormat>ワイド画面</PresentationFormat>
  <Paragraphs>135</Paragraphs>
  <Slides>12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テーマ</vt:lpstr>
      <vt:lpstr>20230426</vt:lpstr>
      <vt:lpstr>Experiment</vt:lpstr>
      <vt:lpstr>Motivation of the analysis</vt:lpstr>
      <vt:lpstr>PowerPoint プレゼンテーション</vt:lpstr>
      <vt:lpstr>some PSTHs (after TO and around GC) </vt:lpstr>
      <vt:lpstr>PowerPoint プレゼンテーション</vt:lpstr>
      <vt:lpstr>Does Reward Axis around GC show “stretching”?</vt:lpstr>
      <vt:lpstr>Is Reward Axis and Difficulty Axis orthogonal?</vt:lpstr>
      <vt:lpstr>PowerPoint プレゼンテーション</vt:lpstr>
      <vt:lpstr>Does Reward Axis around GC show “stretching” in trivial task?</vt:lpstr>
      <vt:lpstr>Rocky showed stretching b/w M and L?</vt:lpstr>
      <vt:lpstr>Does Reward Axis after TO show “stretching”?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</dc:title>
  <dc:creator>Hiroo Miyata</dc:creator>
  <cp:lastModifiedBy>Hiroo Miyata</cp:lastModifiedBy>
  <cp:revision>11</cp:revision>
  <dcterms:created xsi:type="dcterms:W3CDTF">2023-04-25T04:09:32Z</dcterms:created>
  <dcterms:modified xsi:type="dcterms:W3CDTF">2023-04-26T13:52:48Z</dcterms:modified>
</cp:coreProperties>
</file>