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5F4DF-FBFC-9E69-2A6A-7102F1D788A8}"/>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字幕 2">
            <a:extLst>
              <a:ext uri="{FF2B5EF4-FFF2-40B4-BE49-F238E27FC236}">
                <a16:creationId xmlns:a16="http://schemas.microsoft.com/office/drawing/2014/main" id="{803913DD-A3D3-8792-F607-E9A08718E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31852493-4BCC-733D-86D9-1A159D4C8ABC}"/>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5" name="フッター プレースホルダー 4">
            <a:extLst>
              <a:ext uri="{FF2B5EF4-FFF2-40B4-BE49-F238E27FC236}">
                <a16:creationId xmlns:a16="http://schemas.microsoft.com/office/drawing/2014/main" id="{36E33FFA-AEF8-8FC0-7814-ED3D59D0B947}"/>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E808DCB-BB93-4B51-78BA-6FA8F5C57134}"/>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86819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1EDE2-220D-2DEB-2ADD-5FB20FD2F3FD}"/>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51FDFD32-3D32-5E7D-B62A-D10EC8D40C62}"/>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1F9679CF-59FD-FF90-A545-F7C25396306A}"/>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5" name="フッター プレースホルダー 4">
            <a:extLst>
              <a:ext uri="{FF2B5EF4-FFF2-40B4-BE49-F238E27FC236}">
                <a16:creationId xmlns:a16="http://schemas.microsoft.com/office/drawing/2014/main" id="{125D3438-1B75-EAD9-FEF1-18FED8E29038}"/>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772176F3-4EE3-5FDB-259C-6722D61DE4FD}"/>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144958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DC5F50B-AC6A-D675-EED4-24758B55DE7E}"/>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072443B7-B519-CCDC-91DA-05371D5D941F}"/>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19CE5B58-B9D3-09A9-E74C-D9362B642ABE}"/>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5" name="フッター プレースホルダー 4">
            <a:extLst>
              <a:ext uri="{FF2B5EF4-FFF2-40B4-BE49-F238E27FC236}">
                <a16:creationId xmlns:a16="http://schemas.microsoft.com/office/drawing/2014/main" id="{27AB263F-C2EF-AF04-2DE6-48579C329B57}"/>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D7009B7D-708B-2022-D3C5-2EF4CCF38913}"/>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226510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32C33-A834-53C8-42A4-1C551B29247D}"/>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D0BB6ECF-0F46-3F3A-66CE-8EAC9CC8E7C0}"/>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EF4EF132-C7D2-068E-D86D-598C5D20F6A0}"/>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5" name="フッター プレースホルダー 4">
            <a:extLst>
              <a:ext uri="{FF2B5EF4-FFF2-40B4-BE49-F238E27FC236}">
                <a16:creationId xmlns:a16="http://schemas.microsoft.com/office/drawing/2014/main" id="{333E5FD9-F52C-26B7-667A-D89A638217E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516F97E-D05D-14B9-4309-BF5E50B3FC77}"/>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209923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88F51-6F22-0E46-60B2-2FB1A8B5AD12}"/>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4BC2C338-2E94-520D-901A-866253E12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40207C87-DA47-4BFF-90F4-8CF02FE806F4}"/>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5" name="フッター プレースホルダー 4">
            <a:extLst>
              <a:ext uri="{FF2B5EF4-FFF2-40B4-BE49-F238E27FC236}">
                <a16:creationId xmlns:a16="http://schemas.microsoft.com/office/drawing/2014/main" id="{A7A963F9-0B84-86C1-7246-380DB7F545C4}"/>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574509B-9BB4-BD2E-6AAE-8DAAC530FBCF}"/>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250097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BB999-F1C4-6A90-45D7-36A67639F27B}"/>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8CC4D135-C789-EFB3-C49F-6ED448AE428D}"/>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D9BFDF7C-1AC5-5D14-F68B-8C32DC561008}"/>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CA5D51C9-2A4F-6C40-D240-01D837D33000}"/>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6" name="フッター プレースホルダー 5">
            <a:extLst>
              <a:ext uri="{FF2B5EF4-FFF2-40B4-BE49-F238E27FC236}">
                <a16:creationId xmlns:a16="http://schemas.microsoft.com/office/drawing/2014/main" id="{EA3A9B0D-91F0-C3D5-2BE0-AF0F2EB6F66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0D0E5AAB-695B-4FAB-AB06-87856FC67849}"/>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305934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60284-A693-56A9-80EC-F7A06452688A}"/>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D7A933B8-1A98-0D97-F562-8AA59970C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354EEFB3-848F-8EC2-4A5D-C2143B69DAE6}"/>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2D6650F8-00B6-3B43-00F1-18DB650CC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ED0FA4E9-DDE9-CA73-155D-1AD887D1ADC5}"/>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EC3A30EC-3359-2177-3114-F398D8BE2360}"/>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8" name="フッター プレースホルダー 7">
            <a:extLst>
              <a:ext uri="{FF2B5EF4-FFF2-40B4-BE49-F238E27FC236}">
                <a16:creationId xmlns:a16="http://schemas.microsoft.com/office/drawing/2014/main" id="{0C7B7995-46B9-2867-FBEA-5BF108B4B408}"/>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2320AAD1-039D-222A-6E84-BA8FFD9E5F80}"/>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43275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BFB27-42BB-8933-2FE1-DCC68DB65B33}"/>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8DF9DA88-063F-CE6E-EAA5-CE5A428E6D0D}"/>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4" name="フッター プレースホルダー 3">
            <a:extLst>
              <a:ext uri="{FF2B5EF4-FFF2-40B4-BE49-F238E27FC236}">
                <a16:creationId xmlns:a16="http://schemas.microsoft.com/office/drawing/2014/main" id="{A7B297F8-082F-159B-DA28-1A64153C156A}"/>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EC523922-FF7B-9514-D7D1-7707FBD1BA94}"/>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317099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56F5C9B-B03F-065F-72DB-108D59EC6EC6}"/>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3" name="フッター プレースホルダー 2">
            <a:extLst>
              <a:ext uri="{FF2B5EF4-FFF2-40B4-BE49-F238E27FC236}">
                <a16:creationId xmlns:a16="http://schemas.microsoft.com/office/drawing/2014/main" id="{B5A00084-A646-8E76-3B3D-E7AC77339869}"/>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BE8F45E0-0D62-B6B2-5F99-4DEE8C44A7FA}"/>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75913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AB76E-9681-82A3-50A1-A33B3D6C4AD7}"/>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156759E0-8900-99DC-22A6-EDF07A421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C038EADC-AE90-040F-2983-726AD6CED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82C42678-00BC-D4F8-2DCF-7042C836B74E}"/>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6" name="フッター プレースホルダー 5">
            <a:extLst>
              <a:ext uri="{FF2B5EF4-FFF2-40B4-BE49-F238E27FC236}">
                <a16:creationId xmlns:a16="http://schemas.microsoft.com/office/drawing/2014/main" id="{4BCDD6BD-D379-9917-10D8-68763A03C7D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729DD663-478E-EB67-DD5E-6F3D33883F7E}"/>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4806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5024A-CBAA-C751-558B-D4D0BF165433}"/>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F3BAF5E6-2189-316E-63C9-DF7AF0BD6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7556F2DE-54D8-67AB-02EC-D5C3C19C8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1705B22C-8EF4-3464-F4CE-C1C2A36ABE6A}"/>
              </a:ext>
            </a:extLst>
          </p:cNvPr>
          <p:cNvSpPr>
            <a:spLocks noGrp="1"/>
          </p:cNvSpPr>
          <p:nvPr>
            <p:ph type="dt" sz="half" idx="10"/>
          </p:nvPr>
        </p:nvSpPr>
        <p:spPr/>
        <p:txBody>
          <a:bodyPr/>
          <a:lstStyle/>
          <a:p>
            <a:fld id="{5DD24982-12B7-48A6-9BC1-2670228BB022}" type="datetimeFigureOut">
              <a:rPr lang="en-US" smtClean="0"/>
              <a:t>1/20/2023</a:t>
            </a:fld>
            <a:endParaRPr lang="en-US"/>
          </a:p>
        </p:txBody>
      </p:sp>
      <p:sp>
        <p:nvSpPr>
          <p:cNvPr id="6" name="フッター プレースホルダー 5">
            <a:extLst>
              <a:ext uri="{FF2B5EF4-FFF2-40B4-BE49-F238E27FC236}">
                <a16:creationId xmlns:a16="http://schemas.microsoft.com/office/drawing/2014/main" id="{6894809A-E3C5-9B04-013A-818D0A69F1CF}"/>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993E9AC7-93F9-A82E-E6D8-A61C5D056831}"/>
              </a:ext>
            </a:extLst>
          </p:cNvPr>
          <p:cNvSpPr>
            <a:spLocks noGrp="1"/>
          </p:cNvSpPr>
          <p:nvPr>
            <p:ph type="sldNum" sz="quarter" idx="12"/>
          </p:nvPr>
        </p:nvSpPr>
        <p:spPr/>
        <p:txBody>
          <a:bodyPr/>
          <a:lstStyle/>
          <a:p>
            <a:fld id="{ADAF77F1-ECC3-4F27-AF2C-2B452666C1A0}" type="slidenum">
              <a:rPr lang="en-US" smtClean="0"/>
              <a:t>‹#›</a:t>
            </a:fld>
            <a:endParaRPr lang="en-US"/>
          </a:p>
        </p:txBody>
      </p:sp>
    </p:spTree>
    <p:extLst>
      <p:ext uri="{BB962C8B-B14F-4D97-AF65-F5344CB8AC3E}">
        <p14:creationId xmlns:p14="http://schemas.microsoft.com/office/powerpoint/2010/main" val="428595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F38345-C548-0FD8-2DAF-ECD5CD24A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6EFDEFD9-0DD9-DC7C-D8EC-86988616F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23C627B2-FA55-BCF6-31BE-F12C47274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24982-12B7-48A6-9BC1-2670228BB022}" type="datetimeFigureOut">
              <a:rPr lang="en-US" smtClean="0"/>
              <a:t>1/20/2023</a:t>
            </a:fld>
            <a:endParaRPr lang="en-US"/>
          </a:p>
        </p:txBody>
      </p:sp>
      <p:sp>
        <p:nvSpPr>
          <p:cNvPr id="5" name="フッター プレースホルダー 4">
            <a:extLst>
              <a:ext uri="{FF2B5EF4-FFF2-40B4-BE49-F238E27FC236}">
                <a16:creationId xmlns:a16="http://schemas.microsoft.com/office/drawing/2014/main" id="{A20F904A-6124-DB02-97CF-7C7DC5C97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8FAF30FF-EC7F-7FF3-92D0-DDCA5BF422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F77F1-ECC3-4F27-AF2C-2B452666C1A0}" type="slidenum">
              <a:rPr lang="en-US" smtClean="0"/>
              <a:t>‹#›</a:t>
            </a:fld>
            <a:endParaRPr lang="en-US"/>
          </a:p>
        </p:txBody>
      </p:sp>
    </p:spTree>
    <p:extLst>
      <p:ext uri="{BB962C8B-B14F-4D97-AF65-F5344CB8AC3E}">
        <p14:creationId xmlns:p14="http://schemas.microsoft.com/office/powerpoint/2010/main" val="425402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A4D88F-16B0-59EB-B8BA-8AFFDD060599}"/>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Chase lab data pipeline</a:t>
            </a:r>
          </a:p>
        </p:txBody>
      </p:sp>
      <p:sp>
        <p:nvSpPr>
          <p:cNvPr id="3" name="字幕 2">
            <a:extLst>
              <a:ext uri="{FF2B5EF4-FFF2-40B4-BE49-F238E27FC236}">
                <a16:creationId xmlns:a16="http://schemas.microsoft.com/office/drawing/2014/main" id="{2F85512D-15B1-AE48-7D7E-8487F235F9BF}"/>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Hiroo Miyata</a:t>
            </a:r>
          </a:p>
        </p:txBody>
      </p:sp>
    </p:spTree>
    <p:extLst>
      <p:ext uri="{BB962C8B-B14F-4D97-AF65-F5344CB8AC3E}">
        <p14:creationId xmlns:p14="http://schemas.microsoft.com/office/powerpoint/2010/main" val="56497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6C3B39D3-8E26-A20A-DA50-A641A72BB86C}"/>
              </a:ext>
            </a:extLst>
          </p:cNvPr>
          <p:cNvSpPr txBox="1"/>
          <p:nvPr/>
        </p:nvSpPr>
        <p:spPr>
          <a:xfrm>
            <a:off x="167780" y="159391"/>
            <a:ext cx="3649211" cy="523220"/>
          </a:xfrm>
          <a:prstGeom prst="rect">
            <a:avLst/>
          </a:prstGeom>
          <a:noFill/>
        </p:spPr>
        <p:txBody>
          <a:bodyPr wrap="square" rtlCol="0">
            <a:spAutoFit/>
          </a:bodyPr>
          <a:lstStyle/>
          <a:p>
            <a:r>
              <a:rPr lang="en-US" altLang="ja-JP" sz="2800" b="1" dirty="0">
                <a:latin typeface="Arial" panose="020B0604020202020204" pitchFamily="34" charset="0"/>
                <a:cs typeface="Arial" panose="020B0604020202020204" pitchFamily="34" charset="0"/>
              </a:rPr>
              <a:t>Sorting</a:t>
            </a:r>
          </a:p>
        </p:txBody>
      </p:sp>
      <p:sp>
        <p:nvSpPr>
          <p:cNvPr id="9" name="正方形/長方形 8">
            <a:extLst>
              <a:ext uri="{FF2B5EF4-FFF2-40B4-BE49-F238E27FC236}">
                <a16:creationId xmlns:a16="http://schemas.microsoft.com/office/drawing/2014/main" id="{BD80006B-8395-14C6-6242-6EC6A34164FE}"/>
              </a:ext>
            </a:extLst>
          </p:cNvPr>
          <p:cNvSpPr/>
          <p:nvPr/>
        </p:nvSpPr>
        <p:spPr>
          <a:xfrm>
            <a:off x="318082" y="1174675"/>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Connect to chase lab data server</a:t>
            </a:r>
          </a:p>
          <a:p>
            <a:pPr algn="ctr"/>
            <a:r>
              <a:rPr lang="en-US" sz="1400" b="1" dirty="0">
                <a:solidFill>
                  <a:schemeClr val="tx1"/>
                </a:solidFill>
                <a:latin typeface="Arial" panose="020B0604020202020204" pitchFamily="34" charset="0"/>
                <a:cs typeface="Arial" panose="020B0604020202020204" pitchFamily="34" charset="0"/>
              </a:rPr>
              <a:t>By WinSCP</a:t>
            </a:r>
          </a:p>
        </p:txBody>
      </p:sp>
      <p:sp>
        <p:nvSpPr>
          <p:cNvPr id="10" name="正方形/長方形 9">
            <a:extLst>
              <a:ext uri="{FF2B5EF4-FFF2-40B4-BE49-F238E27FC236}">
                <a16:creationId xmlns:a16="http://schemas.microsoft.com/office/drawing/2014/main" id="{056227D0-87B3-378C-3C39-8E0A9997FC8F}"/>
              </a:ext>
            </a:extLst>
          </p:cNvPr>
          <p:cNvSpPr/>
          <p:nvPr/>
        </p:nvSpPr>
        <p:spPr>
          <a:xfrm>
            <a:off x="318081" y="2963261"/>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latin typeface="Arial" panose="020B0604020202020204" pitchFamily="34" charset="0"/>
                <a:cs typeface="Arial" panose="020B0604020202020204" pitchFamily="34" charset="0"/>
              </a:rPr>
              <a:t>Download files </a:t>
            </a:r>
          </a:p>
          <a:p>
            <a:pPr algn="ctr"/>
            <a:r>
              <a:rPr lang="en-US" altLang="ja-JP" sz="1000" dirty="0" err="1">
                <a:solidFill>
                  <a:schemeClr val="tx1"/>
                </a:solidFill>
                <a:latin typeface="Arial" panose="020B0604020202020204" pitchFamily="34" charset="0"/>
                <a:cs typeface="Arial" panose="020B0604020202020204" pitchFamily="34" charset="0"/>
              </a:rPr>
              <a:t>delayedCOut.plx</a:t>
            </a:r>
            <a:r>
              <a:rPr lang="en-US" altLang="ja-JP" sz="1000" dirty="0">
                <a:solidFill>
                  <a:schemeClr val="tx1"/>
                </a:solidFill>
                <a:latin typeface="Arial" panose="020B0604020202020204" pitchFamily="34" charset="0"/>
                <a:cs typeface="Arial" panose="020B0604020202020204" pitchFamily="34" charset="0"/>
              </a:rPr>
              <a:t> or </a:t>
            </a:r>
            <a:r>
              <a:rPr lang="en-US" altLang="ja-JP" sz="1000" dirty="0" err="1">
                <a:solidFill>
                  <a:schemeClr val="tx1"/>
                </a:solidFill>
                <a:latin typeface="Arial" panose="020B0604020202020204" pitchFamily="34" charset="0"/>
                <a:cs typeface="Arial" panose="020B0604020202020204" pitchFamily="34" charset="0"/>
              </a:rPr>
              <a:t>nev</a:t>
            </a:r>
            <a:r>
              <a:rPr lang="en-US" altLang="ja-JP" sz="1000" dirty="0">
                <a:solidFill>
                  <a:schemeClr val="tx1"/>
                </a:solidFill>
                <a:latin typeface="Arial" panose="020B0604020202020204" pitchFamily="34" charset="0"/>
                <a:cs typeface="Arial" panose="020B0604020202020204" pitchFamily="34" charset="0"/>
              </a:rPr>
              <a:t>/</a:t>
            </a:r>
          </a:p>
          <a:p>
            <a:pPr algn="ctr"/>
            <a:r>
              <a:rPr lang="en-US" sz="1000" dirty="0" err="1">
                <a:solidFill>
                  <a:schemeClr val="tx1"/>
                </a:solidFill>
                <a:latin typeface="Arial" panose="020B0604020202020204" pitchFamily="34" charset="0"/>
                <a:cs typeface="Arial" panose="020B0604020202020204" pitchFamily="34" charset="0"/>
              </a:rPr>
              <a:t>TaskData</a:t>
            </a:r>
            <a:r>
              <a:rPr lang="en-US" sz="1000" dirty="0">
                <a:solidFill>
                  <a:schemeClr val="tx1"/>
                </a:solidFill>
                <a:latin typeface="Arial" panose="020B0604020202020204" pitchFamily="34" charset="0"/>
                <a:cs typeface="Arial" panose="020B0604020202020204" pitchFamily="34" charset="0"/>
              </a:rPr>
              <a:t> folder/ ns4 data</a:t>
            </a:r>
            <a:endParaRPr lang="en-US" sz="1100" dirty="0">
              <a:solidFill>
                <a:schemeClr val="tx1"/>
              </a:solidFill>
              <a:latin typeface="Arial" panose="020B0604020202020204" pitchFamily="34" charset="0"/>
              <a:cs typeface="Arial" panose="020B0604020202020204" pitchFamily="34" charset="0"/>
            </a:endParaRPr>
          </a:p>
        </p:txBody>
      </p:sp>
      <p:sp>
        <p:nvSpPr>
          <p:cNvPr id="12" name="正方形/長方形 11">
            <a:extLst>
              <a:ext uri="{FF2B5EF4-FFF2-40B4-BE49-F238E27FC236}">
                <a16:creationId xmlns:a16="http://schemas.microsoft.com/office/drawing/2014/main" id="{57AA6E92-93F3-93CC-E38C-5DC4D2F54934}"/>
              </a:ext>
            </a:extLst>
          </p:cNvPr>
          <p:cNvSpPr/>
          <p:nvPr/>
        </p:nvSpPr>
        <p:spPr>
          <a:xfrm>
            <a:off x="8692393" y="2065521"/>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latin typeface="Arial" panose="020B0604020202020204" pitchFamily="34" charset="0"/>
                <a:cs typeface="Arial" panose="020B0604020202020204" pitchFamily="34" charset="0"/>
              </a:rPr>
              <a:t>Export .</a:t>
            </a:r>
            <a:r>
              <a:rPr lang="en-US" altLang="ja-JP" sz="1400" b="1" dirty="0" err="1">
                <a:solidFill>
                  <a:schemeClr val="tx1"/>
                </a:solidFill>
                <a:latin typeface="Arial" panose="020B0604020202020204" pitchFamily="34" charset="0"/>
                <a:cs typeface="Arial" panose="020B0604020202020204" pitchFamily="34" charset="0"/>
              </a:rPr>
              <a:t>nex</a:t>
            </a:r>
            <a:r>
              <a:rPr lang="en-US" altLang="ja-JP" sz="1400" b="1" dirty="0">
                <a:solidFill>
                  <a:schemeClr val="tx1"/>
                </a:solidFill>
                <a:latin typeface="Arial" panose="020B0604020202020204" pitchFamily="34" charset="0"/>
                <a:cs typeface="Arial" panose="020B0604020202020204" pitchFamily="34" charset="0"/>
              </a:rPr>
              <a:t> file</a:t>
            </a:r>
          </a:p>
          <a:p>
            <a:pPr algn="ctr"/>
            <a:r>
              <a:rPr lang="en-US" sz="1000" dirty="0">
                <a:solidFill>
                  <a:schemeClr val="tx1"/>
                </a:solidFill>
                <a:latin typeface="Arial" panose="020B0604020202020204" pitchFamily="34" charset="0"/>
                <a:cs typeface="Arial" panose="020B0604020202020204" pitchFamily="34" charset="0"/>
              </a:rPr>
              <a:t>Do check off export unsorted spike timestamps. Do not check any of the others</a:t>
            </a:r>
          </a:p>
        </p:txBody>
      </p:sp>
      <p:sp>
        <p:nvSpPr>
          <p:cNvPr id="13" name="正方形/長方形 12">
            <a:extLst>
              <a:ext uri="{FF2B5EF4-FFF2-40B4-BE49-F238E27FC236}">
                <a16:creationId xmlns:a16="http://schemas.microsoft.com/office/drawing/2014/main" id="{EF6A4AC6-6AC7-40B4-046F-364DE8205BA8}"/>
              </a:ext>
            </a:extLst>
          </p:cNvPr>
          <p:cNvSpPr/>
          <p:nvPr/>
        </p:nvSpPr>
        <p:spPr>
          <a:xfrm>
            <a:off x="4370664" y="1174675"/>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Import .</a:t>
            </a:r>
            <a:r>
              <a:rPr lang="en-US" sz="1400" b="1" dirty="0" err="1">
                <a:solidFill>
                  <a:schemeClr val="tx1"/>
                </a:solidFill>
                <a:latin typeface="Arial" panose="020B0604020202020204" pitchFamily="34" charset="0"/>
                <a:cs typeface="Arial" panose="020B0604020202020204" pitchFamily="34" charset="0"/>
              </a:rPr>
              <a:t>nev</a:t>
            </a:r>
            <a:r>
              <a:rPr lang="en-US" sz="1400" b="1" dirty="0">
                <a:solidFill>
                  <a:schemeClr val="tx1"/>
                </a:solidFill>
                <a:latin typeface="Arial" panose="020B0604020202020204" pitchFamily="34" charset="0"/>
                <a:cs typeface="Arial" panose="020B0604020202020204" pitchFamily="34" charset="0"/>
              </a:rPr>
              <a:t> file</a:t>
            </a:r>
          </a:p>
        </p:txBody>
      </p:sp>
      <p:sp>
        <p:nvSpPr>
          <p:cNvPr id="14" name="正方形/長方形 13">
            <a:extLst>
              <a:ext uri="{FF2B5EF4-FFF2-40B4-BE49-F238E27FC236}">
                <a16:creationId xmlns:a16="http://schemas.microsoft.com/office/drawing/2014/main" id="{4A1BA4A6-63EF-0861-1188-2A576839AF7E}"/>
              </a:ext>
            </a:extLst>
          </p:cNvPr>
          <p:cNvSpPr/>
          <p:nvPr/>
        </p:nvSpPr>
        <p:spPr>
          <a:xfrm>
            <a:off x="318081" y="2065521"/>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Change directory to </a:t>
            </a:r>
            <a:r>
              <a:rPr lang="en-US" sz="1000" dirty="0">
                <a:solidFill>
                  <a:schemeClr val="tx1"/>
                </a:solidFill>
                <a:latin typeface="Arial" panose="020B0604020202020204" pitchFamily="34" charset="0"/>
                <a:cs typeface="Arial" panose="020B0604020202020204" pitchFamily="34" charset="0"/>
              </a:rPr>
              <a:t>Rocky/XXXXAdam_2022/Blackrock_anterior/</a:t>
            </a:r>
            <a:endParaRPr lang="en-US" sz="1200" dirty="0">
              <a:solidFill>
                <a:schemeClr val="tx1"/>
              </a:solidFill>
              <a:latin typeface="Arial" panose="020B0604020202020204" pitchFamily="34" charset="0"/>
              <a:cs typeface="Arial" panose="020B0604020202020204" pitchFamily="34" charset="0"/>
            </a:endParaRPr>
          </a:p>
        </p:txBody>
      </p:sp>
      <p:sp>
        <p:nvSpPr>
          <p:cNvPr id="3" name="正方形/長方形 2">
            <a:extLst>
              <a:ext uri="{FF2B5EF4-FFF2-40B4-BE49-F238E27FC236}">
                <a16:creationId xmlns:a16="http://schemas.microsoft.com/office/drawing/2014/main" id="{3D051B14-4709-5B48-E1A8-CD0E6032D902}"/>
              </a:ext>
            </a:extLst>
          </p:cNvPr>
          <p:cNvSpPr/>
          <p:nvPr/>
        </p:nvSpPr>
        <p:spPr>
          <a:xfrm>
            <a:off x="8692393" y="1174675"/>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Save sorted data into .</a:t>
            </a:r>
            <a:r>
              <a:rPr lang="en-US" sz="1400" b="1" dirty="0" err="1">
                <a:solidFill>
                  <a:schemeClr val="tx1"/>
                </a:solidFill>
                <a:latin typeface="Arial" panose="020B0604020202020204" pitchFamily="34" charset="0"/>
                <a:cs typeface="Arial" panose="020B0604020202020204" pitchFamily="34" charset="0"/>
              </a:rPr>
              <a:t>plx</a:t>
            </a:r>
            <a:endParaRPr lang="en-US" sz="1400" b="1" dirty="0">
              <a:solidFill>
                <a:schemeClr val="tx1"/>
              </a:solidFill>
              <a:latin typeface="Arial" panose="020B0604020202020204" pitchFamily="34" charset="0"/>
              <a:cs typeface="Arial" panose="020B0604020202020204" pitchFamily="34" charset="0"/>
            </a:endParaRPr>
          </a:p>
        </p:txBody>
      </p:sp>
      <p:sp>
        <p:nvSpPr>
          <p:cNvPr id="4" name="正方形/長方形 3">
            <a:extLst>
              <a:ext uri="{FF2B5EF4-FFF2-40B4-BE49-F238E27FC236}">
                <a16:creationId xmlns:a16="http://schemas.microsoft.com/office/drawing/2014/main" id="{24E32460-9D44-28A8-494F-633619338F8A}"/>
              </a:ext>
            </a:extLst>
          </p:cNvPr>
          <p:cNvSpPr/>
          <p:nvPr/>
        </p:nvSpPr>
        <p:spPr>
          <a:xfrm>
            <a:off x="4370664" y="2065522"/>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Export .</a:t>
            </a:r>
            <a:r>
              <a:rPr lang="en-US" sz="1400" b="1" dirty="0" err="1">
                <a:solidFill>
                  <a:schemeClr val="tx1"/>
                </a:solidFill>
                <a:latin typeface="Arial" panose="020B0604020202020204" pitchFamily="34" charset="0"/>
                <a:cs typeface="Arial" panose="020B0604020202020204" pitchFamily="34" charset="0"/>
              </a:rPr>
              <a:t>plx</a:t>
            </a:r>
            <a:r>
              <a:rPr lang="en-US" sz="1400" b="1" dirty="0">
                <a:solidFill>
                  <a:schemeClr val="tx1"/>
                </a:solidFill>
                <a:latin typeface="Arial" panose="020B0604020202020204" pitchFamily="34" charset="0"/>
                <a:cs typeface="Arial" panose="020B0604020202020204" pitchFamily="34" charset="0"/>
              </a:rPr>
              <a:t> file</a:t>
            </a:r>
          </a:p>
        </p:txBody>
      </p:sp>
      <p:sp>
        <p:nvSpPr>
          <p:cNvPr id="5" name="正方形/長方形 4">
            <a:extLst>
              <a:ext uri="{FF2B5EF4-FFF2-40B4-BE49-F238E27FC236}">
                <a16:creationId xmlns:a16="http://schemas.microsoft.com/office/drawing/2014/main" id="{15F8CEAB-99B8-6088-0DD6-4C0C6B56AD61}"/>
              </a:ext>
            </a:extLst>
          </p:cNvPr>
          <p:cNvSpPr/>
          <p:nvPr/>
        </p:nvSpPr>
        <p:spPr>
          <a:xfrm>
            <a:off x="4370664" y="2972535"/>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Spike sorting</a:t>
            </a:r>
          </a:p>
        </p:txBody>
      </p:sp>
      <p:sp>
        <p:nvSpPr>
          <p:cNvPr id="6" name="テキスト ボックス 5">
            <a:extLst>
              <a:ext uri="{FF2B5EF4-FFF2-40B4-BE49-F238E27FC236}">
                <a16:creationId xmlns:a16="http://schemas.microsoft.com/office/drawing/2014/main" id="{8CB14C1C-129B-D55E-D3B7-D145F6B0F6F4}"/>
              </a:ext>
            </a:extLst>
          </p:cNvPr>
          <p:cNvSpPr txBox="1"/>
          <p:nvPr/>
        </p:nvSpPr>
        <p:spPr>
          <a:xfrm>
            <a:off x="167779" y="4002104"/>
            <a:ext cx="11856442" cy="2769989"/>
          </a:xfrm>
          <a:prstGeom prst="rect">
            <a:avLst/>
          </a:prstGeom>
          <a:noFill/>
        </p:spPr>
        <p:txBody>
          <a:bodyPr wrap="square" rtlCol="0">
            <a:spAutoFit/>
          </a:bodyPr>
          <a:lstStyle/>
          <a:p>
            <a:pPr rtl="0">
              <a:spcBef>
                <a:spcPts val="0"/>
              </a:spcBef>
              <a:spcAft>
                <a:spcPts val="0"/>
              </a:spcAft>
            </a:pPr>
            <a:r>
              <a:rPr lang="en-US" altLang="ja-JP" sz="1800" b="0" i="0" u="none" strike="noStrike" dirty="0">
                <a:solidFill>
                  <a:srgbClr val="000000"/>
                </a:solidFill>
                <a:effectLst/>
                <a:latin typeface="Arial" panose="020B0604020202020204" pitchFamily="34" charset="0"/>
              </a:rPr>
              <a:t>Sorting Techniques (Only for me Hiroo)</a:t>
            </a:r>
            <a:endParaRPr lang="ja-JP" altLang="en-US" b="0" dirty="0">
              <a:effectLst/>
            </a:endParaRPr>
          </a:p>
          <a:p>
            <a:pPr marL="228600" indent="-228600" rtl="0" fontAlgn="base">
              <a:spcBef>
                <a:spcPts val="0"/>
              </a:spcBef>
              <a:spcAft>
                <a:spcPts val="0"/>
              </a:spcAft>
              <a:buFont typeface="+mj-lt"/>
              <a:buAutoNum type="arabicPeriod"/>
            </a:pPr>
            <a:r>
              <a:rPr lang="en-US" altLang="ja-JP" sz="1200" dirty="0">
                <a:solidFill>
                  <a:srgbClr val="000000"/>
                </a:solidFill>
                <a:latin typeface="Arial" panose="020B0604020202020204" pitchFamily="34" charset="0"/>
              </a:rPr>
              <a:t>Check</a:t>
            </a:r>
            <a:r>
              <a:rPr lang="ja-JP" altLang="en-US" sz="1200" dirty="0">
                <a:solidFill>
                  <a:srgbClr val="000000"/>
                </a:solidFill>
                <a:latin typeface="Arial" panose="020B0604020202020204" pitchFamily="34" charset="0"/>
              </a:rPr>
              <a:t> </a:t>
            </a:r>
            <a:r>
              <a:rPr lang="en-US" altLang="ja-JP" sz="1200" b="0" i="0" u="none" strike="noStrike" dirty="0">
                <a:solidFill>
                  <a:srgbClr val="000000"/>
                </a:solidFill>
                <a:effectLst/>
                <a:latin typeface="Arial" panose="020B0604020202020204" pitchFamily="34" charset="0"/>
              </a:rPr>
              <a:t>peak-valley vs PC2. two-head shape is likely to have neurons</a:t>
            </a:r>
            <a:r>
              <a:rPr lang="ja-JP" altLang="en-US" sz="1200" b="0" i="0" u="none" strike="noStrike" dirty="0">
                <a:solidFill>
                  <a:srgbClr val="000000"/>
                </a:solidFill>
                <a:effectLst/>
                <a:latin typeface="Arial" panose="020B0604020202020204" pitchFamily="34" charset="0"/>
              </a:rPr>
              <a:t>。各場所ごとの</a:t>
            </a:r>
            <a:r>
              <a:rPr lang="en-US" altLang="ja-JP" sz="1200" b="0" i="0" u="none" strike="noStrike" dirty="0">
                <a:solidFill>
                  <a:srgbClr val="000000"/>
                </a:solidFill>
                <a:effectLst/>
                <a:latin typeface="Arial" panose="020B0604020202020204" pitchFamily="34" charset="0"/>
              </a:rPr>
              <a:t>waveform</a:t>
            </a:r>
            <a:r>
              <a:rPr lang="ja-JP" altLang="en-US" sz="1200" b="0" i="0" u="none" strike="noStrike" dirty="0">
                <a:solidFill>
                  <a:srgbClr val="000000"/>
                </a:solidFill>
                <a:effectLst/>
                <a:latin typeface="Arial" panose="020B0604020202020204" pitchFamily="34" charset="0"/>
              </a:rPr>
              <a:t>を確認して、</a:t>
            </a:r>
            <a:r>
              <a:rPr lang="en-US" altLang="ja-JP" sz="1200" b="0" i="0" u="none" strike="noStrike" dirty="0">
                <a:solidFill>
                  <a:srgbClr val="000000"/>
                </a:solidFill>
                <a:effectLst/>
                <a:latin typeface="Arial" panose="020B0604020202020204" pitchFamily="34" charset="0"/>
              </a:rPr>
              <a:t>spike</a:t>
            </a:r>
            <a:r>
              <a:rPr lang="ja-JP" altLang="en-US" sz="1200" b="0" i="0" u="none" strike="noStrike" dirty="0">
                <a:solidFill>
                  <a:srgbClr val="000000"/>
                </a:solidFill>
                <a:effectLst/>
                <a:latin typeface="Arial" panose="020B0604020202020204" pitchFamily="34" charset="0"/>
              </a:rPr>
              <a:t>っぽいところを</a:t>
            </a:r>
            <a:r>
              <a:rPr lang="en-US" altLang="ja-JP" sz="1200" b="0" i="0" u="none" strike="noStrike" dirty="0">
                <a:solidFill>
                  <a:srgbClr val="000000"/>
                </a:solidFill>
                <a:effectLst/>
                <a:latin typeface="Arial" panose="020B0604020202020204" pitchFamily="34" charset="0"/>
              </a:rPr>
              <a:t>add unit</a:t>
            </a:r>
            <a:r>
              <a:rPr lang="ja-JP" altLang="en-US" sz="1200" b="0" i="0" u="none" strike="noStrike" dirty="0">
                <a:solidFill>
                  <a:srgbClr val="000000"/>
                </a:solidFill>
                <a:effectLst/>
                <a:latin typeface="Arial" panose="020B0604020202020204" pitchFamily="34" charset="0"/>
              </a:rPr>
              <a:t>する</a:t>
            </a:r>
            <a:endParaRPr lang="en-US" altLang="ja-JP" sz="1200" b="0" i="0" u="none" strike="noStrike" dirty="0">
              <a:solidFill>
                <a:srgbClr val="000000"/>
              </a:solidFill>
              <a:effectLst/>
              <a:latin typeface="Arial" panose="020B0604020202020204" pitchFamily="34" charset="0"/>
            </a:endParaRPr>
          </a:p>
          <a:p>
            <a:pPr marL="228600" indent="-228600" rtl="0" fontAlgn="base">
              <a:spcBef>
                <a:spcPts val="0"/>
              </a:spcBef>
              <a:spcAft>
                <a:spcPts val="0"/>
              </a:spcAft>
              <a:buFont typeface="+mj-lt"/>
              <a:buAutoNum type="arabicPeriod"/>
            </a:pPr>
            <a:r>
              <a:rPr lang="en-US" altLang="ja-JP" sz="1200" b="0" i="0" u="none" strike="noStrike" dirty="0">
                <a:solidFill>
                  <a:srgbClr val="000000"/>
                </a:solidFill>
                <a:effectLst/>
                <a:latin typeface="Arial" panose="020B0604020202020204" pitchFamily="34" charset="0"/>
              </a:rPr>
              <a:t>PC2, PC1</a:t>
            </a:r>
            <a:r>
              <a:rPr lang="ja-JP" altLang="en-US" sz="1200" b="0" i="0" u="none" strike="noStrike" dirty="0">
                <a:solidFill>
                  <a:srgbClr val="000000"/>
                </a:solidFill>
                <a:effectLst/>
                <a:latin typeface="Arial" panose="020B0604020202020204" pitchFamily="34" charset="0"/>
              </a:rPr>
              <a:t>も明らかに分離していることが多いので、</a:t>
            </a:r>
            <a:r>
              <a:rPr lang="en-US" altLang="ja-JP" sz="1200" b="0" i="0" u="none" strike="noStrike" dirty="0">
                <a:solidFill>
                  <a:srgbClr val="000000"/>
                </a:solidFill>
                <a:effectLst/>
                <a:latin typeface="Arial" panose="020B0604020202020204" pitchFamily="34" charset="0"/>
              </a:rPr>
              <a:t>PC2</a:t>
            </a:r>
            <a:r>
              <a:rPr lang="ja-JP" altLang="en-US" sz="1200" dirty="0">
                <a:solidFill>
                  <a:srgbClr val="000000"/>
                </a:solidFill>
                <a:latin typeface="Arial" panose="020B0604020202020204" pitchFamily="34" charset="0"/>
              </a:rPr>
              <a:t> </a:t>
            </a:r>
            <a:r>
              <a:rPr lang="en-US" altLang="ja-JP" sz="1200" dirty="0">
                <a:solidFill>
                  <a:srgbClr val="000000"/>
                </a:solidFill>
                <a:latin typeface="Arial" panose="020B0604020202020204" pitchFamily="34" charset="0"/>
              </a:rPr>
              <a:t>vs</a:t>
            </a:r>
            <a:r>
              <a:rPr lang="ja-JP" altLang="en-US" sz="1200" dirty="0">
                <a:solidFill>
                  <a:srgbClr val="000000"/>
                </a:solidFill>
                <a:latin typeface="Arial" panose="020B0604020202020204" pitchFamily="34" charset="0"/>
              </a:rPr>
              <a:t> </a:t>
            </a:r>
            <a:r>
              <a:rPr lang="en-US" altLang="ja-JP" sz="1200" b="0" i="0" u="none" strike="noStrike" dirty="0">
                <a:solidFill>
                  <a:srgbClr val="000000"/>
                </a:solidFill>
                <a:effectLst/>
                <a:latin typeface="Arial" panose="020B0604020202020204" pitchFamily="34" charset="0"/>
              </a:rPr>
              <a:t>PC1</a:t>
            </a:r>
            <a:r>
              <a:rPr lang="ja-JP" altLang="en-US" sz="1200" b="0" i="0" u="none" strike="noStrike" dirty="0">
                <a:solidFill>
                  <a:srgbClr val="000000"/>
                </a:solidFill>
                <a:effectLst/>
                <a:latin typeface="Arial" panose="020B0604020202020204" pitchFamily="34" charset="0"/>
              </a:rPr>
              <a:t>も必ず見ること</a:t>
            </a:r>
            <a:endParaRPr lang="en-US" altLang="ja-JP" sz="1200" dirty="0">
              <a:solidFill>
                <a:srgbClr val="000000"/>
              </a:solidFill>
              <a:latin typeface="Arial" panose="020B0604020202020204" pitchFamily="34" charset="0"/>
            </a:endParaRPr>
          </a:p>
          <a:p>
            <a:pPr marL="228600" indent="-228600" rtl="0" fontAlgn="base">
              <a:spcBef>
                <a:spcPts val="0"/>
              </a:spcBef>
              <a:spcAft>
                <a:spcPts val="0"/>
              </a:spcAft>
              <a:buFont typeface="+mj-lt"/>
              <a:buAutoNum type="arabicPeriod"/>
            </a:pPr>
            <a:r>
              <a:rPr lang="ja-JP" altLang="en-US" sz="1200" b="0" i="0" u="none" strike="noStrike" dirty="0">
                <a:solidFill>
                  <a:srgbClr val="000000"/>
                </a:solidFill>
                <a:effectLst/>
                <a:latin typeface="Arial" panose="020B0604020202020204" pitchFamily="34" charset="0"/>
              </a:rPr>
              <a:t>そして時々</a:t>
            </a:r>
            <a:r>
              <a:rPr lang="en-US" altLang="ja-JP" sz="1200" b="0" i="0" u="none" strike="noStrike" dirty="0">
                <a:solidFill>
                  <a:srgbClr val="000000"/>
                </a:solidFill>
                <a:effectLst/>
                <a:latin typeface="Arial" panose="020B0604020202020204" pitchFamily="34" charset="0"/>
              </a:rPr>
              <a:t>PC3</a:t>
            </a:r>
            <a:r>
              <a:rPr lang="ja-JP" altLang="en-US" sz="1200" b="0" i="0" u="none" strike="noStrike" dirty="0">
                <a:solidFill>
                  <a:srgbClr val="000000"/>
                </a:solidFill>
                <a:effectLst/>
                <a:latin typeface="Arial" panose="020B0604020202020204" pitchFamily="34" charset="0"/>
              </a:rPr>
              <a:t>に重要な</a:t>
            </a:r>
            <a:r>
              <a:rPr lang="en-US" altLang="ja-JP" sz="1200" b="0" i="0" u="none" strike="noStrike" dirty="0">
                <a:solidFill>
                  <a:srgbClr val="000000"/>
                </a:solidFill>
                <a:effectLst/>
                <a:latin typeface="Arial" panose="020B0604020202020204" pitchFamily="34" charset="0"/>
              </a:rPr>
              <a:t>Neuron </a:t>
            </a:r>
            <a:r>
              <a:rPr lang="ja-JP" altLang="en-US" sz="1200" b="0" i="0" u="none" strike="noStrike" dirty="0">
                <a:solidFill>
                  <a:srgbClr val="000000"/>
                </a:solidFill>
                <a:effectLst/>
                <a:latin typeface="Arial" panose="020B0604020202020204" pitchFamily="34" charset="0"/>
              </a:rPr>
              <a:t>が隠れていることもあるので、</a:t>
            </a:r>
            <a:r>
              <a:rPr lang="en-US" altLang="ja-JP" sz="1200" b="0" i="0" u="none" strike="noStrike" dirty="0">
                <a:solidFill>
                  <a:srgbClr val="000000"/>
                </a:solidFill>
                <a:effectLst/>
                <a:latin typeface="Arial" panose="020B0604020202020204" pitchFamily="34" charset="0"/>
              </a:rPr>
              <a:t>PC3</a:t>
            </a:r>
            <a:r>
              <a:rPr lang="ja-JP" altLang="en-US" sz="1200" dirty="0">
                <a:solidFill>
                  <a:srgbClr val="000000"/>
                </a:solidFill>
                <a:latin typeface="Arial" panose="020B0604020202020204" pitchFamily="34" charset="0"/>
              </a:rPr>
              <a:t> </a:t>
            </a:r>
            <a:r>
              <a:rPr lang="en-US" altLang="ja-JP" sz="1200" dirty="0">
                <a:solidFill>
                  <a:srgbClr val="000000"/>
                </a:solidFill>
                <a:latin typeface="Arial" panose="020B0604020202020204" pitchFamily="34" charset="0"/>
              </a:rPr>
              <a:t>vs</a:t>
            </a:r>
            <a:r>
              <a:rPr lang="ja-JP" altLang="en-US" sz="1200" dirty="0">
                <a:solidFill>
                  <a:srgbClr val="000000"/>
                </a:solidFill>
                <a:latin typeface="Arial" panose="020B0604020202020204" pitchFamily="34" charset="0"/>
              </a:rPr>
              <a:t> </a:t>
            </a:r>
            <a:r>
              <a:rPr lang="en-US" altLang="ja-JP" sz="1200" dirty="0">
                <a:solidFill>
                  <a:srgbClr val="000000"/>
                </a:solidFill>
                <a:latin typeface="Arial" panose="020B0604020202020204" pitchFamily="34" charset="0"/>
              </a:rPr>
              <a:t>PC2</a:t>
            </a:r>
            <a:r>
              <a:rPr lang="ja-JP" altLang="en-US" sz="1200" dirty="0">
                <a:solidFill>
                  <a:srgbClr val="000000"/>
                </a:solidFill>
                <a:latin typeface="Arial" panose="020B0604020202020204" pitchFamily="34" charset="0"/>
              </a:rPr>
              <a:t>も必ず見ること</a:t>
            </a:r>
            <a:endParaRPr lang="ja-JP" altLang="en-US" sz="1200" b="0" i="0" u="none" strike="noStrike" dirty="0">
              <a:solidFill>
                <a:srgbClr val="000000"/>
              </a:solidFill>
              <a:effectLst/>
              <a:latin typeface="Arial" panose="020B0604020202020204" pitchFamily="34" charset="0"/>
            </a:endParaRPr>
          </a:p>
          <a:p>
            <a:pPr marL="228600" indent="-228600" rtl="0" fontAlgn="base">
              <a:spcBef>
                <a:spcPts val="0"/>
              </a:spcBef>
              <a:spcAft>
                <a:spcPts val="0"/>
              </a:spcAft>
              <a:buFont typeface="+mj-lt"/>
              <a:buAutoNum type="arabicPeriod"/>
            </a:pPr>
            <a:r>
              <a:rPr lang="ja-JP" altLang="en-US" sz="1200" b="0" i="0" u="none" strike="noStrike" dirty="0">
                <a:solidFill>
                  <a:srgbClr val="000000"/>
                </a:solidFill>
                <a:effectLst/>
                <a:latin typeface="Arial" panose="020B0604020202020204" pitchFamily="34" charset="0"/>
              </a:rPr>
              <a:t>次に、境界線はどこら辺かを調べるのが大事。最初は細かく</a:t>
            </a:r>
            <a:r>
              <a:rPr lang="en-US" altLang="ja-JP" sz="1200" b="0" i="0" u="none" strike="noStrike" dirty="0">
                <a:solidFill>
                  <a:srgbClr val="000000"/>
                </a:solidFill>
                <a:effectLst/>
                <a:latin typeface="Arial" panose="020B0604020202020204" pitchFamily="34" charset="0"/>
              </a:rPr>
              <a:t>add unit</a:t>
            </a:r>
            <a:r>
              <a:rPr lang="ja-JP" altLang="en-US" sz="1200" b="0" i="0" u="none" strike="noStrike" dirty="0">
                <a:solidFill>
                  <a:srgbClr val="000000"/>
                </a:solidFill>
                <a:effectLst/>
                <a:latin typeface="Arial" panose="020B0604020202020204" pitchFamily="34" charset="0"/>
              </a:rPr>
              <a:t>を行い、それらの</a:t>
            </a:r>
            <a:r>
              <a:rPr lang="en-US" altLang="ja-JP" sz="1200" b="0" i="0" u="none" strike="noStrike" dirty="0">
                <a:solidFill>
                  <a:srgbClr val="000000"/>
                </a:solidFill>
                <a:effectLst/>
                <a:latin typeface="Arial" panose="020B0604020202020204" pitchFamily="34" charset="0"/>
              </a:rPr>
              <a:t>cross correlation</a:t>
            </a:r>
            <a:r>
              <a:rPr lang="ja-JP" altLang="en-US" sz="1200" b="0" i="0" u="none" strike="noStrike" dirty="0">
                <a:solidFill>
                  <a:srgbClr val="000000"/>
                </a:solidFill>
                <a:effectLst/>
                <a:latin typeface="Arial" panose="020B0604020202020204" pitchFamily="34" charset="0"/>
              </a:rPr>
              <a:t>を確認する。その形から、どの神経集団が同じクラスターに存在するのか大体検討がつく。</a:t>
            </a:r>
          </a:p>
          <a:p>
            <a:pPr marL="228600" indent="-228600" rtl="0" fontAlgn="base">
              <a:spcBef>
                <a:spcPts val="0"/>
              </a:spcBef>
              <a:spcAft>
                <a:spcPts val="0"/>
              </a:spcAft>
              <a:buFont typeface="+mj-lt"/>
              <a:buAutoNum type="arabicPeriod"/>
            </a:pPr>
            <a:r>
              <a:rPr lang="ja-JP" altLang="en-US" sz="1200" dirty="0">
                <a:solidFill>
                  <a:srgbClr val="000000"/>
                </a:solidFill>
                <a:latin typeface="Arial" panose="020B0604020202020204" pitchFamily="34" charset="0"/>
              </a:rPr>
              <a:t>次に、ノイズデータの除去をする。</a:t>
            </a:r>
            <a:r>
              <a:rPr lang="en-US" altLang="ja-JP" sz="1200" dirty="0">
                <a:solidFill>
                  <a:srgbClr val="000000"/>
                </a:solidFill>
                <a:latin typeface="Arial" panose="020B0604020202020204" pitchFamily="34" charset="0"/>
              </a:rPr>
              <a:t>ISI=0</a:t>
            </a:r>
            <a:r>
              <a:rPr lang="ja-JP" altLang="en-US" sz="1200" dirty="0">
                <a:solidFill>
                  <a:srgbClr val="000000"/>
                </a:solidFill>
                <a:latin typeface="Arial" panose="020B0604020202020204" pitchFamily="34" charset="0"/>
              </a:rPr>
              <a:t>にノイズデータがあった場合、</a:t>
            </a:r>
            <a:r>
              <a:rPr lang="en-US" altLang="ja-JP" sz="1200" dirty="0">
                <a:solidFill>
                  <a:srgbClr val="000000"/>
                </a:solidFill>
                <a:latin typeface="Arial" panose="020B0604020202020204" pitchFamily="34" charset="0"/>
              </a:rPr>
              <a:t>PC1vsPC2</a:t>
            </a:r>
            <a:r>
              <a:rPr lang="ja-JP" altLang="en-US" sz="1200" dirty="0">
                <a:solidFill>
                  <a:srgbClr val="000000"/>
                </a:solidFill>
                <a:latin typeface="Arial" panose="020B0604020202020204" pitchFamily="34" charset="0"/>
              </a:rPr>
              <a:t>でノイズの中心に近い神経データを除去する。スパイクの形に応じて</a:t>
            </a:r>
            <a:r>
              <a:rPr lang="en-US" altLang="ja-JP" sz="1200" dirty="0">
                <a:solidFill>
                  <a:srgbClr val="000000"/>
                </a:solidFill>
                <a:latin typeface="Arial" panose="020B0604020202020204" pitchFamily="34" charset="0"/>
              </a:rPr>
              <a:t>Peak vs PC1 or PC2 </a:t>
            </a:r>
            <a:r>
              <a:rPr lang="ja-JP" altLang="en-US" sz="1200" dirty="0">
                <a:solidFill>
                  <a:srgbClr val="000000"/>
                </a:solidFill>
                <a:latin typeface="Arial" panose="020B0604020202020204" pitchFamily="34" charset="0"/>
              </a:rPr>
              <a:t>もしくは</a:t>
            </a:r>
            <a:r>
              <a:rPr lang="en-US" altLang="ja-JP" sz="1200" dirty="0">
                <a:solidFill>
                  <a:srgbClr val="000000"/>
                </a:solidFill>
                <a:latin typeface="Arial" panose="020B0604020202020204" pitchFamily="34" charset="0"/>
              </a:rPr>
              <a:t>Valley vs PC1 or PC2</a:t>
            </a:r>
            <a:r>
              <a:rPr lang="ja-JP" altLang="en-US" sz="1200" dirty="0">
                <a:solidFill>
                  <a:srgbClr val="000000"/>
                </a:solidFill>
                <a:latin typeface="Arial" panose="020B0604020202020204" pitchFamily="34" charset="0"/>
              </a:rPr>
              <a:t>を確認し、下限値を削除してあげると解決することがある。この時、事前にかく場所の</a:t>
            </a:r>
            <a:r>
              <a:rPr lang="en-US" altLang="ja-JP" sz="1200" dirty="0">
                <a:solidFill>
                  <a:srgbClr val="000000"/>
                </a:solidFill>
                <a:latin typeface="Arial" panose="020B0604020202020204" pitchFamily="34" charset="0"/>
              </a:rPr>
              <a:t>waveform</a:t>
            </a:r>
            <a:r>
              <a:rPr lang="ja-JP" altLang="en-US" sz="1200" dirty="0">
                <a:solidFill>
                  <a:srgbClr val="000000"/>
                </a:solidFill>
                <a:latin typeface="Arial" panose="020B0604020202020204" pitchFamily="34" charset="0"/>
              </a:rPr>
              <a:t>を確認して、自分の</a:t>
            </a:r>
            <a:r>
              <a:rPr lang="en-US" altLang="ja-JP" sz="1200" dirty="0">
                <a:solidFill>
                  <a:srgbClr val="000000"/>
                </a:solidFill>
                <a:latin typeface="Arial" panose="020B0604020202020204" pitchFamily="34" charset="0"/>
              </a:rPr>
              <a:t>remove </a:t>
            </a:r>
            <a:r>
              <a:rPr lang="en-US" altLang="ja-JP" sz="1200" dirty="0" err="1">
                <a:solidFill>
                  <a:srgbClr val="000000"/>
                </a:solidFill>
                <a:latin typeface="Arial" panose="020B0604020202020204" pitchFamily="34" charset="0"/>
              </a:rPr>
              <a:t>wf</a:t>
            </a:r>
            <a:r>
              <a:rPr lang="ja-JP" altLang="en-US" sz="1200" dirty="0">
                <a:solidFill>
                  <a:srgbClr val="000000"/>
                </a:solidFill>
                <a:latin typeface="Arial" panose="020B0604020202020204" pitchFamily="34" charset="0"/>
              </a:rPr>
              <a:t>が妥当かどうかを確認しておいたほうがいい。</a:t>
            </a:r>
            <a:endParaRPr lang="ja-JP" altLang="en-US" sz="1200" b="0" i="0" u="none" strike="noStrike" dirty="0">
              <a:solidFill>
                <a:srgbClr val="000000"/>
              </a:solidFill>
              <a:effectLst/>
              <a:latin typeface="Arial" panose="020B0604020202020204" pitchFamily="34" charset="0"/>
            </a:endParaRPr>
          </a:p>
          <a:p>
            <a:pPr marL="228600" indent="-228600" rtl="0" fontAlgn="base">
              <a:spcBef>
                <a:spcPts val="0"/>
              </a:spcBef>
              <a:spcAft>
                <a:spcPts val="0"/>
              </a:spcAft>
              <a:buFont typeface="+mj-lt"/>
              <a:buAutoNum type="arabicPeriod"/>
            </a:pPr>
            <a:r>
              <a:rPr lang="ja-JP" altLang="en-US" sz="1200" b="0" i="0" u="none" strike="noStrike" dirty="0">
                <a:solidFill>
                  <a:srgbClr val="000000"/>
                </a:solidFill>
                <a:effectLst/>
                <a:latin typeface="Arial" panose="020B0604020202020204" pitchFamily="34" charset="0"/>
              </a:rPr>
              <a:t>最後に、</a:t>
            </a:r>
            <a:r>
              <a:rPr lang="en-US" altLang="ja-JP" sz="1200" b="0" i="0" u="none" strike="noStrike" dirty="0">
                <a:solidFill>
                  <a:srgbClr val="000000"/>
                </a:solidFill>
                <a:effectLst/>
                <a:latin typeface="Arial" panose="020B0604020202020204" pitchFamily="34" charset="0"/>
              </a:rPr>
              <a:t>Timestamp</a:t>
            </a:r>
            <a:r>
              <a:rPr lang="ja-JP" altLang="en-US" sz="1200" b="0" i="0" u="none" strike="noStrike" dirty="0">
                <a:solidFill>
                  <a:srgbClr val="000000"/>
                </a:solidFill>
                <a:effectLst/>
                <a:latin typeface="Arial" panose="020B0604020202020204" pitchFamily="34" charset="0"/>
              </a:rPr>
              <a:t>を見る癖をつけたほうがいい。神経が動いたことにより取れる神経データが変化していないか、確認するべし。時々すごい変化して最初と最後で別のスパイクに見えることがあるので、</a:t>
            </a:r>
            <a:r>
              <a:rPr lang="en-US" altLang="ja-JP" sz="1200" b="0" i="0" u="none" strike="noStrike" dirty="0" err="1">
                <a:solidFill>
                  <a:srgbClr val="000000"/>
                </a:solidFill>
                <a:effectLst/>
                <a:latin typeface="Arial" panose="020B0604020202020204" pitchFamily="34" charset="0"/>
              </a:rPr>
              <a:t>TimeStamp</a:t>
            </a:r>
            <a:r>
              <a:rPr lang="ja-JP" altLang="en-US" sz="1200" b="0" i="0" u="none" strike="noStrike" dirty="0">
                <a:solidFill>
                  <a:srgbClr val="000000"/>
                </a:solidFill>
                <a:effectLst/>
                <a:latin typeface="Arial" panose="020B0604020202020204" pitchFamily="34" charset="0"/>
              </a:rPr>
              <a:t>は要注意</a:t>
            </a:r>
            <a:endParaRPr lang="en-US" altLang="ja-JP" sz="1200" b="0" i="0" u="none" strike="noStrike" dirty="0">
              <a:solidFill>
                <a:srgbClr val="000000"/>
              </a:solidFill>
              <a:effectLst/>
              <a:latin typeface="Arial" panose="020B0604020202020204" pitchFamily="34" charset="0"/>
            </a:endParaRPr>
          </a:p>
          <a:p>
            <a:pPr marL="228600" indent="-228600" rtl="0" fontAlgn="base">
              <a:spcBef>
                <a:spcPts val="0"/>
              </a:spcBef>
              <a:spcAft>
                <a:spcPts val="0"/>
              </a:spcAft>
              <a:buFont typeface="+mj-lt"/>
              <a:buAutoNum type="arabicPeriod"/>
            </a:pPr>
            <a:r>
              <a:rPr lang="ja-JP" altLang="en-US" sz="1200" b="0" i="0" u="none" strike="noStrike" dirty="0">
                <a:solidFill>
                  <a:srgbClr val="000000"/>
                </a:solidFill>
                <a:effectLst/>
                <a:latin typeface="Arial" panose="020B0604020202020204" pitchFamily="34" charset="0"/>
              </a:rPr>
              <a:t>大体スパイクが</a:t>
            </a:r>
            <a:r>
              <a:rPr lang="en-US" altLang="ja-JP" sz="1200" b="0" i="0" u="none" strike="noStrike" dirty="0">
                <a:solidFill>
                  <a:srgbClr val="000000"/>
                </a:solidFill>
                <a:effectLst/>
                <a:latin typeface="Arial" panose="020B0604020202020204" pitchFamily="34" charset="0"/>
              </a:rPr>
              <a:t>15000</a:t>
            </a:r>
            <a:r>
              <a:rPr lang="ja-JP" altLang="en-US" sz="1200" b="0" i="0" u="none" strike="noStrike" dirty="0">
                <a:solidFill>
                  <a:srgbClr val="000000"/>
                </a:solidFill>
                <a:effectLst/>
                <a:latin typeface="Arial" panose="020B0604020202020204" pitchFamily="34" charset="0"/>
              </a:rPr>
              <a:t>あると安心</a:t>
            </a:r>
            <a:r>
              <a:rPr lang="en-US" altLang="ja-JP" sz="1200" b="0" i="0" u="none" strike="noStrike" dirty="0">
                <a:solidFill>
                  <a:srgbClr val="000000"/>
                </a:solidFill>
                <a:effectLst/>
                <a:latin typeface="Arial" panose="020B0604020202020204" pitchFamily="34" charset="0"/>
              </a:rPr>
              <a:t>10000</a:t>
            </a:r>
            <a:r>
              <a:rPr lang="ja-JP" altLang="en-US" sz="1200" b="0" i="0" u="none" strike="noStrike" dirty="0">
                <a:solidFill>
                  <a:srgbClr val="000000"/>
                </a:solidFill>
                <a:effectLst/>
                <a:latin typeface="Arial" panose="020B0604020202020204" pitchFamily="34" charset="0"/>
              </a:rPr>
              <a:t>以下は基本ダメ</a:t>
            </a:r>
            <a:endParaRPr lang="en-US" altLang="ja-JP" sz="1200" b="0" i="0" u="none" strike="noStrike" dirty="0">
              <a:solidFill>
                <a:srgbClr val="000000"/>
              </a:solidFill>
              <a:effectLst/>
              <a:latin typeface="Arial" panose="020B0604020202020204" pitchFamily="34" charset="0"/>
            </a:endParaRPr>
          </a:p>
          <a:p>
            <a:pPr marL="228600" indent="-228600" rtl="0" fontAlgn="base">
              <a:spcBef>
                <a:spcPts val="0"/>
              </a:spcBef>
              <a:spcAft>
                <a:spcPts val="0"/>
              </a:spcAft>
              <a:buFont typeface="+mj-lt"/>
              <a:buAutoNum type="arabicPeriod"/>
            </a:pPr>
            <a:r>
              <a:rPr lang="en-US" altLang="ja-JP" sz="1200" dirty="0">
                <a:solidFill>
                  <a:srgbClr val="000000"/>
                </a:solidFill>
                <a:latin typeface="Arial" panose="020B0604020202020204" pitchFamily="34" charset="0"/>
              </a:rPr>
              <a:t>Unit</a:t>
            </a:r>
            <a:r>
              <a:rPr lang="ja-JP" altLang="en-US" sz="1200" dirty="0">
                <a:solidFill>
                  <a:srgbClr val="000000"/>
                </a:solidFill>
                <a:latin typeface="Arial" panose="020B0604020202020204" pitchFamily="34" charset="0"/>
              </a:rPr>
              <a:t>の順序はそろえる。そうすることで後で見やすくなる</a:t>
            </a:r>
            <a:endParaRPr lang="en-US" altLang="ja-JP" sz="1200" dirty="0">
              <a:solidFill>
                <a:srgbClr val="000000"/>
              </a:solidFill>
              <a:latin typeface="Arial" panose="020B0604020202020204" pitchFamily="34" charset="0"/>
            </a:endParaRPr>
          </a:p>
          <a:p>
            <a:pPr marL="228600" indent="-228600" rtl="0" fontAlgn="base">
              <a:spcBef>
                <a:spcPts val="0"/>
              </a:spcBef>
              <a:spcAft>
                <a:spcPts val="0"/>
              </a:spcAft>
              <a:buFont typeface="+mj-lt"/>
              <a:buAutoNum type="arabicPeriod"/>
            </a:pPr>
            <a:endParaRPr lang="ja-JP" altLang="en-US" sz="1200" b="0" i="0" u="none" strike="noStrike" dirty="0">
              <a:solidFill>
                <a:srgbClr val="000000"/>
              </a:solidFill>
              <a:effectLst/>
              <a:latin typeface="Arial" panose="020B0604020202020204" pitchFamily="34" charset="0"/>
            </a:endParaRPr>
          </a:p>
        </p:txBody>
      </p:sp>
      <p:sp>
        <p:nvSpPr>
          <p:cNvPr id="11" name="正方形/長方形 10">
            <a:extLst>
              <a:ext uri="{FF2B5EF4-FFF2-40B4-BE49-F238E27FC236}">
                <a16:creationId xmlns:a16="http://schemas.microsoft.com/office/drawing/2014/main" id="{77DAE83B-D1BC-62FC-77D2-532EDA518AFA}"/>
              </a:ext>
            </a:extLst>
          </p:cNvPr>
          <p:cNvSpPr/>
          <p:nvPr/>
        </p:nvSpPr>
        <p:spPr>
          <a:xfrm>
            <a:off x="8692393" y="2963260"/>
            <a:ext cx="3011647" cy="65434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latin typeface="Arial" panose="020B0604020202020204" pitchFamily="34" charset="0"/>
                <a:cs typeface="Arial" panose="020B0604020202020204" pitchFamily="34" charset="0"/>
              </a:rPr>
              <a:t>Export .txt file</a:t>
            </a:r>
          </a:p>
          <a:p>
            <a:pPr marL="0" marR="0" algn="ctr">
              <a:spcBef>
                <a:spcPts val="0"/>
              </a:spcBef>
              <a:spcAft>
                <a:spcPts val="0"/>
              </a:spcAft>
            </a:pPr>
            <a:r>
              <a:rPr lang="en-US" sz="800" b="0" i="0" dirty="0">
                <a:solidFill>
                  <a:srgbClr val="222222"/>
                </a:solidFill>
                <a:effectLst/>
                <a:latin typeface="Arial" panose="020B0604020202020204" pitchFamily="34" charset="0"/>
              </a:rPr>
              <a:t>Export Per-Unit Data/All Channels into one file/export fields are Channel and Unit Number/“Append Template Waveform Data in units of” </a:t>
            </a:r>
            <a:r>
              <a:rPr lang="en-US" sz="800" dirty="0">
                <a:solidFill>
                  <a:srgbClr val="222222"/>
                </a:solidFill>
                <a:latin typeface="Arial" panose="020B0604020202020204" pitchFamily="34" charset="0"/>
              </a:rPr>
              <a:t> and not “</a:t>
            </a:r>
            <a:r>
              <a:rPr lang="en-US" sz="800" b="0" i="0" dirty="0">
                <a:solidFill>
                  <a:srgbClr val="222222"/>
                </a:solidFill>
                <a:effectLst/>
                <a:latin typeface="Arial" panose="020B0604020202020204" pitchFamily="34" charset="0"/>
              </a:rPr>
              <a:t>Template Std Dev Data</a:t>
            </a:r>
            <a:r>
              <a:rPr lang="en-US" sz="800" b="1" i="0" dirty="0">
                <a:solidFill>
                  <a:schemeClr val="tx1"/>
                </a:solidFill>
                <a:effectLst/>
                <a:latin typeface="Arial" panose="020B0604020202020204" pitchFamily="34" charset="0"/>
                <a:cs typeface="Arial" panose="020B0604020202020204" pitchFamily="34" charset="0"/>
              </a:rPr>
              <a:t>”</a:t>
            </a:r>
            <a:endParaRPr lang="en-US" sz="800" b="0" i="0" dirty="0">
              <a:solidFill>
                <a:srgbClr val="222222"/>
              </a:solidFill>
              <a:effectLst/>
              <a:latin typeface="Calibri" panose="020F0502020204030204" pitchFamily="34" charset="0"/>
            </a:endParaRPr>
          </a:p>
        </p:txBody>
      </p:sp>
      <p:cxnSp>
        <p:nvCxnSpPr>
          <p:cNvPr id="16" name="直線矢印コネクタ 15">
            <a:extLst>
              <a:ext uri="{FF2B5EF4-FFF2-40B4-BE49-F238E27FC236}">
                <a16:creationId xmlns:a16="http://schemas.microsoft.com/office/drawing/2014/main" id="{C085B75C-92AD-E1AC-FD3A-5377EE0D5309}"/>
              </a:ext>
            </a:extLst>
          </p:cNvPr>
          <p:cNvCxnSpPr>
            <a:stCxn id="9" idx="2"/>
            <a:endCxn id="14" idx="0"/>
          </p:cNvCxnSpPr>
          <p:nvPr/>
        </p:nvCxnSpPr>
        <p:spPr>
          <a:xfrm flipH="1">
            <a:off x="1823905" y="1829016"/>
            <a:ext cx="1" cy="2365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0B7F312-DCCC-2E14-19CA-57B5CC1E0235}"/>
              </a:ext>
            </a:extLst>
          </p:cNvPr>
          <p:cNvCxnSpPr>
            <a:stCxn id="14" idx="2"/>
            <a:endCxn id="10" idx="0"/>
          </p:cNvCxnSpPr>
          <p:nvPr/>
        </p:nvCxnSpPr>
        <p:spPr>
          <a:xfrm>
            <a:off x="1823905" y="2719862"/>
            <a:ext cx="0" cy="2433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890E259-D2AD-286C-8A3E-89149F6DDAC0}"/>
              </a:ext>
            </a:extLst>
          </p:cNvPr>
          <p:cNvCxnSpPr>
            <a:stCxn id="13" idx="2"/>
            <a:endCxn id="4" idx="0"/>
          </p:cNvCxnSpPr>
          <p:nvPr/>
        </p:nvCxnSpPr>
        <p:spPr>
          <a:xfrm>
            <a:off x="5876488" y="1829016"/>
            <a:ext cx="0" cy="236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E0A552B-2A88-6101-E132-91A13E0695B3}"/>
              </a:ext>
            </a:extLst>
          </p:cNvPr>
          <p:cNvCxnSpPr>
            <a:stCxn id="4" idx="2"/>
            <a:endCxn id="5" idx="0"/>
          </p:cNvCxnSpPr>
          <p:nvPr/>
        </p:nvCxnSpPr>
        <p:spPr>
          <a:xfrm flipH="1">
            <a:off x="5872294" y="2719863"/>
            <a:ext cx="4194" cy="2433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0E0BA7B4-16A7-2F40-2EBC-FA60EBA0A679}"/>
              </a:ext>
            </a:extLst>
          </p:cNvPr>
          <p:cNvCxnSpPr>
            <a:stCxn id="3" idx="2"/>
            <a:endCxn id="12" idx="0"/>
          </p:cNvCxnSpPr>
          <p:nvPr/>
        </p:nvCxnSpPr>
        <p:spPr>
          <a:xfrm>
            <a:off x="10198217" y="1829016"/>
            <a:ext cx="0" cy="2365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F3EC569-90D7-7FA1-A61F-124FA835879D}"/>
              </a:ext>
            </a:extLst>
          </p:cNvPr>
          <p:cNvCxnSpPr>
            <a:stCxn id="12" idx="2"/>
            <a:endCxn id="11" idx="0"/>
          </p:cNvCxnSpPr>
          <p:nvPr/>
        </p:nvCxnSpPr>
        <p:spPr>
          <a:xfrm>
            <a:off x="10198217" y="2719862"/>
            <a:ext cx="0" cy="243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矢印: 右 26">
            <a:extLst>
              <a:ext uri="{FF2B5EF4-FFF2-40B4-BE49-F238E27FC236}">
                <a16:creationId xmlns:a16="http://schemas.microsoft.com/office/drawing/2014/main" id="{122D4BE2-18B3-4540-2D68-2FF1C4820F82}"/>
              </a:ext>
            </a:extLst>
          </p:cNvPr>
          <p:cNvSpPr/>
          <p:nvPr/>
        </p:nvSpPr>
        <p:spPr>
          <a:xfrm>
            <a:off x="3548543" y="2248250"/>
            <a:ext cx="520118" cy="302003"/>
          </a:xfrm>
          <a:prstGeom prst="right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矢印: 右 27">
            <a:extLst>
              <a:ext uri="{FF2B5EF4-FFF2-40B4-BE49-F238E27FC236}">
                <a16:creationId xmlns:a16="http://schemas.microsoft.com/office/drawing/2014/main" id="{1D157B19-49CF-5B14-01C2-388C1838B10A}"/>
              </a:ext>
            </a:extLst>
          </p:cNvPr>
          <p:cNvSpPr/>
          <p:nvPr/>
        </p:nvSpPr>
        <p:spPr>
          <a:xfrm>
            <a:off x="7794770" y="2241689"/>
            <a:ext cx="520118" cy="302003"/>
          </a:xfrm>
          <a:prstGeom prst="right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28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6C3B39D3-8E26-A20A-DA50-A641A72BB86C}"/>
              </a:ext>
            </a:extLst>
          </p:cNvPr>
          <p:cNvSpPr txBox="1"/>
          <p:nvPr/>
        </p:nvSpPr>
        <p:spPr>
          <a:xfrm>
            <a:off x="167780" y="159391"/>
            <a:ext cx="3649211" cy="523220"/>
          </a:xfrm>
          <a:prstGeom prst="rect">
            <a:avLst/>
          </a:prstGeom>
          <a:noFill/>
        </p:spPr>
        <p:txBody>
          <a:bodyPr wrap="square" rtlCol="0">
            <a:spAutoFit/>
          </a:bodyPr>
          <a:lstStyle/>
          <a:p>
            <a:r>
              <a:rPr lang="en-US" altLang="ja-JP" sz="2800" b="1" dirty="0">
                <a:latin typeface="Arial" panose="020B0604020202020204" pitchFamily="34" charset="0"/>
                <a:cs typeface="Arial" panose="020B0604020202020204" pitchFamily="34" charset="0"/>
              </a:rPr>
              <a:t>After sorting</a:t>
            </a:r>
          </a:p>
        </p:txBody>
      </p:sp>
      <p:sp>
        <p:nvSpPr>
          <p:cNvPr id="9" name="正方形/長方形 8">
            <a:extLst>
              <a:ext uri="{FF2B5EF4-FFF2-40B4-BE49-F238E27FC236}">
                <a16:creationId xmlns:a16="http://schemas.microsoft.com/office/drawing/2014/main" id="{BD80006B-8395-14C6-6242-6EC6A34164FE}"/>
              </a:ext>
            </a:extLst>
          </p:cNvPr>
          <p:cNvSpPr/>
          <p:nvPr/>
        </p:nvSpPr>
        <p:spPr>
          <a:xfrm>
            <a:off x="167780" y="1174675"/>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err="1">
                <a:solidFill>
                  <a:schemeClr val="tx1"/>
                </a:solidFill>
                <a:latin typeface="Arial" panose="020B0604020202020204" pitchFamily="34" charset="0"/>
                <a:cs typeface="Arial" panose="020B0604020202020204" pitchFamily="34" charset="0"/>
              </a:rPr>
              <a:t>synchRockyDataToTask</a:t>
            </a:r>
            <a:endParaRPr lang="en-US" altLang="ja-JP" sz="1400" b="1" dirty="0">
              <a:solidFill>
                <a:schemeClr val="tx1"/>
              </a:solidFill>
              <a:latin typeface="Arial" panose="020B0604020202020204" pitchFamily="34" charset="0"/>
              <a:cs typeface="Arial" panose="020B0604020202020204" pitchFamily="34" charset="0"/>
            </a:endParaRPr>
          </a:p>
          <a:p>
            <a:pPr algn="ctr"/>
            <a:r>
              <a:rPr lang="en-US" sz="1400" dirty="0">
                <a:solidFill>
                  <a:schemeClr val="tx1"/>
                </a:solidFill>
                <a:latin typeface="Arial" panose="020B0604020202020204" pitchFamily="34" charset="0"/>
                <a:cs typeface="Arial" panose="020B0604020202020204" pitchFamily="34" charset="0"/>
              </a:rPr>
              <a:t>Make </a:t>
            </a:r>
            <a:r>
              <a:rPr lang="en-US" sz="1400" dirty="0" err="1">
                <a:solidFill>
                  <a:schemeClr val="tx1"/>
                </a:solidFill>
                <a:latin typeface="Arial" panose="020B0604020202020204" pitchFamily="34" charset="0"/>
                <a:cs typeface="Arial" panose="020B0604020202020204" pitchFamily="34" charset="0"/>
              </a:rPr>
              <a:t>synchInterim</a:t>
            </a:r>
            <a:r>
              <a:rPr lang="en-US" sz="1400" dirty="0">
                <a:solidFill>
                  <a:schemeClr val="tx1"/>
                </a:solidFill>
                <a:latin typeface="Arial" panose="020B0604020202020204" pitchFamily="34" charset="0"/>
                <a:cs typeface="Arial" panose="020B0604020202020204" pitchFamily="34" charset="0"/>
              </a:rPr>
              <a:t> data</a:t>
            </a:r>
          </a:p>
        </p:txBody>
      </p:sp>
      <p:sp>
        <p:nvSpPr>
          <p:cNvPr id="14" name="正方形/長方形 13">
            <a:extLst>
              <a:ext uri="{FF2B5EF4-FFF2-40B4-BE49-F238E27FC236}">
                <a16:creationId xmlns:a16="http://schemas.microsoft.com/office/drawing/2014/main" id="{4A1BA4A6-63EF-0861-1188-2A576839AF7E}"/>
              </a:ext>
            </a:extLst>
          </p:cNvPr>
          <p:cNvSpPr/>
          <p:nvPr/>
        </p:nvSpPr>
        <p:spPr>
          <a:xfrm>
            <a:off x="167780" y="1974243"/>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latin typeface="Arial" panose="020B0604020202020204" pitchFamily="34" charset="0"/>
                <a:cs typeface="Arial" panose="020B0604020202020204" pitchFamily="34" charset="0"/>
              </a:rPr>
              <a:t>RockyDataPreprocessing</a:t>
            </a:r>
            <a:endParaRPr lang="en-US" sz="1400" b="1" dirty="0">
              <a:solidFill>
                <a:schemeClr val="tx1"/>
              </a:solidFill>
              <a:latin typeface="Arial" panose="020B0604020202020204" pitchFamily="34" charset="0"/>
              <a:cs typeface="Arial" panose="020B0604020202020204" pitchFamily="34" charset="0"/>
            </a:endParaRPr>
          </a:p>
          <a:p>
            <a:pPr algn="ctr"/>
            <a:r>
              <a:rPr lang="en-US" sz="1400" dirty="0">
                <a:solidFill>
                  <a:schemeClr val="tx1"/>
                </a:solidFill>
                <a:latin typeface="Arial" panose="020B0604020202020204" pitchFamily="34" charset="0"/>
                <a:cs typeface="Arial" panose="020B0604020202020204" pitchFamily="34" charset="0"/>
              </a:rPr>
              <a:t>Make preprocessed </a:t>
            </a:r>
            <a:r>
              <a:rPr lang="en-US" sz="1400" dirty="0" err="1">
                <a:solidFill>
                  <a:schemeClr val="tx1"/>
                </a:solidFill>
                <a:latin typeface="Arial" panose="020B0604020202020204" pitchFamily="34" charset="0"/>
                <a:cs typeface="Arial" panose="020B0604020202020204" pitchFamily="34" charset="0"/>
              </a:rPr>
              <a:t>datas</a:t>
            </a:r>
            <a:endParaRPr lang="en-US" sz="1400" dirty="0">
              <a:solidFill>
                <a:schemeClr val="tx1"/>
              </a:solidFill>
              <a:latin typeface="Arial" panose="020B0604020202020204" pitchFamily="34" charset="0"/>
              <a:cs typeface="Arial" panose="020B0604020202020204" pitchFamily="34" charset="0"/>
            </a:endParaRPr>
          </a:p>
        </p:txBody>
      </p:sp>
      <p:sp>
        <p:nvSpPr>
          <p:cNvPr id="2" name="正方形/長方形 1">
            <a:extLst>
              <a:ext uri="{FF2B5EF4-FFF2-40B4-BE49-F238E27FC236}">
                <a16:creationId xmlns:a16="http://schemas.microsoft.com/office/drawing/2014/main" id="{91A82E68-C1C8-B273-A890-1BB729468AF4}"/>
              </a:ext>
            </a:extLst>
          </p:cNvPr>
          <p:cNvSpPr/>
          <p:nvPr/>
        </p:nvSpPr>
        <p:spPr>
          <a:xfrm>
            <a:off x="167780" y="2793477"/>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latin typeface="Arial" panose="020B0604020202020204" pitchFamily="34" charset="0"/>
                <a:cs typeface="Arial" panose="020B0604020202020204" pitchFamily="34" charset="0"/>
              </a:rPr>
              <a:t>CombineTrialData</a:t>
            </a:r>
            <a:endParaRPr lang="en-US" sz="1400" b="1" dirty="0">
              <a:solidFill>
                <a:schemeClr val="tx1"/>
              </a:solidFill>
              <a:latin typeface="Arial" panose="020B0604020202020204" pitchFamily="34" charset="0"/>
              <a:cs typeface="Arial" panose="020B0604020202020204" pitchFamily="34" charset="0"/>
            </a:endParaRPr>
          </a:p>
          <a:p>
            <a:pPr algn="ctr"/>
            <a:r>
              <a:rPr lang="en-US" sz="1400" dirty="0">
                <a:solidFill>
                  <a:schemeClr val="tx1"/>
                </a:solidFill>
                <a:latin typeface="Arial" panose="020B0604020202020204" pitchFamily="34" charset="0"/>
                <a:cs typeface="Arial" panose="020B0604020202020204" pitchFamily="34" charset="0"/>
              </a:rPr>
              <a:t>Make own dataset based on ones interest</a:t>
            </a:r>
          </a:p>
        </p:txBody>
      </p:sp>
      <p:sp>
        <p:nvSpPr>
          <p:cNvPr id="3" name="正方形/長方形 2">
            <a:extLst>
              <a:ext uri="{FF2B5EF4-FFF2-40B4-BE49-F238E27FC236}">
                <a16:creationId xmlns:a16="http://schemas.microsoft.com/office/drawing/2014/main" id="{7F0083C5-EEF2-87FF-4104-33F28DB00C0F}"/>
              </a:ext>
            </a:extLst>
          </p:cNvPr>
          <p:cNvSpPr/>
          <p:nvPr/>
        </p:nvSpPr>
        <p:spPr>
          <a:xfrm>
            <a:off x="3591887" y="4555712"/>
            <a:ext cx="3706535" cy="21499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latin typeface="Arial" panose="020B0604020202020204" pitchFamily="34" charset="0"/>
                <a:cs typeface="Arial" panose="020B0604020202020204" pitchFamily="34" charset="0"/>
              </a:rPr>
              <a:t>Find bad trials</a:t>
            </a:r>
          </a:p>
          <a:p>
            <a:pPr algn="ctr"/>
            <a:r>
              <a:rPr lang="en-US" sz="1400" b="0" i="0" dirty="0">
                <a:solidFill>
                  <a:schemeClr val="tx1"/>
                </a:solidFill>
                <a:effectLst/>
                <a:latin typeface="Menlo"/>
              </a:rPr>
              <a:t>(</a:t>
            </a:r>
            <a:r>
              <a:rPr lang="en-US" sz="1200" b="0" i="0" dirty="0" err="1">
                <a:solidFill>
                  <a:schemeClr val="tx1"/>
                </a:solidFill>
                <a:effectLst/>
                <a:latin typeface="Arial" panose="020B0604020202020204" pitchFamily="34" charset="0"/>
                <a:cs typeface="Arial" panose="020B0604020202020204" pitchFamily="34" charset="0"/>
              </a:rPr>
              <a:t>fullTrialSpikeRateMat</a:t>
            </a:r>
            <a:r>
              <a:rPr lang="en-US" sz="1200" b="0" i="0" dirty="0">
                <a:solidFill>
                  <a:schemeClr val="tx1"/>
                </a:solidFill>
                <a:effectLst/>
                <a:latin typeface="Arial" panose="020B0604020202020204" pitchFamily="34" charset="0"/>
                <a:cs typeface="Arial" panose="020B0604020202020204" pitchFamily="34" charset="0"/>
              </a:rPr>
              <a:t>) &lt; </a:t>
            </a:r>
            <a:r>
              <a:rPr lang="en-US" sz="1200" b="0" i="0" dirty="0" err="1">
                <a:solidFill>
                  <a:schemeClr val="tx1"/>
                </a:solidFill>
                <a:effectLst/>
                <a:latin typeface="Arial" panose="020B0604020202020204" pitchFamily="34" charset="0"/>
                <a:cs typeface="Arial" panose="020B0604020202020204" pitchFamily="34" charset="0"/>
              </a:rPr>
              <a:t>minSpikeRate</a:t>
            </a:r>
            <a:endParaRPr lang="en-US" sz="1200" b="0" i="0" dirty="0">
              <a:solidFill>
                <a:schemeClr val="tx1"/>
              </a:solidFill>
              <a:effectLst/>
              <a:latin typeface="Arial" panose="020B0604020202020204" pitchFamily="34" charset="0"/>
              <a:cs typeface="Arial" panose="020B0604020202020204" pitchFamily="34" charset="0"/>
            </a:endParaRPr>
          </a:p>
          <a:p>
            <a:pPr algn="ctr"/>
            <a:r>
              <a:rPr lang="en-US" sz="1200" b="0" i="0" dirty="0">
                <a:solidFill>
                  <a:schemeClr val="tx1"/>
                </a:solidFill>
                <a:effectLst/>
                <a:latin typeface="Arial" panose="020B0604020202020204" pitchFamily="34" charset="0"/>
                <a:cs typeface="Arial" panose="020B0604020202020204" pitchFamily="34" charset="0"/>
              </a:rPr>
              <a:t>remove "outlier trials“</a:t>
            </a:r>
            <a:endParaRPr lang="en-US" altLang="ja-JP" sz="1400" dirty="0">
              <a:solidFill>
                <a:schemeClr val="tx1"/>
              </a:solidFill>
              <a:latin typeface="Arial" panose="020B0604020202020204" pitchFamily="34" charset="0"/>
              <a:cs typeface="Arial" panose="020B0604020202020204" pitchFamily="34" charset="0"/>
            </a:endParaRPr>
          </a:p>
          <a:p>
            <a:pPr algn="ctr"/>
            <a:endParaRPr lang="en-US" altLang="ja-JP" sz="1400" b="1" dirty="0">
              <a:solidFill>
                <a:schemeClr val="tx1"/>
              </a:solidFill>
              <a:latin typeface="Arial" panose="020B0604020202020204" pitchFamily="34" charset="0"/>
              <a:cs typeface="Arial" panose="020B0604020202020204" pitchFamily="34" charset="0"/>
            </a:endParaRPr>
          </a:p>
        </p:txBody>
      </p:sp>
      <p:sp>
        <p:nvSpPr>
          <p:cNvPr id="4" name="正方形/長方形 3">
            <a:extLst>
              <a:ext uri="{FF2B5EF4-FFF2-40B4-BE49-F238E27FC236}">
                <a16:creationId xmlns:a16="http://schemas.microsoft.com/office/drawing/2014/main" id="{69B67771-FCB4-5219-1831-3FE338401761}"/>
              </a:ext>
            </a:extLst>
          </p:cNvPr>
          <p:cNvSpPr/>
          <p:nvPr/>
        </p:nvSpPr>
        <p:spPr>
          <a:xfrm>
            <a:off x="8692393" y="176169"/>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latin typeface="Arial" panose="020B0604020202020204" pitchFamily="34" charset="0"/>
                <a:cs typeface="Arial" panose="020B0604020202020204" pitchFamily="34" charset="0"/>
              </a:rPr>
              <a:t>Template</a:t>
            </a:r>
            <a:endParaRPr lang="en-US" sz="1400" b="1" dirty="0">
              <a:solidFill>
                <a:schemeClr val="tx1"/>
              </a:solidFill>
              <a:latin typeface="Arial" panose="020B0604020202020204" pitchFamily="34" charset="0"/>
              <a:cs typeface="Arial" panose="020B0604020202020204" pitchFamily="34" charset="0"/>
            </a:endParaRPr>
          </a:p>
        </p:txBody>
      </p:sp>
      <p:sp>
        <p:nvSpPr>
          <p:cNvPr id="7" name="正方形/長方形 6">
            <a:extLst>
              <a:ext uri="{FF2B5EF4-FFF2-40B4-BE49-F238E27FC236}">
                <a16:creationId xmlns:a16="http://schemas.microsoft.com/office/drawing/2014/main" id="{71D6683C-36C6-7254-2E91-990523AA00C8}"/>
              </a:ext>
            </a:extLst>
          </p:cNvPr>
          <p:cNvSpPr/>
          <p:nvPr/>
        </p:nvSpPr>
        <p:spPr>
          <a:xfrm>
            <a:off x="3405930" y="4412829"/>
            <a:ext cx="8482672" cy="2357091"/>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5459F241-13C0-4500-BD55-5C0C0757BE1A}"/>
              </a:ext>
            </a:extLst>
          </p:cNvPr>
          <p:cNvSpPr txBox="1"/>
          <p:nvPr/>
        </p:nvSpPr>
        <p:spPr>
          <a:xfrm>
            <a:off x="3498208" y="4247935"/>
            <a:ext cx="2449585" cy="307777"/>
          </a:xfrm>
          <a:prstGeom prst="rect">
            <a:avLst/>
          </a:prstGeom>
          <a:solidFill>
            <a:schemeClr val="bg1"/>
          </a:solidFill>
        </p:spPr>
        <p:txBody>
          <a:bodyPr wrap="square" rtlCol="0">
            <a:spAutoFit/>
          </a:bodyPr>
          <a:lstStyle/>
          <a:p>
            <a:pPr algn="ctr"/>
            <a:r>
              <a:rPr lang="en-US" altLang="ja-JP" sz="1400" b="1" dirty="0" err="1">
                <a:solidFill>
                  <a:schemeClr val="tx1"/>
                </a:solidFill>
                <a:latin typeface="Arial" panose="020B0604020202020204" pitchFamily="34" charset="0"/>
                <a:cs typeface="Arial" panose="020B0604020202020204" pitchFamily="34" charset="0"/>
              </a:rPr>
              <a:t>pp_spikeAlignmentToTrial</a:t>
            </a:r>
            <a:endParaRPr lang="en-US" altLang="ja-JP" sz="1400" b="1" dirty="0">
              <a:solidFill>
                <a:schemeClr val="tx1"/>
              </a:solidFill>
              <a:latin typeface="Arial" panose="020B0604020202020204" pitchFamily="34" charset="0"/>
              <a:cs typeface="Arial" panose="020B0604020202020204" pitchFamily="34" charset="0"/>
            </a:endParaRPr>
          </a:p>
        </p:txBody>
      </p:sp>
      <p:sp>
        <p:nvSpPr>
          <p:cNvPr id="15" name="正方形/長方形 14">
            <a:extLst>
              <a:ext uri="{FF2B5EF4-FFF2-40B4-BE49-F238E27FC236}">
                <a16:creationId xmlns:a16="http://schemas.microsoft.com/office/drawing/2014/main" id="{C8561502-BF85-6C4D-16F0-D881B4F50D26}"/>
              </a:ext>
            </a:extLst>
          </p:cNvPr>
          <p:cNvSpPr/>
          <p:nvPr/>
        </p:nvSpPr>
        <p:spPr>
          <a:xfrm>
            <a:off x="7997505" y="4555712"/>
            <a:ext cx="3706535" cy="21499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latin typeface="Arial" panose="020B0604020202020204" pitchFamily="34" charset="0"/>
                <a:cs typeface="Arial" panose="020B0604020202020204" pitchFamily="34" charset="0"/>
              </a:rPr>
              <a:t>Find bad units</a:t>
            </a:r>
          </a:p>
          <a:p>
            <a:pPr marL="228600" indent="-228600" algn="ctr">
              <a:buFont typeface="+mj-lt"/>
              <a:buAutoNum type="arabicPeriod"/>
            </a:pPr>
            <a:r>
              <a:rPr lang="en-US" sz="1200" b="0" i="0" dirty="0">
                <a:solidFill>
                  <a:schemeClr val="tx1"/>
                </a:solidFill>
                <a:effectLst/>
                <a:latin typeface="Arial" panose="020B0604020202020204" pitchFamily="34" charset="0"/>
                <a:cs typeface="Arial" panose="020B0604020202020204" pitchFamily="34" charset="0"/>
              </a:rPr>
              <a:t>mean(fullTrialSpikeRateMat,2) &lt; </a:t>
            </a:r>
            <a:r>
              <a:rPr lang="en-US" sz="1200" b="0" i="0" dirty="0" err="1">
                <a:solidFill>
                  <a:schemeClr val="tx1"/>
                </a:solidFill>
                <a:effectLst/>
                <a:latin typeface="Arial" panose="020B0604020202020204" pitchFamily="34" charset="0"/>
                <a:cs typeface="Arial" panose="020B0604020202020204" pitchFamily="34" charset="0"/>
              </a:rPr>
              <a:t>minSpikeRate</a:t>
            </a:r>
            <a:r>
              <a:rPr lang="en-US" sz="1200" b="0" i="0" dirty="0">
                <a:solidFill>
                  <a:schemeClr val="tx1"/>
                </a:solidFill>
                <a:effectLst/>
                <a:latin typeface="Arial" panose="020B0604020202020204" pitchFamily="34" charset="0"/>
                <a:cs typeface="Arial" panose="020B0604020202020204" pitchFamily="34" charset="0"/>
              </a:rPr>
              <a:t>;</a:t>
            </a:r>
          </a:p>
          <a:p>
            <a:pPr marL="228600" indent="-228600" algn="ctr">
              <a:buFont typeface="+mj-lt"/>
              <a:buAutoNum type="arabicPeriod"/>
            </a:pPr>
            <a:r>
              <a:rPr lang="en-US" sz="1200" b="0" i="0" dirty="0" err="1">
                <a:solidFill>
                  <a:schemeClr val="tx1"/>
                </a:solidFill>
                <a:effectLst/>
                <a:latin typeface="Arial" panose="020B0604020202020204" pitchFamily="34" charset="0"/>
                <a:cs typeface="Arial" panose="020B0604020202020204" pitchFamily="34" charset="0"/>
              </a:rPr>
              <a:t>lowVarUnits</a:t>
            </a:r>
            <a:r>
              <a:rPr lang="en-US" sz="1200" b="0" i="0" dirty="0">
                <a:solidFill>
                  <a:schemeClr val="tx1"/>
                </a:solidFill>
                <a:effectLst/>
                <a:latin typeface="Arial" panose="020B0604020202020204" pitchFamily="34" charset="0"/>
                <a:cs typeface="Arial" panose="020B0604020202020204" pitchFamily="34" charset="0"/>
              </a:rPr>
              <a:t> = std(</a:t>
            </a:r>
            <a:r>
              <a:rPr lang="en-US" sz="1200" b="0" i="0" dirty="0" err="1">
                <a:solidFill>
                  <a:schemeClr val="tx1"/>
                </a:solidFill>
                <a:effectLst/>
                <a:latin typeface="Arial" panose="020B0604020202020204" pitchFamily="34" charset="0"/>
                <a:cs typeface="Arial" panose="020B0604020202020204" pitchFamily="34" charset="0"/>
              </a:rPr>
              <a:t>fullTrialSpikeRateMat</a:t>
            </a:r>
            <a:r>
              <a:rPr lang="en-US" sz="1200" b="0" i="0" dirty="0">
                <a:solidFill>
                  <a:schemeClr val="tx1"/>
                </a:solidFill>
                <a:effectLst/>
                <a:latin typeface="Arial" panose="020B0604020202020204" pitchFamily="34" charset="0"/>
                <a:cs typeface="Arial" panose="020B0604020202020204" pitchFamily="34" charset="0"/>
              </a:rPr>
              <a:t>,[],2) &lt; </a:t>
            </a:r>
            <a:r>
              <a:rPr lang="en-US" sz="1200" b="0" i="0" dirty="0" err="1">
                <a:solidFill>
                  <a:schemeClr val="tx1"/>
                </a:solidFill>
                <a:effectLst/>
                <a:latin typeface="Arial" panose="020B0604020202020204" pitchFamily="34" charset="0"/>
                <a:cs typeface="Arial" panose="020B0604020202020204" pitchFamily="34" charset="0"/>
              </a:rPr>
              <a:t>minSpikeRate</a:t>
            </a:r>
            <a:endParaRPr lang="en-US" sz="1200" b="0" i="0" dirty="0">
              <a:solidFill>
                <a:schemeClr val="tx1"/>
              </a:solidFill>
              <a:effectLst/>
              <a:latin typeface="Arial" panose="020B0604020202020204" pitchFamily="34" charset="0"/>
              <a:cs typeface="Arial" panose="020B0604020202020204" pitchFamily="34" charset="0"/>
            </a:endParaRPr>
          </a:p>
          <a:p>
            <a:pPr marL="228600" indent="-228600" algn="ctr">
              <a:buFont typeface="+mj-lt"/>
              <a:buAutoNum type="arabicPeriod"/>
            </a:pPr>
            <a:r>
              <a:rPr lang="en-US" sz="1200" dirty="0">
                <a:solidFill>
                  <a:schemeClr val="tx1"/>
                </a:solidFill>
                <a:latin typeface="Arial" panose="020B0604020202020204" pitchFamily="34" charset="0"/>
                <a:cs typeface="Arial" panose="020B0604020202020204" pitchFamily="34" charset="0"/>
              </a:rPr>
              <a:t>Remove </a:t>
            </a:r>
            <a:r>
              <a:rPr lang="en-US" sz="1200" b="0" i="0" dirty="0">
                <a:solidFill>
                  <a:schemeClr val="tx1"/>
                </a:solidFill>
                <a:effectLst/>
                <a:latin typeface="Arial" panose="020B0604020202020204" pitchFamily="34" charset="0"/>
                <a:cs typeface="Arial" panose="020B0604020202020204" pitchFamily="34" charset="0"/>
              </a:rPr>
              <a:t>&gt;75% increase</a:t>
            </a:r>
            <a:r>
              <a:rPr lang="ja-JP" altLang="en-US" sz="1200" dirty="0">
                <a:solidFill>
                  <a:schemeClr val="tx1"/>
                </a:solidFill>
                <a:latin typeface="Arial" panose="020B0604020202020204" pitchFamily="34" charset="0"/>
                <a:cs typeface="Arial" panose="020B0604020202020204" pitchFamily="34" charset="0"/>
              </a:rPr>
              <a:t> </a:t>
            </a:r>
            <a:r>
              <a:rPr lang="en-US" altLang="ja-JP" sz="1200" dirty="0">
                <a:solidFill>
                  <a:schemeClr val="tx1"/>
                </a:solidFill>
                <a:latin typeface="Arial" panose="020B0604020202020204" pitchFamily="34" charset="0"/>
                <a:cs typeface="Arial" panose="020B0604020202020204" pitchFamily="34" charset="0"/>
              </a:rPr>
              <a:t>or</a:t>
            </a:r>
            <a:r>
              <a:rPr lang="ja-JP" altLang="en-US" sz="1200" dirty="0">
                <a:solidFill>
                  <a:schemeClr val="tx1"/>
                </a:solidFill>
                <a:latin typeface="Arial" panose="020B0604020202020204" pitchFamily="34" charset="0"/>
                <a:cs typeface="Arial" panose="020B0604020202020204" pitchFamily="34" charset="0"/>
              </a:rPr>
              <a:t> </a:t>
            </a:r>
            <a:r>
              <a:rPr lang="en-US" altLang="ja-JP" sz="1200" dirty="0">
                <a:solidFill>
                  <a:schemeClr val="tx1"/>
                </a:solidFill>
                <a:latin typeface="Arial" panose="020B0604020202020204" pitchFamily="34" charset="0"/>
                <a:cs typeface="Arial" panose="020B0604020202020204" pitchFamily="34" charset="0"/>
              </a:rPr>
              <a:t>drop</a:t>
            </a:r>
            <a:r>
              <a:rPr lang="en-US" sz="1200" b="0" i="0" dirty="0">
                <a:solidFill>
                  <a:schemeClr val="tx1"/>
                </a:solidFill>
                <a:effectLst/>
                <a:latin typeface="Arial" panose="020B0604020202020204" pitchFamily="34" charset="0"/>
                <a:cs typeface="Arial" panose="020B0604020202020204" pitchFamily="34" charset="0"/>
              </a:rPr>
              <a:t> in FR</a:t>
            </a:r>
          </a:p>
          <a:p>
            <a:pPr marL="228600" indent="-228600" algn="ctr">
              <a:buFont typeface="+mj-lt"/>
              <a:buAutoNum type="arabicPeriod"/>
            </a:pPr>
            <a:r>
              <a:rPr lang="en-US" sz="1200" b="0" i="0" dirty="0">
                <a:solidFill>
                  <a:schemeClr val="tx1"/>
                </a:solidFill>
                <a:effectLst/>
                <a:latin typeface="Arial" panose="020B0604020202020204" pitchFamily="34" charset="0"/>
                <a:cs typeface="Arial" panose="020B0604020202020204" pitchFamily="34" charset="0"/>
              </a:rPr>
              <a:t>the channel just goes</a:t>
            </a:r>
            <a:r>
              <a:rPr lang="en-US" sz="1200" dirty="0">
                <a:solidFill>
                  <a:schemeClr val="tx1"/>
                </a:solidFill>
                <a:latin typeface="Arial" panose="020B0604020202020204" pitchFamily="34" charset="0"/>
                <a:cs typeface="Arial" panose="020B0604020202020204" pitchFamily="34" charset="0"/>
              </a:rPr>
              <a:t> </a:t>
            </a:r>
            <a:r>
              <a:rPr lang="en-US" sz="1200" b="0" i="0" dirty="0">
                <a:solidFill>
                  <a:schemeClr val="tx1"/>
                </a:solidFill>
                <a:effectLst/>
                <a:latin typeface="Arial" panose="020B0604020202020204" pitchFamily="34" charset="0"/>
                <a:cs typeface="Arial" panose="020B0604020202020204" pitchFamily="34" charset="0"/>
              </a:rPr>
              <a:t>crazy and gets ridiculously high values</a:t>
            </a:r>
          </a:p>
          <a:p>
            <a:pPr marL="228600" indent="-228600" algn="ctr">
              <a:buFont typeface="+mj-lt"/>
              <a:buAutoNum type="arabicPeriod"/>
            </a:pPr>
            <a:r>
              <a:rPr lang="en-US" sz="1200" b="0" i="0" dirty="0">
                <a:solidFill>
                  <a:schemeClr val="tx1"/>
                </a:solidFill>
                <a:effectLst/>
                <a:latin typeface="Arial" panose="020B0604020202020204" pitchFamily="34" charset="0"/>
                <a:cs typeface="Arial" panose="020B0604020202020204" pitchFamily="34" charset="0"/>
              </a:rPr>
              <a:t>Remove duplicated "cross-talk" units</a:t>
            </a:r>
          </a:p>
        </p:txBody>
      </p:sp>
      <p:cxnSp>
        <p:nvCxnSpPr>
          <p:cNvPr id="19" name="直線矢印コネクタ 18">
            <a:extLst>
              <a:ext uri="{FF2B5EF4-FFF2-40B4-BE49-F238E27FC236}">
                <a16:creationId xmlns:a16="http://schemas.microsoft.com/office/drawing/2014/main" id="{A90858CD-559D-B0FA-3517-EBE121602B49}"/>
              </a:ext>
            </a:extLst>
          </p:cNvPr>
          <p:cNvCxnSpPr>
            <a:stCxn id="3" idx="3"/>
            <a:endCxn id="15" idx="1"/>
          </p:cNvCxnSpPr>
          <p:nvPr/>
        </p:nvCxnSpPr>
        <p:spPr>
          <a:xfrm>
            <a:off x="7298422" y="5630675"/>
            <a:ext cx="69908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 name="正方形/長方形 4">
            <a:extLst>
              <a:ext uri="{FF2B5EF4-FFF2-40B4-BE49-F238E27FC236}">
                <a16:creationId xmlns:a16="http://schemas.microsoft.com/office/drawing/2014/main" id="{E38466DE-DD45-D183-B015-CC32345746C3}"/>
              </a:ext>
            </a:extLst>
          </p:cNvPr>
          <p:cNvSpPr/>
          <p:nvPr/>
        </p:nvSpPr>
        <p:spPr>
          <a:xfrm>
            <a:off x="3621949" y="1338666"/>
            <a:ext cx="8082091" cy="21499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ja-JP" sz="1400" b="1" dirty="0">
                <a:solidFill>
                  <a:schemeClr val="tx1"/>
                </a:solidFill>
                <a:latin typeface="Arial" panose="020B0604020202020204" pitchFamily="34" charset="0"/>
                <a:cs typeface="Arial" panose="020B0604020202020204" pitchFamily="34" charset="0"/>
              </a:rPr>
              <a:t>Separate data into trials : </a:t>
            </a:r>
            <a:r>
              <a:rPr lang="en-US" altLang="ja-JP" sz="1400" b="1" dirty="0" err="1">
                <a:solidFill>
                  <a:schemeClr val="tx1"/>
                </a:solidFill>
                <a:latin typeface="Arial" panose="020B0604020202020204" pitchFamily="34" charset="0"/>
                <a:cs typeface="Arial" panose="020B0604020202020204" pitchFamily="34" charset="0"/>
              </a:rPr>
              <a:t>pp_preprocessTaskAndKinematicData</a:t>
            </a:r>
            <a:r>
              <a:rPr lang="en-US" altLang="ja-JP" sz="1400" b="1" dirty="0">
                <a:solidFill>
                  <a:schemeClr val="tx1"/>
                </a:solidFill>
                <a:latin typeface="Arial" panose="020B0604020202020204" pitchFamily="34" charset="0"/>
                <a:cs typeface="Arial" panose="020B0604020202020204" pitchFamily="34" charset="0"/>
              </a:rPr>
              <a:t> </a:t>
            </a:r>
          </a:p>
          <a:p>
            <a:pPr marL="342900" indent="-342900">
              <a:buAutoNum type="arabicPeriod"/>
            </a:pPr>
            <a:r>
              <a:rPr lang="en-US" altLang="ja-JP" sz="1400" b="1" dirty="0">
                <a:solidFill>
                  <a:schemeClr val="tx1"/>
                </a:solidFill>
                <a:latin typeface="Arial" panose="020B0604020202020204" pitchFamily="34" charset="0"/>
                <a:cs typeface="Arial" panose="020B0604020202020204" pitchFamily="34" charset="0"/>
              </a:rPr>
              <a:t>Align hand data : </a:t>
            </a:r>
            <a:r>
              <a:rPr lang="en-US" altLang="ja-JP" sz="1400" b="1" dirty="0" err="1">
                <a:solidFill>
                  <a:schemeClr val="tx1"/>
                </a:solidFill>
                <a:latin typeface="Arial" panose="020B0604020202020204" pitchFamily="34" charset="0"/>
                <a:cs typeface="Arial" panose="020B0604020202020204" pitchFamily="34" charset="0"/>
              </a:rPr>
              <a:t>pp_preprocessTaskAndKinematicData</a:t>
            </a:r>
            <a:endParaRPr lang="en-US" altLang="ja-JP" sz="1400" b="1" dirty="0">
              <a:solidFill>
                <a:schemeClr val="tx1"/>
              </a:solidFill>
              <a:latin typeface="Arial" panose="020B0604020202020204" pitchFamily="34" charset="0"/>
              <a:cs typeface="Arial" panose="020B0604020202020204" pitchFamily="34" charset="0"/>
            </a:endParaRPr>
          </a:p>
          <a:p>
            <a:pPr marL="342900" indent="-342900">
              <a:buAutoNum type="arabicPeriod"/>
            </a:pPr>
            <a:r>
              <a:rPr lang="en-US" altLang="ja-JP" sz="1400" b="1" dirty="0">
                <a:solidFill>
                  <a:schemeClr val="tx1"/>
                </a:solidFill>
                <a:latin typeface="Arial" panose="020B0604020202020204" pitchFamily="34" charset="0"/>
                <a:cs typeface="Arial" panose="020B0604020202020204" pitchFamily="34" charset="0"/>
              </a:rPr>
              <a:t>Align Spike data : </a:t>
            </a:r>
            <a:r>
              <a:rPr lang="en-US" altLang="ja-JP" sz="1400" b="1" dirty="0" err="1">
                <a:solidFill>
                  <a:schemeClr val="tx1"/>
                </a:solidFill>
                <a:latin typeface="Arial" panose="020B0604020202020204" pitchFamily="34" charset="0"/>
                <a:cs typeface="Arial" panose="020B0604020202020204" pitchFamily="34" charset="0"/>
              </a:rPr>
              <a:t>pp_spikeAlignmentToTrial</a:t>
            </a:r>
            <a:r>
              <a:rPr lang="en-US" altLang="ja-JP" sz="1400" b="1" dirty="0">
                <a:solidFill>
                  <a:schemeClr val="tx1"/>
                </a:solidFill>
                <a:latin typeface="Arial" panose="020B0604020202020204" pitchFamily="34" charset="0"/>
                <a:cs typeface="Arial" panose="020B0604020202020204" pitchFamily="34" charset="0"/>
              </a:rPr>
              <a:t> + p1_spikePreprocessing</a:t>
            </a:r>
          </a:p>
          <a:p>
            <a:pPr marL="342900" indent="-342900">
              <a:buFont typeface="+mj-lt"/>
              <a:buAutoNum type="arabicPeriod"/>
            </a:pPr>
            <a:r>
              <a:rPr lang="en-US" altLang="ja-JP" sz="1400" b="1" dirty="0">
                <a:solidFill>
                  <a:schemeClr val="tx1"/>
                </a:solidFill>
                <a:latin typeface="Arial" panose="020B0604020202020204" pitchFamily="34" charset="0"/>
                <a:cs typeface="Arial" panose="020B0604020202020204" pitchFamily="34" charset="0"/>
              </a:rPr>
              <a:t>Align EMG/ECG data : </a:t>
            </a:r>
            <a:r>
              <a:rPr lang="en-US" altLang="ja-JP" sz="1400" b="1" dirty="0" err="1">
                <a:solidFill>
                  <a:schemeClr val="tx1"/>
                </a:solidFill>
                <a:latin typeface="Arial" panose="020B0604020202020204" pitchFamily="34" charset="0"/>
                <a:cs typeface="Arial" panose="020B0604020202020204" pitchFamily="34" charset="0"/>
              </a:rPr>
              <a:t>pp_emgPreprocess</a:t>
            </a:r>
            <a:r>
              <a:rPr lang="en-US" altLang="ja-JP" sz="1400" b="1" dirty="0">
                <a:solidFill>
                  <a:schemeClr val="tx1"/>
                </a:solidFill>
                <a:latin typeface="Arial" panose="020B0604020202020204" pitchFamily="34" charset="0"/>
                <a:cs typeface="Arial" panose="020B0604020202020204" pitchFamily="34" charset="0"/>
              </a:rPr>
              <a:t> + </a:t>
            </a:r>
            <a:r>
              <a:rPr lang="en-US" altLang="ja-JP" sz="1400" b="1" dirty="0" err="1">
                <a:solidFill>
                  <a:schemeClr val="tx1"/>
                </a:solidFill>
                <a:latin typeface="Arial" panose="020B0604020202020204" pitchFamily="34" charset="0"/>
                <a:cs typeface="Arial" panose="020B0604020202020204" pitchFamily="34" charset="0"/>
              </a:rPr>
              <a:t>pp_emgNormalization</a:t>
            </a:r>
            <a:endParaRPr lang="en-US" altLang="ja-JP" sz="1400" b="1"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US" altLang="ja-JP" sz="1400" b="1" dirty="0">
                <a:solidFill>
                  <a:schemeClr val="tx1"/>
                </a:solidFill>
                <a:latin typeface="Arial" panose="020B0604020202020204" pitchFamily="34" charset="0"/>
                <a:cs typeface="Arial" panose="020B0604020202020204" pitchFamily="34" charset="0"/>
              </a:rPr>
              <a:t>Align Pupil data : </a:t>
            </a:r>
            <a:r>
              <a:rPr lang="en-US" altLang="ja-JP" sz="1400" b="1" dirty="0" err="1">
                <a:solidFill>
                  <a:schemeClr val="tx1"/>
                </a:solidFill>
                <a:latin typeface="Arial" panose="020B0604020202020204" pitchFamily="34" charset="0"/>
                <a:cs typeface="Arial" panose="020B0604020202020204" pitchFamily="34" charset="0"/>
              </a:rPr>
              <a:t>pp_pupilPreprocess</a:t>
            </a:r>
            <a:endParaRPr lang="en-US" altLang="ja-JP" sz="1400" b="1" dirty="0">
              <a:solidFill>
                <a:schemeClr val="tx1"/>
              </a:solidFill>
              <a:latin typeface="Arial" panose="020B0604020202020204" pitchFamily="34" charset="0"/>
              <a:cs typeface="Arial" panose="020B0604020202020204" pitchFamily="34" charset="0"/>
            </a:endParaRPr>
          </a:p>
        </p:txBody>
      </p:sp>
      <p:sp>
        <p:nvSpPr>
          <p:cNvPr id="11" name="正方形/長方形 10">
            <a:extLst>
              <a:ext uri="{FF2B5EF4-FFF2-40B4-BE49-F238E27FC236}">
                <a16:creationId xmlns:a16="http://schemas.microsoft.com/office/drawing/2014/main" id="{9519DC1E-EFF1-D8BB-500B-D747858BE5BE}"/>
              </a:ext>
            </a:extLst>
          </p:cNvPr>
          <p:cNvSpPr/>
          <p:nvPr/>
        </p:nvSpPr>
        <p:spPr>
          <a:xfrm>
            <a:off x="3435992" y="1195783"/>
            <a:ext cx="8482672" cy="2357091"/>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テキスト ボックス 11">
            <a:extLst>
              <a:ext uri="{FF2B5EF4-FFF2-40B4-BE49-F238E27FC236}">
                <a16:creationId xmlns:a16="http://schemas.microsoft.com/office/drawing/2014/main" id="{AFE17303-A825-E6DE-1104-BBEB10EAB8BA}"/>
              </a:ext>
            </a:extLst>
          </p:cNvPr>
          <p:cNvSpPr txBox="1"/>
          <p:nvPr/>
        </p:nvSpPr>
        <p:spPr>
          <a:xfrm>
            <a:off x="3528270" y="1030889"/>
            <a:ext cx="2449585" cy="307777"/>
          </a:xfrm>
          <a:prstGeom prst="rect">
            <a:avLst/>
          </a:prstGeom>
          <a:solidFill>
            <a:schemeClr val="bg1"/>
          </a:solidFill>
        </p:spPr>
        <p:txBody>
          <a:bodyPr wrap="square" rtlCol="0">
            <a:spAutoFit/>
          </a:bodyPr>
          <a:lstStyle/>
          <a:p>
            <a:pPr algn="ctr"/>
            <a:r>
              <a:rPr lang="en-US" altLang="ja-JP" sz="1400" b="1" dirty="0" err="1">
                <a:solidFill>
                  <a:schemeClr val="tx1"/>
                </a:solidFill>
                <a:latin typeface="Arial" panose="020B0604020202020204" pitchFamily="34" charset="0"/>
                <a:cs typeface="Arial" panose="020B0604020202020204" pitchFamily="34" charset="0"/>
              </a:rPr>
              <a:t>RockyDataPreprocessing</a:t>
            </a:r>
            <a:endParaRPr lang="en-US" altLang="ja-JP" sz="1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07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6C3B39D3-8E26-A20A-DA50-A641A72BB86C}"/>
              </a:ext>
            </a:extLst>
          </p:cNvPr>
          <p:cNvSpPr txBox="1"/>
          <p:nvPr/>
        </p:nvSpPr>
        <p:spPr>
          <a:xfrm>
            <a:off x="167780" y="159391"/>
            <a:ext cx="3649211" cy="523220"/>
          </a:xfrm>
          <a:prstGeom prst="rect">
            <a:avLst/>
          </a:prstGeom>
          <a:noFill/>
        </p:spPr>
        <p:txBody>
          <a:bodyPr wrap="square" rtlCol="0">
            <a:spAutoFit/>
          </a:bodyPr>
          <a:lstStyle/>
          <a:p>
            <a:r>
              <a:rPr lang="en-US" altLang="ja-JP" sz="2800" b="1" dirty="0">
                <a:latin typeface="Arial" panose="020B0604020202020204" pitchFamily="34" charset="0"/>
                <a:cs typeface="Arial" panose="020B0604020202020204" pitchFamily="34" charset="0"/>
              </a:rPr>
              <a:t>Unit Identification</a:t>
            </a:r>
            <a:endParaRPr lang="en-US" sz="2800" b="1" dirty="0">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id="{BD80006B-8395-14C6-6242-6EC6A34164FE}"/>
              </a:ext>
            </a:extLst>
          </p:cNvPr>
          <p:cNvSpPr/>
          <p:nvPr/>
        </p:nvSpPr>
        <p:spPr>
          <a:xfrm>
            <a:off x="167780" y="1216620"/>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convert dataset each day to dataset across day</a:t>
            </a:r>
          </a:p>
        </p:txBody>
      </p:sp>
      <p:sp>
        <p:nvSpPr>
          <p:cNvPr id="10" name="正方形/長方形 9">
            <a:extLst>
              <a:ext uri="{FF2B5EF4-FFF2-40B4-BE49-F238E27FC236}">
                <a16:creationId xmlns:a16="http://schemas.microsoft.com/office/drawing/2014/main" id="{056227D0-87B3-378C-3C39-8E0A9997FC8F}"/>
              </a:ext>
            </a:extLst>
          </p:cNvPr>
          <p:cNvSpPr/>
          <p:nvPr/>
        </p:nvSpPr>
        <p:spPr>
          <a:xfrm>
            <a:off x="3598878" y="3262863"/>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solidFill>
                <a:latin typeface="Arial" panose="020B0604020202020204" pitchFamily="34" charset="0"/>
                <a:cs typeface="Arial" panose="020B0604020202020204" pitchFamily="34" charset="0"/>
              </a:rPr>
              <a:t>Check max FR difference allowed</a:t>
            </a:r>
            <a:endParaRPr lang="en-US" sz="1400" b="1" dirty="0">
              <a:solidFill>
                <a:schemeClr val="tx1"/>
              </a:solidFill>
              <a:latin typeface="Arial" panose="020B0604020202020204" pitchFamily="34" charset="0"/>
              <a:cs typeface="Arial" panose="020B0604020202020204" pitchFamily="34" charset="0"/>
            </a:endParaRPr>
          </a:p>
        </p:txBody>
      </p:sp>
      <p:sp>
        <p:nvSpPr>
          <p:cNvPr id="12" name="正方形/長方形 11">
            <a:extLst>
              <a:ext uri="{FF2B5EF4-FFF2-40B4-BE49-F238E27FC236}">
                <a16:creationId xmlns:a16="http://schemas.microsoft.com/office/drawing/2014/main" id="{57AA6E92-93F3-93CC-E38C-5DC4D2F54934}"/>
              </a:ext>
            </a:extLst>
          </p:cNvPr>
          <p:cNvSpPr/>
          <p:nvPr/>
        </p:nvSpPr>
        <p:spPr>
          <a:xfrm>
            <a:off x="8692393" y="176169"/>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Template</a:t>
            </a:r>
          </a:p>
        </p:txBody>
      </p:sp>
      <p:sp>
        <p:nvSpPr>
          <p:cNvPr id="13" name="正方形/長方形 12">
            <a:extLst>
              <a:ext uri="{FF2B5EF4-FFF2-40B4-BE49-F238E27FC236}">
                <a16:creationId xmlns:a16="http://schemas.microsoft.com/office/drawing/2014/main" id="{EF6A4AC6-6AC7-40B4-046F-364DE8205BA8}"/>
              </a:ext>
            </a:extLst>
          </p:cNvPr>
          <p:cNvSpPr/>
          <p:nvPr/>
        </p:nvSpPr>
        <p:spPr>
          <a:xfrm>
            <a:off x="167780" y="2035854"/>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Convert data format from Chase Lab’s to Batista Lab’s </a:t>
            </a:r>
          </a:p>
        </p:txBody>
      </p:sp>
      <p:sp>
        <p:nvSpPr>
          <p:cNvPr id="2" name="正方形/長方形 1">
            <a:extLst>
              <a:ext uri="{FF2B5EF4-FFF2-40B4-BE49-F238E27FC236}">
                <a16:creationId xmlns:a16="http://schemas.microsoft.com/office/drawing/2014/main" id="{ED9BEA0A-6348-371B-788F-6552093AFE83}"/>
              </a:ext>
            </a:extLst>
          </p:cNvPr>
          <p:cNvSpPr/>
          <p:nvPr/>
        </p:nvSpPr>
        <p:spPr>
          <a:xfrm>
            <a:off x="92279" y="981512"/>
            <a:ext cx="11931941" cy="571709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44FF7443-6B61-E4B0-D932-44704A059578}"/>
              </a:ext>
            </a:extLst>
          </p:cNvPr>
          <p:cNvSpPr txBox="1"/>
          <p:nvPr/>
        </p:nvSpPr>
        <p:spPr>
          <a:xfrm>
            <a:off x="184558" y="830510"/>
            <a:ext cx="2223082" cy="307777"/>
          </a:xfrm>
          <a:prstGeom prst="rect">
            <a:avLst/>
          </a:prstGeom>
          <a:solidFill>
            <a:schemeClr val="bg1"/>
          </a:solidFill>
        </p:spPr>
        <p:txBody>
          <a:bodyPr wrap="square" rtlCol="0">
            <a:spAutoFit/>
          </a:bodyPr>
          <a:lstStyle/>
          <a:p>
            <a:pPr algn="ctr"/>
            <a:r>
              <a:rPr lang="en-US" sz="1400" b="1" dirty="0" err="1">
                <a:latin typeface="Arial" panose="020B0604020202020204" pitchFamily="34" charset="0"/>
                <a:cs typeface="Arial" panose="020B0604020202020204" pitchFamily="34" charset="0"/>
              </a:rPr>
              <a:t>UnitDScriptForHiroo.m</a:t>
            </a:r>
            <a:endParaRPr lang="en-US" sz="1400" b="1" dirty="0">
              <a:latin typeface="Arial" panose="020B0604020202020204" pitchFamily="34" charset="0"/>
              <a:cs typeface="Arial" panose="020B0604020202020204" pitchFamily="34" charset="0"/>
            </a:endParaRPr>
          </a:p>
        </p:txBody>
      </p:sp>
      <p:sp>
        <p:nvSpPr>
          <p:cNvPr id="5" name="正方形/長方形 4">
            <a:extLst>
              <a:ext uri="{FF2B5EF4-FFF2-40B4-BE49-F238E27FC236}">
                <a16:creationId xmlns:a16="http://schemas.microsoft.com/office/drawing/2014/main" id="{8B5ED840-953B-3753-ADA8-878F6CFDD88B}"/>
              </a:ext>
            </a:extLst>
          </p:cNvPr>
          <p:cNvSpPr/>
          <p:nvPr/>
        </p:nvSpPr>
        <p:spPr>
          <a:xfrm>
            <a:off x="167779" y="2924689"/>
            <a:ext cx="6635693" cy="3652280"/>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正方形/長方形 5">
            <a:extLst>
              <a:ext uri="{FF2B5EF4-FFF2-40B4-BE49-F238E27FC236}">
                <a16:creationId xmlns:a16="http://schemas.microsoft.com/office/drawing/2014/main" id="{C0FAB8B7-4852-83ED-EA03-D53801A6F188}"/>
              </a:ext>
            </a:extLst>
          </p:cNvPr>
          <p:cNvSpPr/>
          <p:nvPr/>
        </p:nvSpPr>
        <p:spPr>
          <a:xfrm>
            <a:off x="261457" y="3262863"/>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Calculate mean firing rate, spike train, mean waveform</a:t>
            </a:r>
          </a:p>
        </p:txBody>
      </p:sp>
      <p:sp>
        <p:nvSpPr>
          <p:cNvPr id="7" name="正方形/長方形 6">
            <a:extLst>
              <a:ext uri="{FF2B5EF4-FFF2-40B4-BE49-F238E27FC236}">
                <a16:creationId xmlns:a16="http://schemas.microsoft.com/office/drawing/2014/main" id="{441287DC-D0A9-568E-BB4B-9332215BBB8F}"/>
              </a:ext>
            </a:extLst>
          </p:cNvPr>
          <p:cNvSpPr/>
          <p:nvPr/>
        </p:nvSpPr>
        <p:spPr>
          <a:xfrm>
            <a:off x="261456" y="4151698"/>
            <a:ext cx="6458126" cy="2299436"/>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テキスト ボックス 10">
            <a:extLst>
              <a:ext uri="{FF2B5EF4-FFF2-40B4-BE49-F238E27FC236}">
                <a16:creationId xmlns:a16="http://schemas.microsoft.com/office/drawing/2014/main" id="{DC1B4E08-F63E-C449-5273-4C76DDE3C0A4}"/>
              </a:ext>
            </a:extLst>
          </p:cNvPr>
          <p:cNvSpPr txBox="1"/>
          <p:nvPr/>
        </p:nvSpPr>
        <p:spPr>
          <a:xfrm>
            <a:off x="380301" y="3978416"/>
            <a:ext cx="1826003" cy="307777"/>
          </a:xfrm>
          <a:prstGeom prst="rect">
            <a:avLst/>
          </a:prstGeom>
          <a:solidFill>
            <a:schemeClr val="bg1"/>
          </a:solidFill>
        </p:spPr>
        <p:txBody>
          <a:bodyPr wrap="square" rtlCol="0">
            <a:spAutoFit/>
          </a:bodyPr>
          <a:lstStyle/>
          <a:p>
            <a:pPr algn="ctr"/>
            <a:r>
              <a:rPr lang="en-US" sz="1400" b="1" i="0" dirty="0" err="1">
                <a:effectLst/>
                <a:latin typeface="Arial" panose="020B0604020202020204" pitchFamily="34" charset="0"/>
                <a:cs typeface="Arial" panose="020B0604020202020204" pitchFamily="34" charset="0"/>
              </a:rPr>
              <a:t>unitIdentification</a:t>
            </a:r>
            <a:r>
              <a:rPr lang="en-US" sz="1400" b="1" dirty="0" err="1">
                <a:solidFill>
                  <a:schemeClr val="tx1"/>
                </a:solidFill>
                <a:latin typeface="Arial" panose="020B0604020202020204" pitchFamily="34" charset="0"/>
                <a:cs typeface="Arial" panose="020B0604020202020204" pitchFamily="34" charset="0"/>
              </a:rPr>
              <a:t>.m</a:t>
            </a:r>
            <a:endParaRPr lang="en-US" sz="1400" b="1" dirty="0">
              <a:solidFill>
                <a:schemeClr val="tx1"/>
              </a:solidFill>
              <a:latin typeface="Arial" panose="020B0604020202020204" pitchFamily="34" charset="0"/>
              <a:cs typeface="Arial" panose="020B0604020202020204" pitchFamily="34" charset="0"/>
            </a:endParaRPr>
          </a:p>
        </p:txBody>
      </p:sp>
      <p:sp>
        <p:nvSpPr>
          <p:cNvPr id="17" name="正方形/長方形 16">
            <a:extLst>
              <a:ext uri="{FF2B5EF4-FFF2-40B4-BE49-F238E27FC236}">
                <a16:creationId xmlns:a16="http://schemas.microsoft.com/office/drawing/2014/main" id="{4CB1C3E0-8383-E85B-1ABA-DBAF921855EA}"/>
              </a:ext>
            </a:extLst>
          </p:cNvPr>
          <p:cNvSpPr/>
          <p:nvPr/>
        </p:nvSpPr>
        <p:spPr>
          <a:xfrm>
            <a:off x="348144" y="4305586"/>
            <a:ext cx="6270770" cy="9059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latin typeface="Arial" panose="020B0604020202020204" pitchFamily="34" charset="0"/>
                <a:cs typeface="Arial" panose="020B0604020202020204" pitchFamily="34" charset="0"/>
              </a:rPr>
              <a:t>Calculate correlations, </a:t>
            </a:r>
            <a:r>
              <a:rPr lang="en-US" sz="1200" b="1" i="0" dirty="0" err="1">
                <a:solidFill>
                  <a:schemeClr val="tx1"/>
                </a:solidFill>
                <a:effectLst/>
                <a:latin typeface="Arial" panose="020B0604020202020204" pitchFamily="34" charset="0"/>
                <a:cs typeface="Arial" panose="020B0604020202020204" pitchFamily="34" charset="0"/>
              </a:rPr>
              <a:t>wavescore</a:t>
            </a:r>
            <a:r>
              <a:rPr lang="en-US" sz="1200" b="1" i="0" dirty="0">
                <a:solidFill>
                  <a:schemeClr val="tx1"/>
                </a:solidFill>
                <a:effectLst/>
                <a:latin typeface="Arial" panose="020B0604020202020204" pitchFamily="34" charset="0"/>
                <a:cs typeface="Arial" panose="020B0604020202020204" pitchFamily="34" charset="0"/>
              </a:rPr>
              <a:t>, autoscore, </a:t>
            </a:r>
            <a:r>
              <a:rPr lang="en-US" sz="1200" b="1" i="0" dirty="0" err="1">
                <a:solidFill>
                  <a:schemeClr val="tx1"/>
                </a:solidFill>
                <a:effectLst/>
                <a:latin typeface="Arial" panose="020B0604020202020204" pitchFamily="34" charset="0"/>
                <a:cs typeface="Arial" panose="020B0604020202020204" pitchFamily="34" charset="0"/>
              </a:rPr>
              <a:t>basescore</a:t>
            </a:r>
            <a:r>
              <a:rPr lang="en-US" sz="1200" b="1" dirty="0">
                <a:solidFill>
                  <a:schemeClr val="tx1"/>
                </a:solidFill>
                <a:latin typeface="Arial" panose="020B0604020202020204" pitchFamily="34" charset="0"/>
                <a:cs typeface="Arial" panose="020B0604020202020204" pitchFamily="34" charset="0"/>
              </a:rPr>
              <a:t>.</a:t>
            </a:r>
          </a:p>
          <a:p>
            <a:r>
              <a:rPr lang="en-US" sz="900" dirty="0" err="1">
                <a:solidFill>
                  <a:schemeClr val="tx1"/>
                </a:solidFill>
                <a:latin typeface="Arial" panose="020B0604020202020204" pitchFamily="34" charset="0"/>
                <a:cs typeface="Arial" panose="020B0604020202020204" pitchFamily="34" charset="0"/>
              </a:rPr>
              <a:t>CorrScore</a:t>
            </a:r>
            <a:r>
              <a:rPr lang="en-US" sz="900" dirty="0">
                <a:solidFill>
                  <a:schemeClr val="tx1"/>
                </a:solidFill>
                <a:latin typeface="Arial" panose="020B0604020202020204" pitchFamily="34" charset="0"/>
                <a:cs typeface="Arial" panose="020B0604020202020204" pitchFamily="34" charset="0"/>
              </a:rPr>
              <a:t> : </a:t>
            </a:r>
            <a:r>
              <a:rPr lang="en-US" sz="900" b="0" i="0" dirty="0">
                <a:solidFill>
                  <a:schemeClr val="tx1"/>
                </a:solidFill>
                <a:effectLst/>
                <a:latin typeface="Arial" panose="020B0604020202020204" pitchFamily="34" charset="0"/>
                <a:cs typeface="Arial" panose="020B0604020202020204" pitchFamily="34" charset="0"/>
              </a:rPr>
              <a:t>cross-correlograms between this neuron and every other neuron</a:t>
            </a:r>
          </a:p>
          <a:p>
            <a:r>
              <a:rPr lang="en-US" sz="900" i="0" dirty="0" err="1">
                <a:solidFill>
                  <a:schemeClr val="tx1"/>
                </a:solidFill>
                <a:effectLst/>
                <a:latin typeface="Arial" panose="020B0604020202020204" pitchFamily="34" charset="0"/>
                <a:cs typeface="Arial" panose="020B0604020202020204" pitchFamily="34" charset="0"/>
              </a:rPr>
              <a:t>Wavescore</a:t>
            </a:r>
            <a:r>
              <a:rPr lang="en-US" sz="900" i="0" dirty="0">
                <a:solidFill>
                  <a:schemeClr val="tx1"/>
                </a:solidFill>
                <a:effectLst/>
                <a:latin typeface="Arial" panose="020B0604020202020204" pitchFamily="34" charset="0"/>
                <a:cs typeface="Arial" panose="020B0604020202020204" pitchFamily="34" charset="0"/>
              </a:rPr>
              <a:t> : The correlation of normalized </a:t>
            </a:r>
          </a:p>
          <a:p>
            <a:r>
              <a:rPr lang="en-US" sz="900" dirty="0">
                <a:solidFill>
                  <a:schemeClr val="tx1"/>
                </a:solidFill>
                <a:latin typeface="Arial" panose="020B0604020202020204" pitchFamily="34" charset="0"/>
                <a:cs typeface="Arial" panose="020B0604020202020204" pitchFamily="34" charset="0"/>
              </a:rPr>
              <a:t>Autoscore  : </a:t>
            </a:r>
            <a:r>
              <a:rPr lang="en-US" sz="900" b="0" i="0" dirty="0">
                <a:solidFill>
                  <a:srgbClr val="1D1C1D"/>
                </a:solidFill>
                <a:effectLst/>
                <a:latin typeface="Arial" panose="020B0604020202020204" pitchFamily="34" charset="0"/>
                <a:cs typeface="Arial" panose="020B0604020202020204" pitchFamily="34" charset="0"/>
              </a:rPr>
              <a:t>Inter-spike-interval (ISI) autocorrelation</a:t>
            </a:r>
            <a:endParaRPr lang="en-US" sz="900" dirty="0">
              <a:solidFill>
                <a:schemeClr val="tx1"/>
              </a:solidFill>
              <a:latin typeface="Arial" panose="020B0604020202020204" pitchFamily="34" charset="0"/>
              <a:cs typeface="Arial" panose="020B0604020202020204" pitchFamily="34" charset="0"/>
            </a:endParaRPr>
          </a:p>
          <a:p>
            <a:r>
              <a:rPr lang="en-US" sz="900" dirty="0" err="1">
                <a:solidFill>
                  <a:schemeClr val="tx1"/>
                </a:solidFill>
                <a:latin typeface="Arial" panose="020B0604020202020204" pitchFamily="34" charset="0"/>
                <a:cs typeface="Arial" panose="020B0604020202020204" pitchFamily="34" charset="0"/>
              </a:rPr>
              <a:t>B</a:t>
            </a:r>
            <a:r>
              <a:rPr lang="en-US" sz="900" i="0" dirty="0" err="1">
                <a:solidFill>
                  <a:schemeClr val="tx1"/>
                </a:solidFill>
                <a:effectLst/>
                <a:latin typeface="Arial" panose="020B0604020202020204" pitchFamily="34" charset="0"/>
                <a:cs typeface="Arial" panose="020B0604020202020204" pitchFamily="34" charset="0"/>
              </a:rPr>
              <a:t>asescore</a:t>
            </a:r>
            <a:r>
              <a:rPr lang="en-US" sz="900" i="0" dirty="0">
                <a:solidFill>
                  <a:schemeClr val="tx1"/>
                </a:solidFill>
                <a:effectLst/>
                <a:latin typeface="Arial" panose="020B0604020202020204" pitchFamily="34" charset="0"/>
                <a:cs typeface="Arial" panose="020B0604020202020204" pitchFamily="34" charset="0"/>
              </a:rPr>
              <a:t> : Daily change of log( length(</a:t>
            </a:r>
            <a:r>
              <a:rPr lang="en-US" sz="900" i="0" dirty="0" err="1">
                <a:solidFill>
                  <a:schemeClr val="tx1"/>
                </a:solidFill>
                <a:effectLst/>
                <a:latin typeface="Arial" panose="020B0604020202020204" pitchFamily="34" charset="0"/>
                <a:cs typeface="Arial" panose="020B0604020202020204" pitchFamily="34" charset="0"/>
              </a:rPr>
              <a:t>spiketimes</a:t>
            </a:r>
            <a:r>
              <a:rPr lang="en-US" sz="900" i="0" dirty="0">
                <a:solidFill>
                  <a:schemeClr val="tx1"/>
                </a:solidFill>
                <a:effectLst/>
                <a:latin typeface="Arial" panose="020B0604020202020204" pitchFamily="34" charset="0"/>
                <a:cs typeface="Arial" panose="020B0604020202020204" pitchFamily="34" charset="0"/>
              </a:rPr>
              <a:t>) / {max(FR) –min(FR)} )</a:t>
            </a:r>
            <a:endParaRPr lang="en-US" sz="1200" i="0" dirty="0">
              <a:solidFill>
                <a:schemeClr val="tx1"/>
              </a:solidFill>
              <a:effectLst/>
              <a:latin typeface="Arial" panose="020B0604020202020204" pitchFamily="34" charset="0"/>
              <a:cs typeface="Arial" panose="020B0604020202020204" pitchFamily="34" charset="0"/>
            </a:endParaRPr>
          </a:p>
        </p:txBody>
      </p:sp>
      <p:sp>
        <p:nvSpPr>
          <p:cNvPr id="18" name="正方形/長方形 17">
            <a:extLst>
              <a:ext uri="{FF2B5EF4-FFF2-40B4-BE49-F238E27FC236}">
                <a16:creationId xmlns:a16="http://schemas.microsoft.com/office/drawing/2014/main" id="{5392BFE1-C196-E5A7-EF06-21793BF29D35}"/>
              </a:ext>
            </a:extLst>
          </p:cNvPr>
          <p:cNvSpPr/>
          <p:nvPr/>
        </p:nvSpPr>
        <p:spPr>
          <a:xfrm>
            <a:off x="338355" y="5456993"/>
            <a:ext cx="2934749" cy="9059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latin typeface="Arial" panose="020B0604020202020204" pitchFamily="34" charset="0"/>
                <a:cs typeface="Arial" panose="020B0604020202020204" pitchFamily="34" charset="0"/>
              </a:rPr>
              <a:t>Calculate survival and </a:t>
            </a:r>
            <a:r>
              <a:rPr lang="en-US" sz="1200" b="1" i="0" dirty="0" err="1">
                <a:solidFill>
                  <a:schemeClr val="tx1"/>
                </a:solidFill>
                <a:effectLst/>
                <a:latin typeface="Arial" panose="020B0604020202020204" pitchFamily="34" charset="0"/>
                <a:cs typeface="Arial" panose="020B0604020202020204" pitchFamily="34" charset="0"/>
              </a:rPr>
              <a:t>corrscore</a:t>
            </a:r>
            <a:r>
              <a:rPr lang="en-US" sz="1200" b="1" dirty="0">
                <a:solidFill>
                  <a:schemeClr val="tx1"/>
                </a:solidFill>
                <a:latin typeface="Arial" panose="020B0604020202020204" pitchFamily="34" charset="0"/>
                <a:cs typeface="Arial" panose="020B0604020202020204" pitchFamily="34" charset="0"/>
              </a:rPr>
              <a:t>.</a:t>
            </a:r>
          </a:p>
          <a:p>
            <a:pPr marL="228600" indent="-228600">
              <a:buAutoNum type="arabicPeriod"/>
            </a:pPr>
            <a:r>
              <a:rPr lang="en-US" sz="900" dirty="0">
                <a:solidFill>
                  <a:schemeClr val="tx1"/>
                </a:solidFill>
                <a:latin typeface="Arial" panose="020B0604020202020204" pitchFamily="34" charset="0"/>
                <a:cs typeface="Arial" panose="020B0604020202020204" pitchFamily="34" charset="0"/>
              </a:rPr>
              <a:t>Find same channel and unit data,</a:t>
            </a:r>
          </a:p>
          <a:p>
            <a:pPr marL="228600" indent="-228600">
              <a:buAutoNum type="arabicPeriod"/>
            </a:pPr>
            <a:r>
              <a:rPr lang="en-US" sz="900" dirty="0">
                <a:solidFill>
                  <a:schemeClr val="tx1"/>
                </a:solidFill>
                <a:latin typeface="Arial" panose="020B0604020202020204" pitchFamily="34" charset="0"/>
                <a:cs typeface="Arial" panose="020B0604020202020204" pitchFamily="34" charset="0"/>
              </a:rPr>
              <a:t>Get </a:t>
            </a:r>
            <a:r>
              <a:rPr lang="en-US" sz="900" dirty="0" err="1">
                <a:solidFill>
                  <a:schemeClr val="tx1"/>
                </a:solidFill>
                <a:latin typeface="Arial" panose="020B0604020202020204" pitchFamily="34" charset="0"/>
                <a:cs typeface="Arial" panose="020B0604020202020204" pitchFamily="34" charset="0"/>
              </a:rPr>
              <a:t>corrscore</a:t>
            </a:r>
            <a:r>
              <a:rPr lang="en-US" sz="900" dirty="0">
                <a:solidFill>
                  <a:schemeClr val="tx1"/>
                </a:solidFill>
                <a:latin typeface="Arial" panose="020B0604020202020204" pitchFamily="34" charset="0"/>
                <a:cs typeface="Arial" panose="020B0604020202020204" pitchFamily="34" charset="0"/>
              </a:rPr>
              <a:t> : </a:t>
            </a:r>
            <a:r>
              <a:rPr lang="en-US" sz="900" dirty="0" err="1">
                <a:solidFill>
                  <a:schemeClr val="tx1"/>
                </a:solidFill>
                <a:latin typeface="Arial" panose="020B0604020202020204" pitchFamily="34" charset="0"/>
                <a:cs typeface="Arial" panose="020B0604020202020204" pitchFamily="34" charset="0"/>
              </a:rPr>
              <a:t>computeCorrScore</a:t>
            </a:r>
            <a:endParaRPr lang="en-US" sz="900" dirty="0">
              <a:solidFill>
                <a:schemeClr val="tx1"/>
              </a:solidFill>
              <a:latin typeface="Arial" panose="020B0604020202020204" pitchFamily="34" charset="0"/>
              <a:cs typeface="Arial" panose="020B0604020202020204" pitchFamily="34" charset="0"/>
            </a:endParaRPr>
          </a:p>
          <a:p>
            <a:pPr marL="228600" indent="-228600">
              <a:buAutoNum type="arabicPeriod"/>
            </a:pPr>
            <a:r>
              <a:rPr lang="en-US" sz="900" dirty="0">
                <a:solidFill>
                  <a:schemeClr val="tx1"/>
                </a:solidFill>
                <a:latin typeface="Arial" panose="020B0604020202020204" pitchFamily="34" charset="0"/>
                <a:cs typeface="Arial" panose="020B0604020202020204" pitchFamily="34" charset="0"/>
              </a:rPr>
              <a:t>Update survival by 10 times </a:t>
            </a:r>
            <a:r>
              <a:rPr lang="en-US" sz="900" dirty="0" err="1">
                <a:solidFill>
                  <a:schemeClr val="tx1"/>
                </a:solidFill>
                <a:latin typeface="Arial" panose="020B0604020202020204" pitchFamily="34" charset="0"/>
                <a:cs typeface="Arial" panose="020B0604020202020204" pitchFamily="34" charset="0"/>
              </a:rPr>
              <a:t>computeSurvival</a:t>
            </a:r>
            <a:r>
              <a:rPr lang="en-US" sz="900" dirty="0">
                <a:solidFill>
                  <a:schemeClr val="tx1"/>
                </a:solidFill>
                <a:latin typeface="Arial" panose="020B0604020202020204" pitchFamily="34" charset="0"/>
                <a:cs typeface="Arial" panose="020B0604020202020204" pitchFamily="34" charset="0"/>
              </a:rPr>
              <a:t> </a:t>
            </a:r>
            <a:endParaRPr lang="en-US" sz="1200" i="0" dirty="0">
              <a:solidFill>
                <a:schemeClr val="tx1"/>
              </a:solidFill>
              <a:effectLst/>
              <a:latin typeface="Arial" panose="020B0604020202020204" pitchFamily="34" charset="0"/>
              <a:cs typeface="Arial" panose="020B0604020202020204" pitchFamily="34" charset="0"/>
            </a:endParaRPr>
          </a:p>
        </p:txBody>
      </p:sp>
      <p:sp>
        <p:nvSpPr>
          <p:cNvPr id="19" name="正方形/長方形 18">
            <a:extLst>
              <a:ext uri="{FF2B5EF4-FFF2-40B4-BE49-F238E27FC236}">
                <a16:creationId xmlns:a16="http://schemas.microsoft.com/office/drawing/2014/main" id="{5265E2A9-134B-7349-F228-8290992FD3C9}"/>
              </a:ext>
            </a:extLst>
          </p:cNvPr>
          <p:cNvSpPr/>
          <p:nvPr/>
        </p:nvSpPr>
        <p:spPr>
          <a:xfrm>
            <a:off x="3684165" y="5458356"/>
            <a:ext cx="2934749" cy="9059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latin typeface="Arial" panose="020B0604020202020204" pitchFamily="34" charset="0"/>
                <a:cs typeface="Arial" panose="020B0604020202020204" pitchFamily="34" charset="0"/>
              </a:rPr>
              <a:t>Calculate survival </a:t>
            </a:r>
          </a:p>
          <a:p>
            <a:pPr marL="228600" indent="-228600">
              <a:buFont typeface="+mj-lt"/>
              <a:buAutoNum type="arabicPeriod"/>
            </a:pPr>
            <a:r>
              <a:rPr lang="en-US" sz="900" dirty="0">
                <a:solidFill>
                  <a:schemeClr val="tx1"/>
                </a:solidFill>
                <a:latin typeface="Arial" panose="020B0604020202020204" pitchFamily="34" charset="0"/>
                <a:cs typeface="Arial" panose="020B0604020202020204" pitchFamily="34" charset="0"/>
              </a:rPr>
              <a:t>Use </a:t>
            </a:r>
            <a:r>
              <a:rPr lang="en-US" sz="900" dirty="0" err="1">
                <a:solidFill>
                  <a:schemeClr val="tx1"/>
                </a:solidFill>
                <a:latin typeface="Arial" panose="020B0604020202020204" pitchFamily="34" charset="0"/>
                <a:cs typeface="Arial" panose="020B0604020202020204" pitchFamily="34" charset="0"/>
              </a:rPr>
              <a:t>wavescore</a:t>
            </a:r>
            <a:r>
              <a:rPr lang="en-US" sz="900" dirty="0">
                <a:solidFill>
                  <a:schemeClr val="tx1"/>
                </a:solidFill>
                <a:latin typeface="Arial" panose="020B0604020202020204" pitchFamily="34" charset="0"/>
                <a:cs typeface="Arial" panose="020B0604020202020204" pitchFamily="34" charset="0"/>
              </a:rPr>
              <a:t>, autoscore, </a:t>
            </a:r>
            <a:r>
              <a:rPr lang="en-US" sz="900" dirty="0" err="1">
                <a:solidFill>
                  <a:schemeClr val="tx1"/>
                </a:solidFill>
                <a:latin typeface="Arial" panose="020B0604020202020204" pitchFamily="34" charset="0"/>
                <a:cs typeface="Arial" panose="020B0604020202020204" pitchFamily="34" charset="0"/>
              </a:rPr>
              <a:t>basescore</a:t>
            </a:r>
            <a:r>
              <a:rPr lang="en-US" sz="900" dirty="0">
                <a:solidFill>
                  <a:schemeClr val="tx1"/>
                </a:solidFill>
                <a:latin typeface="Arial" panose="020B0604020202020204" pitchFamily="34" charset="0"/>
                <a:cs typeface="Arial" panose="020B0604020202020204" pitchFamily="34" charset="0"/>
              </a:rPr>
              <a:t>, </a:t>
            </a:r>
            <a:r>
              <a:rPr lang="en-US" sz="900" dirty="0" err="1">
                <a:solidFill>
                  <a:schemeClr val="tx1"/>
                </a:solidFill>
                <a:latin typeface="Arial" panose="020B0604020202020204" pitchFamily="34" charset="0"/>
                <a:cs typeface="Arial" panose="020B0604020202020204" pitchFamily="34" charset="0"/>
              </a:rPr>
              <a:t>corrscore</a:t>
            </a:r>
            <a:endParaRPr lang="en-US" sz="900" dirty="0">
              <a:solidFill>
                <a:schemeClr val="tx1"/>
              </a:solidFill>
              <a:latin typeface="Arial" panose="020B0604020202020204" pitchFamily="34" charset="0"/>
              <a:cs typeface="Arial" panose="020B0604020202020204" pitchFamily="34" charset="0"/>
            </a:endParaRPr>
          </a:p>
          <a:p>
            <a:pPr marL="228600" indent="-228600">
              <a:buFont typeface="+mj-lt"/>
              <a:buAutoNum type="arabicPeriod"/>
            </a:pPr>
            <a:r>
              <a:rPr lang="en-US" sz="900" i="0" dirty="0">
                <a:solidFill>
                  <a:schemeClr val="tx1"/>
                </a:solidFill>
                <a:effectLst/>
                <a:latin typeface="Arial" panose="020B0604020202020204" pitchFamily="34" charset="0"/>
                <a:cs typeface="Arial" panose="020B0604020202020204" pitchFamily="34" charset="0"/>
              </a:rPr>
              <a:t>Get possibility if the units are the same</a:t>
            </a:r>
          </a:p>
          <a:p>
            <a:pPr marL="228600" indent="-228600">
              <a:buAutoNum type="arabicPeriod"/>
            </a:pPr>
            <a:r>
              <a:rPr lang="en-US" sz="900" dirty="0">
                <a:solidFill>
                  <a:schemeClr val="tx1"/>
                </a:solidFill>
                <a:latin typeface="Arial" panose="020B0604020202020204" pitchFamily="34" charset="0"/>
                <a:cs typeface="Arial" panose="020B0604020202020204" pitchFamily="34" charset="0"/>
              </a:rPr>
              <a:t>Update survival based on threshold (99%)</a:t>
            </a:r>
            <a:endParaRPr lang="en-US" sz="1200" i="0" dirty="0">
              <a:solidFill>
                <a:schemeClr val="tx1"/>
              </a:solidFill>
              <a:effectLst/>
              <a:latin typeface="Arial" panose="020B060402020202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033D47F9-9E7A-5421-A93C-EAC6151E3F1E}"/>
              </a:ext>
            </a:extLst>
          </p:cNvPr>
          <p:cNvSpPr txBox="1"/>
          <p:nvPr/>
        </p:nvSpPr>
        <p:spPr>
          <a:xfrm>
            <a:off x="385894" y="5280243"/>
            <a:ext cx="1635854" cy="307777"/>
          </a:xfrm>
          <a:prstGeom prst="rect">
            <a:avLst/>
          </a:prstGeom>
          <a:solidFill>
            <a:schemeClr val="bg1"/>
          </a:solidFill>
        </p:spPr>
        <p:txBody>
          <a:bodyPr wrap="square" rtlCol="0">
            <a:spAutoFit/>
          </a:bodyPr>
          <a:lstStyle/>
          <a:p>
            <a:pPr algn="ctr"/>
            <a:r>
              <a:rPr lang="en-US" sz="1400" b="1" i="0" dirty="0" err="1">
                <a:effectLst/>
                <a:latin typeface="Arial" panose="020B0604020202020204" pitchFamily="34" charset="0"/>
                <a:cs typeface="Arial" panose="020B0604020202020204" pitchFamily="34" charset="0"/>
              </a:rPr>
              <a:t>Iterat</a:t>
            </a:r>
            <a:r>
              <a:rPr lang="en-US" sz="1400" b="1" dirty="0" err="1">
                <a:latin typeface="Arial" panose="020B0604020202020204" pitchFamily="34" charset="0"/>
                <a:cs typeface="Arial" panose="020B0604020202020204" pitchFamily="34" charset="0"/>
              </a:rPr>
              <a:t>eSurvival</a:t>
            </a:r>
            <a:r>
              <a:rPr lang="en-US" sz="1400" b="1" dirty="0" err="1">
                <a:solidFill>
                  <a:schemeClr val="tx1"/>
                </a:solidFill>
                <a:latin typeface="Arial" panose="020B0604020202020204" pitchFamily="34" charset="0"/>
                <a:cs typeface="Arial" panose="020B0604020202020204" pitchFamily="34" charset="0"/>
              </a:rPr>
              <a:t>.m</a:t>
            </a:r>
            <a:endParaRPr lang="en-US" sz="1400" b="1" dirty="0">
              <a:solidFill>
                <a:schemeClr val="tx1"/>
              </a:solidFill>
              <a:latin typeface="Arial" panose="020B060402020202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26B9496F-ED68-F19A-C96E-629D987A4A68}"/>
              </a:ext>
            </a:extLst>
          </p:cNvPr>
          <p:cNvSpPr txBox="1"/>
          <p:nvPr/>
        </p:nvSpPr>
        <p:spPr>
          <a:xfrm>
            <a:off x="3758268" y="5280242"/>
            <a:ext cx="1895911" cy="307777"/>
          </a:xfrm>
          <a:prstGeom prst="rect">
            <a:avLst/>
          </a:prstGeom>
          <a:solidFill>
            <a:schemeClr val="bg1"/>
          </a:solidFill>
        </p:spPr>
        <p:txBody>
          <a:bodyPr wrap="square" rtlCol="0">
            <a:spAutoFit/>
          </a:bodyPr>
          <a:lstStyle/>
          <a:p>
            <a:pPr algn="ctr"/>
            <a:r>
              <a:rPr lang="en-US" sz="1400" b="1" i="0" dirty="0" err="1">
                <a:effectLst/>
                <a:latin typeface="Arial" panose="020B0604020202020204" pitchFamily="34" charset="0"/>
                <a:cs typeface="Arial" panose="020B0604020202020204" pitchFamily="34" charset="0"/>
              </a:rPr>
              <a:t>ComputeS</a:t>
            </a:r>
            <a:r>
              <a:rPr lang="en-US" sz="1400" b="1" dirty="0" err="1">
                <a:latin typeface="Arial" panose="020B0604020202020204" pitchFamily="34" charset="0"/>
                <a:cs typeface="Arial" panose="020B0604020202020204" pitchFamily="34" charset="0"/>
              </a:rPr>
              <a:t>urvival</a:t>
            </a:r>
            <a:r>
              <a:rPr lang="en-US" sz="1400" b="1" dirty="0" err="1">
                <a:solidFill>
                  <a:schemeClr val="tx1"/>
                </a:solidFill>
                <a:latin typeface="Arial" panose="020B0604020202020204" pitchFamily="34" charset="0"/>
                <a:cs typeface="Arial" panose="020B0604020202020204" pitchFamily="34" charset="0"/>
              </a:rPr>
              <a:t>.m</a:t>
            </a:r>
            <a:endParaRPr lang="en-US" sz="1400" b="1" dirty="0">
              <a:solidFill>
                <a:schemeClr val="tx1"/>
              </a:solidFill>
              <a:latin typeface="Arial" panose="020B0604020202020204" pitchFamily="34" charset="0"/>
              <a:cs typeface="Arial" panose="020B0604020202020204" pitchFamily="34" charset="0"/>
            </a:endParaRPr>
          </a:p>
        </p:txBody>
      </p:sp>
      <p:cxnSp>
        <p:nvCxnSpPr>
          <p:cNvPr id="23" name="直線矢印コネクタ 22">
            <a:extLst>
              <a:ext uri="{FF2B5EF4-FFF2-40B4-BE49-F238E27FC236}">
                <a16:creationId xmlns:a16="http://schemas.microsoft.com/office/drawing/2014/main" id="{9B0269A9-5F82-EE8D-57C5-3F30DD700359}"/>
              </a:ext>
            </a:extLst>
          </p:cNvPr>
          <p:cNvCxnSpPr>
            <a:stCxn id="9" idx="2"/>
            <a:endCxn id="13" idx="0"/>
          </p:cNvCxnSpPr>
          <p:nvPr/>
        </p:nvCxnSpPr>
        <p:spPr>
          <a:xfrm>
            <a:off x="1673604" y="1870961"/>
            <a:ext cx="0" cy="164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6B3D82B-AEF5-CA40-6043-F3234BFFCCA0}"/>
              </a:ext>
            </a:extLst>
          </p:cNvPr>
          <p:cNvCxnSpPr>
            <a:stCxn id="13" idx="2"/>
            <a:endCxn id="6" idx="0"/>
          </p:cNvCxnSpPr>
          <p:nvPr/>
        </p:nvCxnSpPr>
        <p:spPr>
          <a:xfrm>
            <a:off x="1673604" y="2690195"/>
            <a:ext cx="93677" cy="572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9CAA3AB-083D-6A1D-82AA-CEBE774EE3F2}"/>
              </a:ext>
            </a:extLst>
          </p:cNvPr>
          <p:cNvCxnSpPr>
            <a:stCxn id="6" idx="2"/>
            <a:endCxn id="17" idx="0"/>
          </p:cNvCxnSpPr>
          <p:nvPr/>
        </p:nvCxnSpPr>
        <p:spPr>
          <a:xfrm>
            <a:off x="1767281" y="3917204"/>
            <a:ext cx="1716248" cy="38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D2E8D627-DBAC-177F-80D6-D26817761D9A}"/>
              </a:ext>
            </a:extLst>
          </p:cNvPr>
          <p:cNvCxnSpPr>
            <a:stCxn id="17" idx="2"/>
            <a:endCxn id="20" idx="3"/>
          </p:cNvCxnSpPr>
          <p:nvPr/>
        </p:nvCxnSpPr>
        <p:spPr>
          <a:xfrm flipH="1">
            <a:off x="2021748" y="5211495"/>
            <a:ext cx="1461781" cy="22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2504239B-11B5-3659-5C54-1EC72C63AE8F}"/>
              </a:ext>
            </a:extLst>
          </p:cNvPr>
          <p:cNvCxnSpPr>
            <a:cxnSpLocks/>
            <a:stCxn id="18" idx="3"/>
            <a:endCxn id="19" idx="1"/>
          </p:cNvCxnSpPr>
          <p:nvPr/>
        </p:nvCxnSpPr>
        <p:spPr>
          <a:xfrm>
            <a:off x="3273104" y="5909948"/>
            <a:ext cx="411061" cy="136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D379F0B-D773-88C8-50B4-FC5F48DE2A9A}"/>
              </a:ext>
            </a:extLst>
          </p:cNvPr>
          <p:cNvCxnSpPr>
            <a:stCxn id="18" idx="3"/>
            <a:endCxn id="10" idx="2"/>
          </p:cNvCxnSpPr>
          <p:nvPr/>
        </p:nvCxnSpPr>
        <p:spPr>
          <a:xfrm flipV="1">
            <a:off x="3273104" y="3917204"/>
            <a:ext cx="1831598" cy="199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DDBE5B9A-1B25-3717-4E36-54C0F650F5FA}"/>
              </a:ext>
            </a:extLst>
          </p:cNvPr>
          <p:cNvSpPr/>
          <p:nvPr/>
        </p:nvSpPr>
        <p:spPr>
          <a:xfrm>
            <a:off x="3598877" y="2089656"/>
            <a:ext cx="3011647"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Change the </a:t>
            </a:r>
            <a:r>
              <a:rPr lang="en-US" sz="1400" b="1" dirty="0" err="1">
                <a:solidFill>
                  <a:schemeClr val="tx1"/>
                </a:solidFill>
                <a:latin typeface="Arial" panose="020B0604020202020204" pitchFamily="34" charset="0"/>
                <a:cs typeface="Arial" panose="020B0604020202020204" pitchFamily="34" charset="0"/>
              </a:rPr>
              <a:t>unitID</a:t>
            </a:r>
            <a:r>
              <a:rPr lang="en-US" sz="1400" b="1" dirty="0">
                <a:solidFill>
                  <a:schemeClr val="tx1"/>
                </a:solidFill>
                <a:latin typeface="Arial" panose="020B0604020202020204" pitchFamily="34" charset="0"/>
                <a:cs typeface="Arial" panose="020B0604020202020204" pitchFamily="34" charset="0"/>
              </a:rPr>
              <a:t> to root </a:t>
            </a:r>
            <a:r>
              <a:rPr lang="en-US" sz="1400" b="1" dirty="0" err="1">
                <a:solidFill>
                  <a:schemeClr val="tx1"/>
                </a:solidFill>
                <a:latin typeface="Arial" panose="020B0604020202020204" pitchFamily="34" charset="0"/>
                <a:cs typeface="Arial" panose="020B0604020202020204" pitchFamily="34" charset="0"/>
              </a:rPr>
              <a:t>unitID</a:t>
            </a:r>
            <a:endParaRPr lang="en-US" sz="1400" b="1" dirty="0">
              <a:solidFill>
                <a:schemeClr val="tx1"/>
              </a:solidFill>
              <a:latin typeface="Arial" panose="020B0604020202020204" pitchFamily="34" charset="0"/>
              <a:cs typeface="Arial" panose="020B0604020202020204" pitchFamily="34" charset="0"/>
            </a:endParaRPr>
          </a:p>
        </p:txBody>
      </p:sp>
      <p:sp>
        <p:nvSpPr>
          <p:cNvPr id="43" name="正方形/長方形 42">
            <a:extLst>
              <a:ext uri="{FF2B5EF4-FFF2-40B4-BE49-F238E27FC236}">
                <a16:creationId xmlns:a16="http://schemas.microsoft.com/office/drawing/2014/main" id="{81386BAE-23F5-6370-E1BF-B59B0BC82B31}"/>
              </a:ext>
            </a:extLst>
          </p:cNvPr>
          <p:cNvSpPr/>
          <p:nvPr/>
        </p:nvSpPr>
        <p:spPr>
          <a:xfrm>
            <a:off x="3373772" y="1994554"/>
            <a:ext cx="3428302" cy="951061"/>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D2BDD657-C9C4-8955-9722-C55AD0EB96DF}"/>
              </a:ext>
            </a:extLst>
          </p:cNvPr>
          <p:cNvSpPr txBox="1"/>
          <p:nvPr/>
        </p:nvSpPr>
        <p:spPr>
          <a:xfrm>
            <a:off x="278235" y="2770800"/>
            <a:ext cx="6515448" cy="307777"/>
          </a:xfrm>
          <a:prstGeom prst="rect">
            <a:avLst/>
          </a:prstGeom>
          <a:solidFill>
            <a:schemeClr val="bg1"/>
          </a:solidFill>
        </p:spPr>
        <p:txBody>
          <a:bodyPr wrap="square" rtlCol="0">
            <a:spAutoFit/>
          </a:bodyPr>
          <a:lstStyle/>
          <a:p>
            <a:r>
              <a:rPr lang="en-US" sz="1400" b="1" dirty="0">
                <a:solidFill>
                  <a:schemeClr val="tx1"/>
                </a:solidFill>
                <a:latin typeface="Arial" panose="020B0604020202020204" pitchFamily="34" charset="0"/>
                <a:cs typeface="Arial" panose="020B0604020202020204" pitchFamily="34" charset="0"/>
              </a:rPr>
              <a:t>p2_v3_unitIdentification_withSkips.m</a:t>
            </a:r>
          </a:p>
        </p:txBody>
      </p:sp>
      <p:cxnSp>
        <p:nvCxnSpPr>
          <p:cNvPr id="45" name="直線矢印コネクタ 44">
            <a:extLst>
              <a:ext uri="{FF2B5EF4-FFF2-40B4-BE49-F238E27FC236}">
                <a16:creationId xmlns:a16="http://schemas.microsoft.com/office/drawing/2014/main" id="{764B0785-DCC4-8B49-D4AF-D14B9880F609}"/>
              </a:ext>
            </a:extLst>
          </p:cNvPr>
          <p:cNvCxnSpPr>
            <a:stCxn id="10" idx="0"/>
            <a:endCxn id="39" idx="2"/>
          </p:cNvCxnSpPr>
          <p:nvPr/>
        </p:nvCxnSpPr>
        <p:spPr>
          <a:xfrm flipH="1" flipV="1">
            <a:off x="5104701" y="2743997"/>
            <a:ext cx="1" cy="51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FA2E148B-A4D2-8CC1-E4F4-1F938E6DA755}"/>
              </a:ext>
            </a:extLst>
          </p:cNvPr>
          <p:cNvSpPr/>
          <p:nvPr/>
        </p:nvSpPr>
        <p:spPr>
          <a:xfrm>
            <a:off x="6939094" y="1929013"/>
            <a:ext cx="4949508" cy="4647955"/>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テキスト ボックス 46">
            <a:extLst>
              <a:ext uri="{FF2B5EF4-FFF2-40B4-BE49-F238E27FC236}">
                <a16:creationId xmlns:a16="http://schemas.microsoft.com/office/drawing/2014/main" id="{BA5856C3-6810-DD5F-416B-613F94B91331}"/>
              </a:ext>
            </a:extLst>
          </p:cNvPr>
          <p:cNvSpPr txBox="1"/>
          <p:nvPr/>
        </p:nvSpPr>
        <p:spPr>
          <a:xfrm>
            <a:off x="7013197" y="1775124"/>
            <a:ext cx="2206304" cy="307777"/>
          </a:xfrm>
          <a:prstGeom prst="rect">
            <a:avLst/>
          </a:prstGeom>
          <a:solidFill>
            <a:schemeClr val="bg1"/>
          </a:solidFill>
        </p:spPr>
        <p:txBody>
          <a:bodyPr wrap="square" rtlCol="0">
            <a:spAutoFit/>
          </a:bodyPr>
          <a:lstStyle/>
          <a:p>
            <a:pPr algn="ctr"/>
            <a:r>
              <a:rPr lang="en-US" sz="1400" b="1" i="0" dirty="0">
                <a:effectLst/>
                <a:latin typeface="Arial" panose="020B0604020202020204" pitchFamily="34" charset="0"/>
                <a:cs typeface="Arial" panose="020B0604020202020204" pitchFamily="34" charset="0"/>
              </a:rPr>
              <a:t>p2b_chronicUnitTCs</a:t>
            </a:r>
            <a:r>
              <a:rPr lang="en-US" sz="1400" b="1" dirty="0">
                <a:solidFill>
                  <a:schemeClr val="tx1"/>
                </a:solidFill>
                <a:latin typeface="Arial" panose="020B0604020202020204" pitchFamily="34" charset="0"/>
                <a:cs typeface="Arial" panose="020B0604020202020204" pitchFamily="34" charset="0"/>
              </a:rPr>
              <a:t>.m</a:t>
            </a:r>
          </a:p>
        </p:txBody>
      </p:sp>
      <p:sp>
        <p:nvSpPr>
          <p:cNvPr id="48" name="正方形/長方形 47">
            <a:extLst>
              <a:ext uri="{FF2B5EF4-FFF2-40B4-BE49-F238E27FC236}">
                <a16:creationId xmlns:a16="http://schemas.microsoft.com/office/drawing/2014/main" id="{8EA6893C-DFDF-EA7C-8A8C-DF92431F3502}"/>
              </a:ext>
            </a:extLst>
          </p:cNvPr>
          <p:cNvSpPr/>
          <p:nvPr/>
        </p:nvSpPr>
        <p:spPr>
          <a:xfrm>
            <a:off x="7029975" y="2085096"/>
            <a:ext cx="4739779" cy="6543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Get the direction label and the spike train</a:t>
            </a:r>
          </a:p>
          <a:p>
            <a:pPr algn="ctr"/>
            <a:r>
              <a:rPr lang="en-US" sz="1400" b="1" dirty="0">
                <a:solidFill>
                  <a:schemeClr val="tx1"/>
                </a:solidFill>
                <a:latin typeface="Arial" panose="020B0604020202020204" pitchFamily="34" charset="0"/>
                <a:cs typeface="Arial" panose="020B0604020202020204" pitchFamily="34" charset="0"/>
              </a:rPr>
              <a:t> in each trials and each unique units</a:t>
            </a:r>
          </a:p>
        </p:txBody>
      </p:sp>
    </p:spTree>
    <p:extLst>
      <p:ext uri="{BB962C8B-B14F-4D97-AF65-F5344CB8AC3E}">
        <p14:creationId xmlns:p14="http://schemas.microsoft.com/office/powerpoint/2010/main" val="18684345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5545</TotalTime>
  <Words>732</Words>
  <Application>Microsoft Office PowerPoint</Application>
  <PresentationFormat>ワイド画面</PresentationFormat>
  <Paragraphs>78</Paragraphs>
  <Slides>4</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Menlo</vt:lpstr>
      <vt:lpstr>Arial</vt:lpstr>
      <vt:lpstr>Calibri</vt:lpstr>
      <vt:lpstr>Calibri Light</vt:lpstr>
      <vt:lpstr>Office テーマ</vt:lpstr>
      <vt:lpstr>Chase lab data pipeline</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Chase lab data pipeline</dc:title>
  <dc:creator>Hiroo Miyata</dc:creator>
  <cp:lastModifiedBy>Hiroo Miyata</cp:lastModifiedBy>
  <cp:revision>8</cp:revision>
  <dcterms:created xsi:type="dcterms:W3CDTF">2022-12-23T20:34:22Z</dcterms:created>
  <dcterms:modified xsi:type="dcterms:W3CDTF">2023-01-21T18:08:07Z</dcterms:modified>
</cp:coreProperties>
</file>