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356" r:id="rId2"/>
    <p:sldId id="357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30" r:id="rId54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75" d="100"/>
          <a:sy n="75" d="100"/>
        </p:scale>
        <p:origin x="10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Form là vùng có thể chứa những phần tử đặc biệt gọi là các điều khiển (controls).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Các điều khiển trên </a:t>
          </a:r>
          <a:r>
            <a:rPr lang="vi-VN" sz="1800" dirty="0" err="1" smtClean="0">
              <a:solidFill>
                <a:schemeClr val="tx1"/>
              </a:solidFill>
            </a:rPr>
            <a:t>form</a:t>
          </a:r>
          <a:r>
            <a:rPr lang="vi-VN" sz="1800" dirty="0" smtClean="0">
              <a:solidFill>
                <a:schemeClr val="tx1"/>
              </a:solidFill>
            </a:rPr>
            <a:t> như </a:t>
          </a:r>
          <a:r>
            <a:rPr lang="vi-VN" sz="1800" dirty="0" err="1" smtClean="0">
              <a:solidFill>
                <a:schemeClr val="tx1"/>
              </a:solidFill>
            </a:rPr>
            <a:t>check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box</a:t>
          </a:r>
          <a:r>
            <a:rPr lang="vi-VN" sz="1800" dirty="0" smtClean="0">
              <a:solidFill>
                <a:schemeClr val="tx1"/>
              </a:solidFill>
            </a:rPr>
            <a:t>, </a:t>
          </a:r>
          <a:r>
            <a:rPr lang="vi-VN" sz="1800" dirty="0" err="1" smtClean="0">
              <a:solidFill>
                <a:schemeClr val="tx1"/>
              </a:solidFill>
            </a:rPr>
            <a:t>radio</a:t>
          </a:r>
          <a:r>
            <a:rPr lang="vi-VN" sz="1800" dirty="0" smtClean="0">
              <a:solidFill>
                <a:schemeClr val="tx1"/>
              </a:solidFill>
            </a:rPr>
            <a:t> </a:t>
          </a:r>
          <a:r>
            <a:rPr lang="vi-VN" sz="1800" dirty="0" err="1" smtClean="0">
              <a:solidFill>
                <a:schemeClr val="tx1"/>
              </a:solidFill>
            </a:rPr>
            <a:t>button</a:t>
          </a:r>
          <a:r>
            <a:rPr lang="vi-VN" sz="1800" dirty="0" smtClean="0">
              <a:solidFill>
                <a:schemeClr val="tx1"/>
              </a:solidFill>
            </a:rPr>
            <a:t>, ... giúp tương tác với người dùng bằng giao diện trực quan.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Các dữ liệu trong </a:t>
          </a:r>
          <a:r>
            <a:rPr lang="vi-VN" sz="1800" dirty="0" err="1" smtClean="0">
              <a:solidFill>
                <a:schemeClr val="tx1"/>
              </a:solidFill>
            </a:rPr>
            <a:t>controls</a:t>
          </a:r>
          <a:r>
            <a:rPr lang="vi-VN" sz="1800" dirty="0" smtClean="0">
              <a:solidFill>
                <a:schemeClr val="tx1"/>
              </a:solidFill>
            </a:rPr>
            <a:t> có thể được gửi lên máy chủ (</a:t>
          </a:r>
          <a:r>
            <a:rPr lang="vi-VN" sz="1800" dirty="0" err="1" smtClean="0">
              <a:solidFill>
                <a:schemeClr val="tx1"/>
              </a:solidFill>
            </a:rPr>
            <a:t>server</a:t>
          </a:r>
          <a:r>
            <a:rPr lang="vi-VN" sz="1800" dirty="0" smtClean="0">
              <a:solidFill>
                <a:schemeClr val="tx1"/>
              </a:solidFill>
            </a:rPr>
            <a:t>).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Trong HTML5, các </a:t>
          </a:r>
          <a:r>
            <a:rPr lang="vi-VN" sz="1800" dirty="0" err="1" smtClean="0">
              <a:solidFill>
                <a:schemeClr val="tx1"/>
              </a:solidFill>
            </a:rPr>
            <a:t>controls</a:t>
          </a:r>
          <a:r>
            <a:rPr lang="vi-VN" sz="1800" dirty="0" smtClean="0">
              <a:solidFill>
                <a:schemeClr val="tx1"/>
              </a:solidFill>
            </a:rPr>
            <a:t> được bổ sung thêm nhiều tính năng giúp phát triển giao diện dễ dàng và mạnh mẽ hơn.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Còn có thêm khả năng kiểm tra sự chính xác của dữ liệu ở ngay phía client.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Nhờ vậy giảm thiểu thời gian nạp trang, và giảm bớt sự phụ thuộc vào </a:t>
          </a:r>
          <a:r>
            <a:rPr lang="en-US" sz="1800" dirty="0" err="1" smtClean="0">
              <a:solidFill>
                <a:schemeClr val="tx1"/>
              </a:solidFill>
            </a:rPr>
            <a:t>Javascript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Khả năng hiển thị của </a:t>
          </a:r>
          <a:r>
            <a:rPr lang="vi-VN" sz="1800" dirty="0" err="1" smtClean="0">
              <a:solidFill>
                <a:schemeClr val="tx1"/>
              </a:solidFill>
            </a:rPr>
            <a:t>form</a:t>
          </a:r>
          <a:r>
            <a:rPr lang="vi-VN" sz="1800" dirty="0" smtClean="0">
              <a:solidFill>
                <a:schemeClr val="tx1"/>
              </a:solidFill>
            </a:rPr>
            <a:t> cũng được cải thiện khá nhiều trên nhiều nền tảng thiết bị khác nhau như: </a:t>
          </a:r>
          <a:r>
            <a:rPr lang="vi-VN" sz="1800" dirty="0" err="1" smtClean="0">
              <a:solidFill>
                <a:schemeClr val="tx1"/>
              </a:solidFill>
            </a:rPr>
            <a:t>iPhone</a:t>
          </a:r>
          <a:r>
            <a:rPr lang="vi-VN" sz="1800" dirty="0" smtClean="0">
              <a:solidFill>
                <a:schemeClr val="tx1"/>
              </a:solidFill>
            </a:rPr>
            <a:t>, </a:t>
          </a:r>
          <a:r>
            <a:rPr lang="vi-VN" sz="1800" dirty="0" err="1" smtClean="0">
              <a:solidFill>
                <a:schemeClr val="tx1"/>
              </a:solidFill>
            </a:rPr>
            <a:t>iPad</a:t>
          </a:r>
          <a:r>
            <a:rPr lang="vi-VN" sz="1800" dirty="0" smtClean="0">
              <a:solidFill>
                <a:schemeClr val="tx1"/>
              </a:solidFill>
            </a:rPr>
            <a:t>, ...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03827EF-9AB8-403F-BA68-108313E0D215}" type="presOf" srcId="{D32F8FCF-EDF2-4321-B49C-D5DF3D295B52}" destId="{9FF9BD46-DE44-4B30-80ED-AC3A9E213A06}" srcOrd="0" destOrd="0" presId="urn:microsoft.com/office/officeart/2005/8/layout/vList2"/>
    <dgm:cxn modelId="{75124B55-37BA-47E3-B4CB-36611A49A1EF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FF183305-15E9-48F7-8CD0-B10088E8317E}" type="presOf" srcId="{6BA7DE87-A66C-48CD-8302-C3E280786B56}" destId="{0F147CFF-3E8E-4540-9C52-F4C339712692}" srcOrd="0" destOrd="0" presId="urn:microsoft.com/office/officeart/2005/8/layout/vList2"/>
    <dgm:cxn modelId="{97F17344-BE73-47B4-8E05-D2F8D627470F}" type="presOf" srcId="{32F9483E-A135-41CD-9B8E-5BB23FE4E385}" destId="{02F157C3-4AF0-4564-919C-72DA0052C758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59EB8315-326D-45F1-95B1-B2459A443283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D01C9A5D-34CE-4F93-9AC8-2D485E407EAF}" type="presOf" srcId="{FF2132BF-F09B-49F5-AB31-99E7CE70E1C7}" destId="{2EB7D3FA-250E-4F56-A9B0-C5AA0134E3BB}" srcOrd="0" destOrd="0" presId="urn:microsoft.com/office/officeart/2005/8/layout/vList2"/>
    <dgm:cxn modelId="{19273E7B-9DA8-4B79-9FF1-7A102F358170}" type="presOf" srcId="{209C3A80-B2DE-4554-A5AA-75AF0BD3AF6E}" destId="{FA6D5F93-001C-4408-896F-284E44EA4C9E}" srcOrd="0" destOrd="0" presId="urn:microsoft.com/office/officeart/2005/8/layout/vList2"/>
    <dgm:cxn modelId="{4F960A88-4465-4C5D-9CA7-1B68514A6947}" type="presOf" srcId="{4E1CD5B7-2CF3-44AA-979B-6F420433627D}" destId="{388723AB-37EB-4EC2-B7B0-759657273835}" srcOrd="0" destOrd="0" presId="urn:microsoft.com/office/officeart/2005/8/layout/vList2"/>
    <dgm:cxn modelId="{4F7B6AD8-8385-4354-910E-85DAEFBAB6E5}" type="presParOf" srcId="{9FF9BD46-DE44-4B30-80ED-AC3A9E213A06}" destId="{388723AB-37EB-4EC2-B7B0-759657273835}" srcOrd="0" destOrd="0" presId="urn:microsoft.com/office/officeart/2005/8/layout/vList2"/>
    <dgm:cxn modelId="{AEB0C4A2-26F5-4262-85B9-1F701ADC54B6}" type="presParOf" srcId="{9FF9BD46-DE44-4B30-80ED-AC3A9E213A06}" destId="{D877BAB3-7DBF-46AB-A039-BE8C107F0C8C}" srcOrd="1" destOrd="0" presId="urn:microsoft.com/office/officeart/2005/8/layout/vList2"/>
    <dgm:cxn modelId="{0E071241-6FA3-4385-9901-D7CA94DE5751}" type="presParOf" srcId="{9FF9BD46-DE44-4B30-80ED-AC3A9E213A06}" destId="{0256FAD6-365E-4CAB-8266-8CECC71F7F52}" srcOrd="2" destOrd="0" presId="urn:microsoft.com/office/officeart/2005/8/layout/vList2"/>
    <dgm:cxn modelId="{71A4D9F6-2803-4854-A182-536453153A20}" type="presParOf" srcId="{9FF9BD46-DE44-4B30-80ED-AC3A9E213A06}" destId="{C88DBDBC-73BA-40D4-ACAA-61468FA8920B}" srcOrd="3" destOrd="0" presId="urn:microsoft.com/office/officeart/2005/8/layout/vList2"/>
    <dgm:cxn modelId="{9E6222A3-A9F0-4153-A6FB-10BA3595339E}" type="presParOf" srcId="{9FF9BD46-DE44-4B30-80ED-AC3A9E213A06}" destId="{A6445519-E36D-458F-8F29-D286534B965D}" srcOrd="4" destOrd="0" presId="urn:microsoft.com/office/officeart/2005/8/layout/vList2"/>
    <dgm:cxn modelId="{A0BF8041-3672-4709-9429-56C9C88A2E6A}" type="presParOf" srcId="{9FF9BD46-DE44-4B30-80ED-AC3A9E213A06}" destId="{A2EE26A5-691E-4C3F-B7EF-20DE69EA838D}" srcOrd="5" destOrd="0" presId="urn:microsoft.com/office/officeart/2005/8/layout/vList2"/>
    <dgm:cxn modelId="{BEB39852-E2A7-4A43-A65E-14ACF6D75F55}" type="presParOf" srcId="{9FF9BD46-DE44-4B30-80ED-AC3A9E213A06}" destId="{02F157C3-4AF0-4564-919C-72DA0052C758}" srcOrd="6" destOrd="0" presId="urn:microsoft.com/office/officeart/2005/8/layout/vList2"/>
    <dgm:cxn modelId="{D1FF91D7-2322-4970-B760-9FCABD56A983}" type="presParOf" srcId="{9FF9BD46-DE44-4B30-80ED-AC3A9E213A06}" destId="{3C7DB9C2-B0E1-49BC-BB9B-F7C0921C4DD2}" srcOrd="7" destOrd="0" presId="urn:microsoft.com/office/officeart/2005/8/layout/vList2"/>
    <dgm:cxn modelId="{490CF343-1218-4E2E-941F-ACCE52C98809}" type="presParOf" srcId="{9FF9BD46-DE44-4B30-80ED-AC3A9E213A06}" destId="{2EB7D3FA-250E-4F56-A9B0-C5AA0134E3BB}" srcOrd="8" destOrd="0" presId="urn:microsoft.com/office/officeart/2005/8/layout/vList2"/>
    <dgm:cxn modelId="{5F2054A1-C8A3-4629-8CAE-10BA30D24E9B}" type="presParOf" srcId="{9FF9BD46-DE44-4B30-80ED-AC3A9E213A06}" destId="{8CACE038-891E-47D3-B649-2EB8C1DD8014}" srcOrd="9" destOrd="0" presId="urn:microsoft.com/office/officeart/2005/8/layout/vList2"/>
    <dgm:cxn modelId="{ECD684A7-63AE-408E-973B-34A0802FADB4}" type="presParOf" srcId="{9FF9BD46-DE44-4B30-80ED-AC3A9E213A06}" destId="{0F147CFF-3E8E-4540-9C52-F4C339712692}" srcOrd="10" destOrd="0" presId="urn:microsoft.com/office/officeart/2005/8/layout/vList2"/>
    <dgm:cxn modelId="{72FE959D-A838-4056-91BC-CDF41F5ED14B}" type="presParOf" srcId="{9FF9BD46-DE44-4B30-80ED-AC3A9E213A06}" destId="{87350487-3035-4B00-9E7A-708521A6225B}" srcOrd="11" destOrd="0" presId="urn:microsoft.com/office/officeart/2005/8/layout/vList2"/>
    <dgm:cxn modelId="{E95BED0A-F455-4343-B977-939C491029F3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vi-VN" sz="1600" dirty="0" smtClean="0"/>
            <a:t>Dưới đây là các thay đổi được giới thiệu trong HTML5 </a:t>
          </a:r>
          <a:r>
            <a:rPr lang="vi-VN" sz="1600" dirty="0" err="1" smtClean="0"/>
            <a:t>forms</a:t>
          </a:r>
          <a:r>
            <a:rPr lang="vi-VN" sz="1600" dirty="0" smtClean="0"/>
            <a:t>: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New form elements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New input types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New attributes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Browser-based validation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CSS3 styling techniques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Forms API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523623" custScaleY="135443" custLinFactNeighborX="-8977" custLinFactNeighborY="-92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553027" custScaleY="119097" custLinFactNeighborX="-8977" custLinFactNeighborY="-48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614605" custScaleY="125266" custLinFactNeighborX="-8977" custLinFactNeighborY="4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703969" custScaleY="122741" custLinFactNeighborY="21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744737" custScaleY="113093" custLinFactNeighborY="70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805169" custScaleY="128390" custLinFactY="538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291882-0C33-47BA-AF85-016870C5AE8C}" type="presOf" srcId="{167CD2C9-E8D9-4A52-8183-2134B0303310}" destId="{547B328A-F054-4696-8C09-02F540C93386}" srcOrd="0" destOrd="0" presId="urn:microsoft.com/office/officeart/2005/8/layout/hierarchy3"/>
    <dgm:cxn modelId="{CC35F369-C038-4C42-81B9-02B0ACA5971B}" type="presOf" srcId="{509048E6-251D-4931-A7B0-05B873F2859C}" destId="{42DCD54D-66BE-465E-9847-73F41B8C7E46}" srcOrd="0" destOrd="0" presId="urn:microsoft.com/office/officeart/2005/8/layout/hierarchy3"/>
    <dgm:cxn modelId="{F19CAB12-D9BB-4FD4-BE74-8649EF2DB72D}" type="presOf" srcId="{8284AD39-911A-4534-9D24-A79788150699}" destId="{159E9CC5-F056-481E-890B-D81D92944806}" srcOrd="0" destOrd="0" presId="urn:microsoft.com/office/officeart/2005/8/layout/hierarchy3"/>
    <dgm:cxn modelId="{9058C453-F69D-44CB-A62F-F8A16A48294C}" type="presOf" srcId="{4F57FD8E-722A-4FE1-A800-A7842B64FACF}" destId="{BC6173FC-5FB0-4E70-8D5C-962BCFCBFD7A}" srcOrd="0" destOrd="0" presId="urn:microsoft.com/office/officeart/2005/8/layout/hierarchy3"/>
    <dgm:cxn modelId="{E756E24B-88AC-4130-B5C4-10E9D0CF42AD}" type="presOf" srcId="{1990C475-769E-4669-8E9B-EE31BC9965BE}" destId="{8FF4C038-F2EE-417C-9AB4-8C20A1887613}" srcOrd="0" destOrd="0" presId="urn:microsoft.com/office/officeart/2005/8/layout/hierarchy3"/>
    <dgm:cxn modelId="{0155D0B8-FC6E-4306-AD75-A2E142E01531}" type="presOf" srcId="{E7785A69-FEA8-4F3A-B3A7-F8B355FEDAD9}" destId="{BF72B017-1D39-4861-A6DE-10ABF8248ED9}" srcOrd="0" destOrd="0" presId="urn:microsoft.com/office/officeart/2005/8/layout/hierarchy3"/>
    <dgm:cxn modelId="{3447B249-880E-4BA2-B5B3-C5910A51514B}" type="presOf" srcId="{0A3D0C20-C56E-4562-A94B-C960E6CDAFE3}" destId="{D43FF222-FF2B-4A87-926C-91114910EFCA}" srcOrd="0" destOrd="0" presId="urn:microsoft.com/office/officeart/2005/8/layout/hierarchy3"/>
    <dgm:cxn modelId="{FC1FA024-4C9C-426E-8251-E55F54C42313}" type="presOf" srcId="{0650635C-B4F0-41EE-A36C-015A32B14D67}" destId="{D6F78ACA-5602-4181-ACD1-D8EBEB6958F8}" srcOrd="0" destOrd="0" presId="urn:microsoft.com/office/officeart/2005/8/layout/hierarchy3"/>
    <dgm:cxn modelId="{A3FD990D-69DF-4844-931E-82DDA4697310}" type="presOf" srcId="{D393D8ED-BB81-4D84-91DD-05350B4EFC40}" destId="{B468F822-FA45-412D-B478-5A4DC4DF054E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C40FDDDA-FB56-4400-8041-A87D9DB69CF7}" type="presOf" srcId="{43EAB393-DF1E-40D9-AB3C-142616DE21BC}" destId="{C9082C2E-3830-4A10-8B86-E47EF69015BA}" srcOrd="0" destOrd="0" presId="urn:microsoft.com/office/officeart/2005/8/layout/hierarchy3"/>
    <dgm:cxn modelId="{11649CFC-7162-42D8-99D0-E20B86B8724B}" type="presOf" srcId="{D6A3040D-8377-4504-95EA-F17CB7DD2DEA}" destId="{56E95771-CAF8-441F-9C29-95B345C1BC36}" srcOrd="0" destOrd="0" presId="urn:microsoft.com/office/officeart/2005/8/layout/hierarchy3"/>
    <dgm:cxn modelId="{F04D1662-8C41-4EFB-A0A4-B163184C9C90}" type="presOf" srcId="{9BCA323E-6A5B-4060-8D3D-6F08D535ED50}" destId="{37FAE7F2-3481-4698-9EAC-9A7F7BEDF7E1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27716185-17F1-447A-A82D-F2FCB0FD58F0}" type="presOf" srcId="{D50A3AAC-7505-447E-BD38-9E15D70972CE}" destId="{61E2C684-EBD0-485A-A69A-410BAE7028A4}" srcOrd="0" destOrd="0" presId="urn:microsoft.com/office/officeart/2005/8/layout/hierarchy3"/>
    <dgm:cxn modelId="{20012F7D-8D15-4C81-9649-DE32AA535E50}" type="presOf" srcId="{4F57FD8E-722A-4FE1-A800-A7842B64FACF}" destId="{3B63C256-E7BD-4FED-A24D-ED2C4F33768A}" srcOrd="1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8EE32350-1259-4257-AB9D-0C70F64EC6C3}" type="presOf" srcId="{7E06B3F3-9200-4CD1-9F21-480C685E20FA}" destId="{ED45CCBB-F338-4FB3-B9E5-EE97818BFDA8}" srcOrd="0" destOrd="0" presId="urn:microsoft.com/office/officeart/2005/8/layout/hierarchy3"/>
    <dgm:cxn modelId="{FA7A81ED-CE3B-45E3-90BA-704C1C2ACC0F}" type="presParOf" srcId="{B468F822-FA45-412D-B478-5A4DC4DF054E}" destId="{453EBD43-11D2-4618-99AF-A40FEDC0C097}" srcOrd="0" destOrd="0" presId="urn:microsoft.com/office/officeart/2005/8/layout/hierarchy3"/>
    <dgm:cxn modelId="{55F33A0C-D7D5-426B-A8D9-EBA265DEA31B}" type="presParOf" srcId="{453EBD43-11D2-4618-99AF-A40FEDC0C097}" destId="{BAFF6349-B296-4F4C-80CD-1CE7473A9F90}" srcOrd="0" destOrd="0" presId="urn:microsoft.com/office/officeart/2005/8/layout/hierarchy3"/>
    <dgm:cxn modelId="{EACAE52A-BF3B-4A5A-A70A-E2FACCA7089B}" type="presParOf" srcId="{BAFF6349-B296-4F4C-80CD-1CE7473A9F90}" destId="{BC6173FC-5FB0-4E70-8D5C-962BCFCBFD7A}" srcOrd="0" destOrd="0" presId="urn:microsoft.com/office/officeart/2005/8/layout/hierarchy3"/>
    <dgm:cxn modelId="{0E167718-6622-410B-885B-6F143078016C}" type="presParOf" srcId="{BAFF6349-B296-4F4C-80CD-1CE7473A9F90}" destId="{3B63C256-E7BD-4FED-A24D-ED2C4F33768A}" srcOrd="1" destOrd="0" presId="urn:microsoft.com/office/officeart/2005/8/layout/hierarchy3"/>
    <dgm:cxn modelId="{80E88354-7308-4000-8C81-2AF1608A9891}" type="presParOf" srcId="{453EBD43-11D2-4618-99AF-A40FEDC0C097}" destId="{636388E9-B1ED-42D9-BF7B-D39D4493A1B8}" srcOrd="1" destOrd="0" presId="urn:microsoft.com/office/officeart/2005/8/layout/hierarchy3"/>
    <dgm:cxn modelId="{21EADA1D-2862-4C0E-A118-C303D8C2C7B2}" type="presParOf" srcId="{636388E9-B1ED-42D9-BF7B-D39D4493A1B8}" destId="{159E9CC5-F056-481E-890B-D81D92944806}" srcOrd="0" destOrd="0" presId="urn:microsoft.com/office/officeart/2005/8/layout/hierarchy3"/>
    <dgm:cxn modelId="{40993AE9-62D6-4FAE-AE67-864523C40AE4}" type="presParOf" srcId="{636388E9-B1ED-42D9-BF7B-D39D4493A1B8}" destId="{56E95771-CAF8-441F-9C29-95B345C1BC36}" srcOrd="1" destOrd="0" presId="urn:microsoft.com/office/officeart/2005/8/layout/hierarchy3"/>
    <dgm:cxn modelId="{094F2060-8F2B-4D05-833F-834E01C9318D}" type="presParOf" srcId="{636388E9-B1ED-42D9-BF7B-D39D4493A1B8}" destId="{C9082C2E-3830-4A10-8B86-E47EF69015BA}" srcOrd="2" destOrd="0" presId="urn:microsoft.com/office/officeart/2005/8/layout/hierarchy3"/>
    <dgm:cxn modelId="{CC4D5B95-6104-4EC2-8865-13853AC528F7}" type="presParOf" srcId="{636388E9-B1ED-42D9-BF7B-D39D4493A1B8}" destId="{61E2C684-EBD0-485A-A69A-410BAE7028A4}" srcOrd="3" destOrd="0" presId="urn:microsoft.com/office/officeart/2005/8/layout/hierarchy3"/>
    <dgm:cxn modelId="{65C4D828-1AB6-429B-98BE-05CFA8456BDE}" type="presParOf" srcId="{636388E9-B1ED-42D9-BF7B-D39D4493A1B8}" destId="{42DCD54D-66BE-465E-9847-73F41B8C7E46}" srcOrd="4" destOrd="0" presId="urn:microsoft.com/office/officeart/2005/8/layout/hierarchy3"/>
    <dgm:cxn modelId="{8F512EB0-BA17-40B4-B78B-865400A7A147}" type="presParOf" srcId="{636388E9-B1ED-42D9-BF7B-D39D4493A1B8}" destId="{37FAE7F2-3481-4698-9EAC-9A7F7BEDF7E1}" srcOrd="5" destOrd="0" presId="urn:microsoft.com/office/officeart/2005/8/layout/hierarchy3"/>
    <dgm:cxn modelId="{843EDFF0-5319-4417-B799-AD003522E4A6}" type="presParOf" srcId="{636388E9-B1ED-42D9-BF7B-D39D4493A1B8}" destId="{8FF4C038-F2EE-417C-9AB4-8C20A1887613}" srcOrd="6" destOrd="0" presId="urn:microsoft.com/office/officeart/2005/8/layout/hierarchy3"/>
    <dgm:cxn modelId="{097C4ECD-7ABD-4766-BBE5-2D734D4F52BA}" type="presParOf" srcId="{636388E9-B1ED-42D9-BF7B-D39D4493A1B8}" destId="{547B328A-F054-4696-8C09-02F540C93386}" srcOrd="7" destOrd="0" presId="urn:microsoft.com/office/officeart/2005/8/layout/hierarchy3"/>
    <dgm:cxn modelId="{6079ABF9-EDA6-4F46-B272-7E1E9BDB2D85}" type="presParOf" srcId="{636388E9-B1ED-42D9-BF7B-D39D4493A1B8}" destId="{ED45CCBB-F338-4FB3-B9E5-EE97818BFDA8}" srcOrd="8" destOrd="0" presId="urn:microsoft.com/office/officeart/2005/8/layout/hierarchy3"/>
    <dgm:cxn modelId="{0457E1C5-B5D0-444F-B6E0-A8F7FD5C4841}" type="presParOf" srcId="{636388E9-B1ED-42D9-BF7B-D39D4493A1B8}" destId="{BF72B017-1D39-4861-A6DE-10ABF8248ED9}" srcOrd="9" destOrd="0" presId="urn:microsoft.com/office/officeart/2005/8/layout/hierarchy3"/>
    <dgm:cxn modelId="{808D7BB7-1EA7-4913-9FDD-B6D488FCE9C8}" type="presParOf" srcId="{636388E9-B1ED-42D9-BF7B-D39D4493A1B8}" destId="{D43FF222-FF2B-4A87-926C-91114910EFCA}" srcOrd="10" destOrd="0" presId="urn:microsoft.com/office/officeart/2005/8/layout/hierarchy3"/>
    <dgm:cxn modelId="{0ACE98F6-56E2-44C2-A51D-7CF96858039C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HTML4 hỗ trợ kiểm tra dữ liệu bằng mã lệnh JavaScript.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Sự kiểm tra đảm bảo dữ liệu đã chính xác trước khi gửi lên máy chủ.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Các thuộc tính mới như </a:t>
          </a:r>
          <a:r>
            <a:rPr lang="vi-VN" sz="1800" dirty="0" err="1" smtClean="0">
              <a:solidFill>
                <a:schemeClr val="tx1"/>
              </a:solidFill>
            </a:rPr>
            <a:t>required</a:t>
          </a:r>
          <a:r>
            <a:rPr lang="vi-VN" sz="1800" dirty="0" smtClean="0">
              <a:solidFill>
                <a:schemeClr val="tx1"/>
              </a:solidFill>
            </a:rPr>
            <a:t> và </a:t>
          </a:r>
          <a:r>
            <a:rPr lang="vi-VN" sz="1800" dirty="0" err="1" smtClean="0">
              <a:solidFill>
                <a:schemeClr val="tx1"/>
              </a:solidFill>
            </a:rPr>
            <a:t>pattern</a:t>
          </a:r>
          <a:r>
            <a:rPr lang="vi-VN" sz="1800" dirty="0" smtClean="0">
              <a:solidFill>
                <a:schemeClr val="tx1"/>
              </a:solidFill>
            </a:rPr>
            <a:t> cho phép kiểm tra dữ liệu mà không phải viết mã lệnh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Điều này giúp giảm bớt gánh nặng viết </a:t>
          </a:r>
          <a:r>
            <a:rPr lang="vi-VN" sz="1800" dirty="0" err="1" smtClean="0">
              <a:solidFill>
                <a:schemeClr val="tx1"/>
              </a:solidFill>
            </a:rPr>
            <a:t>code</a:t>
          </a:r>
          <a:r>
            <a:rPr lang="vi-VN" sz="1800" dirty="0" smtClean="0">
              <a:solidFill>
                <a:schemeClr val="tx1"/>
              </a:solidFill>
            </a:rPr>
            <a:t> kiểm tra cho những người phát triển.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HTML5 cũng cung cấp thêm một số kỹ thuật nâng cao cho phép kết hợp với </a:t>
          </a:r>
          <a:r>
            <a:rPr lang="vi-VN" sz="1800" dirty="0" err="1" smtClean="0">
              <a:solidFill>
                <a:schemeClr val="tx1"/>
              </a:solidFill>
            </a:rPr>
            <a:t>Javascript</a:t>
          </a:r>
          <a:r>
            <a:rPr lang="vi-VN" sz="1800" dirty="0" smtClean="0">
              <a:solidFill>
                <a:schemeClr val="tx1"/>
              </a:solidFill>
            </a:rPr>
            <a:t> để tạo các luật kiểm tra phức tạp hơn cũng như hiển thị</a:t>
          </a:r>
          <a:r>
            <a:rPr lang="en-US" sz="1800" dirty="0" smtClean="0">
              <a:solidFill>
                <a:schemeClr val="tx1"/>
              </a:solidFill>
            </a:rPr>
            <a:t> thêm</a:t>
          </a:r>
          <a:r>
            <a:rPr lang="vi-VN" sz="1800" dirty="0" smtClean="0">
              <a:solidFill>
                <a:schemeClr val="tx1"/>
              </a:solidFill>
            </a:rPr>
            <a:t> các thông báo riêng.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424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662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Y="484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56336AE-050A-4EF9-9E75-B57796D3DBF0}" type="presOf" srcId="{FF2132BF-F09B-49F5-AB31-99E7CE70E1C7}" destId="{2EB7D3FA-250E-4F56-A9B0-C5AA0134E3BB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51CD16C-6E3B-46AD-B89E-816587483354}" type="presOf" srcId="{562882C0-AB97-4E3B-8D46-8E574B04BE56}" destId="{A6445519-E36D-458F-8F29-D286534B965D}" srcOrd="0" destOrd="0" presId="urn:microsoft.com/office/officeart/2005/8/layout/vList2"/>
    <dgm:cxn modelId="{CBFA099B-A1AB-4D48-9904-A1CDCDBE4C32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9835D93B-39F3-40C6-B99C-BE049C150E35}" type="presOf" srcId="{4E1CD5B7-2CF3-44AA-979B-6F420433627D}" destId="{388723AB-37EB-4EC2-B7B0-759657273835}" srcOrd="0" destOrd="0" presId="urn:microsoft.com/office/officeart/2005/8/layout/vList2"/>
    <dgm:cxn modelId="{2703F7E8-C36B-4471-9CAA-4BBA62E79B62}" type="presOf" srcId="{32F9483E-A135-41CD-9B8E-5BB23FE4E385}" destId="{02F157C3-4AF0-4564-919C-72DA0052C758}" srcOrd="0" destOrd="0" presId="urn:microsoft.com/office/officeart/2005/8/layout/vList2"/>
    <dgm:cxn modelId="{B4ED6AE6-85CD-44DA-8DF1-DE1AD4356B78}" type="presOf" srcId="{FC2A7E5C-B22A-46C4-9AFD-A55CEAE725CE}" destId="{0256FAD6-365E-4CAB-8266-8CECC71F7F52}" srcOrd="0" destOrd="0" presId="urn:microsoft.com/office/officeart/2005/8/layout/vList2"/>
    <dgm:cxn modelId="{762496FF-2CEB-42E3-A43E-85D349A327B8}" type="presParOf" srcId="{9FF9BD46-DE44-4B30-80ED-AC3A9E213A06}" destId="{388723AB-37EB-4EC2-B7B0-759657273835}" srcOrd="0" destOrd="0" presId="urn:microsoft.com/office/officeart/2005/8/layout/vList2"/>
    <dgm:cxn modelId="{EEAA3E4E-AD11-4000-B770-90332DA2055D}" type="presParOf" srcId="{9FF9BD46-DE44-4B30-80ED-AC3A9E213A06}" destId="{D877BAB3-7DBF-46AB-A039-BE8C107F0C8C}" srcOrd="1" destOrd="0" presId="urn:microsoft.com/office/officeart/2005/8/layout/vList2"/>
    <dgm:cxn modelId="{4AD59034-514A-461C-B27B-564837F954BA}" type="presParOf" srcId="{9FF9BD46-DE44-4B30-80ED-AC3A9E213A06}" destId="{0256FAD6-365E-4CAB-8266-8CECC71F7F52}" srcOrd="2" destOrd="0" presId="urn:microsoft.com/office/officeart/2005/8/layout/vList2"/>
    <dgm:cxn modelId="{1050702F-A626-449E-A9F5-426E0131649F}" type="presParOf" srcId="{9FF9BD46-DE44-4B30-80ED-AC3A9E213A06}" destId="{C88DBDBC-73BA-40D4-ACAA-61468FA8920B}" srcOrd="3" destOrd="0" presId="urn:microsoft.com/office/officeart/2005/8/layout/vList2"/>
    <dgm:cxn modelId="{A0D4DC76-4F0E-4821-8C12-B1889813FCBA}" type="presParOf" srcId="{9FF9BD46-DE44-4B30-80ED-AC3A9E213A06}" destId="{A6445519-E36D-458F-8F29-D286534B965D}" srcOrd="4" destOrd="0" presId="urn:microsoft.com/office/officeart/2005/8/layout/vList2"/>
    <dgm:cxn modelId="{08B09C46-D835-4CD1-80F5-7D8CD3DA56A3}" type="presParOf" srcId="{9FF9BD46-DE44-4B30-80ED-AC3A9E213A06}" destId="{A2EE26A5-691E-4C3F-B7EF-20DE69EA838D}" srcOrd="5" destOrd="0" presId="urn:microsoft.com/office/officeart/2005/8/layout/vList2"/>
    <dgm:cxn modelId="{B2C950C4-3508-4F59-BE4B-ECC108171C4A}" type="presParOf" srcId="{9FF9BD46-DE44-4B30-80ED-AC3A9E213A06}" destId="{02F157C3-4AF0-4564-919C-72DA0052C758}" srcOrd="6" destOrd="0" presId="urn:microsoft.com/office/officeart/2005/8/layout/vList2"/>
    <dgm:cxn modelId="{5913313C-1331-4411-A3F7-3ACB50FE3EB6}" type="presParOf" srcId="{9FF9BD46-DE44-4B30-80ED-AC3A9E213A06}" destId="{3C7DB9C2-B0E1-49BC-BB9B-F7C0921C4DD2}" srcOrd="7" destOrd="0" presId="urn:microsoft.com/office/officeart/2005/8/layout/vList2"/>
    <dgm:cxn modelId="{EDF8E6DA-FFDD-43ED-93C0-E2CE6E25AFAF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Thuộc tính này cho phép các </a:t>
          </a:r>
          <a:r>
            <a:rPr lang="vi-VN" sz="1800" dirty="0" err="1" smtClean="0">
              <a:solidFill>
                <a:schemeClr val="tx1"/>
              </a:solidFill>
            </a:rPr>
            <a:t>input</a:t>
          </a:r>
          <a:r>
            <a:rPr lang="vi-VN" sz="1800" dirty="0" smtClean="0">
              <a:solidFill>
                <a:schemeClr val="tx1"/>
              </a:solidFill>
            </a:rPr>
            <a:t> tự động được điền bởi trình duyệt.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Nó phải được chỉ định trên phần tử </a:t>
          </a:r>
          <a:r>
            <a:rPr lang="vi-VN" sz="1800" dirty="0" err="1" smtClean="0">
              <a:solidFill>
                <a:schemeClr val="tx1"/>
              </a:solidFill>
            </a:rPr>
            <a:t>form</a:t>
          </a:r>
          <a:r>
            <a:rPr lang="vi-VN" sz="1800" dirty="0" smtClean="0">
              <a:solidFill>
                <a:schemeClr val="tx1"/>
              </a:solidFill>
            </a:rPr>
            <a:t>, và có tác dụng với tất cả các phần tử </a:t>
          </a:r>
          <a:r>
            <a:rPr lang="vi-VN" sz="1800" dirty="0" err="1" smtClean="0">
              <a:solidFill>
                <a:schemeClr val="tx1"/>
              </a:solidFill>
            </a:rPr>
            <a:t>input</a:t>
          </a:r>
          <a:r>
            <a:rPr lang="vi-VN" sz="1800" dirty="0" smtClean="0">
              <a:solidFill>
                <a:schemeClr val="tx1"/>
              </a:solidFill>
            </a:rPr>
            <a:t> trên </a:t>
          </a:r>
          <a:r>
            <a:rPr lang="vi-VN" sz="1800" dirty="0" err="1" smtClean="0">
              <a:solidFill>
                <a:schemeClr val="tx1"/>
              </a:solidFill>
            </a:rPr>
            <a:t>form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Những phần tử có hỗ trợ autocomplete là text, </a:t>
          </a:r>
          <a:r>
            <a:rPr lang="en-US" sz="1800" dirty="0" err="1" smtClean="0">
              <a:solidFill>
                <a:schemeClr val="tx1"/>
              </a:solidFill>
            </a:rPr>
            <a:t>url</a:t>
          </a:r>
          <a:r>
            <a:rPr lang="en-US" sz="1800" dirty="0" smtClean="0">
              <a:solidFill>
                <a:schemeClr val="tx1"/>
              </a:solidFill>
            </a:rPr>
            <a:t>, </a:t>
          </a:r>
          <a:r>
            <a:rPr lang="en-US" sz="1800" dirty="0" err="1" smtClean="0">
              <a:solidFill>
                <a:schemeClr val="tx1"/>
              </a:solidFill>
            </a:rPr>
            <a:t>tel</a:t>
          </a:r>
          <a:r>
            <a:rPr lang="en-US" sz="1800" dirty="0" smtClean="0">
              <a:solidFill>
                <a:schemeClr val="tx1"/>
              </a:solidFill>
            </a:rPr>
            <a:t>, password, </a:t>
          </a:r>
          <a:r>
            <a:rPr lang="en-US" sz="1800" dirty="0" err="1" smtClean="0">
              <a:solidFill>
                <a:schemeClr val="tx1"/>
              </a:solidFill>
            </a:rPr>
            <a:t>datepikers</a:t>
          </a:r>
          <a:r>
            <a:rPr lang="en-US" sz="1800" dirty="0" smtClean="0">
              <a:solidFill>
                <a:schemeClr val="tx1"/>
              </a:solidFill>
            </a:rPr>
            <a:t>, range, và color.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Thuộc tính này có 2 trạng thái, </a:t>
          </a:r>
          <a:r>
            <a:rPr lang="vi-VN" sz="1800" dirty="0" err="1" smtClean="0">
              <a:solidFill>
                <a:schemeClr val="tx1"/>
              </a:solidFill>
            </a:rPr>
            <a:t>on</a:t>
          </a:r>
          <a:r>
            <a:rPr lang="vi-VN" sz="1800" dirty="0" smtClean="0">
              <a:solidFill>
                <a:schemeClr val="tx1"/>
              </a:solidFill>
            </a:rPr>
            <a:t> và </a:t>
          </a:r>
          <a:r>
            <a:rPr lang="vi-VN" sz="1800" dirty="0" err="1" smtClean="0">
              <a:solidFill>
                <a:schemeClr val="tx1"/>
              </a:solidFill>
            </a:rPr>
            <a:t>off</a:t>
          </a:r>
          <a:r>
            <a:rPr lang="vi-VN" sz="1800" dirty="0" smtClean="0">
              <a:solidFill>
                <a:schemeClr val="tx1"/>
              </a:solidFill>
            </a:rPr>
            <a:t>. Trạng thái </a:t>
          </a:r>
          <a:r>
            <a:rPr lang="vi-VN" sz="1800" dirty="0" err="1" smtClean="0">
              <a:solidFill>
                <a:schemeClr val="tx1"/>
              </a:solidFill>
            </a:rPr>
            <a:t>on</a:t>
          </a:r>
          <a:r>
            <a:rPr lang="vi-VN" sz="1800" dirty="0" smtClean="0">
              <a:solidFill>
                <a:schemeClr val="tx1"/>
              </a:solidFill>
            </a:rPr>
            <a:t> chỉ định lưu trữ dữ liệu để tự động điền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Trạng thái off chỉ định tắt </a:t>
          </a:r>
          <a:r>
            <a:rPr lang="en-US" sz="1800" dirty="0" err="1" smtClean="0">
              <a:solidFill>
                <a:schemeClr val="tx1"/>
              </a:solidFill>
            </a:rPr>
            <a:t>lữu</a:t>
          </a:r>
          <a:r>
            <a:rPr lang="en-US" sz="1800" dirty="0" smtClean="0">
              <a:solidFill>
                <a:schemeClr val="tx1"/>
              </a:solidFill>
            </a:rPr>
            <a:t> trữ dữ liệu.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Mặc định, nhiều trình duyệt đã cấu hình cho phép đặc tính này.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Trình duyệt không hỗ trợ, có thể dùng thuộc tính này để bật hoặc tắt.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4BE72940-DAE5-46C2-A957-CC1E6CE2BDB5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25C11A3-3362-4046-947A-231EDD82B238}" type="presOf" srcId="{FC2A7E5C-B22A-46C4-9AFD-A55CEAE725CE}" destId="{0256FAD6-365E-4CAB-8266-8CECC71F7F52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144B0240-0214-450B-B796-0B0FE59FF177}" type="presOf" srcId="{6BA7DE87-A66C-48CD-8302-C3E280786B56}" destId="{0F147CFF-3E8E-4540-9C52-F4C339712692}" srcOrd="0" destOrd="0" presId="urn:microsoft.com/office/officeart/2005/8/layout/vList2"/>
    <dgm:cxn modelId="{9CA0B813-09DE-4715-A6C5-905BF0CBE64F}" type="presOf" srcId="{562882C0-AB97-4E3B-8D46-8E574B04BE56}" destId="{A6445519-E36D-458F-8F29-D286534B965D}" srcOrd="0" destOrd="0" presId="urn:microsoft.com/office/officeart/2005/8/layout/vList2"/>
    <dgm:cxn modelId="{BA18F191-4B4E-4D1C-A9C4-E0BEBC940512}" type="presOf" srcId="{209C3A80-B2DE-4554-A5AA-75AF0BD3AF6E}" destId="{FA6D5F93-001C-4408-896F-284E44EA4C9E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0C6E4D7-08AB-468D-BF34-8B652BAB3590}" type="presOf" srcId="{FF2132BF-F09B-49F5-AB31-99E7CE70E1C7}" destId="{2EB7D3FA-250E-4F56-A9B0-C5AA0134E3BB}" srcOrd="0" destOrd="0" presId="urn:microsoft.com/office/officeart/2005/8/layout/vList2"/>
    <dgm:cxn modelId="{04D0DA11-F3B8-4855-A392-F79B9EC0E649}" type="presOf" srcId="{4E1CD5B7-2CF3-44AA-979B-6F420433627D}" destId="{388723AB-37EB-4EC2-B7B0-759657273835}" srcOrd="0" destOrd="0" presId="urn:microsoft.com/office/officeart/2005/8/layout/vList2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2C99121F-2347-45D6-A64E-911E25D1F867}" type="presOf" srcId="{32F9483E-A135-41CD-9B8E-5BB23FE4E385}" destId="{02F157C3-4AF0-4564-919C-72DA0052C758}" srcOrd="0" destOrd="0" presId="urn:microsoft.com/office/officeart/2005/8/layout/vList2"/>
    <dgm:cxn modelId="{DB0B3BE7-2C1E-4401-AFF7-8C30ABE73AF4}" type="presParOf" srcId="{9FF9BD46-DE44-4B30-80ED-AC3A9E213A06}" destId="{388723AB-37EB-4EC2-B7B0-759657273835}" srcOrd="0" destOrd="0" presId="urn:microsoft.com/office/officeart/2005/8/layout/vList2"/>
    <dgm:cxn modelId="{7C48011C-D38A-485A-966E-B73F91AD2D63}" type="presParOf" srcId="{9FF9BD46-DE44-4B30-80ED-AC3A9E213A06}" destId="{D877BAB3-7DBF-46AB-A039-BE8C107F0C8C}" srcOrd="1" destOrd="0" presId="urn:microsoft.com/office/officeart/2005/8/layout/vList2"/>
    <dgm:cxn modelId="{B11EC625-0224-4277-94C8-B1097E3118F8}" type="presParOf" srcId="{9FF9BD46-DE44-4B30-80ED-AC3A9E213A06}" destId="{0256FAD6-365E-4CAB-8266-8CECC71F7F52}" srcOrd="2" destOrd="0" presId="urn:microsoft.com/office/officeart/2005/8/layout/vList2"/>
    <dgm:cxn modelId="{F129945D-346B-4FC1-A249-888620C67993}" type="presParOf" srcId="{9FF9BD46-DE44-4B30-80ED-AC3A9E213A06}" destId="{C88DBDBC-73BA-40D4-ACAA-61468FA8920B}" srcOrd="3" destOrd="0" presId="urn:microsoft.com/office/officeart/2005/8/layout/vList2"/>
    <dgm:cxn modelId="{8AB17490-BF33-4275-8075-C9F448500FD0}" type="presParOf" srcId="{9FF9BD46-DE44-4B30-80ED-AC3A9E213A06}" destId="{A6445519-E36D-458F-8F29-D286534B965D}" srcOrd="4" destOrd="0" presId="urn:microsoft.com/office/officeart/2005/8/layout/vList2"/>
    <dgm:cxn modelId="{932AC727-DE6B-4877-94DB-6723BF987910}" type="presParOf" srcId="{9FF9BD46-DE44-4B30-80ED-AC3A9E213A06}" destId="{A2EE26A5-691E-4C3F-B7EF-20DE69EA838D}" srcOrd="5" destOrd="0" presId="urn:microsoft.com/office/officeart/2005/8/layout/vList2"/>
    <dgm:cxn modelId="{EF7F82E9-EC29-4B32-8F22-3FAF5ED9936A}" type="presParOf" srcId="{9FF9BD46-DE44-4B30-80ED-AC3A9E213A06}" destId="{02F157C3-4AF0-4564-919C-72DA0052C758}" srcOrd="6" destOrd="0" presId="urn:microsoft.com/office/officeart/2005/8/layout/vList2"/>
    <dgm:cxn modelId="{A9A4BAFF-B40E-42B7-B757-11E58947ACCC}" type="presParOf" srcId="{9FF9BD46-DE44-4B30-80ED-AC3A9E213A06}" destId="{3C7DB9C2-B0E1-49BC-BB9B-F7C0921C4DD2}" srcOrd="7" destOrd="0" presId="urn:microsoft.com/office/officeart/2005/8/layout/vList2"/>
    <dgm:cxn modelId="{B396AE78-E8B0-406B-B88B-912E1CEB0C76}" type="presParOf" srcId="{9FF9BD46-DE44-4B30-80ED-AC3A9E213A06}" destId="{2EB7D3FA-250E-4F56-A9B0-C5AA0134E3BB}" srcOrd="8" destOrd="0" presId="urn:microsoft.com/office/officeart/2005/8/layout/vList2"/>
    <dgm:cxn modelId="{160740F2-D880-4FEB-98A3-27B81DE2A8CE}" type="presParOf" srcId="{9FF9BD46-DE44-4B30-80ED-AC3A9E213A06}" destId="{8CACE038-891E-47D3-B649-2EB8C1DD8014}" srcOrd="9" destOrd="0" presId="urn:microsoft.com/office/officeart/2005/8/layout/vList2"/>
    <dgm:cxn modelId="{CB30C5A0-6F62-4E0E-AA16-67468FFD63AE}" type="presParOf" srcId="{9FF9BD46-DE44-4B30-80ED-AC3A9E213A06}" destId="{0F147CFF-3E8E-4540-9C52-F4C339712692}" srcOrd="10" destOrd="0" presId="urn:microsoft.com/office/officeart/2005/8/layout/vList2"/>
    <dgm:cxn modelId="{5F5FE18A-05E9-40C1-8BCB-67669ECF171F}" type="presParOf" srcId="{9FF9BD46-DE44-4B30-80ED-AC3A9E213A06}" destId="{87350487-3035-4B00-9E7A-708521A6225B}" srcOrd="11" destOrd="0" presId="urn:microsoft.com/office/officeart/2005/8/layout/vList2"/>
    <dgm:cxn modelId="{A6268209-B858-4EC5-AFB1-C020A65ED432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Cho phép tạo một danh sách trải xuống (drop-down list).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Khi input có focus, một danh sách trải xuống sẽ hiện ra.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Phần tử &lt;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&gt; gần giống với phần tử &lt;select&gt;.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Điểm khác nhau là: 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 cho phép thêm cả nhập dữ liệu.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Danh sách trải xuống được tạo bởi các phần tử </a:t>
          </a:r>
          <a:r>
            <a:rPr lang="vi-VN" sz="1800" dirty="0" err="1" smtClean="0">
              <a:solidFill>
                <a:schemeClr val="tx1"/>
              </a:solidFill>
            </a:rPr>
            <a:t>option</a:t>
          </a:r>
          <a:r>
            <a:rPr lang="vi-VN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Sau đó, phải kết hợp 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 với một phần tử input bằng thuộc tính list.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209C3A80-B2DE-4554-A5AA-75AF0BD3AF6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Gán cho thuộc tính list giá trị là id của </a:t>
          </a:r>
          <a:r>
            <a:rPr lang="en-US" sz="1800" dirty="0" err="1" smtClean="0">
              <a:solidFill>
                <a:schemeClr val="tx1"/>
              </a:solidFill>
            </a:rPr>
            <a:t>datalist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EDC8AD2E-F610-418B-9891-7E09F844F4E2}" type="parTrans" cxnId="{8F2F45DB-9906-4B5C-B4DB-A183F95677D9}">
      <dgm:prSet/>
      <dgm:spPr/>
      <dgm:t>
        <a:bodyPr/>
        <a:lstStyle/>
        <a:p>
          <a:endParaRPr lang="en-US"/>
        </a:p>
      </dgm:t>
    </dgm:pt>
    <dgm:pt modelId="{36973717-4239-45B2-9F1F-FEDEFAF86C17}" type="sibTrans" cxnId="{8F2F45DB-9906-4B5C-B4DB-A183F95677D9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7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7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7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7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7" custScaleY="62263" custLinFactNeighborY="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7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50487-3035-4B00-9E7A-708521A6225B}" type="pres">
      <dgm:prSet presAssocID="{0A8509E2-EEF0-4C44-A978-50903CD33DCD}" presName="spacer" presStyleCnt="0"/>
      <dgm:spPr/>
    </dgm:pt>
    <dgm:pt modelId="{FA6D5F93-001C-4408-896F-284E44EA4C9E}" type="pres">
      <dgm:prSet presAssocID="{209C3A80-B2DE-4554-A5AA-75AF0BD3AF6E}" presName="parentText" presStyleLbl="node1" presStyleIdx="6" presStyleCnt="7" custScaleY="55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44D3D-A479-45A6-9CD8-28B2ACB137B4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CADD7DB-CF42-4F64-B66A-33E587AADAEB}" type="presOf" srcId="{FC2A7E5C-B22A-46C4-9AFD-A55CEAE725CE}" destId="{0256FAD6-365E-4CAB-8266-8CECC71F7F52}" srcOrd="0" destOrd="0" presId="urn:microsoft.com/office/officeart/2005/8/layout/vList2"/>
    <dgm:cxn modelId="{237C90D1-6DB4-43AA-B81F-1F699FE8019D}" type="presOf" srcId="{209C3A80-B2DE-4554-A5AA-75AF0BD3AF6E}" destId="{FA6D5F93-001C-4408-896F-284E44EA4C9E}" srcOrd="0" destOrd="0" presId="urn:microsoft.com/office/officeart/2005/8/layout/vList2"/>
    <dgm:cxn modelId="{EFEFADC3-3407-468D-8DCE-7FCF7C110822}" type="presOf" srcId="{6BA7DE87-A66C-48CD-8302-C3E280786B56}" destId="{0F147CFF-3E8E-4540-9C52-F4C339712692}" srcOrd="0" destOrd="0" presId="urn:microsoft.com/office/officeart/2005/8/layout/vList2"/>
    <dgm:cxn modelId="{E5DCACEC-952D-4CFD-8226-18126AA7E3CA}" type="presOf" srcId="{FF2132BF-F09B-49F5-AB31-99E7CE70E1C7}" destId="{2EB7D3FA-250E-4F56-A9B0-C5AA0134E3B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F2F45DB-9906-4B5C-B4DB-A183F95677D9}" srcId="{D32F8FCF-EDF2-4321-B49C-D5DF3D295B52}" destId="{209C3A80-B2DE-4554-A5AA-75AF0BD3AF6E}" srcOrd="6" destOrd="0" parTransId="{EDC8AD2E-F610-418B-9891-7E09F844F4E2}" sibTransId="{36973717-4239-45B2-9F1F-FEDEFAF86C17}"/>
    <dgm:cxn modelId="{3F4058C6-7C3D-46FD-B5B1-D9C4A1A9A971}" type="presOf" srcId="{D32F8FCF-EDF2-4321-B49C-D5DF3D295B52}" destId="{9FF9BD46-DE44-4B30-80ED-AC3A9E213A06}" srcOrd="0" destOrd="0" presId="urn:microsoft.com/office/officeart/2005/8/layout/vList2"/>
    <dgm:cxn modelId="{17B5A378-7232-4E10-8300-FDE7CFE11011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20D69856-9DDE-44B6-9A7F-50D0185A55DD}" type="presOf" srcId="{32F9483E-A135-41CD-9B8E-5BB23FE4E385}" destId="{02F157C3-4AF0-4564-919C-72DA0052C758}" srcOrd="0" destOrd="0" presId="urn:microsoft.com/office/officeart/2005/8/layout/vList2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87D9C0A0-A8A7-44EE-86D5-A8295AA6EE57}" type="presParOf" srcId="{9FF9BD46-DE44-4B30-80ED-AC3A9E213A06}" destId="{388723AB-37EB-4EC2-B7B0-759657273835}" srcOrd="0" destOrd="0" presId="urn:microsoft.com/office/officeart/2005/8/layout/vList2"/>
    <dgm:cxn modelId="{58BE273D-C146-4EB7-B305-176716C238C9}" type="presParOf" srcId="{9FF9BD46-DE44-4B30-80ED-AC3A9E213A06}" destId="{D877BAB3-7DBF-46AB-A039-BE8C107F0C8C}" srcOrd="1" destOrd="0" presId="urn:microsoft.com/office/officeart/2005/8/layout/vList2"/>
    <dgm:cxn modelId="{5B4C314B-9925-4AC3-B5F5-2B2AC72621BF}" type="presParOf" srcId="{9FF9BD46-DE44-4B30-80ED-AC3A9E213A06}" destId="{0256FAD6-365E-4CAB-8266-8CECC71F7F52}" srcOrd="2" destOrd="0" presId="urn:microsoft.com/office/officeart/2005/8/layout/vList2"/>
    <dgm:cxn modelId="{B9EA620F-AA4F-4B0C-8BA8-A21B2B6006ED}" type="presParOf" srcId="{9FF9BD46-DE44-4B30-80ED-AC3A9E213A06}" destId="{C88DBDBC-73BA-40D4-ACAA-61468FA8920B}" srcOrd="3" destOrd="0" presId="urn:microsoft.com/office/officeart/2005/8/layout/vList2"/>
    <dgm:cxn modelId="{0D82DA06-E655-4B73-A584-293451F3CADD}" type="presParOf" srcId="{9FF9BD46-DE44-4B30-80ED-AC3A9E213A06}" destId="{A6445519-E36D-458F-8F29-D286534B965D}" srcOrd="4" destOrd="0" presId="urn:microsoft.com/office/officeart/2005/8/layout/vList2"/>
    <dgm:cxn modelId="{574B7BAA-1E5A-4AC6-9136-5143B46D0474}" type="presParOf" srcId="{9FF9BD46-DE44-4B30-80ED-AC3A9E213A06}" destId="{A2EE26A5-691E-4C3F-B7EF-20DE69EA838D}" srcOrd="5" destOrd="0" presId="urn:microsoft.com/office/officeart/2005/8/layout/vList2"/>
    <dgm:cxn modelId="{EAA79B06-2826-4501-BAB7-DA01B5990927}" type="presParOf" srcId="{9FF9BD46-DE44-4B30-80ED-AC3A9E213A06}" destId="{02F157C3-4AF0-4564-919C-72DA0052C758}" srcOrd="6" destOrd="0" presId="urn:microsoft.com/office/officeart/2005/8/layout/vList2"/>
    <dgm:cxn modelId="{F14780D3-D37D-4B9E-8FF4-5B6C016517A2}" type="presParOf" srcId="{9FF9BD46-DE44-4B30-80ED-AC3A9E213A06}" destId="{3C7DB9C2-B0E1-49BC-BB9B-F7C0921C4DD2}" srcOrd="7" destOrd="0" presId="urn:microsoft.com/office/officeart/2005/8/layout/vList2"/>
    <dgm:cxn modelId="{DE83960C-57B1-4130-B983-7257B6851218}" type="presParOf" srcId="{9FF9BD46-DE44-4B30-80ED-AC3A9E213A06}" destId="{2EB7D3FA-250E-4F56-A9B0-C5AA0134E3BB}" srcOrd="8" destOrd="0" presId="urn:microsoft.com/office/officeart/2005/8/layout/vList2"/>
    <dgm:cxn modelId="{30B53FCD-497F-4E8D-883A-0A80DC12F2FF}" type="presParOf" srcId="{9FF9BD46-DE44-4B30-80ED-AC3A9E213A06}" destId="{8CACE038-891E-47D3-B649-2EB8C1DD8014}" srcOrd="9" destOrd="0" presId="urn:microsoft.com/office/officeart/2005/8/layout/vList2"/>
    <dgm:cxn modelId="{5AADFB78-41EB-4C36-AB87-D75B6C68B06F}" type="presParOf" srcId="{9FF9BD46-DE44-4B30-80ED-AC3A9E213A06}" destId="{0F147CFF-3E8E-4540-9C52-F4C339712692}" srcOrd="10" destOrd="0" presId="urn:microsoft.com/office/officeart/2005/8/layout/vList2"/>
    <dgm:cxn modelId="{38D01618-7962-4288-AC25-B2EAAA50CE8C}" type="presParOf" srcId="{9FF9BD46-DE44-4B30-80ED-AC3A9E213A06}" destId="{87350487-3035-4B00-9E7A-708521A6225B}" srcOrd="11" destOrd="0" presId="urn:microsoft.com/office/officeart/2005/8/layout/vList2"/>
    <dgm:cxn modelId="{1A868641-8CBD-4FD7-A8F3-88D9A869947F}" type="presParOf" srcId="{9FF9BD46-DE44-4B30-80ED-AC3A9E213A06}" destId="{FA6D5F93-001C-4408-896F-284E44EA4C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Form là vùng có thể chứa những phần tử đặc biệt gọi là các điều khiển (controls).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Các điều khiển trên </a:t>
          </a:r>
          <a:r>
            <a:rPr lang="vi-VN" sz="1800" kern="1200" dirty="0" err="1" smtClean="0">
              <a:solidFill>
                <a:schemeClr val="tx1"/>
              </a:solidFill>
            </a:rPr>
            <a:t>form</a:t>
          </a:r>
          <a:r>
            <a:rPr lang="vi-VN" sz="1800" kern="1200" dirty="0" smtClean="0">
              <a:solidFill>
                <a:schemeClr val="tx1"/>
              </a:solidFill>
            </a:rPr>
            <a:t> như </a:t>
          </a:r>
          <a:r>
            <a:rPr lang="vi-VN" sz="1800" kern="1200" dirty="0" err="1" smtClean="0">
              <a:solidFill>
                <a:schemeClr val="tx1"/>
              </a:solidFill>
            </a:rPr>
            <a:t>check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box</a:t>
          </a:r>
          <a:r>
            <a:rPr lang="vi-VN" sz="1800" kern="1200" dirty="0" smtClean="0">
              <a:solidFill>
                <a:schemeClr val="tx1"/>
              </a:solidFill>
            </a:rPr>
            <a:t>, </a:t>
          </a:r>
          <a:r>
            <a:rPr lang="vi-VN" sz="1800" kern="1200" dirty="0" err="1" smtClean="0">
              <a:solidFill>
                <a:schemeClr val="tx1"/>
              </a:solidFill>
            </a:rPr>
            <a:t>radio</a:t>
          </a:r>
          <a:r>
            <a:rPr lang="vi-VN" sz="1800" kern="1200" dirty="0" smtClean="0">
              <a:solidFill>
                <a:schemeClr val="tx1"/>
              </a:solidFill>
            </a:rPr>
            <a:t> </a:t>
          </a:r>
          <a:r>
            <a:rPr lang="vi-VN" sz="1800" kern="1200" dirty="0" err="1" smtClean="0">
              <a:solidFill>
                <a:schemeClr val="tx1"/>
              </a:solidFill>
            </a:rPr>
            <a:t>button</a:t>
          </a:r>
          <a:r>
            <a:rPr lang="vi-VN" sz="1800" kern="1200" dirty="0" smtClean="0">
              <a:solidFill>
                <a:schemeClr val="tx1"/>
              </a:solidFill>
            </a:rPr>
            <a:t>, ... giúp tương tác với người dùng bằng giao diện trực quan.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Các dữ liệu trong </a:t>
          </a:r>
          <a:r>
            <a:rPr lang="vi-VN" sz="1800" kern="1200" dirty="0" err="1" smtClean="0">
              <a:solidFill>
                <a:schemeClr val="tx1"/>
              </a:solidFill>
            </a:rPr>
            <a:t>controls</a:t>
          </a:r>
          <a:r>
            <a:rPr lang="vi-VN" sz="1800" kern="1200" dirty="0" smtClean="0">
              <a:solidFill>
                <a:schemeClr val="tx1"/>
              </a:solidFill>
            </a:rPr>
            <a:t> có thể được gửi lên máy chủ (</a:t>
          </a:r>
          <a:r>
            <a:rPr lang="vi-VN" sz="1800" kern="1200" dirty="0" err="1" smtClean="0">
              <a:solidFill>
                <a:schemeClr val="tx1"/>
              </a:solidFill>
            </a:rPr>
            <a:t>server</a:t>
          </a:r>
          <a:r>
            <a:rPr lang="vi-VN" sz="1800" kern="1200" dirty="0" smtClean="0">
              <a:solidFill>
                <a:schemeClr val="tx1"/>
              </a:solidFill>
            </a:rPr>
            <a:t>).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Trong HTML5, các </a:t>
          </a:r>
          <a:r>
            <a:rPr lang="vi-VN" sz="1800" kern="1200" dirty="0" err="1" smtClean="0">
              <a:solidFill>
                <a:schemeClr val="tx1"/>
              </a:solidFill>
            </a:rPr>
            <a:t>controls</a:t>
          </a:r>
          <a:r>
            <a:rPr lang="vi-VN" sz="1800" kern="1200" dirty="0" smtClean="0">
              <a:solidFill>
                <a:schemeClr val="tx1"/>
              </a:solidFill>
            </a:rPr>
            <a:t> được bổ sung thêm nhiều tính năng giúp phát triển giao diện dễ dàng và mạnh mẽ hơn.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Còn có thêm khả năng kiểm tra sự chính xác của dữ liệu ở ngay phía client.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Nhờ vậy giảm thiểu thời gian nạp trang, và giảm bớt sự phụ thuộc vào </a:t>
          </a:r>
          <a:r>
            <a:rPr lang="en-US" sz="1800" kern="1200" dirty="0" err="1" smtClean="0">
              <a:solidFill>
                <a:schemeClr val="tx1"/>
              </a:solidFill>
            </a:rPr>
            <a:t>Javascript</a:t>
          </a:r>
          <a:r>
            <a:rPr lang="en-US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Khả năng hiển thị của </a:t>
          </a:r>
          <a:r>
            <a:rPr lang="vi-VN" sz="1800" kern="1200" dirty="0" err="1" smtClean="0">
              <a:solidFill>
                <a:schemeClr val="tx1"/>
              </a:solidFill>
            </a:rPr>
            <a:t>form</a:t>
          </a:r>
          <a:r>
            <a:rPr lang="vi-VN" sz="1800" kern="1200" dirty="0" smtClean="0">
              <a:solidFill>
                <a:schemeClr val="tx1"/>
              </a:solidFill>
            </a:rPr>
            <a:t> cũng được cải thiện khá nhiều trên nhiều nền tảng thiết bị khác nhau như: </a:t>
          </a:r>
          <a:r>
            <a:rPr lang="vi-VN" sz="1800" kern="1200" dirty="0" err="1" smtClean="0">
              <a:solidFill>
                <a:schemeClr val="tx1"/>
              </a:solidFill>
            </a:rPr>
            <a:t>iPhone</a:t>
          </a:r>
          <a:r>
            <a:rPr lang="vi-VN" sz="1800" kern="1200" dirty="0" smtClean="0">
              <a:solidFill>
                <a:schemeClr val="tx1"/>
              </a:solidFill>
            </a:rPr>
            <a:t>, </a:t>
          </a:r>
          <a:r>
            <a:rPr lang="vi-VN" sz="1800" kern="1200" dirty="0" err="1" smtClean="0">
              <a:solidFill>
                <a:schemeClr val="tx1"/>
              </a:solidFill>
            </a:rPr>
            <a:t>iPad</a:t>
          </a:r>
          <a:r>
            <a:rPr lang="vi-VN" sz="1800" kern="1200" dirty="0" smtClean="0">
              <a:solidFill>
                <a:schemeClr val="tx1"/>
              </a:solidFill>
            </a:rPr>
            <a:t>, ...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4650" y="0"/>
          <a:ext cx="7920149" cy="58020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Dưới đây là các thay đổi được giới thiệu trong HTML5 </a:t>
          </a:r>
          <a:r>
            <a:rPr lang="vi-VN" sz="1600" kern="1200" dirty="0" err="1" smtClean="0"/>
            <a:t>forms</a:t>
          </a:r>
          <a:r>
            <a:rPr lang="vi-VN" sz="1600" kern="1200" dirty="0" smtClean="0"/>
            <a:t>:</a:t>
          </a:r>
          <a:endParaRPr lang="en-US" sz="1600" kern="1200" dirty="0"/>
        </a:p>
      </dsp:txBody>
      <dsp:txXfrm>
        <a:off x="21644" y="16994"/>
        <a:ext cx="7886161" cy="546215"/>
      </dsp:txXfrm>
    </dsp:sp>
    <dsp:sp modelId="{159E9CC5-F056-481E-890B-D81D92944806}">
      <dsp:nvSpPr>
        <dsp:cNvPr id="0" name=""/>
        <dsp:cNvSpPr/>
      </dsp:nvSpPr>
      <dsp:spPr>
        <a:xfrm>
          <a:off x="796665" y="580203"/>
          <a:ext cx="743073" cy="46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842"/>
              </a:lnTo>
              <a:lnTo>
                <a:pt x="743073" y="4698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539738" y="830251"/>
          <a:ext cx="2719127" cy="43958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New form elements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52613" y="843126"/>
        <a:ext cx="2693377" cy="413839"/>
      </dsp:txXfrm>
    </dsp:sp>
    <dsp:sp modelId="{C9082C2E-3830-4A10-8B86-E47EF69015BA}">
      <dsp:nvSpPr>
        <dsp:cNvPr id="0" name=""/>
        <dsp:cNvSpPr/>
      </dsp:nvSpPr>
      <dsp:spPr>
        <a:xfrm>
          <a:off x="796665" y="580203"/>
          <a:ext cx="743073" cy="1105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967"/>
              </a:lnTo>
              <a:lnTo>
                <a:pt x="743073" y="11059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539738" y="1492902"/>
          <a:ext cx="2871819" cy="38653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New input types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51059" y="1504223"/>
        <a:ext cx="2849177" cy="363895"/>
      </dsp:txXfrm>
    </dsp:sp>
    <dsp:sp modelId="{42DCD54D-66BE-465E-9847-73F41B8C7E46}">
      <dsp:nvSpPr>
        <dsp:cNvPr id="0" name=""/>
        <dsp:cNvSpPr/>
      </dsp:nvSpPr>
      <dsp:spPr>
        <a:xfrm>
          <a:off x="796665" y="580203"/>
          <a:ext cx="743073" cy="1756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676"/>
              </a:lnTo>
              <a:lnTo>
                <a:pt x="743073" y="1756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539738" y="2133600"/>
          <a:ext cx="3191589" cy="40655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New attributes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51646" y="2145508"/>
        <a:ext cx="3167773" cy="382743"/>
      </dsp:txXfrm>
    </dsp:sp>
    <dsp:sp modelId="{8FF4C038-F2EE-417C-9AB4-8C20A1887613}">
      <dsp:nvSpPr>
        <dsp:cNvPr id="0" name=""/>
        <dsp:cNvSpPr/>
      </dsp:nvSpPr>
      <dsp:spPr>
        <a:xfrm>
          <a:off x="796665" y="580203"/>
          <a:ext cx="789689" cy="229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4173"/>
              </a:lnTo>
              <a:lnTo>
                <a:pt x="789689" y="22941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1586355" y="2675195"/>
          <a:ext cx="3655648" cy="3983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Browser-based validation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98023" y="2686863"/>
        <a:ext cx="3632312" cy="375028"/>
      </dsp:txXfrm>
    </dsp:sp>
    <dsp:sp modelId="{ED45CCBB-F338-4FB3-B9E5-EE97818BFDA8}">
      <dsp:nvSpPr>
        <dsp:cNvPr id="0" name=""/>
        <dsp:cNvSpPr/>
      </dsp:nvSpPr>
      <dsp:spPr>
        <a:xfrm>
          <a:off x="796665" y="580203"/>
          <a:ext cx="789689" cy="291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9429"/>
              </a:lnTo>
              <a:lnTo>
                <a:pt x="789689" y="29194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1586355" y="3316107"/>
          <a:ext cx="3867352" cy="36705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CSS3 styling techniques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97106" y="3326858"/>
        <a:ext cx="3845850" cy="345549"/>
      </dsp:txXfrm>
    </dsp:sp>
    <dsp:sp modelId="{D43FF222-FF2B-4A87-926C-91114910EFCA}">
      <dsp:nvSpPr>
        <dsp:cNvPr id="0" name=""/>
        <dsp:cNvSpPr/>
      </dsp:nvSpPr>
      <dsp:spPr>
        <a:xfrm>
          <a:off x="796665" y="580203"/>
          <a:ext cx="789689" cy="350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4207"/>
              </a:lnTo>
              <a:lnTo>
                <a:pt x="789689" y="350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1586355" y="3876062"/>
          <a:ext cx="4181170" cy="416698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Forms API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598560" y="3888267"/>
        <a:ext cx="4156760" cy="392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96311"/>
          <a:ext cx="8382000" cy="77709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HTML4 hỗ trợ kiểm tra dữ liệu bằng mã lệnh JavaScript.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935" y="434246"/>
        <a:ext cx="8306130" cy="701228"/>
      </dsp:txXfrm>
    </dsp:sp>
    <dsp:sp modelId="{0256FAD6-365E-4CAB-8266-8CECC71F7F52}">
      <dsp:nvSpPr>
        <dsp:cNvPr id="0" name=""/>
        <dsp:cNvSpPr/>
      </dsp:nvSpPr>
      <dsp:spPr>
        <a:xfrm>
          <a:off x="0" y="1392116"/>
          <a:ext cx="8382000" cy="7565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Sự kiểm tra đảm bảo dữ liệu đã chính xác trước khi gửi lên máy chủ.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931" y="1429047"/>
        <a:ext cx="8308138" cy="682665"/>
      </dsp:txXfrm>
    </dsp:sp>
    <dsp:sp modelId="{A6445519-E36D-458F-8F29-D286534B965D}">
      <dsp:nvSpPr>
        <dsp:cNvPr id="0" name=""/>
        <dsp:cNvSpPr/>
      </dsp:nvSpPr>
      <dsp:spPr>
        <a:xfrm>
          <a:off x="0" y="2413573"/>
          <a:ext cx="8382000" cy="69579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Các thuộc tính mới như </a:t>
          </a:r>
          <a:r>
            <a:rPr lang="vi-VN" sz="1800" kern="1200" dirty="0" err="1" smtClean="0">
              <a:solidFill>
                <a:schemeClr val="tx1"/>
              </a:solidFill>
            </a:rPr>
            <a:t>required</a:t>
          </a:r>
          <a:r>
            <a:rPr lang="vi-VN" sz="1800" kern="1200" dirty="0" smtClean="0">
              <a:solidFill>
                <a:schemeClr val="tx1"/>
              </a:solidFill>
            </a:rPr>
            <a:t> và </a:t>
          </a:r>
          <a:r>
            <a:rPr lang="vi-VN" sz="1800" kern="1200" dirty="0" err="1" smtClean="0">
              <a:solidFill>
                <a:schemeClr val="tx1"/>
              </a:solidFill>
            </a:rPr>
            <a:t>pattern</a:t>
          </a:r>
          <a:r>
            <a:rPr lang="vi-VN" sz="1800" kern="1200" dirty="0" smtClean="0">
              <a:solidFill>
                <a:schemeClr val="tx1"/>
              </a:solidFill>
            </a:rPr>
            <a:t> cho phép kiểm tra dữ liệu mà không phải viết mã lệnh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966" y="2447539"/>
        <a:ext cx="8314068" cy="627864"/>
      </dsp:txXfrm>
    </dsp:sp>
    <dsp:sp modelId="{02F157C3-4AF0-4564-919C-72DA0052C758}">
      <dsp:nvSpPr>
        <dsp:cNvPr id="0" name=""/>
        <dsp:cNvSpPr/>
      </dsp:nvSpPr>
      <dsp:spPr>
        <a:xfrm>
          <a:off x="0" y="3413586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Điều này giúp giảm bớt gánh nặng viết </a:t>
          </a:r>
          <a:r>
            <a:rPr lang="vi-VN" sz="1800" kern="1200" dirty="0" err="1" smtClean="0">
              <a:solidFill>
                <a:schemeClr val="tx1"/>
              </a:solidFill>
            </a:rPr>
            <a:t>code</a:t>
          </a:r>
          <a:r>
            <a:rPr lang="vi-VN" sz="1800" kern="1200" dirty="0" smtClean="0">
              <a:solidFill>
                <a:schemeClr val="tx1"/>
              </a:solidFill>
            </a:rPr>
            <a:t> kiểm tra cho những người phát triển.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72" y="3446758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4397541"/>
          <a:ext cx="8382000" cy="745960"/>
        </a:xfrm>
        <a:prstGeom prst="round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HTML5 cũng cung cấp thêm một số kỹ thuật nâng cao cho phép kết hợp với </a:t>
          </a:r>
          <a:r>
            <a:rPr lang="vi-VN" sz="1800" kern="1200" dirty="0" err="1" smtClean="0">
              <a:solidFill>
                <a:schemeClr val="tx1"/>
              </a:solidFill>
            </a:rPr>
            <a:t>Javascript</a:t>
          </a:r>
          <a:r>
            <a:rPr lang="vi-VN" sz="1800" kern="1200" dirty="0" smtClean="0">
              <a:solidFill>
                <a:schemeClr val="tx1"/>
              </a:solidFill>
            </a:rPr>
            <a:t> để tạo các luật kiểm tra phức tạp hơn cũng như hiển thị</a:t>
          </a:r>
          <a:r>
            <a:rPr lang="en-US" sz="1800" kern="1200" dirty="0" smtClean="0">
              <a:solidFill>
                <a:schemeClr val="tx1"/>
              </a:solidFill>
            </a:rPr>
            <a:t> thêm</a:t>
          </a:r>
          <a:r>
            <a:rPr lang="vi-VN" sz="1800" kern="1200" dirty="0" smtClean="0">
              <a:solidFill>
                <a:schemeClr val="tx1"/>
              </a:solidFill>
            </a:rPr>
            <a:t> các thông báo riêng.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415" y="4433956"/>
        <a:ext cx="8309170" cy="673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Thuộc tính này cho phép các </a:t>
          </a:r>
          <a:r>
            <a:rPr lang="vi-VN" sz="1800" kern="1200" dirty="0" err="1" smtClean="0">
              <a:solidFill>
                <a:schemeClr val="tx1"/>
              </a:solidFill>
            </a:rPr>
            <a:t>input</a:t>
          </a:r>
          <a:r>
            <a:rPr lang="vi-VN" sz="1800" kern="1200" dirty="0" smtClean="0">
              <a:solidFill>
                <a:schemeClr val="tx1"/>
              </a:solidFill>
            </a:rPr>
            <a:t> tự động được điền bởi trình duyệt.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Nó phải được chỉ định trên phần tử </a:t>
          </a:r>
          <a:r>
            <a:rPr lang="vi-VN" sz="1800" kern="1200" dirty="0" err="1" smtClean="0">
              <a:solidFill>
                <a:schemeClr val="tx1"/>
              </a:solidFill>
            </a:rPr>
            <a:t>form</a:t>
          </a:r>
          <a:r>
            <a:rPr lang="vi-VN" sz="1800" kern="1200" dirty="0" smtClean="0">
              <a:solidFill>
                <a:schemeClr val="tx1"/>
              </a:solidFill>
            </a:rPr>
            <a:t>, và có tác dụng với tất cả các phần tử </a:t>
          </a:r>
          <a:r>
            <a:rPr lang="vi-VN" sz="1800" kern="1200" dirty="0" err="1" smtClean="0">
              <a:solidFill>
                <a:schemeClr val="tx1"/>
              </a:solidFill>
            </a:rPr>
            <a:t>input</a:t>
          </a:r>
          <a:r>
            <a:rPr lang="vi-VN" sz="1800" kern="1200" dirty="0" smtClean="0">
              <a:solidFill>
                <a:schemeClr val="tx1"/>
              </a:solidFill>
            </a:rPr>
            <a:t> trên </a:t>
          </a:r>
          <a:r>
            <a:rPr lang="vi-VN" sz="1800" kern="1200" dirty="0" err="1" smtClean="0">
              <a:solidFill>
                <a:schemeClr val="tx1"/>
              </a:solidFill>
            </a:rPr>
            <a:t>form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Những phần tử có hỗ trợ autocomplete là text, </a:t>
          </a:r>
          <a:r>
            <a:rPr lang="en-US" sz="1800" kern="1200" dirty="0" err="1" smtClean="0">
              <a:solidFill>
                <a:schemeClr val="tx1"/>
              </a:solidFill>
            </a:rPr>
            <a:t>url</a:t>
          </a:r>
          <a:r>
            <a:rPr lang="en-US" sz="1800" kern="1200" dirty="0" smtClean="0">
              <a:solidFill>
                <a:schemeClr val="tx1"/>
              </a:solidFill>
            </a:rPr>
            <a:t>, </a:t>
          </a:r>
          <a:r>
            <a:rPr lang="en-US" sz="1800" kern="1200" dirty="0" err="1" smtClean="0">
              <a:solidFill>
                <a:schemeClr val="tx1"/>
              </a:solidFill>
            </a:rPr>
            <a:t>tel</a:t>
          </a:r>
          <a:r>
            <a:rPr lang="en-US" sz="1800" kern="1200" dirty="0" smtClean="0">
              <a:solidFill>
                <a:schemeClr val="tx1"/>
              </a:solidFill>
            </a:rPr>
            <a:t>, password, </a:t>
          </a:r>
          <a:r>
            <a:rPr lang="en-US" sz="1800" kern="1200" dirty="0" err="1" smtClean="0">
              <a:solidFill>
                <a:schemeClr val="tx1"/>
              </a:solidFill>
            </a:rPr>
            <a:t>datepikers</a:t>
          </a:r>
          <a:r>
            <a:rPr lang="en-US" sz="1800" kern="1200" dirty="0" smtClean="0">
              <a:solidFill>
                <a:schemeClr val="tx1"/>
              </a:solidFill>
            </a:rPr>
            <a:t>, range, và color.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Thuộc tính này có 2 trạng thái, </a:t>
          </a:r>
          <a:r>
            <a:rPr lang="vi-VN" sz="1800" kern="1200" dirty="0" err="1" smtClean="0">
              <a:solidFill>
                <a:schemeClr val="tx1"/>
              </a:solidFill>
            </a:rPr>
            <a:t>on</a:t>
          </a:r>
          <a:r>
            <a:rPr lang="vi-VN" sz="1800" kern="1200" dirty="0" smtClean="0">
              <a:solidFill>
                <a:schemeClr val="tx1"/>
              </a:solidFill>
            </a:rPr>
            <a:t> và </a:t>
          </a:r>
          <a:r>
            <a:rPr lang="vi-VN" sz="1800" kern="1200" dirty="0" err="1" smtClean="0">
              <a:solidFill>
                <a:schemeClr val="tx1"/>
              </a:solidFill>
            </a:rPr>
            <a:t>off</a:t>
          </a:r>
          <a:r>
            <a:rPr lang="vi-VN" sz="1800" kern="1200" dirty="0" smtClean="0">
              <a:solidFill>
                <a:schemeClr val="tx1"/>
              </a:solidFill>
            </a:rPr>
            <a:t>. Trạng thái </a:t>
          </a:r>
          <a:r>
            <a:rPr lang="vi-VN" sz="1800" kern="1200" dirty="0" err="1" smtClean="0">
              <a:solidFill>
                <a:schemeClr val="tx1"/>
              </a:solidFill>
            </a:rPr>
            <a:t>on</a:t>
          </a:r>
          <a:r>
            <a:rPr lang="vi-VN" sz="1800" kern="1200" dirty="0" smtClean="0">
              <a:solidFill>
                <a:schemeClr val="tx1"/>
              </a:solidFill>
            </a:rPr>
            <a:t> chỉ định lưu trữ dữ liệu để tự động điền</a:t>
          </a:r>
          <a:r>
            <a:rPr lang="en-US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Trạng thái off chỉ định tắt </a:t>
          </a:r>
          <a:r>
            <a:rPr lang="en-US" sz="1800" kern="1200" dirty="0" err="1" smtClean="0">
              <a:solidFill>
                <a:schemeClr val="tx1"/>
              </a:solidFill>
            </a:rPr>
            <a:t>lữu</a:t>
          </a:r>
          <a:r>
            <a:rPr lang="en-US" sz="1800" kern="1200" dirty="0" smtClean="0">
              <a:solidFill>
                <a:schemeClr val="tx1"/>
              </a:solidFill>
            </a:rPr>
            <a:t> trữ dữ liệu.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Mặc định, nhiều trình duyệt đã cấu hình cho phép đặc tính này.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Trình duyệt không hỗ trợ, có thể dùng thuộc tính này để bật hoặc tắt.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7996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Cho phép tạo một danh sách trải xuống (drop-down list).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193" y="33193"/>
        <a:ext cx="8315614" cy="613575"/>
      </dsp:txXfrm>
    </dsp:sp>
    <dsp:sp modelId="{0256FAD6-365E-4CAB-8266-8CECC71F7F52}">
      <dsp:nvSpPr>
        <dsp:cNvPr id="0" name=""/>
        <dsp:cNvSpPr/>
      </dsp:nvSpPr>
      <dsp:spPr>
        <a:xfrm>
          <a:off x="0" y="838200"/>
          <a:ext cx="8382000" cy="6619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Khi input có focus, một danh sách trải xuống sẽ hiện ra.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14" y="870514"/>
        <a:ext cx="8317372" cy="597333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382000" cy="6088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Phần tử &lt;</a:t>
          </a:r>
          <a:r>
            <a:rPr lang="en-US" sz="1800" kern="1200" dirty="0" err="1" smtClean="0">
              <a:solidFill>
                <a:schemeClr val="tx1"/>
              </a:solidFill>
            </a:rPr>
            <a:t>datalist</a:t>
          </a:r>
          <a:r>
            <a:rPr lang="en-US" sz="1800" kern="1200" dirty="0" smtClean="0">
              <a:solidFill>
                <a:schemeClr val="tx1"/>
              </a:solidFill>
            </a:rPr>
            <a:t>&gt; gần giống với phần tử &lt;select&gt;.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720" y="1706119"/>
        <a:ext cx="8322560" cy="549382"/>
      </dsp:txXfrm>
    </dsp:sp>
    <dsp:sp modelId="{02F157C3-4AF0-4564-919C-72DA0052C758}">
      <dsp:nvSpPr>
        <dsp:cNvPr id="0" name=""/>
        <dsp:cNvSpPr/>
      </dsp:nvSpPr>
      <dsp:spPr>
        <a:xfrm>
          <a:off x="0" y="2438400"/>
          <a:ext cx="8382000" cy="59458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Điểm khác nhau là: </a:t>
          </a:r>
          <a:r>
            <a:rPr lang="en-US" sz="1800" kern="1200" dirty="0" err="1" smtClean="0">
              <a:solidFill>
                <a:schemeClr val="tx1"/>
              </a:solidFill>
            </a:rPr>
            <a:t>datalist</a:t>
          </a:r>
          <a:r>
            <a:rPr lang="en-US" sz="1800" kern="1200" dirty="0" smtClean="0">
              <a:solidFill>
                <a:schemeClr val="tx1"/>
              </a:solidFill>
            </a:rPr>
            <a:t> cho phép thêm cả nhập dữ liệu.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025" y="2467425"/>
        <a:ext cx="8323950" cy="536536"/>
      </dsp:txXfrm>
    </dsp:sp>
    <dsp:sp modelId="{2EB7D3FA-250E-4F56-A9B0-C5AA0134E3BB}">
      <dsp:nvSpPr>
        <dsp:cNvPr id="0" name=""/>
        <dsp:cNvSpPr/>
      </dsp:nvSpPr>
      <dsp:spPr>
        <a:xfrm>
          <a:off x="0" y="3200400"/>
          <a:ext cx="8382000" cy="65271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Danh sách trải xuống được tạo bởi các phần tử </a:t>
          </a:r>
          <a:r>
            <a:rPr lang="vi-VN" sz="1800" kern="1200" dirty="0" err="1" smtClean="0">
              <a:solidFill>
                <a:schemeClr val="tx1"/>
              </a:solidFill>
            </a:rPr>
            <a:t>option</a:t>
          </a:r>
          <a:r>
            <a:rPr lang="vi-VN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863" y="3232263"/>
        <a:ext cx="8318274" cy="588989"/>
      </dsp:txXfrm>
    </dsp:sp>
    <dsp:sp modelId="{0F147CFF-3E8E-4540-9C52-F4C339712692}">
      <dsp:nvSpPr>
        <dsp:cNvPr id="0" name=""/>
        <dsp:cNvSpPr/>
      </dsp:nvSpPr>
      <dsp:spPr>
        <a:xfrm>
          <a:off x="0" y="4058391"/>
          <a:ext cx="8382000" cy="642766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Sau đó, phải kết hợp </a:t>
          </a:r>
          <a:r>
            <a:rPr lang="en-US" sz="1800" kern="1200" dirty="0" err="1" smtClean="0">
              <a:solidFill>
                <a:schemeClr val="tx1"/>
              </a:solidFill>
            </a:rPr>
            <a:t>datalist</a:t>
          </a:r>
          <a:r>
            <a:rPr lang="en-US" sz="1800" kern="1200" dirty="0" smtClean="0">
              <a:solidFill>
                <a:schemeClr val="tx1"/>
              </a:solidFill>
            </a:rPr>
            <a:t> với một phần tử input bằng thuộc tính list.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1377" y="4089768"/>
        <a:ext cx="8319246" cy="580012"/>
      </dsp:txXfrm>
    </dsp:sp>
    <dsp:sp modelId="{FA6D5F93-001C-4408-896F-284E44EA4C9E}">
      <dsp:nvSpPr>
        <dsp:cNvPr id="0" name=""/>
        <dsp:cNvSpPr/>
      </dsp:nvSpPr>
      <dsp:spPr>
        <a:xfrm>
          <a:off x="0" y="4818396"/>
          <a:ext cx="8382000" cy="58190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Gán cho thuộc tính list giá trị là id của </a:t>
          </a:r>
          <a:r>
            <a:rPr lang="en-US" sz="1800" kern="1200" dirty="0" err="1" smtClean="0">
              <a:solidFill>
                <a:schemeClr val="tx1"/>
              </a:solidFill>
            </a:rPr>
            <a:t>datalist</a:t>
          </a:r>
          <a:r>
            <a:rPr lang="en-US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406" y="4846802"/>
        <a:ext cx="8325188" cy="52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10/12/2014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10/12/2014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10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HTML Forms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HTML Forms / Session 10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Kỹ thuật CSS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phần tử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có thể sử dụng kết hợp với các giao thức giả (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pseudo-class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) của CSS như :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required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: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valid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và :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invalid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phần tử cấm để trống, có thể được hiển thị với một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style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khác nếu kết hợp với CSS.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896612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</a:t>
            </a:r>
            <a:r>
              <a:rPr lang="en-GB" sz="2400" baseline="30000" dirty="0" err="1" smtClean="0"/>
              <a:t>input:required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outline: 1px red solid;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</a:t>
            </a:r>
            <a:r>
              <a:rPr lang="en-GB" sz="2400" baseline="30000" dirty="0" err="1" smtClean="0"/>
              <a:t>color</a:t>
            </a:r>
            <a:r>
              <a:rPr lang="en-GB" sz="2400" baseline="30000" dirty="0" smtClean="0"/>
              <a:t>: green 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</a:t>
            </a:r>
            <a:r>
              <a:rPr lang="en-GB" sz="2400" baseline="30000" dirty="0" err="1" smtClean="0"/>
              <a:t>input:required:valid</a:t>
            </a:r>
            <a:r>
              <a:rPr lang="en-GB" sz="2400" baseline="30000" dirty="0" smtClean="0"/>
              <a:t> 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{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background-size:10px 10px;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background-position: right top;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 background-repeat: no-repeat;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/>
              <a:t>    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Kỹ thuật CSS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080528"/>
            <a:ext cx="7924800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 err="1" smtClean="0"/>
              <a:t>input:required:invalid</a:t>
            </a:r>
            <a:r>
              <a:rPr lang="en-GB" sz="2400" baseline="30000" dirty="0" smtClean="0"/>
              <a:t> </a:t>
            </a:r>
          </a:p>
          <a:p>
            <a:r>
              <a:rPr lang="en-GB" sz="2400" baseline="30000" dirty="0" smtClean="0"/>
              <a:t>{</a:t>
            </a:r>
          </a:p>
          <a:p>
            <a:r>
              <a:rPr lang="en-GB" sz="2400" baseline="30000" dirty="0" smtClean="0"/>
              <a:t>    background-size:10px 10px;</a:t>
            </a:r>
          </a:p>
          <a:p>
            <a:r>
              <a:rPr lang="en-GB" sz="2400" baseline="30000" dirty="0" smtClean="0"/>
              <a:t>    background-position: right top;</a:t>
            </a:r>
          </a:p>
          <a:p>
            <a:r>
              <a:rPr lang="en-GB" sz="2400" baseline="30000" dirty="0" smtClean="0"/>
              <a:t>    background-repeat: no-repeat;</a:t>
            </a:r>
          </a:p>
          <a:p>
            <a:r>
              <a:rPr lang="en-GB" sz="2400" baseline="30000" dirty="0" smtClean="0"/>
              <a:t>}</a:t>
            </a:r>
          </a:p>
          <a:p>
            <a:r>
              <a:rPr lang="en-GB" sz="2400" baseline="30000" dirty="0" smtClean="0"/>
              <a:t>&lt;/style&gt;</a:t>
            </a:r>
          </a:p>
          <a:p>
            <a:r>
              <a:rPr lang="en-GB" sz="2400" baseline="30000" dirty="0" smtClean="0"/>
              <a:t>&lt;/head&gt;</a:t>
            </a:r>
          </a:p>
          <a:p>
            <a:r>
              <a:rPr lang="en-GB" sz="2400" baseline="30000" dirty="0" smtClean="0"/>
              <a:t>&lt;body&gt;</a:t>
            </a:r>
          </a:p>
          <a:p>
            <a:r>
              <a:rPr lang="en-US" sz="2400" baseline="30000" dirty="0" smtClean="0"/>
              <a:t>&lt;form method=”get” action=”try.php”&gt;</a:t>
            </a:r>
          </a:p>
          <a:p>
            <a:r>
              <a:rPr lang="en-US" sz="2400" baseline="30000" dirty="0" smtClean="0"/>
              <a:t>  Name: &lt;input type=”text” name=”name” required=”true” /&gt;&lt;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/&gt;</a:t>
            </a:r>
          </a:p>
          <a:p>
            <a:r>
              <a:rPr lang="en-US" sz="2400" baseline="30000" dirty="0" smtClean="0"/>
              <a:t>  Email: &lt;input type=”email” name=”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 required=”true” /&gt;</a:t>
            </a:r>
          </a:p>
          <a:p>
            <a:r>
              <a:rPr lang="en-US" sz="2400" baseline="30000" dirty="0" smtClean="0"/>
              <a:t> &lt;input type=”submit” value=”submit” /&gt;</a:t>
            </a:r>
          </a:p>
          <a:p>
            <a:r>
              <a:rPr lang="en-GB" sz="2400" baseline="30000" dirty="0" smtClean="0"/>
              <a:t>&lt;/form&gt;</a:t>
            </a:r>
          </a:p>
          <a:p>
            <a:r>
              <a:rPr lang="en-GB" sz="2400" baseline="30000" dirty="0" smtClean="0"/>
              <a:t>………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đưa thêm một số khả năng sử dụng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API để kiểm tra và xử lý dữ liệu trên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API mới này cung cấp thêm các phương thức, sự kiện và các thuộc tính mới để thực thi các kiểm tra kết hợp với tính toán.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sự kiện và các phương thức: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37379"/>
              </p:ext>
            </p:extLst>
          </p:nvPr>
        </p:nvGraphicFramePr>
        <p:xfrm>
          <a:off x="457200" y="2327512"/>
          <a:ext cx="8229600" cy="378372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Events </a:t>
                      </a: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và </a:t>
                      </a: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setCustomValidity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(message)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Đặt các thông báo riêng sẽ hiển thị khi </a:t>
                      </a:r>
                      <a:r>
                        <a:rPr lang="vi-VN" sz="24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được gửi đi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checkValidity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Kiểm tra sự chính xác của địa chỉ email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oninvalid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Sự kiện xẩy ra khi phần tử vi phạm điều kiện kiểm tra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2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onforminput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Sự kiện xẩy ra khi </a:t>
                      </a:r>
                      <a:r>
                        <a:rPr lang="vi-VN" sz="24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nhận dữ liệu từ người dùng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3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onformchange</a:t>
                      </a: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Sự kiện xẩy ra khi có sự thay đổi dữ liệu trong form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kiểu Input mới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type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quyết định loại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sẽ được hiển thị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Mặc định,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type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="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text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".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các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kiểu cơ bản: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8458200" cy="3352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cs typeface="Courier New" pitchFamily="49" charset="0"/>
              </a:rPr>
              <a:t>text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label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radio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solidFill>
                  <a:schemeClr val="dk1"/>
                </a:solidFill>
                <a:cs typeface="Courier New" pitchFamily="49" charset="0"/>
              </a:rPr>
              <a:t>textarea</a:t>
            </a: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checkbox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submit</a:t>
            </a:r>
            <a:endParaRPr lang="en-US" sz="2800" dirty="0" smtClean="0">
              <a:solidFill>
                <a:schemeClr val="dk1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Địa chỉ email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4582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type="email", cho phép chứa một hoặc nhiều địa chỉ email, nếu có nhiều thì các địa chỉ phải phân cách bằng dấu chấm phẩy.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438400"/>
            <a:ext cx="8001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&lt;form method=”get” action=”test.html”&gt;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&lt;label for=”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”&gt;Email:&lt;/label&gt;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&lt;input type=”email” value=”” id=”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name=”</a:t>
            </a:r>
            <a:r>
              <a:rPr lang="en-US" sz="2400" baseline="30000" dirty="0" err="1" smtClean="0"/>
              <a:t>emailaddress</a:t>
            </a:r>
            <a:r>
              <a:rPr lang="en-US" sz="2400" baseline="30000" dirty="0" smtClean="0"/>
              <a:t>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=”255”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&lt;input type=”submit” value=”submit”/&gt;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&lt;/form&gt;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Địa chỉ email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06" y="2286000"/>
            <a:ext cx="5049187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type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="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url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", chứa một đường dẫn URL.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73914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url</a:t>
            </a:r>
            <a:r>
              <a:rPr lang="en-US" sz="2400" baseline="30000" dirty="0" smtClean="0"/>
              <a:t>”&gt;Enter your Web page address:&lt;/label&gt;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</a:t>
            </a:r>
            <a:r>
              <a:rPr lang="en-US" sz="2400" baseline="30000" dirty="0" err="1" smtClean="0"/>
              <a:t>url</a:t>
            </a:r>
            <a:r>
              <a:rPr lang="en-US" sz="2400" baseline="30000" dirty="0" smtClean="0"/>
              <a:t>” value=”” id=”</a:t>
            </a:r>
            <a:r>
              <a:rPr lang="en-US" sz="2400" baseline="30000" dirty="0" err="1" smtClean="0"/>
              <a:t>urlname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urltext</a:t>
            </a:r>
            <a:r>
              <a:rPr lang="en-US" sz="2400" baseline="30000" dirty="0" smtClean="0"/>
              <a:t>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=”255”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29718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0.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93" y="3657600"/>
            <a:ext cx="4301613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Telephone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4582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type="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tel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", chứa số điện thoại.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Có thể chứa các ký tự, các số, và cả ký tự đặc biệt trừ ký tự xuống dòng.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Để áp đặt mẫu nhập liệu, sử dụng các thuộc tính placeholder, pattern hoặc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429000"/>
            <a:ext cx="7467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telno</a:t>
            </a:r>
            <a:r>
              <a:rPr lang="en-US" sz="2400" baseline="30000" dirty="0" smtClean="0"/>
              <a:t>”&gt;Telephone Number:&lt;/label&gt;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</a:t>
            </a:r>
            <a:r>
              <a:rPr lang="en-US" sz="2400" baseline="30000" dirty="0" err="1" smtClean="0"/>
              <a:t>tel</a:t>
            </a:r>
            <a:r>
              <a:rPr lang="en-US" sz="2400" baseline="30000" dirty="0" smtClean="0"/>
              <a:t>” value=”” id=”</a:t>
            </a:r>
            <a:r>
              <a:rPr lang="en-US" sz="2400" baseline="30000" dirty="0" err="1" smtClean="0"/>
              <a:t>telno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telephone_no</a:t>
            </a:r>
            <a:r>
              <a:rPr lang="en-US" sz="2400" baseline="30000" dirty="0" smtClean="0"/>
              <a:t>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=”10” 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type="number", chứa chỉ giá trị số.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7848600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stud_age</a:t>
            </a:r>
            <a:r>
              <a:rPr lang="en-US" sz="2400" baseline="30000" dirty="0" smtClean="0"/>
              <a:t>”&gt;Age:&lt;/label&gt;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type=”number” value=”15” id=”</a:t>
            </a:r>
            <a:r>
              <a:rPr lang="en-US" sz="2400" baseline="30000" dirty="0" err="1" smtClean="0"/>
              <a:t>stud_age</a:t>
            </a:r>
            <a:r>
              <a:rPr lang="en-US" sz="2400" baseline="30000" dirty="0" smtClean="0"/>
              <a:t>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name=”</a:t>
            </a:r>
            <a:r>
              <a:rPr lang="en-US" sz="2400" baseline="30000" dirty="0" err="1" smtClean="0"/>
              <a:t>studentage</a:t>
            </a:r>
            <a:r>
              <a:rPr lang="en-US" sz="2400" baseline="30000" dirty="0" smtClean="0"/>
              <a:t>” min=”15” max=”45” step=”1”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84582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0.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4343400"/>
            <a:ext cx="29718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type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="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range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", cũng yêu cầu nhập số, nhưng hiển thị một thanh trượt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041097"/>
            <a:ext cx="7848600" cy="84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&lt;label&gt;Survey for packages offered[scale: 1-10]:&lt;/label&gt;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type=”range” name=”rating” min=”1” max=”10”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Nêu khái niệm forms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Giới thiệu các kiểu nhập liệu (input type) mới trong HTML5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Giới thiệu các thuộc tính mới của Form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Giới thiệu những phần tử Form mới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316076"/>
            <a:ext cx="4648200" cy="3103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 smtClean="0"/>
              <a:t>và Time (1/7)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hỗ trợ một loạt các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type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cho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date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 time như sau: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2057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Date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2895600"/>
            <a:ext cx="84582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856546"/>
            <a:ext cx="7848600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stdate</a:t>
            </a:r>
            <a:r>
              <a:rPr lang="en-US" sz="2400" baseline="30000" dirty="0" smtClean="0"/>
              <a:t>”&gt;Date:&lt;/label&gt;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type=”date” id=”</a:t>
            </a:r>
            <a:r>
              <a:rPr lang="en-US" sz="2400" baseline="30000" dirty="0" err="1" smtClean="0"/>
              <a:t>stdate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startdate</a:t>
            </a:r>
            <a:r>
              <a:rPr lang="en-US" sz="2400" baseline="30000" dirty="0" smtClean="0"/>
              <a:t>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min=”2000-01-01”/&gt;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 id=”</a:t>
            </a:r>
            <a:r>
              <a:rPr lang="en-US" sz="2400" baseline="30000" dirty="0" err="1" smtClean="0"/>
              <a:t>btnSubmit</a:t>
            </a:r>
            <a:r>
              <a:rPr lang="en-US" sz="2400" baseline="30000" dirty="0" smtClean="0"/>
              <a:t>”&gt;&lt;/input&gt;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và Time </a:t>
            </a:r>
            <a:r>
              <a:rPr lang="en-US" dirty="0" smtClean="0"/>
              <a:t>(2/7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219200"/>
            <a:ext cx="3420912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và Time </a:t>
            </a:r>
            <a:r>
              <a:rPr lang="en-US" dirty="0" smtClean="0"/>
              <a:t>(3/7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Month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5240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28600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stmonth</a:t>
            </a:r>
            <a:r>
              <a:rPr lang="en-US" sz="2400" baseline="30000" dirty="0" smtClean="0"/>
              <a:t>”&gt;Month:&lt;/label&gt;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type=”month”  id=”</a:t>
            </a:r>
            <a:r>
              <a:rPr lang="en-US" sz="2400" baseline="30000" dirty="0" err="1" smtClean="0"/>
              <a:t>stmonth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startmonth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Figure 10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86200"/>
            <a:ext cx="2590800" cy="264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và Time </a:t>
            </a:r>
            <a:r>
              <a:rPr lang="en-US" dirty="0" smtClean="0"/>
              <a:t>(4/7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Week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6764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49177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&lt;label&gt;Week:&lt;/label&gt;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type=”week” name=”week”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3528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Figure 10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733800"/>
            <a:ext cx="2743200" cy="2825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và Time </a:t>
            </a:r>
            <a:r>
              <a:rPr lang="en-US" dirty="0" smtClean="0"/>
              <a:t>(5/7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Time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6764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49177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&lt;label&gt;Time:&lt;/label&gt;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type=”time” name=”time”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" y="33528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Figure 10.1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4739548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và Time </a:t>
            </a:r>
            <a:r>
              <a:rPr lang="en-US" dirty="0" smtClean="0"/>
              <a:t>(6/7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Datet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ime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6764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55857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 for=”</a:t>
            </a:r>
            <a:r>
              <a:rPr lang="en-US" sz="2400" baseline="30000" dirty="0" err="1" smtClean="0"/>
              <a:t>mydatetime</a:t>
            </a:r>
            <a:r>
              <a:rPr lang="en-US" sz="2400" baseline="30000" dirty="0" smtClean="0"/>
              <a:t>”&gt;Date-Time:&lt;/label&gt;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</a:t>
            </a:r>
            <a:r>
              <a:rPr lang="en-US" sz="2400" baseline="30000" dirty="0" err="1" smtClean="0"/>
              <a:t>datetime</a:t>
            </a:r>
            <a:r>
              <a:rPr lang="en-US" sz="2400" baseline="30000" dirty="0" smtClean="0"/>
              <a:t>” name=”</a:t>
            </a:r>
            <a:r>
              <a:rPr lang="en-US" sz="2400" baseline="30000" dirty="0" err="1" smtClean="0"/>
              <a:t>mydatetime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và Time </a:t>
            </a:r>
            <a:r>
              <a:rPr lang="en-US" dirty="0" smtClean="0"/>
              <a:t>(7/7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71600"/>
            <a:ext cx="4448961" cy="2819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000" y="4428795"/>
            <a:ext cx="8382000" cy="5242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bg1"/>
                  </a:solidFill>
                </a:rPr>
                <a:t>Datet</a:t>
              </a:r>
              <a:r>
                <a:rPr lang="en-US" sz="20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ime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-local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5181600"/>
            <a:ext cx="8458200" cy="685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Tương tự như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datetime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nhưng không có múi giờ.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type="color", chứa mã mầu.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667000"/>
            <a:ext cx="7848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/>
              <a:t>&lt;label&gt;</a:t>
            </a:r>
            <a:r>
              <a:rPr lang="en-GB" sz="2400" baseline="30000" dirty="0" err="1" smtClean="0"/>
              <a:t>Color</a:t>
            </a:r>
            <a:r>
              <a:rPr lang="en-GB" sz="2400" baseline="30000" dirty="0" smtClean="0"/>
              <a:t>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type=”color” name=”</a:t>
            </a:r>
            <a:r>
              <a:rPr lang="en-US" sz="2400" baseline="30000" dirty="0" err="1" smtClean="0"/>
              <a:t>mycolor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r>
              <a:rPr lang="en-US" sz="2400" b="1" baseline="30000" dirty="0" smtClean="0"/>
              <a:t>	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" y="34290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Figure 10.1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36" y="3810000"/>
            <a:ext cx="3729464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thuộc tính mới của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HTML5 cung cấp một số thuộc tính mới cho phép kiểm tra dữ liệu mà không cần phải viết lệnh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Các thuộc tính cho phép thực thi một số nhiệm vụ sau: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83058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Kiểm tra dữ liệu bằng biểu thức quy tắc.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Hiển thị thông báo lỗi.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Kiểm tra dữ liệu cấm để trống.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Cho phép nhập nhiều giá trị dữ liệu trong một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05200"/>
            <a:ext cx="84582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thuộc tính này giúp khắc phục những nhược điểm của việc phải viết lệnh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Nếu trình duyệt không hỗ trợ HTML5, nó sẽ tự động bỏ qua.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Forms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4930158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Đây là thuộc tính nhận giá trị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boolean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yêu cầu trình duyệt chỉ gửi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đi khi các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không được để trống.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phần tử như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button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range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color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không thể dùng thuộc tính này vì đã có giá trị mặc định.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Trình duyệt khác nhau có thể đưa ra các thông báo lỗi khác nhau.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813862"/>
            <a:ext cx="7848600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&lt;label&gt;Name: &lt;</a:t>
            </a:r>
            <a:r>
              <a:rPr lang="en-US" sz="2400" baseline="30000" dirty="0" err="1" smtClean="0"/>
              <a:t>em</a:t>
            </a:r>
            <a:r>
              <a:rPr lang="en-US" sz="2400" baseline="30000" dirty="0" smtClean="0"/>
              <a:t>&gt;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=”star.jpg” width=”9” height=”10”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     alt=”” border=”0”&gt; &lt;/</a:t>
            </a:r>
            <a:r>
              <a:rPr lang="en-US" sz="2400" baseline="30000" dirty="0" err="1" smtClean="0"/>
              <a:t>em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&lt;/label&gt;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type=”text” value=”” name=”first” size=”8”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=”1”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required =”true”/&gt;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type=”text” value=”” name=”last” size=”14”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=”2”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required=”true”/&gt;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 </a:t>
            </a:r>
            <a:r>
              <a:rPr lang="en-US" sz="2400" b="1" baseline="300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5539288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4582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Thuộc tính này dùng để hiện lời gợi ý nhập liệu ngay trong ô input.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467566"/>
            <a:ext cx="7924800" cy="179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&lt;label&gt;Name: 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=”required_star.gif” height=”10px”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width=”10px”/&gt;&lt;/label&gt;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type=”text” value=”” name=”first” size=”8”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=”1” required=”true” placeholder=”First Name”/&gt;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type=”text” value=”” name=”last” size=”14”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=”2” required=”true” placeholder=”Last Name”/&gt;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/&gt;</a:t>
            </a:r>
            <a:r>
              <a:rPr lang="en-US" sz="2400" b="1" baseline="300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799"/>
            <a:ext cx="4800600" cy="4217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 smtClean="0"/>
              <a:t>(</a:t>
            </a:r>
            <a:r>
              <a:rPr lang="en-US" dirty="0" smtClean="0"/>
              <a:t>1/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Thuộc tính này cho phép dùng biểu thức quy tắc để kiểm tra dữ liệu.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Dữ liệu nhập vào phải phù hợp với biểu thức quy tắc đặt trong thuộc tính pattern.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Có thể sử dụng kết hợp thuộc tính title để hiện ra dòng gợi ý (tool tip) khi di chuột vào ô.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498265"/>
            <a:ext cx="79248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&lt;label&gt;Phone number:&lt;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=”required_star.gif” height=”10px”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width=”10px”/&gt;&lt;/label&gt;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</a:t>
            </a:r>
            <a:r>
              <a:rPr lang="en-US" sz="2400" baseline="30000" dirty="0" err="1" smtClean="0"/>
              <a:t>tel</a:t>
            </a:r>
            <a:r>
              <a:rPr lang="en-US" sz="2400" baseline="30000" dirty="0" smtClean="0"/>
              <a:t>” value=”” size=”4”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=”5”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=”11” required=”true” placeholder =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”</a:t>
            </a:r>
            <a:r>
              <a:rPr lang="en-US" sz="2400" baseline="30000" dirty="0" err="1" smtClean="0"/>
              <a:t>Code”pattern</a:t>
            </a:r>
            <a:r>
              <a:rPr lang="en-US" sz="2400" baseline="30000" dirty="0" smtClean="0"/>
              <a:t>=”[+0-9]{1,4}” title=”Format:(+)99(99)”/&gt;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&lt;label&gt;-&lt;/label&gt;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</a:t>
            </a:r>
            <a:r>
              <a:rPr lang="en-US" sz="2400" baseline="30000" dirty="0" err="1" smtClean="0"/>
              <a:t>tel</a:t>
            </a:r>
            <a:r>
              <a:rPr lang="en-US" sz="2400" baseline="30000" dirty="0" smtClean="0"/>
              <a:t>” value=”” size=”10”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=”12”   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=”13” required=”true” placeholder=”Number”            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pattern=”[0-9]{8,}”  title=”Minimum 8 numbers”/&gt;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5734313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(</a:t>
            </a:r>
            <a:r>
              <a:rPr lang="en-US" dirty="0" smtClean="0"/>
              <a:t>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Đây là thuộc tính nhận giá trị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boolean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cho phép nhập nhiều giá trị.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Thuộc tính này hỗ trợ trong một số kiểu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như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email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file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Nếu có nhiều giá trị, cần phải phân cách bằng dấu phẩy.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048000"/>
            <a:ext cx="7924800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&lt;label&gt;Email Address:&lt;</a:t>
            </a:r>
            <a:r>
              <a:rPr lang="en-US" sz="2400" baseline="30000" dirty="0" err="1" smtClean="0"/>
              <a:t>img</a:t>
            </a: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src</a:t>
            </a:r>
            <a:r>
              <a:rPr lang="en-US" sz="2400" baseline="30000" dirty="0" smtClean="0"/>
              <a:t>=”required_star.gif” height=”10px”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width=”10px”/&gt;&lt;/label&gt;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type=”email” value=”” name=”</a:t>
            </a:r>
            <a:r>
              <a:rPr lang="en-US" sz="2400" baseline="30000" dirty="0" err="1" smtClean="0"/>
              <a:t>emailid</a:t>
            </a:r>
            <a:r>
              <a:rPr lang="en-US" sz="2400" baseline="30000" dirty="0" smtClean="0"/>
              <a:t>” </a:t>
            </a:r>
            <a:r>
              <a:rPr lang="en-US" sz="2400" baseline="30000" dirty="0" err="1" smtClean="0"/>
              <a:t>maxlength</a:t>
            </a:r>
            <a:r>
              <a:rPr lang="en-US" sz="2400" baseline="30000" dirty="0" smtClean="0"/>
              <a:t>=”255”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=”5” required=”true” placeholder=”Email Address”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multiple/&gt;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6.tif"/>
          <p:cNvPicPr>
            <a:picLocks noChangeAspect="1"/>
          </p:cNvPicPr>
          <p:nvPr/>
        </p:nvPicPr>
        <p:blipFill>
          <a:blip r:embed="rId2"/>
          <a:srcRect t="1818"/>
          <a:stretch>
            <a:fillRect/>
          </a:stretch>
        </p:blipFill>
        <p:spPr>
          <a:xfrm>
            <a:off x="1219200" y="1600200"/>
            <a:ext cx="6732149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Autofocus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057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Cho phép đặt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focus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vào ô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khi nạp trang.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Chỉ một phần tử được phép đặt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focus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048000"/>
            <a:ext cx="7924800" cy="179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&lt;label&gt;Name:&lt;/label&gt;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type=”text” value=”” name=”first” size=”8”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</a:t>
            </a:r>
            <a:r>
              <a:rPr lang="en-US" sz="2400" baseline="30000" dirty="0" err="1" smtClean="0"/>
              <a:t>tabindex</a:t>
            </a:r>
            <a:r>
              <a:rPr lang="en-US" sz="2400" baseline="30000" dirty="0" smtClean="0"/>
              <a:t>=”1” placeholder =”First Name” autofocus/&gt;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type=”submit” value=”submit”/&gt;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&lt;label&gt;First Name&lt;/label&gt;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Autofocus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600200"/>
            <a:ext cx="4906999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HTML5 Forms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Web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đưa thêm nhiều cải tiến cho người phát triển và khả năng tương tác với người dùng.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2679537"/>
              </p:ext>
            </p:extLst>
          </p:nvPr>
        </p:nvGraphicFramePr>
        <p:xfrm>
          <a:off x="609600" y="16002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Trước đây, tất cả các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cần phải đặt giữa thẻ mở và thẻ đóng của &lt;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&gt;.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Trong HTML5, các phần tử có thể đặt bất cứ chỗ nào trong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document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chỉ cần sử dụng 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để chỉ ra nó thuộc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nào.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743200"/>
            <a:ext cx="7924800" cy="23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&lt;input type=”text” name=”</a:t>
            </a:r>
            <a:r>
              <a:rPr lang="en-US" sz="2400" baseline="30000" dirty="0" err="1" smtClean="0"/>
              <a:t>mytext</a:t>
            </a:r>
            <a:r>
              <a:rPr lang="en-US" sz="2400" baseline="30000" dirty="0" smtClean="0"/>
              <a:t>” id=”</a:t>
            </a:r>
            <a:r>
              <a:rPr lang="en-US" sz="2400" baseline="30000" dirty="0" err="1" smtClean="0"/>
              <a:t>mytext</a:t>
            </a:r>
            <a:r>
              <a:rPr lang="en-US" sz="2400" baseline="30000" dirty="0" smtClean="0"/>
              <a:t>” form=”</a:t>
            </a:r>
            <a:r>
              <a:rPr lang="en-US" sz="2400" baseline="30000" dirty="0" err="1" smtClean="0"/>
              <a:t>myform</a:t>
            </a:r>
            <a:r>
              <a:rPr lang="en-US" sz="2400" baseline="30000" dirty="0" smtClean="0"/>
              <a:t>”/&gt;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&lt;form id=”</a:t>
            </a:r>
            <a:r>
              <a:rPr lang="en-US" sz="2400" baseline="30000" dirty="0" err="1" smtClean="0"/>
              <a:t>myform</a:t>
            </a:r>
            <a:r>
              <a:rPr lang="en-US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. . .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&lt;/form&gt;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&lt;/body&gt;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Thuộc tính Autocomplete (1/2)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5223095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Autocomplete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về </a:t>
            </a:r>
            <a:r>
              <a:rPr lang="en-US" sz="2800" baseline="30000" dirty="0" smtClean="0">
                <a:cs typeface="Courier New" pitchFamily="49" charset="0"/>
              </a:rPr>
              <a:t>autocomplete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trong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Chrome.</a:t>
            </a:r>
          </a:p>
        </p:txBody>
      </p:sp>
      <p:pic>
        <p:nvPicPr>
          <p:cNvPr id="6" name="Picture 5" descr="Figure 10.1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5741277" cy="302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48768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 tắt tính năng autocomplete: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730848"/>
            <a:ext cx="7924800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E-mail: &lt;input type=”email” name=”email” </a:t>
            </a:r>
            <a:r>
              <a:rPr lang="en-US" sz="2400" baseline="30000" dirty="0" err="1" smtClean="0"/>
              <a:t>autocomplete</a:t>
            </a:r>
            <a:r>
              <a:rPr lang="en-US" sz="2400" baseline="30000" dirty="0" smtClean="0"/>
              <a:t>=”off”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 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Form 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2133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giới thiệu một vài phần tử mới có thể kết hợp với trang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web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phần tử này được thiết kế riêng để sử dụng với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Khi kết hợp với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các phần tử này tạo ra hiệu quả trình diễn lớn.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Nếu trình duyệt không hỗ trợ, thì sẽ hiển thị như một ô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text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phần tử gồm: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276600"/>
            <a:ext cx="84582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>
                <a:cs typeface="Courier New" pitchFamily="49" charset="0"/>
              </a:rPr>
              <a:t>Datalist</a:t>
            </a:r>
            <a:endParaRPr lang="en-US" sz="2800" baseline="30000" dirty="0" smtClean="0"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Progress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Meter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solidFill>
                <a:schemeClr val="dk1"/>
              </a:solidFill>
              <a:cs typeface="Courier New" pitchFamily="49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>
                <a:solidFill>
                  <a:schemeClr val="dk1"/>
                </a:solidFill>
                <a:cs typeface="Courier New" pitchFamily="49" charset="0"/>
              </a:rPr>
              <a:t>Output</a:t>
            </a:r>
            <a:endParaRPr lang="en-US" sz="2800" dirty="0" smtClean="0">
              <a:solidFill>
                <a:schemeClr val="dk1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</a:t>
            </a:r>
            <a:r>
              <a:rPr lang="en-US" dirty="0" smtClean="0"/>
              <a:t>(1/3)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2488561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A6D5F93-001C-4408-896F-284E44EA4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Datalist</a:t>
            </a:r>
            <a:r>
              <a:rPr lang="en-US" dirty="0"/>
              <a:t>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905000"/>
            <a:ext cx="7924800" cy="260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 Select the mode of payment: 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type=”text”  name=”payment” list=”</a:t>
            </a:r>
            <a:r>
              <a:rPr lang="en-US" sz="2400" baseline="30000" dirty="0" err="1" smtClean="0"/>
              <a:t>paymentlist</a:t>
            </a:r>
            <a:r>
              <a:rPr lang="en-US" sz="2400" baseline="30000" dirty="0" smtClean="0"/>
              <a:t>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</a:t>
            </a:r>
            <a:r>
              <a:rPr lang="en-US" sz="2400" baseline="30000" dirty="0" err="1" smtClean="0"/>
              <a:t>datalist</a:t>
            </a:r>
            <a:r>
              <a:rPr lang="en-US" sz="2400" baseline="30000" dirty="0" smtClean="0"/>
              <a:t> id=”</a:t>
            </a:r>
            <a:r>
              <a:rPr lang="en-US" sz="2400" baseline="30000" dirty="0" err="1" smtClean="0"/>
              <a:t>paymentlist</a:t>
            </a:r>
            <a:r>
              <a:rPr lang="en-US" sz="2400" baseline="30000" dirty="0" smtClean="0"/>
              <a:t>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value=”Cash-on-Delivery”&gt;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value=”Net Banking”&gt;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value=”Credit Card”&gt;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value=”Debit Card”&gt;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&lt;option value=”e-Gift Voucher”&gt;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&lt;/</a:t>
            </a:r>
            <a:r>
              <a:rPr lang="en-US" sz="2400" baseline="30000" dirty="0" err="1" smtClean="0"/>
              <a:t>datalist</a:t>
            </a:r>
            <a:r>
              <a:rPr lang="en-US" sz="2400" baseline="30000" dirty="0" smtClean="0"/>
              <a:t>&gt; 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Datalist</a:t>
            </a:r>
            <a:r>
              <a:rPr lang="en-US" dirty="0"/>
              <a:t>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1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76400"/>
            <a:ext cx="495679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4582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Phần tử progress diễn tả trạng thái hoàn thành của nhiệm vụ.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124200"/>
            <a:ext cx="6705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 Downloading status: 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&lt;progress value=”35” max=”100” &gt;&lt;/progress&gt;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2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6681694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Gần giống với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progress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nhưng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meter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còn cho phép đặt thêm các vùng cảnh báo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low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high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Ví dụ: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528995"/>
            <a:ext cx="7239000" cy="134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&lt;label&gt; Total score of marks: 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0 &amp;</a:t>
            </a:r>
            <a:r>
              <a:rPr lang="en-US" sz="2400" baseline="30000" dirty="0" err="1" smtClean="0"/>
              <a:t>nbsp</a:t>
            </a:r>
            <a:r>
              <a:rPr lang="en-US" sz="2400" baseline="30000" dirty="0" smtClean="0"/>
              <a:t>; &lt;meter min=”0” max=”400” value=”180”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 title=”numbers scored” low=”120” high=”300”&gt;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&lt;/meter&gt; &amp;</a:t>
            </a:r>
            <a:r>
              <a:rPr lang="en-US" sz="2400" baseline="30000" dirty="0" err="1" smtClean="0"/>
              <a:t>nbsp</a:t>
            </a:r>
            <a:r>
              <a:rPr lang="en-US" sz="2400" baseline="30000" dirty="0" smtClean="0"/>
              <a:t>; 400&lt;</a:t>
            </a:r>
            <a:r>
              <a:rPr lang="en-US" sz="2400" baseline="30000" dirty="0" err="1" smtClean="0"/>
              <a:t>br</a:t>
            </a:r>
            <a:r>
              <a:rPr lang="en-US" sz="2400" baseline="30000" dirty="0" smtClean="0"/>
              <a:t>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&lt;input type=”submit” value=”submit”/&gt;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phần tử mới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những phần tử mới trong HTML5: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42642"/>
              </p:ext>
            </p:extLst>
          </p:nvPr>
        </p:nvGraphicFramePr>
        <p:xfrm>
          <a:off x="609600" y="2209800"/>
          <a:ext cx="7848600" cy="30928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21996"/>
                <a:gridCol w="6026604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Kiểu dữ liệu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progress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Diễn tả trạng thái hoàn thành công việc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meter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Diễn tả trạng thái hoàn thành trong một phạm vi chỉ định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datalist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Diễn tả tập hợp lựa chọn trong một drop-down control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Diễn tả kết quả tính toán</a:t>
                      </a:r>
                      <a:r>
                        <a:rPr lang="en-US" sz="2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458200" cy="2590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2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52800"/>
            <a:ext cx="4953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8458200" cy="2590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Phần tử output hiển thị kết quả tính toán.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200400"/>
            <a:ext cx="723900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2400" baseline="30000" dirty="0" smtClean="0"/>
              <a:t>&lt;form </a:t>
            </a:r>
            <a:r>
              <a:rPr lang="en-US" sz="2400" baseline="30000" dirty="0" err="1" smtClean="0"/>
              <a:t>oninput</a:t>
            </a:r>
            <a:r>
              <a:rPr lang="en-US" sz="2400" baseline="30000" dirty="0" smtClean="0"/>
              <a:t>=”</a:t>
            </a:r>
            <a:r>
              <a:rPr lang="en-US" sz="2400" baseline="30000" dirty="0" err="1" smtClean="0"/>
              <a:t>x.value</a:t>
            </a:r>
            <a:r>
              <a:rPr lang="en-US" sz="2400" baseline="30000" dirty="0" smtClean="0"/>
              <a:t> = </a:t>
            </a:r>
            <a:r>
              <a:rPr lang="en-US" sz="2400" baseline="30000" dirty="0" err="1" smtClean="0"/>
              <a:t>parseInt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type.value</a:t>
            </a:r>
            <a:r>
              <a:rPr lang="en-US" sz="2400" baseline="30000" dirty="0" smtClean="0"/>
              <a:t>)*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</a:t>
            </a:r>
            <a:r>
              <a:rPr lang="en-US" sz="2400" baseline="30000" dirty="0" err="1" smtClean="0"/>
              <a:t>parseInt</a:t>
            </a:r>
            <a:r>
              <a:rPr lang="en-US" sz="2400" baseline="30000" dirty="0" smtClean="0"/>
              <a:t>(</a:t>
            </a:r>
            <a:r>
              <a:rPr lang="en-US" sz="2400" baseline="30000" dirty="0" err="1" smtClean="0"/>
              <a:t>duration.value</a:t>
            </a:r>
            <a:r>
              <a:rPr lang="en-US" sz="2400" baseline="30000" dirty="0" smtClean="0"/>
              <a:t>)”&gt;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&lt;label&gt;Membership Type:&lt;/label&gt;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&lt;select name=”type”&gt;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&lt;option value=”400”&gt;Gold - $400&lt;/option&gt;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&lt;option value=”500”&gt;Silver - $500&lt;/option&gt;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&lt;option value=”600”&gt;Platinum - $600&lt;/option&gt;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&lt;/select&gt;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&lt;label&gt;Duration [years]:&lt;/label&gt;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&lt;input type=”number” value=”0” name=”duration” 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     min=”1”max=”5” step=”1” /&gt;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&lt;label&gt; Annual Payment Fees: $.&lt;/label&gt;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/>
              <a:t> &lt;output name=”x” for=”type duration”&gt;&lt;/output&gt;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4582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Kết quả hiển thị: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0.2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895600"/>
            <a:ext cx="4672189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kết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cung cấp nhiều tính năng nâng cao cho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Web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Việc tạo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trở nên đơn giản và mạnh mẽ hơn.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giới thiệu nhiều phần tử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mới gồm: các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mới, các thuộc tính mới, kiểm tra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kết hợp với CSS3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API.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cung cấp những kiểu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mới như: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email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url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number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range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date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tel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color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số phần tử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mới là: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datalist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progress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meter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và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output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HTML5 cung cấp thêm các thuộc tính giúp kiểm tra dữ liệu mà không cần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kiểu input mới (1/2)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Phần tử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là các trường dữ liệu cho phép người dùng nhập và sửa chữa dữ liệu trên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form</a:t>
            </a: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Thuộc tính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type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dùng để chỉ định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control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là loại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nào.</a:t>
            </a:r>
          </a:p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loại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input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được hỗ trợ bởi HTML5: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06460"/>
              </p:ext>
            </p:extLst>
          </p:nvPr>
        </p:nvGraphicFramePr>
        <p:xfrm>
          <a:off x="609600" y="2362200"/>
          <a:ext cx="7848600" cy="369403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21996"/>
                <a:gridCol w="6026604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email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địa chỉ email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search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nội dung tìm kiếm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url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đường dẫn URL</a:t>
                      </a:r>
                      <a:endParaRPr lang="en-US" sz="32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tel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số điện thoại</a:t>
                      </a:r>
                      <a:endParaRPr lang="en-US" sz="4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số</a:t>
                      </a:r>
                      <a:endParaRPr lang="en-US" sz="40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kiểu input mới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1461"/>
              </p:ext>
            </p:extLst>
          </p:nvPr>
        </p:nvGraphicFramePr>
        <p:xfrm>
          <a:off x="381000" y="914400"/>
          <a:ext cx="8534400" cy="536201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12622"/>
                <a:gridCol w="6321778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range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số trong phạm vi chỉ định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ngày tháng, và sẽ hiển thị lịch biểu (</a:t>
                      </a:r>
                      <a:r>
                        <a:rPr lang="vi-VN" sz="24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khi được chọn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Week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ngày tháng theo định dạng tuần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month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ngày tháng theo định dạng tháng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time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thời gian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datetime</a:t>
                      </a: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đầy đủ ngày tháng + thời gian và cả múi giờ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datetime</a:t>
                      </a: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-local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đầy đủ ngày tháng + thời gian nhưng không có múi giờ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color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Chứa mầu sắc</a:t>
                      </a:r>
                      <a:endParaRPr lang="en-US" sz="4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thuộc tính mới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838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thuộc tính mới trong HTML5: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69501"/>
              </p:ext>
            </p:extLst>
          </p:nvPr>
        </p:nvGraphicFramePr>
        <p:xfrm>
          <a:off x="609600" y="1822848"/>
          <a:ext cx="8229600" cy="4439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28800"/>
                <a:gridCol w="64008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placeholder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Diễn tả lời gợi ý giúp người dùng nhập chính xác dữ liệu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required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Cấm để trống ô nhập dữ liệu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multiple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 phép nhiều giá trị nhập đồng thời trong một input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autofocus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Đặt </a:t>
                      </a:r>
                      <a:r>
                        <a:rPr lang="vi-VN" sz="24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r>
                        <a:rPr lang="vi-VN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vào phần tử khi trang được nạp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pattern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Kiểm tra định dạng dữ liệu nhập bằng biểu thức quy tắc (regular expression)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 phép các phần tử tham chiếu tới form bằng cách gộp thêm tên form</a:t>
                      </a:r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/ Session 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Kiểm tra dữ liệu dựa trên trình duyệt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5634117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13435</TotalTime>
  <Words>3870</Words>
  <Application>Microsoft Office PowerPoint</Application>
  <PresentationFormat>On-screen Show (4:3)</PresentationFormat>
  <Paragraphs>596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Mục tiêu</vt:lpstr>
      <vt:lpstr>Giới thiệu về Forms</vt:lpstr>
      <vt:lpstr>New Features in HTML5 Forms</vt:lpstr>
      <vt:lpstr>Các phần tử mới</vt:lpstr>
      <vt:lpstr>Các kiểu input mới (1/2)</vt:lpstr>
      <vt:lpstr>Các kiểu input mới (2/2)</vt:lpstr>
      <vt:lpstr>Các thuộc tính mới</vt:lpstr>
      <vt:lpstr>Kiểm tra dữ liệu dựa trên trình duyệt</vt:lpstr>
      <vt:lpstr>Kỹ thuật CSS (1/2)</vt:lpstr>
      <vt:lpstr>Kỹ thuật CSS (2/2)</vt:lpstr>
      <vt:lpstr>Forms API</vt:lpstr>
      <vt:lpstr>Các kiểu Input mới</vt:lpstr>
      <vt:lpstr>Địa chỉ email (1/2)</vt:lpstr>
      <vt:lpstr>Địa chỉ email (2/2)</vt:lpstr>
      <vt:lpstr>URL</vt:lpstr>
      <vt:lpstr>Telephone Number</vt:lpstr>
      <vt:lpstr>Number</vt:lpstr>
      <vt:lpstr>Range (1/2)</vt:lpstr>
      <vt:lpstr>Range (2/2)</vt:lpstr>
      <vt:lpstr>Date và Time (1/7)</vt:lpstr>
      <vt:lpstr>Date và Time (2/7)</vt:lpstr>
      <vt:lpstr>Date và Time (3/7)</vt:lpstr>
      <vt:lpstr>Date và Time (4/7)</vt:lpstr>
      <vt:lpstr>Date và Time (5/7)</vt:lpstr>
      <vt:lpstr>Date và Time (6/7)</vt:lpstr>
      <vt:lpstr>Date và Time (7/7)</vt:lpstr>
      <vt:lpstr>Color</vt:lpstr>
      <vt:lpstr>Các thuộc tính mới của form</vt:lpstr>
      <vt:lpstr>Required (1/2)</vt:lpstr>
      <vt:lpstr>Required (2/2)</vt:lpstr>
      <vt:lpstr>Placeholder 1-2</vt:lpstr>
      <vt:lpstr>Placeholder 2-2</vt:lpstr>
      <vt:lpstr>Pattern (1/2)</vt:lpstr>
      <vt:lpstr>Pattern (2/2)</vt:lpstr>
      <vt:lpstr>Multiple (1/2)</vt:lpstr>
      <vt:lpstr>Multiple (2/2)</vt:lpstr>
      <vt:lpstr>Autofocus 1-2</vt:lpstr>
      <vt:lpstr>Autofocus 2-2</vt:lpstr>
      <vt:lpstr>Form</vt:lpstr>
      <vt:lpstr>Thuộc tính Autocomplete (1/2)</vt:lpstr>
      <vt:lpstr>Thuộc tính Autocomplete (2/2)</vt:lpstr>
      <vt:lpstr>New Form Elements</vt:lpstr>
      <vt:lpstr>Datalist (1/3)</vt:lpstr>
      <vt:lpstr>Datalist (2/3)</vt:lpstr>
      <vt:lpstr>Datalist (3/3)</vt:lpstr>
      <vt:lpstr>Progress (1/2)</vt:lpstr>
      <vt:lpstr>Progress (2/2)</vt:lpstr>
      <vt:lpstr>Meter (1/2)</vt:lpstr>
      <vt:lpstr>Meter (2/2)</vt:lpstr>
      <vt:lpstr>Output (1/2)</vt:lpstr>
      <vt:lpstr>Output (2/2)</vt:lpstr>
      <vt:lpstr>Tổng kết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10 XP</dc:title>
  <dc:creator>Aptech Limited</dc:creator>
  <cp:lastModifiedBy>So1 AQ</cp:lastModifiedBy>
  <cp:revision>2409</cp:revision>
  <dcterms:created xsi:type="dcterms:W3CDTF">2006-08-16T00:00:00Z</dcterms:created>
  <dcterms:modified xsi:type="dcterms:W3CDTF">2014-10-12T18:53:23Z</dcterms:modified>
</cp:coreProperties>
</file>