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5"/>
  </p:notesMasterIdLst>
  <p:handoutMasterIdLst>
    <p:handoutMasterId r:id="rId26"/>
  </p:handoutMasterIdLst>
  <p:sldIdLst>
    <p:sldId id="356" r:id="rId2"/>
    <p:sldId id="357" r:id="rId3"/>
    <p:sldId id="358" r:id="rId4"/>
    <p:sldId id="431" r:id="rId5"/>
    <p:sldId id="493" r:id="rId6"/>
    <p:sldId id="469" r:id="rId7"/>
    <p:sldId id="494" r:id="rId8"/>
    <p:sldId id="495" r:id="rId9"/>
    <p:sldId id="496" r:id="rId10"/>
    <p:sldId id="497" r:id="rId11"/>
    <p:sldId id="498" r:id="rId12"/>
    <p:sldId id="499" r:id="rId13"/>
    <p:sldId id="470" r:id="rId14"/>
    <p:sldId id="500" r:id="rId15"/>
    <p:sldId id="501" r:id="rId16"/>
    <p:sldId id="502" r:id="rId17"/>
    <p:sldId id="503" r:id="rId18"/>
    <p:sldId id="504" r:id="rId19"/>
    <p:sldId id="473" r:id="rId20"/>
    <p:sldId id="505" r:id="rId21"/>
    <p:sldId id="506" r:id="rId22"/>
    <p:sldId id="474" r:id="rId23"/>
    <p:sldId id="430" r:id="rId24"/>
  </p:sldIdLst>
  <p:sldSz cx="9144000" cy="6858000" type="screen4x3"/>
  <p:notesSz cx="6858000" cy="9144000"/>
  <p:custDataLst>
    <p:tags r:id="rId27"/>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7" autoAdjust="0"/>
    <p:restoredTop sz="91197" autoAdjust="0"/>
  </p:normalViewPr>
  <p:slideViewPr>
    <p:cSldViewPr>
      <p:cViewPr varScale="1">
        <p:scale>
          <a:sx n="73" d="100"/>
          <a:sy n="73" d="100"/>
        </p:scale>
        <p:origin x="109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vi-VN" sz="1800" dirty="0" smtClean="0">
              <a:solidFill>
                <a:schemeClr val="tx1"/>
              </a:solidFill>
            </a:rPr>
            <a:t>Trước kia, cách trình duyệt chỉ có thể hiển thị được ảnh và </a:t>
          </a:r>
          <a:r>
            <a:rPr lang="vi-VN" sz="1800" dirty="0" err="1" smtClean="0">
              <a:solidFill>
                <a:schemeClr val="tx1"/>
              </a:solidFill>
            </a:rPr>
            <a:t>text</a:t>
          </a:r>
          <a:r>
            <a:rPr lang="vi-VN" sz="1800" dirty="0" smtClean="0">
              <a:solidFill>
                <a:schemeClr val="tx1"/>
              </a:solidFill>
            </a:rPr>
            <a:t>.</a:t>
          </a:r>
          <a:endParaRPr lang="en-US" sz="1800" dirty="0">
            <a:solidFill>
              <a:schemeClr val="tx1"/>
            </a:solidFill>
          </a:endParaRP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dirty="0" smtClean="0">
              <a:solidFill>
                <a:schemeClr val="tx1"/>
              </a:solidFill>
            </a:rPr>
            <a:t>Muốn trình diễn được </a:t>
          </a:r>
          <a:r>
            <a:rPr lang="vi-VN" sz="1800" dirty="0" err="1" smtClean="0">
              <a:solidFill>
                <a:schemeClr val="tx1"/>
              </a:solidFill>
            </a:rPr>
            <a:t>video</a:t>
          </a:r>
          <a:r>
            <a:rPr lang="vi-VN" sz="1800" dirty="0" smtClean="0">
              <a:solidFill>
                <a:schemeClr val="tx1"/>
              </a:solidFill>
            </a:rPr>
            <a:t>, cần phải cài thêm các </a:t>
          </a:r>
          <a:r>
            <a:rPr lang="vi-VN" sz="1800" dirty="0" err="1" smtClean="0">
              <a:solidFill>
                <a:schemeClr val="tx1"/>
              </a:solidFill>
            </a:rPr>
            <a:t>plug</a:t>
          </a:r>
          <a:r>
            <a:rPr lang="vi-VN" sz="1800" dirty="0" smtClean="0">
              <a:solidFill>
                <a:schemeClr val="tx1"/>
              </a:solidFill>
            </a:rPr>
            <a:t>-in hoặc </a:t>
          </a:r>
          <a:r>
            <a:rPr lang="vi-VN" sz="1800" dirty="0" err="1" smtClean="0">
              <a:solidFill>
                <a:schemeClr val="tx1"/>
              </a:solidFill>
            </a:rPr>
            <a:t>ActiveX</a:t>
          </a:r>
          <a:r>
            <a:rPr lang="vi-VN" sz="1800" dirty="0" smtClean="0">
              <a:solidFill>
                <a:schemeClr val="tx1"/>
              </a:solidFill>
            </a:rPr>
            <a:t>.</a:t>
          </a:r>
          <a:endParaRPr lang="en-US" sz="1800" dirty="0">
            <a:solidFill>
              <a:schemeClr val="tx1"/>
            </a:solidFill>
          </a:endParaRP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vi-VN" sz="1800" dirty="0" smtClean="0">
              <a:solidFill>
                <a:schemeClr val="tx1"/>
              </a:solidFill>
            </a:rPr>
            <a:t>Vài năm gần đây, những người thiết kế có xu hướng sử dụng </a:t>
          </a:r>
          <a:r>
            <a:rPr lang="vi-VN" sz="1800" dirty="0" err="1" smtClean="0">
              <a:solidFill>
                <a:schemeClr val="tx1"/>
              </a:solidFill>
            </a:rPr>
            <a:t>Flash</a:t>
          </a:r>
          <a:r>
            <a:rPr lang="vi-VN" sz="1800" dirty="0" smtClean="0">
              <a:solidFill>
                <a:schemeClr val="tx1"/>
              </a:solidFill>
            </a:rPr>
            <a:t> </a:t>
          </a:r>
          <a:r>
            <a:rPr lang="vi-VN" sz="1800" dirty="0" err="1" smtClean="0">
              <a:solidFill>
                <a:schemeClr val="tx1"/>
              </a:solidFill>
            </a:rPr>
            <a:t>player</a:t>
          </a:r>
          <a:r>
            <a:rPr lang="vi-VN" sz="1800" dirty="0" smtClean="0">
              <a:solidFill>
                <a:schemeClr val="tx1"/>
              </a:solidFill>
            </a:rPr>
            <a:t>.</a:t>
          </a:r>
          <a:endParaRPr lang="en-US" sz="1800" dirty="0">
            <a:solidFill>
              <a:schemeClr val="tx1"/>
            </a:solidFill>
          </a:endParaRP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4808" custLinFactNeighborY="-94039">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66481" custLinFactNeighborY="-5795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custScaleY="70131" custLinFactNeighborY="6310">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FA9ACFDB-7F48-4228-AB09-439F85061F70}" type="presOf" srcId="{FC2A7E5C-B22A-46C4-9AFD-A55CEAE725CE}" destId="{0256FAD6-365E-4CAB-8266-8CECC71F7F52}" srcOrd="0" destOrd="0" presId="urn:microsoft.com/office/officeart/2005/8/layout/vList2"/>
    <dgm:cxn modelId="{C2C21B58-1035-4811-9D99-467FA42C9B5C}" type="presOf" srcId="{D32F8FCF-EDF2-4321-B49C-D5DF3D295B52}" destId="{9FF9BD46-DE44-4B30-80ED-AC3A9E213A06}" srcOrd="0" destOrd="0" presId="urn:microsoft.com/office/officeart/2005/8/layout/vList2"/>
    <dgm:cxn modelId="{E8B6EC06-33C9-40F2-AE91-12DAA28AF165}" type="presOf" srcId="{562882C0-AB97-4E3B-8D46-8E574B04BE56}" destId="{A6445519-E36D-458F-8F29-D286534B96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5576631-81ED-4463-9345-3043D4AF8CB1}"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52B682F2-684E-49C6-8470-181C9C584FC3}"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b="0" dirty="0" smtClean="0"/>
            <a:t>Người dùng có khiếm khuyết về Nghe hoặc Nhìn. Vì vậy sẽ không nghe thấy hoặc không nhìn thấy nội dung </a:t>
          </a:r>
          <a:r>
            <a:rPr lang="vi-VN" sz="1800" b="0" dirty="0" err="1" smtClean="0"/>
            <a:t>media</a:t>
          </a:r>
          <a:r>
            <a:rPr lang="vi-VN" sz="1800" b="0" dirty="0" smtClean="0"/>
            <a:t>.</a:t>
          </a:r>
          <a:endParaRPr lang="en-US" sz="1800" b="0" dirty="0"/>
        </a:p>
      </dgm:t>
    </dgm:pt>
    <dgm:pt modelId="{FBC00986-3EA4-4861-B52A-BDA881DCC91F}" type="parTrans" cxnId="{EC90D957-0420-4F9F-B46E-78A7F7B0F39E}">
      <dgm:prSet/>
      <dgm:spPr/>
      <dgm:t>
        <a:bodyPr/>
        <a:lstStyle/>
        <a:p>
          <a:endParaRPr lang="en-US" sz="1800" b="1">
            <a:solidFill>
              <a:schemeClr val="tx1"/>
            </a:solidFill>
          </a:endParaRPr>
        </a:p>
      </dgm:t>
    </dgm:pt>
    <dgm:pt modelId="{2809EA95-811D-4B67-9AD8-C4A1090D9C07}" type="sibTrans" cxnId="{EC90D957-0420-4F9F-B46E-78A7F7B0F39E}">
      <dgm:prSet/>
      <dgm:spPr/>
      <dgm:t>
        <a:bodyPr/>
        <a:lstStyle/>
        <a:p>
          <a:endParaRPr lang="en-US" sz="1800" b="1">
            <a:solidFill>
              <a:schemeClr val="tx1"/>
            </a:solidFill>
          </a:endParaRPr>
        </a:p>
      </dgm:t>
    </dgm:pt>
    <dgm:pt modelId="{FC2A7E5C-B22A-46C4-9AFD-A55CEAE725CE}">
      <dgm:prSet phldrT="[Text]" custT="1"/>
      <dgm:spPr/>
      <dgm:t>
        <a:bodyPr/>
        <a:lstStyle/>
        <a:p>
          <a:r>
            <a:rPr lang="vi-VN" sz="1800" b="0" dirty="0" smtClean="0"/>
            <a:t>Người dùng không hiểu ngôn ngữ được sử dụng trong </a:t>
          </a:r>
          <a:r>
            <a:rPr lang="vi-VN" sz="1800" b="0" dirty="0" err="1" smtClean="0"/>
            <a:t>media</a:t>
          </a:r>
          <a:r>
            <a:rPr lang="vi-VN" sz="1800" b="0" dirty="0" smtClean="0"/>
            <a:t>.</a:t>
          </a:r>
          <a:endParaRPr lang="en-US" sz="1800" b="0" dirty="0"/>
        </a:p>
      </dgm:t>
    </dgm:pt>
    <dgm:pt modelId="{4321AB2E-56BE-4B81-A95D-78D0C600BF84}" type="parTrans" cxnId="{2E46F766-50E7-4015-83C1-FEF6484316BF}">
      <dgm:prSet/>
      <dgm:spPr/>
      <dgm:t>
        <a:bodyPr/>
        <a:lstStyle/>
        <a:p>
          <a:endParaRPr lang="en-US" sz="1800" b="1">
            <a:solidFill>
              <a:schemeClr val="tx1"/>
            </a:solidFill>
          </a:endParaRPr>
        </a:p>
      </dgm:t>
    </dgm:pt>
    <dgm:pt modelId="{D600FDB0-EB0D-494C-8ECC-EFA51A794305}" type="sibTrans" cxnId="{2E46F766-50E7-4015-83C1-FEF6484316BF}">
      <dgm:prSet/>
      <dgm:spPr/>
      <dgm:t>
        <a:bodyPr/>
        <a:lstStyle/>
        <a:p>
          <a:endParaRPr lang="en-US" sz="1800" b="1">
            <a:solidFill>
              <a:schemeClr val="tx1"/>
            </a:solidFill>
          </a:endParaRPr>
        </a:p>
      </dgm:t>
    </dgm:pt>
    <dgm:pt modelId="{562882C0-AB97-4E3B-8D46-8E574B04BE56}">
      <dgm:prSet phldrT="[Text]" custT="1"/>
      <dgm:spPr/>
      <dgm:t>
        <a:bodyPr/>
        <a:lstStyle/>
        <a:p>
          <a:r>
            <a:rPr lang="vi-VN" sz="1800" b="0" dirty="0" smtClean="0"/>
            <a:t>Người dùng sử dụng bàn phím và màn hình trong chế độ chuyên để đọc (chế độ bảo vệ mắt), khi truy xuất vào trang </a:t>
          </a:r>
          <a:r>
            <a:rPr lang="vi-VN" sz="1800" b="0" dirty="0" err="1" smtClean="0"/>
            <a:t>web</a:t>
          </a:r>
          <a:r>
            <a:rPr lang="vi-VN" sz="1800" b="0" dirty="0" smtClean="0"/>
            <a:t>.</a:t>
          </a:r>
          <a:endParaRPr lang="en-US" sz="1800" b="0" dirty="0"/>
        </a:p>
      </dgm:t>
    </dgm:pt>
    <dgm:pt modelId="{22DAB85A-2AC9-4DDD-B986-E5A7070B9054}" type="parTrans" cxnId="{E8D95785-E9E4-4618-B268-C90282AF6172}">
      <dgm:prSet/>
      <dgm:spPr/>
      <dgm:t>
        <a:bodyPr/>
        <a:lstStyle/>
        <a:p>
          <a:endParaRPr lang="en-US" sz="1800" b="1">
            <a:solidFill>
              <a:schemeClr val="tx1"/>
            </a:solidFill>
          </a:endParaRPr>
        </a:p>
      </dgm:t>
    </dgm:pt>
    <dgm:pt modelId="{7363CEF2-942E-416F-BE41-E1618140DA9E}" type="sibTrans" cxnId="{E8D95785-E9E4-4618-B268-C90282AF6172}">
      <dgm:prSet/>
      <dgm:spPr/>
      <dgm:t>
        <a:bodyPr/>
        <a:lstStyle/>
        <a:p>
          <a:endParaRPr lang="en-US" sz="1800" b="1">
            <a:solidFill>
              <a:schemeClr val="tx1"/>
            </a:solidFill>
          </a:endParaRPr>
        </a:p>
      </dgm:t>
    </dgm:pt>
    <dgm:pt modelId="{3B9427FD-0C46-4EA9-8038-6B70E9EC5A9E}">
      <dgm:prSet phldrT="[Text]" custT="1"/>
      <dgm:spPr/>
      <dgm:t>
        <a:bodyPr/>
        <a:lstStyle/>
        <a:p>
          <a:r>
            <a:rPr lang="vi-VN" sz="1800" b="0" dirty="0" smtClean="0"/>
            <a:t>Người dùng không thể xem hoặc nghe được nội dung </a:t>
          </a:r>
          <a:r>
            <a:rPr lang="vi-VN" sz="1800" b="0" dirty="0" err="1" smtClean="0"/>
            <a:t>media</a:t>
          </a:r>
          <a:r>
            <a:rPr lang="vi-VN" sz="1800" b="0" dirty="0" smtClean="0"/>
            <a:t> vì giới hạn của các thiết bị ngoại vi (ví dụ máy tính không có loa).</a:t>
          </a:r>
          <a:endParaRPr lang="en-US" sz="1800" b="0" dirty="0"/>
        </a:p>
      </dgm:t>
    </dgm:pt>
    <dgm:pt modelId="{68E74C13-5B42-4818-9551-012FD46673E4}" type="parTrans" cxnId="{07731B26-42F9-495A-A452-1A840899410A}">
      <dgm:prSet/>
      <dgm:spPr/>
      <dgm:t>
        <a:bodyPr/>
        <a:lstStyle/>
        <a:p>
          <a:endParaRPr lang="en-US" b="1"/>
        </a:p>
      </dgm:t>
    </dgm:pt>
    <dgm:pt modelId="{8BE3767F-0AFD-4BDD-B324-BA1D504264C8}" type="sibTrans" cxnId="{07731B26-42F9-495A-A452-1A840899410A}">
      <dgm:prSet/>
      <dgm:spPr/>
      <dgm:t>
        <a:bodyPr/>
        <a:lstStyle/>
        <a:p>
          <a:endParaRPr lang="en-US" b="1"/>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45392" custLinFactNeighborY="-14973">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46805" custLinFactNeighborY="-3138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4" custScaleY="43871" custLinFactNeighborY="-7362">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t>
        <a:bodyPr/>
        <a:lstStyle/>
        <a:p>
          <a:endParaRPr lang="en-US"/>
        </a:p>
      </dgm:t>
    </dgm:pt>
    <dgm:pt modelId="{DC4BDCA9-DE66-4112-8835-7FA7A62C91DA}" type="pres">
      <dgm:prSet presAssocID="{3B9427FD-0C46-4EA9-8038-6B70E9EC5A9E}" presName="parentText" presStyleLbl="node1" presStyleIdx="3" presStyleCnt="4" custScaleY="48725" custLinFactNeighborY="-20453">
        <dgm:presLayoutVars>
          <dgm:chMax val="0"/>
          <dgm:bulletEnabled val="1"/>
        </dgm:presLayoutVars>
      </dgm:prSet>
      <dgm:spPr/>
      <dgm:t>
        <a:bodyPr/>
        <a:lstStyle/>
        <a:p>
          <a:endParaRPr lang="en-US"/>
        </a:p>
      </dgm:t>
    </dgm:pt>
  </dgm:ptLst>
  <dgm:cxnLst>
    <dgm:cxn modelId="{07731B26-42F9-495A-A452-1A840899410A}" srcId="{D32F8FCF-EDF2-4321-B49C-D5DF3D295B52}" destId="{3B9427FD-0C46-4EA9-8038-6B70E9EC5A9E}" srcOrd="3" destOrd="0" parTransId="{68E74C13-5B42-4818-9551-012FD46673E4}" sibTransId="{8BE3767F-0AFD-4BDD-B324-BA1D504264C8}"/>
    <dgm:cxn modelId="{E8D95785-E9E4-4618-B268-C90282AF6172}" srcId="{D32F8FCF-EDF2-4321-B49C-D5DF3D295B52}" destId="{562882C0-AB97-4E3B-8D46-8E574B04BE56}" srcOrd="2" destOrd="0" parTransId="{22DAB85A-2AC9-4DDD-B986-E5A7070B9054}" sibTransId="{7363CEF2-942E-416F-BE41-E1618140DA9E}"/>
    <dgm:cxn modelId="{7EB046F1-1E29-46B3-9447-D9A1BE7BCBAB}" type="presOf" srcId="{562882C0-AB97-4E3B-8D46-8E574B04BE56}" destId="{A6445519-E36D-458F-8F29-D286534B965D}" srcOrd="0" destOrd="0" presId="urn:microsoft.com/office/officeart/2005/8/layout/vList2"/>
    <dgm:cxn modelId="{50EE24F7-0B21-4636-89D4-04AF518E96D9}"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7CA0F6B-2251-4DB0-81FE-F67EF1FA5177}" type="presOf" srcId="{D32F8FCF-EDF2-4321-B49C-D5DF3D295B52}" destId="{9FF9BD46-DE44-4B30-80ED-AC3A9E213A06}" srcOrd="0" destOrd="0" presId="urn:microsoft.com/office/officeart/2005/8/layout/vList2"/>
    <dgm:cxn modelId="{D353ABB8-CC07-4886-986F-C15FEA66CF48}" type="presOf" srcId="{3B9427FD-0C46-4EA9-8038-6B70E9EC5A9E}" destId="{DC4BDCA9-DE66-4112-8835-7FA7A62C91DA}"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F620EB3-988E-4C9C-BAE8-EFAE95FC45B6}" type="presOf" srcId="{FC2A7E5C-B22A-46C4-9AFD-A55CEAE725CE}" destId="{0256FAD6-365E-4CAB-8266-8CECC71F7F52}" srcOrd="0" destOrd="0" presId="urn:microsoft.com/office/officeart/2005/8/layout/vList2"/>
    <dgm:cxn modelId="{5ACB5028-EB58-4588-A646-2B00061C5CF2}" type="presParOf" srcId="{9FF9BD46-DE44-4B30-80ED-AC3A9E213A06}" destId="{388723AB-37EB-4EC2-B7B0-759657273835}" srcOrd="0" destOrd="0" presId="urn:microsoft.com/office/officeart/2005/8/layout/vList2"/>
    <dgm:cxn modelId="{746EBE3B-9F77-4B4D-8B5D-E45DBC855FA3}" type="presParOf" srcId="{9FF9BD46-DE44-4B30-80ED-AC3A9E213A06}" destId="{D877BAB3-7DBF-46AB-A039-BE8C107F0C8C}" srcOrd="1" destOrd="0" presId="urn:microsoft.com/office/officeart/2005/8/layout/vList2"/>
    <dgm:cxn modelId="{E50C2464-982F-4994-8E90-034C50381C4A}" type="presParOf" srcId="{9FF9BD46-DE44-4B30-80ED-AC3A9E213A06}" destId="{0256FAD6-365E-4CAB-8266-8CECC71F7F52}" srcOrd="2" destOrd="0" presId="urn:microsoft.com/office/officeart/2005/8/layout/vList2"/>
    <dgm:cxn modelId="{AB7594DD-CD93-4785-89FC-065BAAB32AD1}" type="presParOf" srcId="{9FF9BD46-DE44-4B30-80ED-AC3A9E213A06}" destId="{C88DBDBC-73BA-40D4-ACAA-61468FA8920B}" srcOrd="3" destOrd="0" presId="urn:microsoft.com/office/officeart/2005/8/layout/vList2"/>
    <dgm:cxn modelId="{9C5BD2EF-50B3-47D0-A850-1952B37B4D14}" type="presParOf" srcId="{9FF9BD46-DE44-4B30-80ED-AC3A9E213A06}" destId="{A6445519-E36D-458F-8F29-D286534B965D}" srcOrd="4" destOrd="0" presId="urn:microsoft.com/office/officeart/2005/8/layout/vList2"/>
    <dgm:cxn modelId="{31E690EB-7704-4B9C-8FC9-13FAB1C39BC9}" type="presParOf" srcId="{9FF9BD46-DE44-4B30-80ED-AC3A9E213A06}" destId="{A2EE26A5-691E-4C3F-B7EF-20DE69EA838D}" srcOrd="5" destOrd="0" presId="urn:microsoft.com/office/officeart/2005/8/layout/vList2"/>
    <dgm:cxn modelId="{89A1D361-201A-4541-98EA-9464763A4506}" type="presParOf" srcId="{9FF9BD46-DE44-4B30-80ED-AC3A9E213A06}" destId="{DC4BDCA9-DE66-4112-8835-7FA7A62C91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smtClean="0"/>
            <a:t>Phần tử track tạo cách thức dễ dàng trong việc thêm tiêu đề, phụ đề, tên đoạn và các mô tả cho các phần tử &lt;audio&gt; và &lt;video&gt;.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vi-VN" sz="1800" b="0" dirty="0" smtClean="0"/>
            <a:t>Phần tử </a:t>
          </a:r>
          <a:r>
            <a:rPr lang="vi-VN" sz="1800" b="0" dirty="0" err="1" smtClean="0"/>
            <a:t>track</a:t>
          </a:r>
          <a:r>
            <a:rPr lang="vi-VN" sz="1800" b="0" dirty="0" smtClean="0"/>
            <a:t> cũng được sử dụng cả cho các kiểu dữ liệu về thời gian.</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b="0" dirty="0" smtClean="0"/>
            <a:t>Dữ liệu nguồn dành cho phần tử </a:t>
          </a:r>
          <a:r>
            <a:rPr lang="vi-VN" sz="1800" b="0" dirty="0" err="1" smtClean="0"/>
            <a:t>track</a:t>
          </a:r>
          <a:r>
            <a:rPr lang="vi-VN" sz="1800" b="0" dirty="0" smtClean="0"/>
            <a:t> có thể lấy từ một tệp </a:t>
          </a:r>
          <a:r>
            <a:rPr lang="vi-VN" sz="1800" b="0" dirty="0" err="1" smtClean="0"/>
            <a:t>text</a:t>
          </a:r>
          <a:r>
            <a:rPr lang="vi-VN" sz="1800" b="0" dirty="0" smtClean="0"/>
            <a:t> được xây dựng theo dạng danh sách đánh dấu theo thời gian.</a:t>
          </a:r>
          <a:endParaRPr lang="en-US" sz="1800" b="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en-US" sz="1800" b="0" dirty="0" smtClean="0"/>
            <a:t>Một ví dụ cho dữ liệu nguồn chính là tệp phụ đề của một bộ phim.</a:t>
          </a:r>
          <a:endParaRPr lang="en-US" sz="1800" dirty="0"/>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007C2A2C-41F7-4873-916C-7CAEF7ADEF3D}">
      <dgm:prSet phldrT="[Text]" custT="1"/>
      <dgm:spPr/>
      <dgm:t>
        <a:bodyPr/>
        <a:lstStyle/>
        <a:p>
          <a:r>
            <a:rPr lang="vi-VN" sz="1800" dirty="0" smtClean="0"/>
            <a:t>Dữ liệu nguồn cũng có thể được lưu theo định dạng </a:t>
          </a:r>
          <a:r>
            <a:rPr lang="vi-VN" sz="1800" dirty="0" err="1" smtClean="0"/>
            <a:t>Comma-Separated</a:t>
          </a:r>
          <a:r>
            <a:rPr lang="vi-VN" sz="1800" dirty="0" smtClean="0"/>
            <a:t> </a:t>
          </a:r>
          <a:r>
            <a:rPr lang="vi-VN" sz="1800" dirty="0" err="1" smtClean="0"/>
            <a:t>Values</a:t>
          </a:r>
          <a:r>
            <a:rPr lang="vi-VN" sz="1800" dirty="0" smtClean="0"/>
            <a:t> (CSV) hoặc </a:t>
          </a:r>
          <a:r>
            <a:rPr lang="vi-VN" sz="1800" dirty="0" err="1" smtClean="0"/>
            <a:t>JavaScript</a:t>
          </a:r>
          <a:r>
            <a:rPr lang="vi-VN" sz="1800" dirty="0" smtClean="0"/>
            <a:t> </a:t>
          </a:r>
          <a:r>
            <a:rPr lang="vi-VN" sz="1800" dirty="0" err="1" smtClean="0"/>
            <a:t>Object</a:t>
          </a:r>
          <a:r>
            <a:rPr lang="vi-VN" sz="1800" dirty="0" smtClean="0"/>
            <a:t> </a:t>
          </a:r>
          <a:r>
            <a:rPr lang="vi-VN" sz="1800" dirty="0" err="1" smtClean="0"/>
            <a:t>Notation</a:t>
          </a:r>
          <a:r>
            <a:rPr lang="vi-VN" sz="1800" dirty="0" smtClean="0"/>
            <a:t>.</a:t>
          </a:r>
          <a:endParaRPr lang="en-US" sz="1800" dirty="0"/>
        </a:p>
      </dgm:t>
    </dgm:pt>
    <dgm:pt modelId="{209F2FCC-2B01-426B-8B1F-828B8C7A7B2E}" type="parTrans" cxnId="{8DB6F1F6-D961-471A-8E08-C385191A17F8}">
      <dgm:prSet/>
      <dgm:spPr/>
      <dgm:t>
        <a:bodyPr/>
        <a:lstStyle/>
        <a:p>
          <a:endParaRPr lang="en-US"/>
        </a:p>
      </dgm:t>
    </dgm:pt>
    <dgm:pt modelId="{2F3FBF82-20B1-442A-A837-830A698E528D}" type="sibTrans" cxnId="{8DB6F1F6-D961-471A-8E08-C385191A17F8}">
      <dgm:prSet/>
      <dgm:spPr/>
      <dgm:t>
        <a:bodyPr/>
        <a:lstStyle/>
        <a:p>
          <a:endParaRPr lang="en-US"/>
        </a:p>
      </dgm:t>
    </dgm:pt>
    <dgm:pt modelId="{C8D45633-EF6A-4780-A84F-5EDC6DD177CF}">
      <dgm:prSet phldrT="[Text]" custT="1"/>
      <dgm:spPr/>
      <dgm:t>
        <a:bodyPr/>
        <a:lstStyle/>
        <a:p>
          <a:r>
            <a:rPr lang="vi-VN" sz="1800" dirty="0" smtClean="0"/>
            <a:t>Hiện tại, chưa nhiều trình duyệt hỗ trợ phần tử </a:t>
          </a:r>
          <a:r>
            <a:rPr lang="vi-VN" sz="1800" dirty="0" err="1" smtClean="0"/>
            <a:t>track</a:t>
          </a:r>
          <a:r>
            <a:rPr lang="vi-VN" sz="1800" dirty="0" smtClean="0"/>
            <a:t>. Riêng IE 10 và </a:t>
          </a:r>
          <a:r>
            <a:rPr lang="vi-VN" sz="1800" dirty="0" err="1" smtClean="0"/>
            <a:t>Chrome</a:t>
          </a:r>
          <a:r>
            <a:rPr lang="vi-VN" sz="1800" dirty="0" smtClean="0"/>
            <a:t> 18+ thì đã hỗ trợ.</a:t>
          </a:r>
          <a:endParaRPr lang="en-US" sz="1800" dirty="0"/>
        </a:p>
      </dgm:t>
    </dgm:pt>
    <dgm:pt modelId="{EAB6A1C8-92E6-4746-A8F5-D728FA0F2A31}" type="parTrans" cxnId="{777735CF-1206-46C5-A9A0-3A7AE983994F}">
      <dgm:prSet/>
      <dgm:spPr/>
      <dgm:t>
        <a:bodyPr/>
        <a:lstStyle/>
        <a:p>
          <a:endParaRPr lang="en-US"/>
        </a:p>
      </dgm:t>
    </dgm:pt>
    <dgm:pt modelId="{910ED53F-67F6-412B-B37F-4F9A2A8820F4}" type="sibTrans" cxnId="{777735CF-1206-46C5-A9A0-3A7AE983994F}">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47580"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6" custScaleY="49229" custLinFactY="-384" custLinFactNeighborY="-100000">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6" custScaleY="56811" custLinFactNeighborY="-86004">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6" custScaleY="59048" custLinFactNeighborY="-92993">
        <dgm:presLayoutVars>
          <dgm:chMax val="0"/>
          <dgm:bulletEnabled val="1"/>
        </dgm:presLayoutVars>
      </dgm:prSet>
      <dgm:spPr/>
      <dgm:t>
        <a:bodyPr/>
        <a:lstStyle/>
        <a:p>
          <a:endParaRPr lang="en-US"/>
        </a:p>
      </dgm:t>
    </dgm:pt>
    <dgm:pt modelId="{D419E964-C5D1-4C78-BC86-AD97079E9F89}" type="pres">
      <dgm:prSet presAssocID="{EC61F38A-05D6-4441-9285-A8BDCD35A03E}" presName="spacer" presStyleCnt="0"/>
      <dgm:spPr/>
    </dgm:pt>
    <dgm:pt modelId="{AF7A5ABB-EB40-459B-9B55-BC0E7A936489}" type="pres">
      <dgm:prSet presAssocID="{007C2A2C-41F7-4873-916C-7CAEF7ADEF3D}" presName="parentText" presStyleLbl="node1" presStyleIdx="4" presStyleCnt="6" custScaleY="50077" custLinFactNeighborY="-80711">
        <dgm:presLayoutVars>
          <dgm:chMax val="0"/>
          <dgm:bulletEnabled val="1"/>
        </dgm:presLayoutVars>
      </dgm:prSet>
      <dgm:spPr/>
      <dgm:t>
        <a:bodyPr/>
        <a:lstStyle/>
        <a:p>
          <a:endParaRPr lang="en-US"/>
        </a:p>
      </dgm:t>
    </dgm:pt>
    <dgm:pt modelId="{9E8AE453-D8B4-404A-80D1-41989D446B04}" type="pres">
      <dgm:prSet presAssocID="{2F3FBF82-20B1-442A-A837-830A698E528D}" presName="spacer" presStyleCnt="0"/>
      <dgm:spPr/>
    </dgm:pt>
    <dgm:pt modelId="{A442A789-C03F-4792-8429-1B5FE6590933}" type="pres">
      <dgm:prSet presAssocID="{C8D45633-EF6A-4780-A84F-5EDC6DD177CF}" presName="parentText" presStyleLbl="node1" presStyleIdx="5" presStyleCnt="6" custScaleY="56707" custLinFactNeighborY="-51459">
        <dgm:presLayoutVars>
          <dgm:chMax val="0"/>
          <dgm:bulletEnabled val="1"/>
        </dgm:presLayoutVars>
      </dgm:prSet>
      <dgm:spPr/>
      <dgm:t>
        <a:bodyPr/>
        <a:lstStyle/>
        <a:p>
          <a:endParaRPr lang="en-US"/>
        </a:p>
      </dgm:t>
    </dgm:pt>
  </dgm:ptLst>
  <dgm:cxnLst>
    <dgm:cxn modelId="{58074B4F-7F36-40B1-8024-D05B012018BB}" type="presOf" srcId="{007C2A2C-41F7-4873-916C-7CAEF7ADEF3D}" destId="{AF7A5ABB-EB40-459B-9B55-BC0E7A936489}"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2E46F766-50E7-4015-83C1-FEF6484316BF}" srcId="{D32F8FCF-EDF2-4321-B49C-D5DF3D295B52}" destId="{FC2A7E5C-B22A-46C4-9AFD-A55CEAE725CE}" srcOrd="1" destOrd="0" parTransId="{4321AB2E-56BE-4B81-A95D-78D0C600BF84}" sibTransId="{D600FDB0-EB0D-494C-8ECC-EFA51A794305}"/>
    <dgm:cxn modelId="{E8D95785-E9E4-4618-B268-C90282AF6172}" srcId="{D32F8FCF-EDF2-4321-B49C-D5DF3D295B52}" destId="{562882C0-AB97-4E3B-8D46-8E574B04BE56}" srcOrd="2" destOrd="0" parTransId="{22DAB85A-2AC9-4DDD-B986-E5A7070B9054}" sibTransId="{7363CEF2-942E-416F-BE41-E1618140DA9E}"/>
    <dgm:cxn modelId="{D01810E6-F528-4CF8-9438-02B73CA05FF2}" type="presOf" srcId="{D32F8FCF-EDF2-4321-B49C-D5DF3D295B52}" destId="{9FF9BD46-DE44-4B30-80ED-AC3A9E213A06}" srcOrd="0" destOrd="0" presId="urn:microsoft.com/office/officeart/2005/8/layout/vList2"/>
    <dgm:cxn modelId="{AE91E45F-2D6B-4920-84C2-5E65A1F0FEBC}" type="presOf" srcId="{4E1CD5B7-2CF3-44AA-979B-6F420433627D}" destId="{388723AB-37EB-4EC2-B7B0-759657273835}" srcOrd="0" destOrd="0" presId="urn:microsoft.com/office/officeart/2005/8/layout/vList2"/>
    <dgm:cxn modelId="{8DB6F1F6-D961-471A-8E08-C385191A17F8}" srcId="{D32F8FCF-EDF2-4321-B49C-D5DF3D295B52}" destId="{007C2A2C-41F7-4873-916C-7CAEF7ADEF3D}" srcOrd="4" destOrd="0" parTransId="{209F2FCC-2B01-426B-8B1F-828B8C7A7B2E}" sibTransId="{2F3FBF82-20B1-442A-A837-830A698E528D}"/>
    <dgm:cxn modelId="{3628633D-F9E9-49BA-BDDE-0352EDD1BE20}" type="presOf" srcId="{C8D45633-EF6A-4780-A84F-5EDC6DD177CF}" destId="{A442A789-C03F-4792-8429-1B5FE6590933}"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0204B31D-A07F-4CAD-B144-1E81655E7544}" type="presOf" srcId="{3AE01816-02F0-4E5D-8DB9-B311CF7DB920}" destId="{8A752F96-26E5-4BA9-82C5-29DB2F211C5D}" srcOrd="0" destOrd="0" presId="urn:microsoft.com/office/officeart/2005/8/layout/vList2"/>
    <dgm:cxn modelId="{9184A059-0E63-4163-B35A-5421D9F560C6}" type="presOf" srcId="{FC2A7E5C-B22A-46C4-9AFD-A55CEAE725CE}" destId="{0256FAD6-365E-4CAB-8266-8CECC71F7F52}" srcOrd="0" destOrd="0" presId="urn:microsoft.com/office/officeart/2005/8/layout/vList2"/>
    <dgm:cxn modelId="{7BFDABA1-82FA-489E-919A-1A16286E7A83}" type="presOf" srcId="{562882C0-AB97-4E3B-8D46-8E574B04BE56}" destId="{A6445519-E36D-458F-8F29-D286534B965D}" srcOrd="0" destOrd="0" presId="urn:microsoft.com/office/officeart/2005/8/layout/vList2"/>
    <dgm:cxn modelId="{777735CF-1206-46C5-A9A0-3A7AE983994F}" srcId="{D32F8FCF-EDF2-4321-B49C-D5DF3D295B52}" destId="{C8D45633-EF6A-4780-A84F-5EDC6DD177CF}" srcOrd="5" destOrd="0" parTransId="{EAB6A1C8-92E6-4746-A8F5-D728FA0F2A31}" sibTransId="{910ED53F-67F6-412B-B37F-4F9A2A8820F4}"/>
    <dgm:cxn modelId="{F374C53F-D58E-4133-B805-013DF330E927}" type="presParOf" srcId="{9FF9BD46-DE44-4B30-80ED-AC3A9E213A06}" destId="{388723AB-37EB-4EC2-B7B0-759657273835}" srcOrd="0" destOrd="0" presId="urn:microsoft.com/office/officeart/2005/8/layout/vList2"/>
    <dgm:cxn modelId="{8BC9753C-6B41-4097-9FA0-B0E3D3365A91}" type="presParOf" srcId="{9FF9BD46-DE44-4B30-80ED-AC3A9E213A06}" destId="{D877BAB3-7DBF-46AB-A039-BE8C107F0C8C}" srcOrd="1" destOrd="0" presId="urn:microsoft.com/office/officeart/2005/8/layout/vList2"/>
    <dgm:cxn modelId="{1301C5F3-6C48-4781-91C5-AC560A4F9087}" type="presParOf" srcId="{9FF9BD46-DE44-4B30-80ED-AC3A9E213A06}" destId="{0256FAD6-365E-4CAB-8266-8CECC71F7F52}" srcOrd="2" destOrd="0" presId="urn:microsoft.com/office/officeart/2005/8/layout/vList2"/>
    <dgm:cxn modelId="{D121DF6E-DB4D-4EB9-81FB-569F423DF85A}" type="presParOf" srcId="{9FF9BD46-DE44-4B30-80ED-AC3A9E213A06}" destId="{C88DBDBC-73BA-40D4-ACAA-61468FA8920B}" srcOrd="3" destOrd="0" presId="urn:microsoft.com/office/officeart/2005/8/layout/vList2"/>
    <dgm:cxn modelId="{BB665199-7922-43A6-8BF5-1BF4B25BD345}" type="presParOf" srcId="{9FF9BD46-DE44-4B30-80ED-AC3A9E213A06}" destId="{A6445519-E36D-458F-8F29-D286534B965D}" srcOrd="4" destOrd="0" presId="urn:microsoft.com/office/officeart/2005/8/layout/vList2"/>
    <dgm:cxn modelId="{F9FA8B24-B864-4766-AA3E-F53CC50233E3}" type="presParOf" srcId="{9FF9BD46-DE44-4B30-80ED-AC3A9E213A06}" destId="{069B4023-C99C-44AB-AA8C-BFB348E78E59}" srcOrd="5" destOrd="0" presId="urn:microsoft.com/office/officeart/2005/8/layout/vList2"/>
    <dgm:cxn modelId="{E5150EAA-9A3F-4BAA-9E35-C45808090478}" type="presParOf" srcId="{9FF9BD46-DE44-4B30-80ED-AC3A9E213A06}" destId="{8A752F96-26E5-4BA9-82C5-29DB2F211C5D}" srcOrd="6" destOrd="0" presId="urn:microsoft.com/office/officeart/2005/8/layout/vList2"/>
    <dgm:cxn modelId="{94CF1693-BE5A-467B-BDF6-E9A3C4B6CCD5}" type="presParOf" srcId="{9FF9BD46-DE44-4B30-80ED-AC3A9E213A06}" destId="{D419E964-C5D1-4C78-BC86-AD97079E9F89}" srcOrd="7" destOrd="0" presId="urn:microsoft.com/office/officeart/2005/8/layout/vList2"/>
    <dgm:cxn modelId="{5C3F347B-CA3C-4B4B-9914-DAD2BDCDB33F}" type="presParOf" srcId="{9FF9BD46-DE44-4B30-80ED-AC3A9E213A06}" destId="{AF7A5ABB-EB40-459B-9B55-BC0E7A936489}" srcOrd="8" destOrd="0" presId="urn:microsoft.com/office/officeart/2005/8/layout/vList2"/>
    <dgm:cxn modelId="{7DC3F5A9-12BB-4908-90EA-5AA724240120}" type="presParOf" srcId="{9FF9BD46-DE44-4B30-80ED-AC3A9E213A06}" destId="{9E8AE453-D8B4-404A-80D1-41989D446B04}" srcOrd="9" destOrd="0" presId="urn:microsoft.com/office/officeart/2005/8/layout/vList2"/>
    <dgm:cxn modelId="{C315F609-9AAE-4143-B05E-53F593952EB6}" type="presParOf" srcId="{9FF9BD46-DE44-4B30-80ED-AC3A9E213A06}" destId="{A442A789-C03F-4792-8429-1B5FE65909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dirty="0" err="1" smtClean="0"/>
            <a:t>FireFox</a:t>
          </a:r>
          <a:r>
            <a:rPr lang="vi-VN" sz="1800" dirty="0" smtClean="0"/>
            <a:t> - để mở khả năng truy xuất vào các </a:t>
          </a:r>
          <a:r>
            <a:rPr lang="vi-VN" sz="1800" dirty="0" err="1" smtClean="0"/>
            <a:t>APIs</a:t>
          </a:r>
          <a:r>
            <a:rPr lang="vi-VN" sz="1800" dirty="0" smtClean="0"/>
            <a:t> điều khiển, tuy nhiên các </a:t>
          </a:r>
          <a:r>
            <a:rPr lang="vi-VN" sz="1800" dirty="0" err="1" smtClean="0"/>
            <a:t>control</a:t>
          </a:r>
          <a:r>
            <a:rPr lang="vi-VN" sz="1800" dirty="0" smtClean="0"/>
            <a:t> không tương tác với bàn phím.</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b="0" dirty="0" smtClean="0"/>
            <a:t>Opera - chỉ hỗ trợ bàn phím.</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b="0" dirty="0" smtClean="0"/>
            <a:t>IE 9 - để mở khả năng truy xuất vào các </a:t>
          </a:r>
          <a:r>
            <a:rPr lang="vi-VN" sz="1800" b="0" dirty="0" err="1" smtClean="0"/>
            <a:t>APIs</a:t>
          </a:r>
          <a:r>
            <a:rPr lang="vi-VN" sz="1800" b="0" dirty="0" smtClean="0"/>
            <a:t> điều khiển, tuy nhiên các </a:t>
          </a:r>
          <a:r>
            <a:rPr lang="vi-VN" sz="1800" b="0" dirty="0" err="1" smtClean="0"/>
            <a:t>control</a:t>
          </a:r>
          <a:r>
            <a:rPr lang="vi-VN" sz="1800" b="0" dirty="0" smtClean="0"/>
            <a:t> không tương tác với bàn phím.</a:t>
          </a:r>
          <a:endParaRPr lang="en-US" sz="1800" b="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86201"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74235" custLinFactNeighborY="-52723">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75700" custLinFactNeighborY="-68286">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B5F97A13-E782-4B63-A0AD-AEB88C84D253}" type="presOf" srcId="{FC2A7E5C-B22A-46C4-9AFD-A55CEAE725CE}" destId="{0256FAD6-365E-4CAB-8266-8CECC71F7F52}" srcOrd="0" destOrd="0" presId="urn:microsoft.com/office/officeart/2005/8/layout/vList2"/>
    <dgm:cxn modelId="{9081C40C-F7F7-474F-B4DB-302B0302AD8C}" type="presOf" srcId="{D32F8FCF-EDF2-4321-B49C-D5DF3D295B52}" destId="{9FF9BD46-DE44-4B30-80ED-AC3A9E213A06}" srcOrd="0" destOrd="0" presId="urn:microsoft.com/office/officeart/2005/8/layout/vList2"/>
    <dgm:cxn modelId="{DAB4A79F-1EF3-444A-BAAE-7ED62E3C682A}"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71BB929-8920-4C46-AABA-32B291C43FB7}"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66A73904-334B-404A-8E9B-D63974DC4D19}" type="presParOf" srcId="{9FF9BD46-DE44-4B30-80ED-AC3A9E213A06}" destId="{388723AB-37EB-4EC2-B7B0-759657273835}" srcOrd="0" destOrd="0" presId="urn:microsoft.com/office/officeart/2005/8/layout/vList2"/>
    <dgm:cxn modelId="{C20EB129-45B0-4B40-BDDA-7B608B222F76}" type="presParOf" srcId="{9FF9BD46-DE44-4B30-80ED-AC3A9E213A06}" destId="{D877BAB3-7DBF-46AB-A039-BE8C107F0C8C}" srcOrd="1" destOrd="0" presId="urn:microsoft.com/office/officeart/2005/8/layout/vList2"/>
    <dgm:cxn modelId="{648AC299-E83F-4EB3-88C7-7361EC2E8B64}" type="presParOf" srcId="{9FF9BD46-DE44-4B30-80ED-AC3A9E213A06}" destId="{0256FAD6-365E-4CAB-8266-8CECC71F7F52}" srcOrd="2" destOrd="0" presId="urn:microsoft.com/office/officeart/2005/8/layout/vList2"/>
    <dgm:cxn modelId="{BD316065-4B66-4C79-A9DC-45FFA2302FAF}" type="presParOf" srcId="{9FF9BD46-DE44-4B30-80ED-AC3A9E213A06}" destId="{C88DBDBC-73BA-40D4-ACAA-61468FA8920B}" srcOrd="3" destOrd="0" presId="urn:microsoft.com/office/officeart/2005/8/layout/vList2"/>
    <dgm:cxn modelId="{0E91B8F5-F921-498A-880B-06951EAB4C1C}"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dirty="0" err="1" smtClean="0"/>
            <a:t>FireFox</a:t>
          </a:r>
          <a:r>
            <a:rPr lang="vi-VN" sz="1800" dirty="0" smtClean="0"/>
            <a:t> - không thể tương tác với các </a:t>
          </a:r>
          <a:r>
            <a:rPr lang="vi-VN" sz="1800" dirty="0" err="1" smtClean="0"/>
            <a:t>control</a:t>
          </a:r>
          <a:r>
            <a:rPr lang="vi-VN" sz="1800" dirty="0" smtClean="0"/>
            <a: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b="0" dirty="0" smtClean="0"/>
            <a:t>Opera - chỉ hỗ trợ bàn phím.</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b="0" dirty="0" smtClean="0"/>
            <a:t>IE 9 - không cho phép các </a:t>
          </a:r>
          <a:r>
            <a:rPr lang="vi-VN" sz="1800" b="0" dirty="0" err="1" smtClean="0"/>
            <a:t>control</a:t>
          </a:r>
          <a:r>
            <a:rPr lang="vi-VN" sz="1800" b="0" dirty="0" smtClean="0"/>
            <a:t> tương tác với bàn phím.</a:t>
          </a:r>
          <a:endParaRPr lang="en-US" sz="1800" b="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1501"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38621" custLinFactNeighborY="-45436">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39781" custLinFactNeighborY="-88084">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9C906A56-2BD9-4052-8A33-C4EF999D3AB0}"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4003628C-A727-46E2-898F-472B67EFD036}" type="presOf" srcId="{562882C0-AB97-4E3B-8D46-8E574B04BE56}" destId="{A6445519-E36D-458F-8F29-D286534B96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6829761D-C657-41B8-95DD-2183F46986FB}" type="presOf" srcId="{FC2A7E5C-B22A-46C4-9AFD-A55CEAE725CE}" destId="{0256FAD6-365E-4CAB-8266-8CECC71F7F52}" srcOrd="0" destOrd="0" presId="urn:microsoft.com/office/officeart/2005/8/layout/vList2"/>
    <dgm:cxn modelId="{8868F672-CE4D-4985-A607-CB7A99F6CBFB}" type="presOf" srcId="{D32F8FCF-EDF2-4321-B49C-D5DF3D295B52}" destId="{9FF9BD46-DE44-4B30-80ED-AC3A9E213A06}" srcOrd="0" destOrd="0" presId="urn:microsoft.com/office/officeart/2005/8/layout/vList2"/>
    <dgm:cxn modelId="{E052C5F6-1CFF-496C-AE59-1AC650393B87}" type="presParOf" srcId="{9FF9BD46-DE44-4B30-80ED-AC3A9E213A06}" destId="{388723AB-37EB-4EC2-B7B0-759657273835}" srcOrd="0" destOrd="0" presId="urn:microsoft.com/office/officeart/2005/8/layout/vList2"/>
    <dgm:cxn modelId="{22173E96-44D3-49B2-AE56-CE3D2F1C94EF}" type="presParOf" srcId="{9FF9BD46-DE44-4B30-80ED-AC3A9E213A06}" destId="{D877BAB3-7DBF-46AB-A039-BE8C107F0C8C}" srcOrd="1" destOrd="0" presId="urn:microsoft.com/office/officeart/2005/8/layout/vList2"/>
    <dgm:cxn modelId="{54936587-1C4E-4795-BF4E-621262D39E51}" type="presParOf" srcId="{9FF9BD46-DE44-4B30-80ED-AC3A9E213A06}" destId="{0256FAD6-365E-4CAB-8266-8CECC71F7F52}" srcOrd="2" destOrd="0" presId="urn:microsoft.com/office/officeart/2005/8/layout/vList2"/>
    <dgm:cxn modelId="{0F0B2C5B-16B9-49D2-BCA1-CA4545CADFDF}" type="presParOf" srcId="{9FF9BD46-DE44-4B30-80ED-AC3A9E213A06}" destId="{C88DBDBC-73BA-40D4-ACAA-61468FA8920B}" srcOrd="3" destOrd="0" presId="urn:microsoft.com/office/officeart/2005/8/layout/vList2"/>
    <dgm:cxn modelId="{D08231F7-4E3C-4545-9FD3-32B520CB5159}"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dirty="0" err="1" smtClean="0"/>
            <a:t>Multimedia</a:t>
          </a:r>
          <a:r>
            <a:rPr lang="vi-VN" sz="1800" dirty="0" smtClean="0"/>
            <a:t> là sự kết hợp của các phần tử như: </a:t>
          </a:r>
          <a:r>
            <a:rPr lang="vi-VN" sz="1800" dirty="0" err="1" smtClean="0"/>
            <a:t>video</a:t>
          </a:r>
          <a:r>
            <a:rPr lang="vi-VN" sz="1800" dirty="0" smtClean="0"/>
            <a:t>, </a:t>
          </a:r>
          <a:r>
            <a:rPr lang="vi-VN" sz="1800" dirty="0" err="1" smtClean="0"/>
            <a:t>graphics</a:t>
          </a:r>
          <a:r>
            <a:rPr lang="vi-VN" sz="1800" dirty="0" smtClean="0"/>
            <a:t>, sound, và </a:t>
          </a:r>
          <a:r>
            <a:rPr lang="vi-VN" sz="1800" dirty="0" err="1" smtClean="0"/>
            <a:t>text</a:t>
          </a:r>
          <a:r>
            <a:rPr lang="vi-VN" sz="1800" dirty="0" smtClean="0"/>
            <a: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smtClean="0"/>
            <a:t>Khi muốn chèn vào trang web đều sử dụng một cách chung đó là nhúng (embed).</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dirty="0" smtClean="0"/>
            <a:t>HTML5 giúp việc chèn đơn giản hơn bằng các phần tử &lt;</a:t>
          </a:r>
          <a:r>
            <a:rPr lang="vi-VN" sz="1800" dirty="0" err="1" smtClean="0"/>
            <a:t>audio</a:t>
          </a:r>
          <a:r>
            <a:rPr lang="vi-VN" sz="1800" dirty="0" smtClean="0"/>
            <a:t>&gt; và &lt;</a:t>
          </a:r>
          <a:r>
            <a:rPr lang="vi-VN" sz="1800" dirty="0" err="1" smtClean="0"/>
            <a:t>video</a:t>
          </a:r>
          <a:r>
            <a:rPr lang="vi-VN" sz="1800" dirty="0" smtClean="0"/>
            <a:t>&gt;.</a:t>
          </a:r>
          <a:endParaRPr lang="en-US" sz="180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vi-VN" sz="1800" dirty="0" smtClean="0"/>
            <a:t>HTML5 giúp người phát triển </a:t>
          </a:r>
          <a:r>
            <a:rPr lang="vi-VN" sz="1800" dirty="0" err="1" smtClean="0"/>
            <a:t>web</a:t>
          </a:r>
          <a:r>
            <a:rPr lang="vi-VN" sz="1800" dirty="0" smtClean="0"/>
            <a:t>, chèn </a:t>
          </a:r>
          <a:r>
            <a:rPr lang="vi-VN" sz="1800" dirty="0" err="1" smtClean="0"/>
            <a:t>media</a:t>
          </a:r>
          <a:r>
            <a:rPr lang="vi-VN" sz="1800" dirty="0" smtClean="0"/>
            <a:t> vào trang theo đúng tính chất của </a:t>
          </a:r>
          <a:r>
            <a:rPr lang="vi-VN" sz="1800" dirty="0" err="1" smtClean="0"/>
            <a:t>media</a:t>
          </a:r>
          <a:r>
            <a:rPr lang="vi-VN" sz="1800" dirty="0" smtClean="0"/>
            <a:t>.</a:t>
          </a:r>
          <a:endParaRPr lang="en-US" sz="1800" dirty="0"/>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76182"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57863" custLinFactNeighborY="-51983">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4" custScaleY="73812" custLinFactNeighborY="-61889">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4" custScaleY="78952" custLinFactNeighborY="-94116">
        <dgm:presLayoutVars>
          <dgm:chMax val="0"/>
          <dgm:bulletEnabled val="1"/>
        </dgm:presLayoutVars>
      </dgm:prSet>
      <dgm:spPr/>
      <dgm:t>
        <a:bodyPr/>
        <a:lstStyle/>
        <a:p>
          <a:endParaRPr lang="en-US"/>
        </a:p>
      </dgm:t>
    </dgm:pt>
  </dgm:ptLst>
  <dgm:cxnLst>
    <dgm:cxn modelId="{E8D95785-E9E4-4618-B268-C90282AF6172}" srcId="{D32F8FCF-EDF2-4321-B49C-D5DF3D295B52}" destId="{562882C0-AB97-4E3B-8D46-8E574B04BE56}" srcOrd="2" destOrd="0" parTransId="{22DAB85A-2AC9-4DDD-B986-E5A7070B9054}" sibTransId="{7363CEF2-942E-416F-BE41-E1618140DA9E}"/>
    <dgm:cxn modelId="{B6F08EE4-107A-4CBE-91EE-851997C0306A}" type="presOf" srcId="{562882C0-AB97-4E3B-8D46-8E574B04BE56}" destId="{A6445519-E36D-458F-8F29-D286534B965D}" srcOrd="0" destOrd="0" presId="urn:microsoft.com/office/officeart/2005/8/layout/vList2"/>
    <dgm:cxn modelId="{180AB635-94A9-47B2-951E-80F8104FAA57}" type="presOf" srcId="{4E1CD5B7-2CF3-44AA-979B-6F420433627D}" destId="{388723AB-37EB-4EC2-B7B0-759657273835}"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EC90D957-0420-4F9F-B46E-78A7F7B0F39E}" srcId="{D32F8FCF-EDF2-4321-B49C-D5DF3D295B52}" destId="{4E1CD5B7-2CF3-44AA-979B-6F420433627D}" srcOrd="0" destOrd="0" parTransId="{FBC00986-3EA4-4861-B52A-BDA881DCC91F}" sibTransId="{2809EA95-811D-4B67-9AD8-C4A1090D9C07}"/>
    <dgm:cxn modelId="{B7B12220-A7D6-4EDD-B94E-7B1376B228E6}" type="presOf" srcId="{FC2A7E5C-B22A-46C4-9AFD-A55CEAE725CE}" destId="{0256FAD6-365E-4CAB-8266-8CECC71F7F52}" srcOrd="0" destOrd="0" presId="urn:microsoft.com/office/officeart/2005/8/layout/vList2"/>
    <dgm:cxn modelId="{B59F5FFF-3A77-400A-8278-44F1613CD550}" type="presOf" srcId="{D32F8FCF-EDF2-4321-B49C-D5DF3D295B52}" destId="{9FF9BD46-DE44-4B30-80ED-AC3A9E213A06}" srcOrd="0" destOrd="0" presId="urn:microsoft.com/office/officeart/2005/8/layout/vList2"/>
    <dgm:cxn modelId="{8F58E447-90F8-44B6-9A40-FF207ED09DAA}" type="presOf" srcId="{3AE01816-02F0-4E5D-8DB9-B311CF7DB920}" destId="{8A752F96-26E5-4BA9-82C5-29DB2F211C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 modelId="{C1917C8F-28D5-4D29-B004-B0DE5C3B499A}" type="presParOf" srcId="{9FF9BD46-DE44-4B30-80ED-AC3A9E213A06}" destId="{069B4023-C99C-44AB-AA8C-BFB348E78E59}" srcOrd="5" destOrd="0" presId="urn:microsoft.com/office/officeart/2005/8/layout/vList2"/>
    <dgm:cxn modelId="{790D39C6-F250-4862-9BD4-9B4F08F9D7A8}" type="presParOf" srcId="{9FF9BD46-DE44-4B30-80ED-AC3A9E213A06}" destId="{8A752F96-26E5-4BA9-82C5-29DB2F211C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dirty="0" smtClean="0"/>
            <a:t>Có khá nhiều định dạng </a:t>
          </a:r>
          <a:r>
            <a:rPr lang="vi-VN" sz="1800" dirty="0" err="1" smtClean="0"/>
            <a:t>codecs</a:t>
          </a:r>
          <a:r>
            <a:rPr lang="vi-VN" sz="1800" dirty="0" smtClean="0"/>
            <a:t> được sử dụng để mã hóa (</a:t>
          </a:r>
          <a:r>
            <a:rPr lang="vi-VN" sz="1800" dirty="0" err="1" smtClean="0"/>
            <a:t>encode</a:t>
          </a:r>
          <a:r>
            <a:rPr lang="vi-VN" sz="1800" dirty="0" smtClean="0"/>
            <a:t>) </a:t>
          </a:r>
          <a:r>
            <a:rPr lang="vi-VN" sz="1800" dirty="0" err="1" smtClean="0"/>
            <a:t>audio</a:t>
          </a:r>
          <a:r>
            <a:rPr lang="vi-VN" sz="1800" dirty="0" smtClean="0"/>
            <a:t> và </a:t>
          </a:r>
          <a:r>
            <a:rPr lang="vi-VN" sz="1800" dirty="0" err="1" smtClean="0"/>
            <a:t>video</a:t>
          </a:r>
          <a:r>
            <a:rPr lang="vi-VN" sz="1800" dirty="0" smtClean="0"/>
            <a: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smtClean="0"/>
            <a:t>Codec là định dạng giúp mã hóa và giải mã các luồng dữ liệu.</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vi-VN" sz="1800" dirty="0" smtClean="0"/>
            <a:t>Các </a:t>
          </a:r>
          <a:r>
            <a:rPr lang="vi-VN" sz="1800" dirty="0" err="1" smtClean="0"/>
            <a:t>codec</a:t>
          </a:r>
          <a:r>
            <a:rPr lang="vi-VN" sz="1800" dirty="0" smtClean="0"/>
            <a:t> khác nhau sẽ cho chất lượng nén khác nhau.</a:t>
          </a:r>
          <a:endParaRPr lang="en-US" sz="180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vi-VN" sz="1800" dirty="0" err="1" smtClean="0"/>
            <a:t>Codec</a:t>
          </a:r>
          <a:r>
            <a:rPr lang="vi-VN" sz="1800" dirty="0" smtClean="0"/>
            <a:t> của cả </a:t>
          </a:r>
          <a:r>
            <a:rPr lang="vi-VN" sz="1800" dirty="0" err="1" smtClean="0"/>
            <a:t>audio</a:t>
          </a:r>
          <a:r>
            <a:rPr lang="vi-VN" sz="1800" dirty="0" smtClean="0"/>
            <a:t> và </a:t>
          </a:r>
          <a:r>
            <a:rPr lang="vi-VN" sz="1800" dirty="0" err="1" smtClean="0"/>
            <a:t>video</a:t>
          </a:r>
          <a:r>
            <a:rPr lang="vi-VN" sz="1800" dirty="0" smtClean="0"/>
            <a:t> có thể được lưu trữ trong cùng một định dạng </a:t>
          </a:r>
          <a:r>
            <a:rPr lang="vi-VN" sz="1800" dirty="0" err="1" smtClean="0"/>
            <a:t>file</a:t>
          </a:r>
          <a:r>
            <a:rPr lang="vi-VN" sz="1800" dirty="0" smtClean="0"/>
            <a:t>.</a:t>
          </a:r>
          <a:endParaRPr lang="en-US" sz="1800" dirty="0"/>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4AEC5387-830E-4EB4-A478-BBA3AEE76E3F}">
      <dgm:prSet phldrT="[Text]"/>
      <dgm:spPr/>
      <dgm:t>
        <a:bodyPr/>
        <a:lstStyle/>
        <a:p>
          <a:r>
            <a:rPr lang="en-US" dirty="0" smtClean="0"/>
            <a:t>Mỗi một định dạng file (</a:t>
          </a:r>
          <a:r>
            <a:rPr lang="en-US" dirty="0" err="1" smtClean="0"/>
            <a:t>vd</a:t>
          </a:r>
          <a:r>
            <a:rPr lang="en-US" dirty="0" smtClean="0"/>
            <a:t>: .</a:t>
          </a:r>
          <a:r>
            <a:rPr lang="en-US" dirty="0" err="1" smtClean="0"/>
            <a:t>avi</a:t>
          </a:r>
          <a:r>
            <a:rPr lang="en-US" dirty="0" smtClean="0"/>
            <a:t>, .</a:t>
          </a:r>
          <a:r>
            <a:rPr lang="en-US" dirty="0" err="1" smtClean="0"/>
            <a:t>flv</a:t>
          </a:r>
          <a:r>
            <a:rPr lang="en-US" dirty="0" smtClean="0"/>
            <a:t>, ...) có thể sử dụng những loại codec khác nhau cho cả audio và video.                                                .</a:t>
          </a:r>
          <a:endParaRPr lang="en-US" dirty="0"/>
        </a:p>
      </dgm:t>
    </dgm:pt>
    <dgm:pt modelId="{E51A89E9-FC36-4047-BDC7-B97E3678CEC1}" type="parTrans" cxnId="{EA915FFE-9923-44E1-9BF6-8A4E81A6209B}">
      <dgm:prSet/>
      <dgm:spPr/>
      <dgm:t>
        <a:bodyPr/>
        <a:lstStyle/>
        <a:p>
          <a:endParaRPr lang="en-US"/>
        </a:p>
      </dgm:t>
    </dgm:pt>
    <dgm:pt modelId="{19A01DF0-7E2E-416D-AFF6-E7C01F13AFD7}" type="sibTrans" cxnId="{EA915FFE-9923-44E1-9BF6-8A4E81A6209B}">
      <dgm:prSet/>
      <dgm:spPr/>
      <dgm:t>
        <a:bodyPr/>
        <a:lstStyle/>
        <a:p>
          <a:endParaRPr lang="en-US"/>
        </a:p>
      </dgm:t>
    </dgm:pt>
    <dgm:pt modelId="{04BD5913-3AD6-4BCB-9DA5-BA2E139E8F36}">
      <dgm:prSet phldrT="[Text]"/>
      <dgm:spPr/>
      <dgm:t>
        <a:bodyPr/>
        <a:lstStyle/>
        <a:p>
          <a:r>
            <a:rPr lang="vi-VN" dirty="0" smtClean="0"/>
            <a:t>Các trình duyệt khác nhau sẽ hỗ trợ những định dạng </a:t>
          </a:r>
          <a:r>
            <a:rPr lang="vi-VN" dirty="0" err="1" smtClean="0"/>
            <a:t>file</a:t>
          </a:r>
          <a:r>
            <a:rPr lang="vi-VN" dirty="0" smtClean="0"/>
            <a:t> khác nhau. </a:t>
          </a:r>
          <a:r>
            <a:rPr lang="vi-VN" dirty="0" err="1" smtClean="0"/>
            <a:t>WebM</a:t>
          </a:r>
          <a:r>
            <a:rPr lang="vi-VN" dirty="0" smtClean="0"/>
            <a:t> là một định dạng </a:t>
          </a:r>
          <a:r>
            <a:rPr lang="vi-VN" dirty="0" err="1" smtClean="0"/>
            <a:t>video</a:t>
          </a:r>
          <a:r>
            <a:rPr lang="vi-VN" dirty="0" smtClean="0"/>
            <a:t> được hỗ trợ bởi </a:t>
          </a:r>
          <a:r>
            <a:rPr lang="vi-VN" dirty="0" err="1" smtClean="0"/>
            <a:t>Google</a:t>
          </a:r>
          <a:r>
            <a:rPr lang="vi-VN" dirty="0" smtClean="0"/>
            <a:t>.</a:t>
          </a:r>
          <a:endParaRPr lang="en-US" dirty="0"/>
        </a:p>
      </dgm:t>
    </dgm:pt>
    <dgm:pt modelId="{8CCC24B6-BA33-430A-B6A3-329309197826}" type="parTrans" cxnId="{92513640-EA34-43B2-990C-41F0230A5E53}">
      <dgm:prSet/>
      <dgm:spPr/>
      <dgm:t>
        <a:bodyPr/>
        <a:lstStyle/>
        <a:p>
          <a:endParaRPr lang="en-US"/>
        </a:p>
      </dgm:t>
    </dgm:pt>
    <dgm:pt modelId="{F109264E-F47C-4435-BC6C-71579E1C4991}" type="sibTrans" cxnId="{92513640-EA34-43B2-990C-41F0230A5E53}">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57414"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6" custScaleY="57863" custLinFactNeighborY="-4913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6" custScaleY="71416" custLinFactNeighborY="-39831">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6" custScaleY="54796" custLinFactNeighborY="-33282">
        <dgm:presLayoutVars>
          <dgm:chMax val="0"/>
          <dgm:bulletEnabled val="1"/>
        </dgm:presLayoutVars>
      </dgm:prSet>
      <dgm:spPr/>
      <dgm:t>
        <a:bodyPr/>
        <a:lstStyle/>
        <a:p>
          <a:endParaRPr lang="en-US"/>
        </a:p>
      </dgm:t>
    </dgm:pt>
    <dgm:pt modelId="{D419E964-C5D1-4C78-BC86-AD97079E9F89}" type="pres">
      <dgm:prSet presAssocID="{EC61F38A-05D6-4441-9285-A8BDCD35A03E}" presName="spacer" presStyleCnt="0"/>
      <dgm:spPr/>
    </dgm:pt>
    <dgm:pt modelId="{0207AF43-1E87-4B52-B512-821B850614C8}" type="pres">
      <dgm:prSet presAssocID="{4AEC5387-830E-4EB4-A478-BBA3AEE76E3F}" presName="parentText" presStyleLbl="node1" presStyleIdx="4" presStyleCnt="6" custScaleY="54796" custLinFactNeighborY="-18246">
        <dgm:presLayoutVars>
          <dgm:chMax val="0"/>
          <dgm:bulletEnabled val="1"/>
        </dgm:presLayoutVars>
      </dgm:prSet>
      <dgm:spPr/>
      <dgm:t>
        <a:bodyPr/>
        <a:lstStyle/>
        <a:p>
          <a:endParaRPr lang="en-US"/>
        </a:p>
      </dgm:t>
    </dgm:pt>
    <dgm:pt modelId="{D06C547F-9083-4B7A-9F57-25625C525381}" type="pres">
      <dgm:prSet presAssocID="{19A01DF0-7E2E-416D-AFF6-E7C01F13AFD7}" presName="spacer" presStyleCnt="0"/>
      <dgm:spPr/>
    </dgm:pt>
    <dgm:pt modelId="{CE98D906-76F1-499E-9B81-854031EE983E}" type="pres">
      <dgm:prSet presAssocID="{04BD5913-3AD6-4BCB-9DA5-BA2E139E8F36}" presName="parentText" presStyleLbl="node1" presStyleIdx="5" presStyleCnt="6" custScaleY="54796" custLinFactNeighborY="-12836">
        <dgm:presLayoutVars>
          <dgm:chMax val="0"/>
          <dgm:bulletEnabled val="1"/>
        </dgm:presLayoutVars>
      </dgm:prSet>
      <dgm:spPr/>
      <dgm:t>
        <a:bodyPr/>
        <a:lstStyle/>
        <a:p>
          <a:endParaRPr lang="en-US"/>
        </a:p>
      </dgm:t>
    </dgm:pt>
  </dgm:ptLst>
  <dgm:cxnLst>
    <dgm:cxn modelId="{E8D95785-E9E4-4618-B268-C90282AF6172}" srcId="{D32F8FCF-EDF2-4321-B49C-D5DF3D295B52}" destId="{562882C0-AB97-4E3B-8D46-8E574B04BE56}" srcOrd="2" destOrd="0" parTransId="{22DAB85A-2AC9-4DDD-B986-E5A7070B9054}" sibTransId="{7363CEF2-942E-416F-BE41-E1618140DA9E}"/>
    <dgm:cxn modelId="{0C74444F-8974-4E04-A631-B01DAF6CFC14}" type="presOf" srcId="{D32F8FCF-EDF2-4321-B49C-D5DF3D295B52}" destId="{9FF9BD46-DE44-4B30-80ED-AC3A9E213A06}" srcOrd="0" destOrd="0" presId="urn:microsoft.com/office/officeart/2005/8/layout/vList2"/>
    <dgm:cxn modelId="{D4ADFC39-7764-46E9-AA97-59588949AD2F}" type="presOf" srcId="{04BD5913-3AD6-4BCB-9DA5-BA2E139E8F36}" destId="{CE98D906-76F1-499E-9B81-854031EE983E}" srcOrd="0" destOrd="0" presId="urn:microsoft.com/office/officeart/2005/8/layout/vList2"/>
    <dgm:cxn modelId="{141F65A4-02D1-4F7B-9465-7C5828B7292D}" type="presOf" srcId="{562882C0-AB97-4E3B-8D46-8E574B04BE56}" destId="{A6445519-E36D-458F-8F29-D286534B965D}"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92513640-EA34-43B2-990C-41F0230A5E53}" srcId="{D32F8FCF-EDF2-4321-B49C-D5DF3D295B52}" destId="{04BD5913-3AD6-4BCB-9DA5-BA2E139E8F36}" srcOrd="5" destOrd="0" parTransId="{8CCC24B6-BA33-430A-B6A3-329309197826}" sibTransId="{F109264E-F47C-4435-BC6C-71579E1C4991}"/>
    <dgm:cxn modelId="{EC90D957-0420-4F9F-B46E-78A7F7B0F39E}" srcId="{D32F8FCF-EDF2-4321-B49C-D5DF3D295B52}" destId="{4E1CD5B7-2CF3-44AA-979B-6F420433627D}" srcOrd="0" destOrd="0" parTransId="{FBC00986-3EA4-4861-B52A-BDA881DCC91F}" sibTransId="{2809EA95-811D-4B67-9AD8-C4A1090D9C07}"/>
    <dgm:cxn modelId="{EA915FFE-9923-44E1-9BF6-8A4E81A6209B}" srcId="{D32F8FCF-EDF2-4321-B49C-D5DF3D295B52}" destId="{4AEC5387-830E-4EB4-A478-BBA3AEE76E3F}" srcOrd="4" destOrd="0" parTransId="{E51A89E9-FC36-4047-BDC7-B97E3678CEC1}" sibTransId="{19A01DF0-7E2E-416D-AFF6-E7C01F13AFD7}"/>
    <dgm:cxn modelId="{9E005E38-5D32-4F69-BFA1-225533548C29}" type="presOf" srcId="{4AEC5387-830E-4EB4-A478-BBA3AEE76E3F}" destId="{0207AF43-1E87-4B52-B512-821B850614C8}" srcOrd="0" destOrd="0" presId="urn:microsoft.com/office/officeart/2005/8/layout/vList2"/>
    <dgm:cxn modelId="{C92783EE-E000-4ACD-94FE-898E4FD67B9F}" type="presOf" srcId="{3AE01816-02F0-4E5D-8DB9-B311CF7DB920}" destId="{8A752F96-26E5-4BA9-82C5-29DB2F211C5D}" srcOrd="0" destOrd="0" presId="urn:microsoft.com/office/officeart/2005/8/layout/vList2"/>
    <dgm:cxn modelId="{33E5C42F-3CDC-484E-92B8-87342DCB0B6C}" type="presOf" srcId="{FC2A7E5C-B22A-46C4-9AFD-A55CEAE725CE}" destId="{0256FAD6-365E-4CAB-8266-8CECC71F7F52}"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CA2A0348-1E3A-4EB4-8109-17D0C5FAD233}" type="presOf" srcId="{4E1CD5B7-2CF3-44AA-979B-6F420433627D}" destId="{388723AB-37EB-4EC2-B7B0-759657273835}" srcOrd="0" destOrd="0" presId="urn:microsoft.com/office/officeart/2005/8/layout/vList2"/>
    <dgm:cxn modelId="{B6B0062A-A7B8-414F-8516-4640CD01E923}" type="presParOf" srcId="{9FF9BD46-DE44-4B30-80ED-AC3A9E213A06}" destId="{388723AB-37EB-4EC2-B7B0-759657273835}" srcOrd="0" destOrd="0" presId="urn:microsoft.com/office/officeart/2005/8/layout/vList2"/>
    <dgm:cxn modelId="{0FB836A3-03E1-40FF-9ADE-CB02A7DC3090}" type="presParOf" srcId="{9FF9BD46-DE44-4B30-80ED-AC3A9E213A06}" destId="{D877BAB3-7DBF-46AB-A039-BE8C107F0C8C}" srcOrd="1" destOrd="0" presId="urn:microsoft.com/office/officeart/2005/8/layout/vList2"/>
    <dgm:cxn modelId="{1970950F-4D8F-496F-8F26-466240D5FC51}" type="presParOf" srcId="{9FF9BD46-DE44-4B30-80ED-AC3A9E213A06}" destId="{0256FAD6-365E-4CAB-8266-8CECC71F7F52}" srcOrd="2" destOrd="0" presId="urn:microsoft.com/office/officeart/2005/8/layout/vList2"/>
    <dgm:cxn modelId="{04390E45-1B72-4025-B6E3-430A9341E832}" type="presParOf" srcId="{9FF9BD46-DE44-4B30-80ED-AC3A9E213A06}" destId="{C88DBDBC-73BA-40D4-ACAA-61468FA8920B}" srcOrd="3" destOrd="0" presId="urn:microsoft.com/office/officeart/2005/8/layout/vList2"/>
    <dgm:cxn modelId="{AC44B0D4-A38C-49D3-9CA0-30D3802A141F}" type="presParOf" srcId="{9FF9BD46-DE44-4B30-80ED-AC3A9E213A06}" destId="{A6445519-E36D-458F-8F29-D286534B965D}" srcOrd="4" destOrd="0" presId="urn:microsoft.com/office/officeart/2005/8/layout/vList2"/>
    <dgm:cxn modelId="{96600D58-D861-4A49-AF6C-3FE545CEE059}" type="presParOf" srcId="{9FF9BD46-DE44-4B30-80ED-AC3A9E213A06}" destId="{069B4023-C99C-44AB-AA8C-BFB348E78E59}" srcOrd="5" destOrd="0" presId="urn:microsoft.com/office/officeart/2005/8/layout/vList2"/>
    <dgm:cxn modelId="{89FEE2F3-5FC8-4444-89CB-E3370817E70F}" type="presParOf" srcId="{9FF9BD46-DE44-4B30-80ED-AC3A9E213A06}" destId="{8A752F96-26E5-4BA9-82C5-29DB2F211C5D}" srcOrd="6" destOrd="0" presId="urn:microsoft.com/office/officeart/2005/8/layout/vList2"/>
    <dgm:cxn modelId="{29A15A90-BB04-4546-9CA7-180442E2FCF1}" type="presParOf" srcId="{9FF9BD46-DE44-4B30-80ED-AC3A9E213A06}" destId="{D419E964-C5D1-4C78-BC86-AD97079E9F89}" srcOrd="7" destOrd="0" presId="urn:microsoft.com/office/officeart/2005/8/layout/vList2"/>
    <dgm:cxn modelId="{CA7577CC-37CE-4FC5-BC5C-9531CA72128A}" type="presParOf" srcId="{9FF9BD46-DE44-4B30-80ED-AC3A9E213A06}" destId="{0207AF43-1E87-4B52-B512-821B850614C8}" srcOrd="8" destOrd="0" presId="urn:microsoft.com/office/officeart/2005/8/layout/vList2"/>
    <dgm:cxn modelId="{BA4AC76F-573F-442A-9513-D7C6D0D19904}" type="presParOf" srcId="{9FF9BD46-DE44-4B30-80ED-AC3A9E213A06}" destId="{D06C547F-9083-4B7A-9F57-25625C525381}" srcOrd="9" destOrd="0" presId="urn:microsoft.com/office/officeart/2005/8/layout/vList2"/>
    <dgm:cxn modelId="{07C1CEC2-CEFC-4FBA-97A9-40E589D251EA}" type="presParOf" srcId="{9FF9BD46-DE44-4B30-80ED-AC3A9E213A06}" destId="{CE98D906-76F1-499E-9B81-854031EE983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smtClean="0"/>
            <a:t>Các thuộc tính cung cấp thêm thông tin về thẻ cho trình duyệt.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CA7A1361-B9C6-48CC-8108-C8DF81913C68}">
      <dgm:prSet phldrT="[Text]" custT="1"/>
      <dgm:spPr/>
      <dgm:t>
        <a:bodyPr/>
        <a:lstStyle/>
        <a:p>
          <a:r>
            <a:rPr lang="en-US" sz="1800" dirty="0" smtClean="0"/>
            <a:t>HTML5 có khá nhiều thuộc tính giúp điều khiển hiển thị và thực hiện các chức năng phát nhạc.</a:t>
          </a:r>
          <a:endParaRPr lang="en-US" sz="1800" dirty="0"/>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80CEC051-D73D-4153-992C-DE885F90A715}">
      <dgm:prSet phldrT="[Text]" custT="1"/>
      <dgm:spPr/>
      <dgm:t>
        <a:bodyPr/>
        <a:lstStyle/>
        <a:p>
          <a:endParaRPr lang="en-US" sz="1800" dirty="0" smtClean="0"/>
        </a:p>
        <a:p>
          <a:r>
            <a:rPr lang="vi-VN" sz="1800" dirty="0" smtClean="0"/>
            <a:t>Dưới đây là danh sách các thuộc tính của phần tử &lt;</a:t>
          </a:r>
          <a:r>
            <a:rPr lang="vi-VN" sz="1800" dirty="0" err="1" smtClean="0"/>
            <a:t>audio</a:t>
          </a:r>
          <a:r>
            <a:rPr lang="vi-VN" sz="1800" dirty="0" smtClean="0"/>
            <a:t>&gt;:</a:t>
          </a:r>
          <a:endParaRPr lang="en-US" sz="1800" dirty="0" smtClean="0"/>
        </a:p>
        <a:p>
          <a:endParaRPr lang="en-US" sz="2000" dirty="0"/>
        </a:p>
      </dgm:t>
    </dgm:pt>
    <dgm:pt modelId="{33D79060-E51F-43DF-92E7-A6DF18225933}" type="parTrans" cxnId="{AF3A997C-FBB9-405A-BEF2-EC5EA01241EB}">
      <dgm:prSet/>
      <dgm:spPr/>
      <dgm:t>
        <a:bodyPr/>
        <a:lstStyle/>
        <a:p>
          <a:endParaRPr lang="en-US"/>
        </a:p>
      </dgm:t>
    </dgm:pt>
    <dgm:pt modelId="{2545E7A6-1DD0-4174-8B54-F63CD2241B39}" type="sibTrans" cxnId="{AF3A997C-FBB9-405A-BEF2-EC5EA01241EB}">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custScaleY="78718" custLinFactNeighborY="-39443">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3" custScaleY="70166" custLinFactNeighborY="-67890">
        <dgm:presLayoutVars>
          <dgm:chMax val="0"/>
          <dgm:bulletEnabled val="1"/>
        </dgm:presLayoutVars>
      </dgm:prSet>
      <dgm:spPr/>
      <dgm:t>
        <a:bodyPr/>
        <a:lstStyle/>
        <a:p>
          <a:endParaRPr lang="en-US"/>
        </a:p>
      </dgm:t>
    </dgm:pt>
  </dgm:ptLst>
  <dgm:cxnLst>
    <dgm:cxn modelId="{DF4A914B-CBA2-4B25-8C70-69597ED4E9F1}" type="presOf" srcId="{D32F8FCF-EDF2-4321-B49C-D5DF3D295B52}" destId="{9FF9BD46-DE44-4B30-80ED-AC3A9E213A06}"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8D88815E-9967-4ADF-BF48-875930A4E498}"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2" destOrd="0" parTransId="{33D79060-E51F-43DF-92E7-A6DF18225933}" sibTransId="{2545E7A6-1DD0-4174-8B54-F63CD2241B39}"/>
    <dgm:cxn modelId="{B5370132-C1B6-4B55-8EE2-92B3D81E7960}" type="presOf" srcId="{4E1CD5B7-2CF3-44AA-979B-6F420433627D}" destId="{388723AB-37EB-4EC2-B7B0-759657273835}" srcOrd="0" destOrd="0" presId="urn:microsoft.com/office/officeart/2005/8/layout/vList2"/>
    <dgm:cxn modelId="{962331E0-917A-44DF-8A0F-60D8F59C4CE4}" type="presOf" srcId="{CA7A1361-B9C6-48CC-8108-C8DF81913C68}" destId="{0C571DEC-BED2-40D9-8AFF-168AE829B055}" srcOrd="0" destOrd="0" presId="urn:microsoft.com/office/officeart/2005/8/layout/vList2"/>
    <dgm:cxn modelId="{83D27D64-7A7E-4F2F-ADCC-763244DC8486}" type="presParOf" srcId="{9FF9BD46-DE44-4B30-80ED-AC3A9E213A06}" destId="{388723AB-37EB-4EC2-B7B0-759657273835}" srcOrd="0" destOrd="0" presId="urn:microsoft.com/office/officeart/2005/8/layout/vList2"/>
    <dgm:cxn modelId="{A049317E-A73E-4FE3-BCC3-834EB3A888EE}" type="presParOf" srcId="{9FF9BD46-DE44-4B30-80ED-AC3A9E213A06}" destId="{840554CF-7206-48E6-9F76-055ADB387243}" srcOrd="1" destOrd="0" presId="urn:microsoft.com/office/officeart/2005/8/layout/vList2"/>
    <dgm:cxn modelId="{447F1046-F11D-403C-BFE1-A686F36E61E8}" type="presParOf" srcId="{9FF9BD46-DE44-4B30-80ED-AC3A9E213A06}" destId="{0C571DEC-BED2-40D9-8AFF-168AE829B055}" srcOrd="2" destOrd="0" presId="urn:microsoft.com/office/officeart/2005/8/layout/vList2"/>
    <dgm:cxn modelId="{511005C9-F888-49D2-B489-264CCBBCF0CD}" type="presParOf" srcId="{9FF9BD46-DE44-4B30-80ED-AC3A9E213A06}" destId="{E4C9B28E-019F-44A3-9A39-B1518A26C330}" srcOrd="3" destOrd="0" presId="urn:microsoft.com/office/officeart/2005/8/layout/vList2"/>
    <dgm:cxn modelId="{4DFA7572-2FBE-4216-88DE-CA79606CB4BD}" type="presParOf" srcId="{9FF9BD46-DE44-4B30-80ED-AC3A9E213A06}" destId="{5A5FECB6-0BC6-41D6-827F-189A6E0A10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smtClean="0"/>
            <a:t>Để phát audio trong các trình duyệt cũ, phải sử dụng thẻ &lt;embed&gt;.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smtClean="0"/>
            <a:t>Thẻ &lt;embed&gt; có 2 thuộc tính là: </a:t>
          </a:r>
          <a:r>
            <a:rPr lang="en-US" sz="1800" dirty="0" err="1" smtClean="0"/>
            <a:t>src</a:t>
          </a:r>
          <a:r>
            <a:rPr lang="en-US" sz="1800" dirty="0" smtClean="0"/>
            <a:t> và </a:t>
          </a:r>
          <a:r>
            <a:rPr lang="en-US" sz="1800" dirty="0" err="1" smtClean="0"/>
            <a:t>autostart</a:t>
          </a:r>
          <a:r>
            <a:rPr lang="en-US" sz="1800" dirty="0" smtClean="0"/>
            <a:t>.</a:t>
          </a:r>
          <a:endParaRPr lang="en-US" sz="1800" dirty="0"/>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smtClean="0"/>
            <a:t>Thuộc tính </a:t>
          </a:r>
          <a:r>
            <a:rPr lang="en-US" sz="1800" dirty="0" err="1" smtClean="0"/>
            <a:t>src</a:t>
          </a:r>
          <a:r>
            <a:rPr lang="en-US" sz="1800" dirty="0" smtClean="0"/>
            <a:t> để chỉ định tên tệp audio nguồn.</a:t>
          </a:r>
          <a:endParaRPr lang="en-US" sz="1800" dirty="0"/>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vi-VN" sz="1800" dirty="0" smtClean="0"/>
            <a:t>Thuộc tính </a:t>
          </a:r>
          <a:r>
            <a:rPr lang="vi-VN" sz="1800" dirty="0" err="1" smtClean="0"/>
            <a:t>autostart</a:t>
          </a:r>
          <a:r>
            <a:rPr lang="vi-VN" sz="1800" dirty="0" smtClean="0"/>
            <a:t> cho phép </a:t>
          </a:r>
          <a:r>
            <a:rPr lang="vi-VN" sz="1800" dirty="0" err="1" smtClean="0"/>
            <a:t>audio</a:t>
          </a:r>
          <a:r>
            <a:rPr lang="vi-VN" sz="1800" dirty="0" smtClean="0"/>
            <a:t> được tự động phát ngay khi trang </a:t>
          </a:r>
          <a:r>
            <a:rPr lang="vi-VN" sz="1800" dirty="0" err="1" smtClean="0"/>
            <a:t>web</a:t>
          </a:r>
          <a:r>
            <a:rPr lang="vi-VN" sz="1800" dirty="0" smtClean="0"/>
            <a:t> nạp xong.</a:t>
          </a:r>
          <a:endParaRPr lang="en-US" sz="1800" dirty="0"/>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54893" custLinFactNeighborY="58265">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57863" custLinFactNeighborY="-5718">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4" custScaleY="59696" custLinFactNeighborY="-64064">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4" custScaleY="63015" custLinFactY="-5281" custLinFactNeighborY="-100000">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EC76BED5-1136-48E9-944E-B42097FABBC1}" type="presOf" srcId="{562882C0-AB97-4E3B-8D46-8E574B04BE56}" destId="{A6445519-E36D-458F-8F29-D286534B965D}" srcOrd="0" destOrd="0" presId="urn:microsoft.com/office/officeart/2005/8/layout/vList2"/>
    <dgm:cxn modelId="{930DDD87-2319-4198-8E9E-D0740FBA9FB5}" type="presOf" srcId="{4E1CD5B7-2CF3-44AA-979B-6F420433627D}" destId="{388723AB-37EB-4EC2-B7B0-759657273835}"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58ACA157-A1B6-48F5-AC0C-8B48BA6C771C}" type="presOf" srcId="{3AE01816-02F0-4E5D-8DB9-B311CF7DB920}" destId="{8A752F96-26E5-4BA9-82C5-29DB2F211C5D}" srcOrd="0" destOrd="0" presId="urn:microsoft.com/office/officeart/2005/8/layout/vList2"/>
    <dgm:cxn modelId="{17380285-96D6-4CB1-B7DD-6234D76C2FD6}" type="presOf" srcId="{FC2A7E5C-B22A-46C4-9AFD-A55CEAE725CE}" destId="{0256FAD6-365E-4CAB-8266-8CECC71F7F52}"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8D95785-E9E4-4618-B268-C90282AF6172}" srcId="{D32F8FCF-EDF2-4321-B49C-D5DF3D295B52}" destId="{562882C0-AB97-4E3B-8D46-8E574B04BE56}" srcOrd="2" destOrd="0" parTransId="{22DAB85A-2AC9-4DDD-B986-E5A7070B9054}" sibTransId="{7363CEF2-942E-416F-BE41-E1618140DA9E}"/>
    <dgm:cxn modelId="{B589018F-9D57-42A8-BE63-70D95AF06047}" type="presOf" srcId="{D32F8FCF-EDF2-4321-B49C-D5DF3D295B52}" destId="{9FF9BD46-DE44-4B30-80ED-AC3A9E213A06}" srcOrd="0" destOrd="0" presId="urn:microsoft.com/office/officeart/2005/8/layout/vList2"/>
    <dgm:cxn modelId="{A5841F94-A2F6-4376-8151-A91C14BD3A45}" type="presParOf" srcId="{9FF9BD46-DE44-4B30-80ED-AC3A9E213A06}" destId="{388723AB-37EB-4EC2-B7B0-759657273835}" srcOrd="0" destOrd="0" presId="urn:microsoft.com/office/officeart/2005/8/layout/vList2"/>
    <dgm:cxn modelId="{8430C472-22AE-4B09-81A3-3CBF7467171F}" type="presParOf" srcId="{9FF9BD46-DE44-4B30-80ED-AC3A9E213A06}" destId="{D877BAB3-7DBF-46AB-A039-BE8C107F0C8C}" srcOrd="1" destOrd="0" presId="urn:microsoft.com/office/officeart/2005/8/layout/vList2"/>
    <dgm:cxn modelId="{7F91325A-BDEE-4DC1-B693-3BE3D56FAA0B}" type="presParOf" srcId="{9FF9BD46-DE44-4B30-80ED-AC3A9E213A06}" destId="{0256FAD6-365E-4CAB-8266-8CECC71F7F52}" srcOrd="2" destOrd="0" presId="urn:microsoft.com/office/officeart/2005/8/layout/vList2"/>
    <dgm:cxn modelId="{ADE5D7F7-5F06-4571-BC5A-0CF621A33BD1}" type="presParOf" srcId="{9FF9BD46-DE44-4B30-80ED-AC3A9E213A06}" destId="{C88DBDBC-73BA-40D4-ACAA-61468FA8920B}" srcOrd="3" destOrd="0" presId="urn:microsoft.com/office/officeart/2005/8/layout/vList2"/>
    <dgm:cxn modelId="{CB427716-E446-4CD0-B690-4E41E244F609}" type="presParOf" srcId="{9FF9BD46-DE44-4B30-80ED-AC3A9E213A06}" destId="{A6445519-E36D-458F-8F29-D286534B965D}" srcOrd="4" destOrd="0" presId="urn:microsoft.com/office/officeart/2005/8/layout/vList2"/>
    <dgm:cxn modelId="{8355BE29-5519-42A1-87A5-22E99C378535}" type="presParOf" srcId="{9FF9BD46-DE44-4B30-80ED-AC3A9E213A06}" destId="{069B4023-C99C-44AB-AA8C-BFB348E78E59}" srcOrd="5" destOrd="0" presId="urn:microsoft.com/office/officeart/2005/8/layout/vList2"/>
    <dgm:cxn modelId="{4F75F597-B273-4EC4-A330-CFC75560934C}" type="presParOf" srcId="{9FF9BD46-DE44-4B30-80ED-AC3A9E213A06}" destId="{8A752F96-26E5-4BA9-82C5-29DB2F211C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vi-VN" sz="1800" dirty="0" smtClean="0"/>
            <a:t>Dưới đây là danh sách các thuộc tính của phần tử </a:t>
          </a:r>
          <a:r>
            <a:rPr lang="vi-VN" sz="1800" dirty="0" err="1" smtClean="0"/>
            <a:t>video</a:t>
          </a:r>
          <a:r>
            <a:rPr lang="en-US" sz="1800" dirty="0" smtClean="0"/>
            <a:t>:</a:t>
          </a:r>
          <a:endParaRPr lang="en-US" sz="1800" dirty="0"/>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67376" custLinFactY="-24855" custLinFactNeighborY="-100000">
        <dgm:presLayoutVars>
          <dgm:chMax val="0"/>
          <dgm:bulletEnabled val="1"/>
        </dgm:presLayoutVars>
      </dgm:prSet>
      <dgm:spPr/>
      <dgm:t>
        <a:bodyPr/>
        <a:lstStyle/>
        <a:p>
          <a:endParaRPr lang="en-US"/>
        </a:p>
      </dgm:t>
    </dgm:pt>
  </dgm:ptLst>
  <dgm:cxnLst>
    <dgm:cxn modelId="{7B1E2338-4606-4A94-8D9B-A5A89DD273B5}"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FDCB953C-0609-4D99-8252-EF63E40B41B9}" type="presOf" srcId="{D32F8FCF-EDF2-4321-B49C-D5DF3D295B52}" destId="{9FF9BD46-DE44-4B30-80ED-AC3A9E213A06}" srcOrd="0" destOrd="0" presId="urn:microsoft.com/office/officeart/2005/8/layout/vList2"/>
    <dgm:cxn modelId="{25571389-DC80-479B-9F5B-C96B7A60730C}"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b="1" dirty="0" err="1" smtClean="0"/>
            <a:t>None</a:t>
          </a:r>
          <a:r>
            <a:rPr lang="vi-VN" sz="1800" b="1" dirty="0" smtClean="0"/>
            <a:t> - Cho phép trình duyệt chỉ nạp nội dung trang </a:t>
          </a:r>
          <a:r>
            <a:rPr lang="vi-VN" sz="1800" b="1" dirty="0" err="1" smtClean="0"/>
            <a:t>web</a:t>
          </a:r>
          <a:r>
            <a:rPr lang="vi-VN" sz="1800" b="1" dirty="0" smtClean="0"/>
            <a:t>, </a:t>
          </a:r>
          <a:r>
            <a:rPr lang="vi-VN" sz="1800" b="1" dirty="0" err="1" smtClean="0"/>
            <a:t>video</a:t>
          </a:r>
          <a:r>
            <a:rPr lang="vi-VN" sz="1800" b="1" dirty="0" smtClean="0"/>
            <a:t> sẽ chỉ được nạp khi các nội dung khác đã nạp xong.</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en-US" sz="1800" b="1" dirty="0" smtClean="0"/>
            <a:t>Metadata - Chỉ nạp phần thông tin mô tả của video trong khi nạp trang web.</a:t>
          </a:r>
          <a:endParaRPr lang="en-US" sz="1800" dirty="0"/>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562882C0-AB97-4E3B-8D46-8E574B04BE56}">
      <dgm:prSet phldrT="[Text]" custT="1"/>
      <dgm:spPr/>
      <dgm:t>
        <a:bodyPr/>
        <a:lstStyle/>
        <a:p>
          <a:r>
            <a:rPr lang="en-US" sz="1800" b="1" dirty="0" smtClean="0"/>
            <a:t>Auto - đây là giá trị mặc định, cho phép trình duyệt nạp video ngay trong khi đang nạp các nội dung khác.</a:t>
          </a:r>
          <a:endParaRPr lang="en-US" sz="1800" dirty="0"/>
        </a:p>
      </dgm:t>
    </dgm:pt>
    <dgm:pt modelId="{22DAB85A-2AC9-4DDD-B986-E5A7070B9054}" type="parTrans" cxnId="{E8D95785-E9E4-4618-B268-C90282AF6172}">
      <dgm:prSet/>
      <dgm:spPr/>
      <dgm:t>
        <a:bodyPr/>
        <a:lstStyle/>
        <a:p>
          <a:endParaRPr lang="en-US" sz="1800">
            <a:solidFill>
              <a:schemeClr val="tx1"/>
            </a:solidFill>
          </a:endParaRPr>
        </a:p>
      </dgm:t>
    </dgm:pt>
    <dgm:pt modelId="{7363CEF2-942E-416F-BE41-E1618140DA9E}" type="sibTrans" cxnId="{E8D95785-E9E4-4618-B268-C90282AF6172}">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58685" custLinFactNeighborY="41885">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52933" custLinFactNeighborY="4319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67666" custLinFactY="47889" custLinFactNeighborY="100000">
        <dgm:presLayoutVars>
          <dgm:chMax val="0"/>
          <dgm:bulletEnabled val="1"/>
        </dgm:presLayoutVars>
      </dgm:prSet>
      <dgm:spPr/>
      <dgm:t>
        <a:bodyPr/>
        <a:lstStyle/>
        <a:p>
          <a:endParaRPr lang="en-US"/>
        </a:p>
      </dgm:t>
    </dgm:pt>
  </dgm:ptLst>
  <dgm:cxnLst>
    <dgm:cxn modelId="{E13B98BE-D172-4770-B193-DFAAAA9F3926}" type="presOf" srcId="{FC2A7E5C-B22A-46C4-9AFD-A55CEAE725CE}" destId="{0256FAD6-365E-4CAB-8266-8CECC71F7F52}" srcOrd="0" destOrd="0" presId="urn:microsoft.com/office/officeart/2005/8/layout/vList2"/>
    <dgm:cxn modelId="{001E85E4-B13D-4265-BEAC-79717823EBCB}" type="presOf" srcId="{562882C0-AB97-4E3B-8D46-8E574B04BE56}" destId="{A6445519-E36D-458F-8F29-D286534B96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C90D957-0420-4F9F-B46E-78A7F7B0F39E}" srcId="{D32F8FCF-EDF2-4321-B49C-D5DF3D295B52}" destId="{4E1CD5B7-2CF3-44AA-979B-6F420433627D}" srcOrd="0" destOrd="0" parTransId="{FBC00986-3EA4-4861-B52A-BDA881DCC91F}" sibTransId="{2809EA95-811D-4B67-9AD8-C4A1090D9C07}"/>
    <dgm:cxn modelId="{96F22DD3-578F-45E4-9898-98E3C5F5C213}" type="presOf" srcId="{4E1CD5B7-2CF3-44AA-979B-6F420433627D}" destId="{388723AB-37EB-4EC2-B7B0-759657273835}" srcOrd="0" destOrd="0" presId="urn:microsoft.com/office/officeart/2005/8/layout/vList2"/>
    <dgm:cxn modelId="{EEBAE29C-FE3B-432A-B829-235983127EBF}" type="presOf" srcId="{D32F8FCF-EDF2-4321-B49C-D5DF3D295B52}" destId="{9FF9BD46-DE44-4B30-80ED-AC3A9E213A06}"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05D63654-FD9C-414F-8EF9-D5DD17FB891C}" type="presParOf" srcId="{9FF9BD46-DE44-4B30-80ED-AC3A9E213A06}" destId="{388723AB-37EB-4EC2-B7B0-759657273835}" srcOrd="0" destOrd="0" presId="urn:microsoft.com/office/officeart/2005/8/layout/vList2"/>
    <dgm:cxn modelId="{11DA61AE-191B-4CFC-8920-82462EA6BE41}" type="presParOf" srcId="{9FF9BD46-DE44-4B30-80ED-AC3A9E213A06}" destId="{D877BAB3-7DBF-46AB-A039-BE8C107F0C8C}" srcOrd="1" destOrd="0" presId="urn:microsoft.com/office/officeart/2005/8/layout/vList2"/>
    <dgm:cxn modelId="{37E989A4-A7B7-4BF3-A1C0-98E5960A7657}" type="presParOf" srcId="{9FF9BD46-DE44-4B30-80ED-AC3A9E213A06}" destId="{0256FAD6-365E-4CAB-8266-8CECC71F7F52}" srcOrd="2" destOrd="0" presId="urn:microsoft.com/office/officeart/2005/8/layout/vList2"/>
    <dgm:cxn modelId="{20219456-B45B-4AA9-B3CD-70C4BE6A385A}" type="presParOf" srcId="{9FF9BD46-DE44-4B30-80ED-AC3A9E213A06}" destId="{C88DBDBC-73BA-40D4-ACAA-61468FA8920B}" srcOrd="3" destOrd="0" presId="urn:microsoft.com/office/officeart/2005/8/layout/vList2"/>
    <dgm:cxn modelId="{5C8E2849-5484-4157-86F4-38DE88C37169}"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b="1" dirty="0" err="1" smtClean="0"/>
            <a:t>Ogg</a:t>
          </a:r>
          <a:r>
            <a:rPr lang="vi-VN" sz="1800" b="1" dirty="0" smtClean="0"/>
            <a:t>/</a:t>
          </a:r>
          <a:r>
            <a:rPr lang="vi-VN" sz="1800" b="1" dirty="0" err="1" smtClean="0"/>
            <a:t>Theora</a:t>
          </a:r>
          <a:r>
            <a:rPr lang="vi-VN" sz="1800" b="1" dirty="0" smtClean="0"/>
            <a:t> - là định dạng mã mở được cung cấp miễn phí. Định dạng này được hỗ trợ bởi các trình duyệt như: </a:t>
          </a:r>
          <a:r>
            <a:rPr lang="vi-VN" sz="1800" b="1" dirty="0" err="1" smtClean="0"/>
            <a:t>Opera</a:t>
          </a:r>
          <a:r>
            <a:rPr lang="vi-VN" sz="1800" b="1" dirty="0" smtClean="0"/>
            <a:t>, </a:t>
          </a:r>
          <a:r>
            <a:rPr lang="vi-VN" sz="1800" b="1" dirty="0" err="1" smtClean="0"/>
            <a:t>Chrome</a:t>
          </a:r>
          <a:r>
            <a:rPr lang="vi-VN" sz="1800" b="1" dirty="0" smtClean="0"/>
            <a:t>, và </a:t>
          </a:r>
          <a:r>
            <a:rPr lang="vi-VN" sz="1800" b="1" dirty="0" err="1" smtClean="0"/>
            <a:t>FireFox</a:t>
          </a:r>
          <a:r>
            <a:rPr lang="vi-VN" sz="1800" b="1" dirty="0" smtClean="0"/>
            <a:t>.</a:t>
          </a:r>
          <a:endParaRPr lang="en-US" sz="1800" dirty="0"/>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vi-VN" sz="1800" b="1" dirty="0" err="1" smtClean="0"/>
            <a:t>WebM</a:t>
          </a:r>
          <a:r>
            <a:rPr lang="vi-VN" sz="1800" b="1" dirty="0" smtClean="0"/>
            <a:t> - được cung cấp miễn phí bởi </a:t>
          </a:r>
          <a:r>
            <a:rPr lang="vi-VN" sz="1800" b="1" dirty="0" err="1" smtClean="0"/>
            <a:t>Google</a:t>
          </a:r>
          <a:r>
            <a:rPr lang="vi-VN" sz="1800" b="1" dirty="0" smtClean="0"/>
            <a:t>. Định dạng này được hỗ trợ bởi các trình duyệt như: </a:t>
          </a:r>
          <a:r>
            <a:rPr lang="vi-VN" sz="1800" b="1" dirty="0" err="1" smtClean="0"/>
            <a:t>Opera</a:t>
          </a:r>
          <a:r>
            <a:rPr lang="vi-VN" sz="1800" b="1" dirty="0" smtClean="0"/>
            <a:t>, </a:t>
          </a:r>
          <a:r>
            <a:rPr lang="vi-VN" sz="1800" b="1" dirty="0" err="1" smtClean="0"/>
            <a:t>Chrome</a:t>
          </a:r>
          <a:r>
            <a:rPr lang="vi-VN" sz="1800" b="1" dirty="0" smtClean="0"/>
            <a:t>, và </a:t>
          </a:r>
          <a:r>
            <a:rPr lang="vi-VN" sz="1800" b="1" dirty="0" err="1" smtClean="0"/>
            <a:t>FireFox</a:t>
          </a:r>
          <a:r>
            <a:rPr lang="vi-VN" sz="1800" b="1" dirty="0" smtClean="0"/>
            <a:t>.</a:t>
          </a:r>
          <a:endParaRPr lang="en-US" sz="1800" dirty="0"/>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562882C0-AB97-4E3B-8D46-8E574B04BE56}">
      <dgm:prSet phldrT="[Text]" custT="1"/>
      <dgm:spPr/>
      <dgm:t>
        <a:bodyPr/>
        <a:lstStyle/>
        <a:p>
          <a:r>
            <a:rPr lang="vi-VN" sz="1800" b="1" dirty="0" smtClean="0"/>
            <a:t>H.264/MP4 - được hỗ trợ trên </a:t>
          </a:r>
          <a:r>
            <a:rPr lang="vi-VN" sz="1800" b="1" dirty="0" err="1" smtClean="0"/>
            <a:t>iPhone</a:t>
          </a:r>
          <a:r>
            <a:rPr lang="vi-VN" sz="1800" b="1" dirty="0" smtClean="0"/>
            <a:t> và các thiết bị </a:t>
          </a:r>
          <a:r>
            <a:rPr lang="vi-VN" sz="1800" b="1" dirty="0" err="1" smtClean="0"/>
            <a:t>Android</a:t>
          </a:r>
          <a:r>
            <a:rPr lang="vi-VN" sz="1800" b="1" dirty="0" smtClean="0"/>
            <a:t>.</a:t>
          </a:r>
          <a:endParaRPr lang="en-US" sz="1800" dirty="0"/>
        </a:p>
      </dgm:t>
    </dgm:pt>
    <dgm:pt modelId="{22DAB85A-2AC9-4DDD-B986-E5A7070B9054}" type="parTrans" cxnId="{E8D95785-E9E4-4618-B268-C90282AF6172}">
      <dgm:prSet/>
      <dgm:spPr/>
      <dgm:t>
        <a:bodyPr/>
        <a:lstStyle/>
        <a:p>
          <a:endParaRPr lang="en-US" sz="1800">
            <a:solidFill>
              <a:schemeClr val="tx1"/>
            </a:solidFill>
          </a:endParaRPr>
        </a:p>
      </dgm:t>
    </dgm:pt>
    <dgm:pt modelId="{7363CEF2-942E-416F-BE41-E1618140DA9E}" type="sibTrans" cxnId="{E8D95785-E9E4-4618-B268-C90282AF6172}">
      <dgm:prSet/>
      <dgm:spPr/>
      <dgm:t>
        <a:bodyPr/>
        <a:lstStyle/>
        <a:p>
          <a:endParaRPr lang="en-US" sz="1800">
            <a:solidFill>
              <a:schemeClr val="tx1"/>
            </a:solidFill>
          </a:endParaRPr>
        </a:p>
      </dgm:t>
    </dgm:pt>
    <dgm:pt modelId="{3B9427FD-0C46-4EA9-8038-6B70E9EC5A9E}">
      <dgm:prSet phldrT="[Text]" custT="1"/>
      <dgm:spPr/>
      <dgm:t>
        <a:bodyPr/>
        <a:lstStyle/>
        <a:p>
          <a:r>
            <a:rPr lang="en-US" sz="1800" b="1" dirty="0" smtClean="0"/>
            <a:t>Micro Video Controller - cho phép chuyển đổi định dạng video để có thể làm việc trên nhiều trình duyệt.</a:t>
          </a:r>
          <a:endParaRPr lang="en-US" sz="1800" dirty="0"/>
        </a:p>
      </dgm:t>
    </dgm:pt>
    <dgm:pt modelId="{68E74C13-5B42-4818-9551-012FD46673E4}" type="parTrans" cxnId="{07731B26-42F9-495A-A452-1A840899410A}">
      <dgm:prSet/>
      <dgm:spPr/>
      <dgm:t>
        <a:bodyPr/>
        <a:lstStyle/>
        <a:p>
          <a:endParaRPr lang="en-US"/>
        </a:p>
      </dgm:t>
    </dgm:pt>
    <dgm:pt modelId="{8BE3767F-0AFD-4BDD-B324-BA1D504264C8}" type="sibTrans" cxnId="{07731B26-42F9-495A-A452-1A840899410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71607" custLinFactNeighborY="67709">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66022" custLinFactNeighborY="3793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4" custScaleY="67666" custLinFactNeighborY="23198">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t>
        <a:bodyPr/>
        <a:lstStyle/>
        <a:p>
          <a:endParaRPr lang="en-US"/>
        </a:p>
      </dgm:t>
    </dgm:pt>
    <dgm:pt modelId="{DC4BDCA9-DE66-4112-8835-7FA7A62C91DA}" type="pres">
      <dgm:prSet presAssocID="{3B9427FD-0C46-4EA9-8038-6B70E9EC5A9E}" presName="parentText" presStyleLbl="node1" presStyleIdx="3" presStyleCnt="4" custScaleY="67666" custLinFactY="47889" custLinFactNeighborY="100000">
        <dgm:presLayoutVars>
          <dgm:chMax val="0"/>
          <dgm:bulletEnabled val="1"/>
        </dgm:presLayoutVars>
      </dgm:prSet>
      <dgm:spPr/>
      <dgm:t>
        <a:bodyPr/>
        <a:lstStyle/>
        <a:p>
          <a:endParaRPr lang="en-US"/>
        </a:p>
      </dgm:t>
    </dgm:pt>
  </dgm:ptLst>
  <dgm:cxnLst>
    <dgm:cxn modelId="{07731B26-42F9-495A-A452-1A840899410A}" srcId="{D32F8FCF-EDF2-4321-B49C-D5DF3D295B52}" destId="{3B9427FD-0C46-4EA9-8038-6B70E9EC5A9E}" srcOrd="3" destOrd="0" parTransId="{68E74C13-5B42-4818-9551-012FD46673E4}" sibTransId="{8BE3767F-0AFD-4BDD-B324-BA1D504264C8}"/>
    <dgm:cxn modelId="{E8D95785-E9E4-4618-B268-C90282AF6172}" srcId="{D32F8FCF-EDF2-4321-B49C-D5DF3D295B52}" destId="{562882C0-AB97-4E3B-8D46-8E574B04BE56}" srcOrd="2" destOrd="0" parTransId="{22DAB85A-2AC9-4DDD-B986-E5A7070B9054}" sibTransId="{7363CEF2-942E-416F-BE41-E1618140DA9E}"/>
    <dgm:cxn modelId="{E0561E3A-0EC1-4DD0-8F55-77EA0C3202DD}" type="presOf" srcId="{FC2A7E5C-B22A-46C4-9AFD-A55CEAE725CE}" destId="{0256FAD6-365E-4CAB-8266-8CECC71F7F52}" srcOrd="0" destOrd="0" presId="urn:microsoft.com/office/officeart/2005/8/layout/vList2"/>
    <dgm:cxn modelId="{84466C66-9C2B-4964-A19D-49764D523254}"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39AF4A9-BCA6-4250-9005-205A63C72224}" type="presOf" srcId="{562882C0-AB97-4E3B-8D46-8E574B04BE56}" destId="{A6445519-E36D-458F-8F29-D286534B965D}" srcOrd="0" destOrd="0" presId="urn:microsoft.com/office/officeart/2005/8/layout/vList2"/>
    <dgm:cxn modelId="{DC80B27F-6234-428C-B670-5A68B1141052}" type="presOf" srcId="{3B9427FD-0C46-4EA9-8038-6B70E9EC5A9E}" destId="{DC4BDCA9-DE66-4112-8835-7FA7A62C91DA}" srcOrd="0" destOrd="0" presId="urn:microsoft.com/office/officeart/2005/8/layout/vList2"/>
    <dgm:cxn modelId="{54D12AFF-7FB8-4810-8C11-46F9BE58879C}" type="presOf" srcId="{D32F8FCF-EDF2-4321-B49C-D5DF3D295B52}" destId="{9FF9BD46-DE44-4B30-80ED-AC3A9E213A06}"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88FE9AF5-B42F-409D-AB93-B2626C87ADA5}" type="presParOf" srcId="{9FF9BD46-DE44-4B30-80ED-AC3A9E213A06}" destId="{388723AB-37EB-4EC2-B7B0-759657273835}" srcOrd="0" destOrd="0" presId="urn:microsoft.com/office/officeart/2005/8/layout/vList2"/>
    <dgm:cxn modelId="{CE00197C-915D-4811-96F5-C03AB10D28EA}" type="presParOf" srcId="{9FF9BD46-DE44-4B30-80ED-AC3A9E213A06}" destId="{D877BAB3-7DBF-46AB-A039-BE8C107F0C8C}" srcOrd="1" destOrd="0" presId="urn:microsoft.com/office/officeart/2005/8/layout/vList2"/>
    <dgm:cxn modelId="{E80D5072-6134-40E3-BE88-2C16D40D9C38}" type="presParOf" srcId="{9FF9BD46-DE44-4B30-80ED-AC3A9E213A06}" destId="{0256FAD6-365E-4CAB-8266-8CECC71F7F52}" srcOrd="2" destOrd="0" presId="urn:microsoft.com/office/officeart/2005/8/layout/vList2"/>
    <dgm:cxn modelId="{C9A76BDC-ED4D-4B83-AD76-7EA5000A04C7}" type="presParOf" srcId="{9FF9BD46-DE44-4B30-80ED-AC3A9E213A06}" destId="{C88DBDBC-73BA-40D4-ACAA-61468FA8920B}" srcOrd="3" destOrd="0" presId="urn:microsoft.com/office/officeart/2005/8/layout/vList2"/>
    <dgm:cxn modelId="{0DFF2901-CAFD-433E-B786-5CBE2B3CB043}" type="presParOf" srcId="{9FF9BD46-DE44-4B30-80ED-AC3A9E213A06}" destId="{A6445519-E36D-458F-8F29-D286534B965D}" srcOrd="4" destOrd="0" presId="urn:microsoft.com/office/officeart/2005/8/layout/vList2"/>
    <dgm:cxn modelId="{6149CB2F-5A34-4F69-A6B6-00BBA2AED6E4}" type="presParOf" srcId="{9FF9BD46-DE44-4B30-80ED-AC3A9E213A06}" destId="{A2EE26A5-691E-4C3F-B7EF-20DE69EA838D}" srcOrd="5" destOrd="0" presId="urn:microsoft.com/office/officeart/2005/8/layout/vList2"/>
    <dgm:cxn modelId="{EA8984D0-D1EB-436F-A0E5-80EE208330E0}" type="presParOf" srcId="{9FF9BD46-DE44-4B30-80ED-AC3A9E213A06}" destId="{DC4BDCA9-DE66-4112-8835-7FA7A62C91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vi-VN" sz="1800" b="0" dirty="0" smtClean="0"/>
            <a:t>Người dùng sẽ lướt </a:t>
          </a:r>
          <a:r>
            <a:rPr lang="vi-VN" sz="1800" b="0" dirty="0" err="1" smtClean="0"/>
            <a:t>web</a:t>
          </a:r>
          <a:r>
            <a:rPr lang="vi-VN" sz="1800" b="0" dirty="0" smtClean="0"/>
            <a:t> bằng gì? </a:t>
          </a:r>
          <a:r>
            <a:rPr lang="vi-VN" sz="1800" b="0" dirty="0" err="1" smtClean="0"/>
            <a:t>laptop</a:t>
          </a:r>
          <a:r>
            <a:rPr lang="vi-VN" sz="1800" b="0" dirty="0" smtClean="0"/>
            <a:t>, </a:t>
          </a:r>
          <a:r>
            <a:rPr lang="vi-VN" sz="1800" b="0" dirty="0" err="1" smtClean="0"/>
            <a:t>mobile</a:t>
          </a:r>
          <a:r>
            <a:rPr lang="vi-VN" sz="1800" b="0" dirty="0" smtClean="0"/>
            <a:t>, </a:t>
          </a:r>
          <a:r>
            <a:rPr lang="vi-VN" sz="1800" b="0" dirty="0" err="1" smtClean="0"/>
            <a:t>tablet</a:t>
          </a:r>
          <a:r>
            <a:rPr lang="vi-VN" sz="1800" b="0" dirty="0" smtClean="0"/>
            <a:t>, hay </a:t>
          </a:r>
          <a:r>
            <a:rPr lang="vi-VN" sz="1800" b="0" dirty="0" err="1" smtClean="0"/>
            <a:t>desktop</a:t>
          </a:r>
          <a:r>
            <a:rPr lang="vi-VN" sz="1800" b="0" dirty="0" smtClean="0"/>
            <a:t>.</a:t>
          </a:r>
          <a:endParaRPr lang="en-US" sz="1800" b="0" dirty="0"/>
        </a:p>
      </dgm:t>
    </dgm:pt>
    <dgm:pt modelId="{FBC00986-3EA4-4861-B52A-BDA881DCC91F}" type="parTrans" cxnId="{EC90D957-0420-4F9F-B46E-78A7F7B0F39E}">
      <dgm:prSet/>
      <dgm:spPr/>
      <dgm:t>
        <a:bodyPr/>
        <a:lstStyle/>
        <a:p>
          <a:endParaRPr lang="en-US" sz="1800" b="1">
            <a:solidFill>
              <a:schemeClr val="tx1"/>
            </a:solidFill>
          </a:endParaRPr>
        </a:p>
      </dgm:t>
    </dgm:pt>
    <dgm:pt modelId="{2809EA95-811D-4B67-9AD8-C4A1090D9C07}" type="sibTrans" cxnId="{EC90D957-0420-4F9F-B46E-78A7F7B0F39E}">
      <dgm:prSet/>
      <dgm:spPr/>
      <dgm:t>
        <a:bodyPr/>
        <a:lstStyle/>
        <a:p>
          <a:endParaRPr lang="en-US" sz="1800" b="1">
            <a:solidFill>
              <a:schemeClr val="tx1"/>
            </a:solidFill>
          </a:endParaRPr>
        </a:p>
      </dgm:t>
    </dgm:pt>
    <dgm:pt modelId="{FC2A7E5C-B22A-46C4-9AFD-A55CEAE725CE}">
      <dgm:prSet phldrT="[Text]" custT="1"/>
      <dgm:spPr/>
      <dgm:t>
        <a:bodyPr/>
        <a:lstStyle/>
        <a:p>
          <a:r>
            <a:rPr lang="vi-VN" sz="1800" b="0" dirty="0" smtClean="0"/>
            <a:t>Người dùng sẽ nghe âm thanh bằng tai nghe hay loa?</a:t>
          </a:r>
          <a:endParaRPr lang="en-US" sz="1800" b="0" dirty="0"/>
        </a:p>
      </dgm:t>
    </dgm:pt>
    <dgm:pt modelId="{4321AB2E-56BE-4B81-A95D-78D0C600BF84}" type="parTrans" cxnId="{2E46F766-50E7-4015-83C1-FEF6484316BF}">
      <dgm:prSet/>
      <dgm:spPr/>
      <dgm:t>
        <a:bodyPr/>
        <a:lstStyle/>
        <a:p>
          <a:endParaRPr lang="en-US" sz="1800" b="1">
            <a:solidFill>
              <a:schemeClr val="tx1"/>
            </a:solidFill>
          </a:endParaRPr>
        </a:p>
      </dgm:t>
    </dgm:pt>
    <dgm:pt modelId="{D600FDB0-EB0D-494C-8ECC-EFA51A794305}" type="sibTrans" cxnId="{2E46F766-50E7-4015-83C1-FEF6484316BF}">
      <dgm:prSet/>
      <dgm:spPr/>
      <dgm:t>
        <a:bodyPr/>
        <a:lstStyle/>
        <a:p>
          <a:endParaRPr lang="en-US" sz="1800" b="1">
            <a:solidFill>
              <a:schemeClr val="tx1"/>
            </a:solidFill>
          </a:endParaRPr>
        </a:p>
      </dgm:t>
    </dgm:pt>
    <dgm:pt modelId="{562882C0-AB97-4E3B-8D46-8E574B04BE56}">
      <dgm:prSet phldrT="[Text]" custT="1"/>
      <dgm:spPr/>
      <dgm:t>
        <a:bodyPr/>
        <a:lstStyle/>
        <a:p>
          <a:r>
            <a:rPr lang="vi-VN" sz="1800" b="0" dirty="0" smtClean="0"/>
            <a:t>Người dùng có thể hiểu được ngôn ngữ phát ra trong các tệp </a:t>
          </a:r>
          <a:r>
            <a:rPr lang="vi-VN" sz="1800" b="0" dirty="0" err="1" smtClean="0"/>
            <a:t>audio</a:t>
          </a:r>
          <a:r>
            <a:rPr lang="vi-VN" sz="1800" b="0" dirty="0" smtClean="0"/>
            <a:t>?</a:t>
          </a:r>
          <a:endParaRPr lang="en-US" sz="1800" b="0" dirty="0"/>
        </a:p>
      </dgm:t>
    </dgm:pt>
    <dgm:pt modelId="{22DAB85A-2AC9-4DDD-B986-E5A7070B9054}" type="parTrans" cxnId="{E8D95785-E9E4-4618-B268-C90282AF6172}">
      <dgm:prSet/>
      <dgm:spPr/>
      <dgm:t>
        <a:bodyPr/>
        <a:lstStyle/>
        <a:p>
          <a:endParaRPr lang="en-US" sz="1800" b="1">
            <a:solidFill>
              <a:schemeClr val="tx1"/>
            </a:solidFill>
          </a:endParaRPr>
        </a:p>
      </dgm:t>
    </dgm:pt>
    <dgm:pt modelId="{7363CEF2-942E-416F-BE41-E1618140DA9E}" type="sibTrans" cxnId="{E8D95785-E9E4-4618-B268-C90282AF6172}">
      <dgm:prSet/>
      <dgm:spPr/>
      <dgm:t>
        <a:bodyPr/>
        <a:lstStyle/>
        <a:p>
          <a:endParaRPr lang="en-US" sz="1800" b="1">
            <a:solidFill>
              <a:schemeClr val="tx1"/>
            </a:solidFill>
          </a:endParaRPr>
        </a:p>
      </dgm:t>
    </dgm:pt>
    <dgm:pt modelId="{3B9427FD-0C46-4EA9-8038-6B70E9EC5A9E}">
      <dgm:prSet phldrT="[Text]" custT="1"/>
      <dgm:spPr/>
      <dgm:t>
        <a:bodyPr/>
        <a:lstStyle/>
        <a:p>
          <a:r>
            <a:rPr lang="vi-VN" sz="1800" b="0" dirty="0" smtClean="0"/>
            <a:t>Người dùng có biết cách phát hoặc tải các nội dung </a:t>
          </a:r>
          <a:r>
            <a:rPr lang="vi-VN" sz="1800" b="0" dirty="0" err="1" smtClean="0"/>
            <a:t>media</a:t>
          </a:r>
          <a:r>
            <a:rPr lang="vi-VN" sz="1800" b="0" dirty="0" smtClean="0"/>
            <a:t>?</a:t>
          </a:r>
          <a:endParaRPr lang="en-US" sz="1800" b="0" dirty="0"/>
        </a:p>
      </dgm:t>
    </dgm:pt>
    <dgm:pt modelId="{68E74C13-5B42-4818-9551-012FD46673E4}" type="parTrans" cxnId="{07731B26-42F9-495A-A452-1A840899410A}">
      <dgm:prSet/>
      <dgm:spPr/>
      <dgm:t>
        <a:bodyPr/>
        <a:lstStyle/>
        <a:p>
          <a:endParaRPr lang="en-US" b="1"/>
        </a:p>
      </dgm:t>
    </dgm:pt>
    <dgm:pt modelId="{8BE3767F-0AFD-4BDD-B324-BA1D504264C8}" type="sibTrans" cxnId="{07731B26-42F9-495A-A452-1A840899410A}">
      <dgm:prSet/>
      <dgm:spPr/>
      <dgm:t>
        <a:bodyPr/>
        <a:lstStyle/>
        <a:p>
          <a:endParaRPr lang="en-US" b="1"/>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40245" custLinFactNeighborY="67709">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36176" custLinFactNeighborY="3793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4" custScaleY="43871" custLinFactNeighborY="23198">
        <dgm:presLayoutVars>
          <dgm:chMax val="0"/>
          <dgm:bulletEnabled val="1"/>
        </dgm:presLayoutVars>
      </dgm:prSet>
      <dgm:spPr/>
      <dgm:t>
        <a:bodyPr/>
        <a:lstStyle/>
        <a:p>
          <a:endParaRPr lang="en-US"/>
        </a:p>
      </dgm:t>
    </dgm:pt>
    <dgm:pt modelId="{A2EE26A5-691E-4C3F-B7EF-20DE69EA838D}" type="pres">
      <dgm:prSet presAssocID="{7363CEF2-942E-416F-BE41-E1618140DA9E}" presName="spacer" presStyleCnt="0"/>
      <dgm:spPr/>
      <dgm:t>
        <a:bodyPr/>
        <a:lstStyle/>
        <a:p>
          <a:endParaRPr lang="en-US"/>
        </a:p>
      </dgm:t>
    </dgm:pt>
    <dgm:pt modelId="{DC4BDCA9-DE66-4112-8835-7FA7A62C91DA}" type="pres">
      <dgm:prSet presAssocID="{3B9427FD-0C46-4EA9-8038-6B70E9EC5A9E}" presName="parentText" presStyleLbl="node1" presStyleIdx="3" presStyleCnt="4" custScaleY="40046" custLinFactNeighborY="20889">
        <dgm:presLayoutVars>
          <dgm:chMax val="0"/>
          <dgm:bulletEnabled val="1"/>
        </dgm:presLayoutVars>
      </dgm:prSet>
      <dgm:spPr/>
      <dgm:t>
        <a:bodyPr/>
        <a:lstStyle/>
        <a:p>
          <a:endParaRPr lang="en-US"/>
        </a:p>
      </dgm:t>
    </dgm:pt>
  </dgm:ptLst>
  <dgm:cxnLst>
    <dgm:cxn modelId="{07731B26-42F9-495A-A452-1A840899410A}" srcId="{D32F8FCF-EDF2-4321-B49C-D5DF3D295B52}" destId="{3B9427FD-0C46-4EA9-8038-6B70E9EC5A9E}" srcOrd="3" destOrd="0" parTransId="{68E74C13-5B42-4818-9551-012FD46673E4}" sibTransId="{8BE3767F-0AFD-4BDD-B324-BA1D504264C8}"/>
    <dgm:cxn modelId="{E8D95785-E9E4-4618-B268-C90282AF6172}" srcId="{D32F8FCF-EDF2-4321-B49C-D5DF3D295B52}" destId="{562882C0-AB97-4E3B-8D46-8E574B04BE56}" srcOrd="2" destOrd="0" parTransId="{22DAB85A-2AC9-4DDD-B986-E5A7070B9054}" sibTransId="{7363CEF2-942E-416F-BE41-E1618140DA9E}"/>
    <dgm:cxn modelId="{6A4EA638-14B0-4258-AD30-2127CB490A0A}" type="presOf" srcId="{562882C0-AB97-4E3B-8D46-8E574B04BE56}" destId="{A6445519-E36D-458F-8F29-D286534B96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40836454-11AD-4641-9DA4-C93DAC4FAB29}" type="presOf" srcId="{3B9427FD-0C46-4EA9-8038-6B70E9EC5A9E}" destId="{DC4BDCA9-DE66-4112-8835-7FA7A62C91DA}" srcOrd="0" destOrd="0" presId="urn:microsoft.com/office/officeart/2005/8/layout/vList2"/>
    <dgm:cxn modelId="{76991084-4F8B-494F-9850-5A776B68C007}" type="presOf" srcId="{D32F8FCF-EDF2-4321-B49C-D5DF3D295B52}" destId="{9FF9BD46-DE44-4B30-80ED-AC3A9E213A06}" srcOrd="0" destOrd="0" presId="urn:microsoft.com/office/officeart/2005/8/layout/vList2"/>
    <dgm:cxn modelId="{17A08F7A-DE79-43BE-9C63-8F29852312FC}" type="presOf" srcId="{4E1CD5B7-2CF3-44AA-979B-6F420433627D}" destId="{388723AB-37EB-4EC2-B7B0-759657273835}"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6BC4A00-7D41-41B3-BD8E-5E38B85DB497}" type="presOf" srcId="{FC2A7E5C-B22A-46C4-9AFD-A55CEAE725CE}" destId="{0256FAD6-365E-4CAB-8266-8CECC71F7F52}" srcOrd="0" destOrd="0" presId="urn:microsoft.com/office/officeart/2005/8/layout/vList2"/>
    <dgm:cxn modelId="{7BAF7826-E44E-4E8D-9CC9-975CA02BAAB0}" type="presParOf" srcId="{9FF9BD46-DE44-4B30-80ED-AC3A9E213A06}" destId="{388723AB-37EB-4EC2-B7B0-759657273835}" srcOrd="0" destOrd="0" presId="urn:microsoft.com/office/officeart/2005/8/layout/vList2"/>
    <dgm:cxn modelId="{B5307F28-495B-4A8A-B953-A21519350662}" type="presParOf" srcId="{9FF9BD46-DE44-4B30-80ED-AC3A9E213A06}" destId="{D877BAB3-7DBF-46AB-A039-BE8C107F0C8C}" srcOrd="1" destOrd="0" presId="urn:microsoft.com/office/officeart/2005/8/layout/vList2"/>
    <dgm:cxn modelId="{877BB5D7-7DEE-4E82-B6C7-E51B24944A0C}" type="presParOf" srcId="{9FF9BD46-DE44-4B30-80ED-AC3A9E213A06}" destId="{0256FAD6-365E-4CAB-8266-8CECC71F7F52}" srcOrd="2" destOrd="0" presId="urn:microsoft.com/office/officeart/2005/8/layout/vList2"/>
    <dgm:cxn modelId="{A57551F6-1EE2-4AD5-BAB7-938403C6A604}" type="presParOf" srcId="{9FF9BD46-DE44-4B30-80ED-AC3A9E213A06}" destId="{C88DBDBC-73BA-40D4-ACAA-61468FA8920B}" srcOrd="3" destOrd="0" presId="urn:microsoft.com/office/officeart/2005/8/layout/vList2"/>
    <dgm:cxn modelId="{3BBEAE33-8596-44FB-B4E0-119180E53E05}" type="presParOf" srcId="{9FF9BD46-DE44-4B30-80ED-AC3A9E213A06}" destId="{A6445519-E36D-458F-8F29-D286534B965D}" srcOrd="4" destOrd="0" presId="urn:microsoft.com/office/officeart/2005/8/layout/vList2"/>
    <dgm:cxn modelId="{D7AF9DC1-A91D-4112-9311-25B818CBB425}" type="presParOf" srcId="{9FF9BD46-DE44-4B30-80ED-AC3A9E213A06}" destId="{A2EE26A5-691E-4C3F-B7EF-20DE69EA838D}" srcOrd="5" destOrd="0" presId="urn:microsoft.com/office/officeart/2005/8/layout/vList2"/>
    <dgm:cxn modelId="{9719C42B-F727-469B-9045-C42CDA734CCC}" type="presParOf" srcId="{9FF9BD46-DE44-4B30-80ED-AC3A9E213A06}" destId="{DC4BDCA9-DE66-4112-8835-7FA7A62C91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49619"/>
          <a:ext cx="8382000" cy="788583"/>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solidFill>
                <a:schemeClr val="tx1"/>
              </a:solidFill>
            </a:rPr>
            <a:t>Trước kia, cách trình duyệt chỉ có thể hiển thị được ảnh và </a:t>
          </a:r>
          <a:r>
            <a:rPr lang="vi-VN" sz="1800" kern="1200" dirty="0" err="1" smtClean="0">
              <a:solidFill>
                <a:schemeClr val="tx1"/>
              </a:solidFill>
            </a:rPr>
            <a:t>text</a:t>
          </a:r>
          <a:r>
            <a:rPr lang="vi-VN" sz="1800" kern="1200" dirty="0" smtClean="0">
              <a:solidFill>
                <a:schemeClr val="tx1"/>
              </a:solidFill>
            </a:rPr>
            <a:t>.</a:t>
          </a:r>
          <a:endParaRPr lang="en-US" sz="1800" kern="1200" dirty="0">
            <a:solidFill>
              <a:schemeClr val="tx1"/>
            </a:solidFill>
          </a:endParaRPr>
        </a:p>
      </dsp:txBody>
      <dsp:txXfrm>
        <a:off x="38495" y="88114"/>
        <a:ext cx="8305010" cy="711593"/>
      </dsp:txXfrm>
    </dsp:sp>
    <dsp:sp modelId="{0256FAD6-365E-4CAB-8266-8CECC71F7F52}">
      <dsp:nvSpPr>
        <dsp:cNvPr id="0" name=""/>
        <dsp:cNvSpPr/>
      </dsp:nvSpPr>
      <dsp:spPr>
        <a:xfrm>
          <a:off x="0" y="1092952"/>
          <a:ext cx="8382000" cy="8089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solidFill>
                <a:schemeClr val="tx1"/>
              </a:solidFill>
            </a:rPr>
            <a:t>Muốn trình diễn được </a:t>
          </a:r>
          <a:r>
            <a:rPr lang="vi-VN" sz="1800" kern="1200" dirty="0" err="1" smtClean="0">
              <a:solidFill>
                <a:schemeClr val="tx1"/>
              </a:solidFill>
            </a:rPr>
            <a:t>video</a:t>
          </a:r>
          <a:r>
            <a:rPr lang="vi-VN" sz="1800" kern="1200" dirty="0" smtClean="0">
              <a:solidFill>
                <a:schemeClr val="tx1"/>
              </a:solidFill>
            </a:rPr>
            <a:t>, cần phải cài thêm các </a:t>
          </a:r>
          <a:r>
            <a:rPr lang="vi-VN" sz="1800" kern="1200" dirty="0" err="1" smtClean="0">
              <a:solidFill>
                <a:schemeClr val="tx1"/>
              </a:solidFill>
            </a:rPr>
            <a:t>plug</a:t>
          </a:r>
          <a:r>
            <a:rPr lang="vi-VN" sz="1800" kern="1200" dirty="0" smtClean="0">
              <a:solidFill>
                <a:schemeClr val="tx1"/>
              </a:solidFill>
            </a:rPr>
            <a:t>-in hoặc </a:t>
          </a:r>
          <a:r>
            <a:rPr lang="vi-VN" sz="1800" kern="1200" dirty="0" err="1" smtClean="0">
              <a:solidFill>
                <a:schemeClr val="tx1"/>
              </a:solidFill>
            </a:rPr>
            <a:t>ActiveX</a:t>
          </a:r>
          <a:r>
            <a:rPr lang="vi-VN" sz="1800" kern="1200" dirty="0" smtClean="0">
              <a:solidFill>
                <a:schemeClr val="tx1"/>
              </a:solidFill>
            </a:rPr>
            <a:t>.</a:t>
          </a:r>
          <a:endParaRPr lang="en-US" sz="1800" kern="1200" dirty="0">
            <a:solidFill>
              <a:schemeClr val="tx1"/>
            </a:solidFill>
          </a:endParaRPr>
        </a:p>
      </dsp:txBody>
      <dsp:txXfrm>
        <a:off x="39489" y="1132441"/>
        <a:ext cx="8303022" cy="729962"/>
      </dsp:txXfrm>
    </dsp:sp>
    <dsp:sp modelId="{A6445519-E36D-458F-8F29-D286534B965D}">
      <dsp:nvSpPr>
        <dsp:cNvPr id="0" name=""/>
        <dsp:cNvSpPr/>
      </dsp:nvSpPr>
      <dsp:spPr>
        <a:xfrm>
          <a:off x="0" y="2209397"/>
          <a:ext cx="8382000" cy="853354"/>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solidFill>
                <a:schemeClr val="tx1"/>
              </a:solidFill>
            </a:rPr>
            <a:t>Vài năm gần đây, những người thiết kế có xu hướng sử dụng </a:t>
          </a:r>
          <a:r>
            <a:rPr lang="vi-VN" sz="1800" kern="1200" dirty="0" err="1" smtClean="0">
              <a:solidFill>
                <a:schemeClr val="tx1"/>
              </a:solidFill>
            </a:rPr>
            <a:t>Flash</a:t>
          </a:r>
          <a:r>
            <a:rPr lang="vi-VN" sz="1800" kern="1200" dirty="0" smtClean="0">
              <a:solidFill>
                <a:schemeClr val="tx1"/>
              </a:solidFill>
            </a:rPr>
            <a:t> </a:t>
          </a:r>
          <a:r>
            <a:rPr lang="vi-VN" sz="1800" kern="1200" dirty="0" err="1" smtClean="0">
              <a:solidFill>
                <a:schemeClr val="tx1"/>
              </a:solidFill>
            </a:rPr>
            <a:t>player</a:t>
          </a:r>
          <a:r>
            <a:rPr lang="vi-VN" sz="1800" kern="1200" dirty="0" smtClean="0">
              <a:solidFill>
                <a:schemeClr val="tx1"/>
              </a:solidFill>
            </a:rPr>
            <a:t>.</a:t>
          </a:r>
          <a:endParaRPr lang="en-US" sz="1800" kern="1200" dirty="0">
            <a:solidFill>
              <a:schemeClr val="tx1"/>
            </a:solidFill>
          </a:endParaRPr>
        </a:p>
      </dsp:txBody>
      <dsp:txXfrm>
        <a:off x="41657" y="2251054"/>
        <a:ext cx="8298686" cy="770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36737"/>
          <a:ext cx="7543800" cy="54383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có khiếm khuyết về Nghe hoặc Nhìn. Vì vậy sẽ không nghe thấy hoặc không nhìn thấy nội dung </a:t>
          </a:r>
          <a:r>
            <a:rPr lang="vi-VN" sz="1800" b="0" kern="1200" dirty="0" err="1" smtClean="0"/>
            <a:t>media</a:t>
          </a:r>
          <a:r>
            <a:rPr lang="vi-VN" sz="1800" b="0" kern="1200" dirty="0" smtClean="0"/>
            <a:t>.</a:t>
          </a:r>
          <a:endParaRPr lang="en-US" sz="1800" b="0" kern="1200" dirty="0"/>
        </a:p>
      </dsp:txBody>
      <dsp:txXfrm>
        <a:off x="26548" y="63285"/>
        <a:ext cx="7490704" cy="490736"/>
      </dsp:txXfrm>
    </dsp:sp>
    <dsp:sp modelId="{0256FAD6-365E-4CAB-8266-8CECC71F7F52}">
      <dsp:nvSpPr>
        <dsp:cNvPr id="0" name=""/>
        <dsp:cNvSpPr/>
      </dsp:nvSpPr>
      <dsp:spPr>
        <a:xfrm>
          <a:off x="0" y="734639"/>
          <a:ext cx="7543800" cy="56076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không hiểu ngôn ngữ được sử dụng trong </a:t>
          </a:r>
          <a:r>
            <a:rPr lang="vi-VN" sz="1800" b="0" kern="1200" dirty="0" err="1" smtClean="0"/>
            <a:t>media</a:t>
          </a:r>
          <a:r>
            <a:rPr lang="vi-VN" sz="1800" b="0" kern="1200" dirty="0" smtClean="0"/>
            <a:t>.</a:t>
          </a:r>
          <a:endParaRPr lang="en-US" sz="1800" b="0" kern="1200" dirty="0"/>
        </a:p>
      </dsp:txBody>
      <dsp:txXfrm>
        <a:off x="27374" y="762013"/>
        <a:ext cx="7489052" cy="506013"/>
      </dsp:txXfrm>
    </dsp:sp>
    <dsp:sp modelId="{A6445519-E36D-458F-8F29-D286534B965D}">
      <dsp:nvSpPr>
        <dsp:cNvPr id="0" name=""/>
        <dsp:cNvSpPr/>
      </dsp:nvSpPr>
      <dsp:spPr>
        <a:xfrm>
          <a:off x="0" y="1524000"/>
          <a:ext cx="7543800" cy="52560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sử dụng bàn phím và màn hình trong chế độ chuyên để đọc (chế độ bảo vệ mắt), khi truy xuất vào trang </a:t>
          </a:r>
          <a:r>
            <a:rPr lang="vi-VN" sz="1800" b="0" kern="1200" dirty="0" err="1" smtClean="0"/>
            <a:t>web</a:t>
          </a:r>
          <a:r>
            <a:rPr lang="vi-VN" sz="1800" b="0" kern="1200" dirty="0" smtClean="0"/>
            <a:t>.</a:t>
          </a:r>
          <a:endParaRPr lang="en-US" sz="1800" b="0" kern="1200" dirty="0"/>
        </a:p>
      </dsp:txBody>
      <dsp:txXfrm>
        <a:off x="25658" y="1549658"/>
        <a:ext cx="7492484" cy="474293"/>
      </dsp:txXfrm>
    </dsp:sp>
    <dsp:sp modelId="{DC4BDCA9-DE66-4112-8835-7FA7A62C91DA}">
      <dsp:nvSpPr>
        <dsp:cNvPr id="0" name=""/>
        <dsp:cNvSpPr/>
      </dsp:nvSpPr>
      <dsp:spPr>
        <a:xfrm>
          <a:off x="0" y="2209800"/>
          <a:ext cx="7543800" cy="58376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không thể xem hoặc nghe được nội dung </a:t>
          </a:r>
          <a:r>
            <a:rPr lang="vi-VN" sz="1800" b="0" kern="1200" dirty="0" err="1" smtClean="0"/>
            <a:t>media</a:t>
          </a:r>
          <a:r>
            <a:rPr lang="vi-VN" sz="1800" b="0" kern="1200" dirty="0" smtClean="0"/>
            <a:t> vì giới hạn của các thiết bị ngoại vi (ví dụ máy tính không có loa).</a:t>
          </a:r>
          <a:endParaRPr lang="en-US" sz="1800" b="0" kern="1200" dirty="0"/>
        </a:p>
      </dsp:txBody>
      <dsp:txXfrm>
        <a:off x="28497" y="2238297"/>
        <a:ext cx="7486806" cy="5267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7004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Phần tử track tạo cách thức dễ dàng trong việc thêm tiêu đề, phụ đề, tên đoạn và các mô tả cho các phần tử &lt;audio&gt; và &lt;video&gt;.</a:t>
          </a:r>
          <a:endParaRPr lang="en-US" sz="1800" kern="1200" dirty="0"/>
        </a:p>
      </dsp:txBody>
      <dsp:txXfrm>
        <a:off x="27827" y="27827"/>
        <a:ext cx="8326346" cy="514392"/>
      </dsp:txXfrm>
    </dsp:sp>
    <dsp:sp modelId="{0256FAD6-365E-4CAB-8266-8CECC71F7F52}">
      <dsp:nvSpPr>
        <dsp:cNvPr id="0" name=""/>
        <dsp:cNvSpPr/>
      </dsp:nvSpPr>
      <dsp:spPr>
        <a:xfrm>
          <a:off x="0" y="705600"/>
          <a:ext cx="8382000" cy="58980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Phần tử </a:t>
          </a:r>
          <a:r>
            <a:rPr lang="vi-VN" sz="1800" b="0" kern="1200" dirty="0" err="1" smtClean="0"/>
            <a:t>track</a:t>
          </a:r>
          <a:r>
            <a:rPr lang="vi-VN" sz="1800" b="0" kern="1200" dirty="0" smtClean="0"/>
            <a:t> cũng được sử dụng cả cho các kiểu dữ liệu về thời gian.</a:t>
          </a:r>
          <a:endParaRPr lang="en-US" sz="1800" kern="1200" dirty="0"/>
        </a:p>
      </dsp:txBody>
      <dsp:txXfrm>
        <a:off x="28792" y="734392"/>
        <a:ext cx="8324416" cy="532218"/>
      </dsp:txXfrm>
    </dsp:sp>
    <dsp:sp modelId="{A6445519-E36D-458F-8F29-D286534B965D}">
      <dsp:nvSpPr>
        <dsp:cNvPr id="0" name=""/>
        <dsp:cNvSpPr/>
      </dsp:nvSpPr>
      <dsp:spPr>
        <a:xfrm>
          <a:off x="0" y="1510121"/>
          <a:ext cx="8382000" cy="68064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Dữ liệu nguồn dành cho phần tử </a:t>
          </a:r>
          <a:r>
            <a:rPr lang="vi-VN" sz="1800" b="0" kern="1200" dirty="0" err="1" smtClean="0"/>
            <a:t>track</a:t>
          </a:r>
          <a:r>
            <a:rPr lang="vi-VN" sz="1800" b="0" kern="1200" dirty="0" smtClean="0"/>
            <a:t> có thể lấy từ một tệp </a:t>
          </a:r>
          <a:r>
            <a:rPr lang="vi-VN" sz="1800" b="0" kern="1200" dirty="0" err="1" smtClean="0"/>
            <a:t>text</a:t>
          </a:r>
          <a:r>
            <a:rPr lang="vi-VN" sz="1800" b="0" kern="1200" dirty="0" smtClean="0"/>
            <a:t> được xây dựng theo dạng danh sách đánh dấu theo thời gian.</a:t>
          </a:r>
          <a:endParaRPr lang="en-US" sz="1800" b="0" kern="1200" dirty="0"/>
        </a:p>
      </dsp:txBody>
      <dsp:txXfrm>
        <a:off x="33226" y="1543347"/>
        <a:ext cx="8315548" cy="614189"/>
      </dsp:txXfrm>
    </dsp:sp>
    <dsp:sp modelId="{8A752F96-26E5-4BA9-82C5-29DB2F211C5D}">
      <dsp:nvSpPr>
        <dsp:cNvPr id="0" name=""/>
        <dsp:cNvSpPr/>
      </dsp:nvSpPr>
      <dsp:spPr>
        <a:xfrm>
          <a:off x="0" y="2362200"/>
          <a:ext cx="8382000" cy="70744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Một ví dụ cho dữ liệu nguồn chính là tệp phụ đề của một bộ phim.</a:t>
          </a:r>
          <a:endParaRPr lang="en-US" sz="1800" kern="1200" dirty="0"/>
        </a:p>
      </dsp:txBody>
      <dsp:txXfrm>
        <a:off x="34534" y="2396734"/>
        <a:ext cx="8312932" cy="638374"/>
      </dsp:txXfrm>
    </dsp:sp>
    <dsp:sp modelId="{AF7A5ABB-EB40-459B-9B55-BC0E7A936489}">
      <dsp:nvSpPr>
        <dsp:cNvPr id="0" name=""/>
        <dsp:cNvSpPr/>
      </dsp:nvSpPr>
      <dsp:spPr>
        <a:xfrm>
          <a:off x="0" y="3276600"/>
          <a:ext cx="8382000" cy="599962"/>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Dữ liệu nguồn cũng có thể được lưu theo định dạng </a:t>
          </a:r>
          <a:r>
            <a:rPr lang="vi-VN" sz="1800" kern="1200" dirty="0" err="1" smtClean="0"/>
            <a:t>Comma-Separated</a:t>
          </a:r>
          <a:r>
            <a:rPr lang="vi-VN" sz="1800" kern="1200" dirty="0" smtClean="0"/>
            <a:t> </a:t>
          </a:r>
          <a:r>
            <a:rPr lang="vi-VN" sz="1800" kern="1200" dirty="0" err="1" smtClean="0"/>
            <a:t>Values</a:t>
          </a:r>
          <a:r>
            <a:rPr lang="vi-VN" sz="1800" kern="1200" dirty="0" smtClean="0"/>
            <a:t> (CSV) hoặc </a:t>
          </a:r>
          <a:r>
            <a:rPr lang="vi-VN" sz="1800" kern="1200" dirty="0" err="1" smtClean="0"/>
            <a:t>JavaScript</a:t>
          </a:r>
          <a:r>
            <a:rPr lang="vi-VN" sz="1800" kern="1200" dirty="0" smtClean="0"/>
            <a:t> </a:t>
          </a:r>
          <a:r>
            <a:rPr lang="vi-VN" sz="1800" kern="1200" dirty="0" err="1" smtClean="0"/>
            <a:t>Object</a:t>
          </a:r>
          <a:r>
            <a:rPr lang="vi-VN" sz="1800" kern="1200" dirty="0" smtClean="0"/>
            <a:t> </a:t>
          </a:r>
          <a:r>
            <a:rPr lang="vi-VN" sz="1800" kern="1200" dirty="0" err="1" smtClean="0"/>
            <a:t>Notation</a:t>
          </a:r>
          <a:r>
            <a:rPr lang="vi-VN" sz="1800" kern="1200" dirty="0" smtClean="0"/>
            <a:t>.</a:t>
          </a:r>
          <a:endParaRPr lang="en-US" sz="1800" kern="1200" dirty="0"/>
        </a:p>
      </dsp:txBody>
      <dsp:txXfrm>
        <a:off x="29288" y="3305888"/>
        <a:ext cx="8323424" cy="541386"/>
      </dsp:txXfrm>
    </dsp:sp>
    <dsp:sp modelId="{A442A789-C03F-4792-8429-1B5FE6590933}">
      <dsp:nvSpPr>
        <dsp:cNvPr id="0" name=""/>
        <dsp:cNvSpPr/>
      </dsp:nvSpPr>
      <dsp:spPr>
        <a:xfrm>
          <a:off x="0" y="4114800"/>
          <a:ext cx="8382000" cy="6793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Hiện tại, chưa nhiều trình duyệt hỗ trợ phần tử </a:t>
          </a:r>
          <a:r>
            <a:rPr lang="vi-VN" sz="1800" kern="1200" dirty="0" err="1" smtClean="0"/>
            <a:t>track</a:t>
          </a:r>
          <a:r>
            <a:rPr lang="vi-VN" sz="1800" kern="1200" dirty="0" smtClean="0"/>
            <a:t>. Riêng IE 10 và </a:t>
          </a:r>
          <a:r>
            <a:rPr lang="vi-VN" sz="1800" kern="1200" dirty="0" err="1" smtClean="0"/>
            <a:t>Chrome</a:t>
          </a:r>
          <a:r>
            <a:rPr lang="vi-VN" sz="1800" kern="1200" dirty="0" smtClean="0"/>
            <a:t> 18+ thì đã hỗ trợ.</a:t>
          </a:r>
          <a:endParaRPr lang="en-US" sz="1800" kern="1200" dirty="0"/>
        </a:p>
      </dsp:txBody>
      <dsp:txXfrm>
        <a:off x="33165" y="4147965"/>
        <a:ext cx="8315670" cy="6130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82297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err="1" smtClean="0"/>
            <a:t>FireFox</a:t>
          </a:r>
          <a:r>
            <a:rPr lang="vi-VN" sz="1800" kern="1200" dirty="0" smtClean="0"/>
            <a:t> - để mở khả năng truy xuất vào các </a:t>
          </a:r>
          <a:r>
            <a:rPr lang="vi-VN" sz="1800" kern="1200" dirty="0" err="1" smtClean="0"/>
            <a:t>APIs</a:t>
          </a:r>
          <a:r>
            <a:rPr lang="vi-VN" sz="1800" kern="1200" dirty="0" smtClean="0"/>
            <a:t> điều khiển, tuy nhiên các </a:t>
          </a:r>
          <a:r>
            <a:rPr lang="vi-VN" sz="1800" kern="1200" dirty="0" err="1" smtClean="0"/>
            <a:t>control</a:t>
          </a:r>
          <a:r>
            <a:rPr lang="vi-VN" sz="1800" kern="1200" dirty="0" smtClean="0"/>
            <a:t> không tương tác với bàn phím.</a:t>
          </a:r>
          <a:endParaRPr lang="en-US" sz="1800" kern="1200" dirty="0"/>
        </a:p>
      </dsp:txBody>
      <dsp:txXfrm>
        <a:off x="40174" y="40174"/>
        <a:ext cx="8301652" cy="742630"/>
      </dsp:txXfrm>
    </dsp:sp>
    <dsp:sp modelId="{0256FAD6-365E-4CAB-8266-8CECC71F7F52}">
      <dsp:nvSpPr>
        <dsp:cNvPr id="0" name=""/>
        <dsp:cNvSpPr/>
      </dsp:nvSpPr>
      <dsp:spPr>
        <a:xfrm>
          <a:off x="0" y="913719"/>
          <a:ext cx="8382000" cy="70873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Opera - chỉ hỗ trợ bàn phím.</a:t>
          </a:r>
          <a:endParaRPr lang="en-US" sz="1800" kern="1200" dirty="0"/>
        </a:p>
      </dsp:txBody>
      <dsp:txXfrm>
        <a:off x="34598" y="948317"/>
        <a:ext cx="8312804" cy="639540"/>
      </dsp:txXfrm>
    </dsp:sp>
    <dsp:sp modelId="{A6445519-E36D-458F-8F29-D286534B965D}">
      <dsp:nvSpPr>
        <dsp:cNvPr id="0" name=""/>
        <dsp:cNvSpPr/>
      </dsp:nvSpPr>
      <dsp:spPr>
        <a:xfrm>
          <a:off x="0" y="1746477"/>
          <a:ext cx="8382000" cy="72272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IE 9 - để mở khả năng truy xuất vào các </a:t>
          </a:r>
          <a:r>
            <a:rPr lang="vi-VN" sz="1800" b="0" kern="1200" dirty="0" err="1" smtClean="0"/>
            <a:t>APIs</a:t>
          </a:r>
          <a:r>
            <a:rPr lang="vi-VN" sz="1800" b="0" kern="1200" dirty="0" smtClean="0"/>
            <a:t> điều khiển, tuy nhiên các </a:t>
          </a:r>
          <a:r>
            <a:rPr lang="vi-VN" sz="1800" b="0" kern="1200" dirty="0" err="1" smtClean="0"/>
            <a:t>control</a:t>
          </a:r>
          <a:r>
            <a:rPr lang="vi-VN" sz="1800" b="0" kern="1200" dirty="0" smtClean="0"/>
            <a:t> không tương tác với bàn phím.</a:t>
          </a:r>
          <a:endParaRPr lang="en-US" sz="1800" b="0" kern="1200" dirty="0"/>
        </a:p>
      </dsp:txBody>
      <dsp:txXfrm>
        <a:off x="35280" y="1781757"/>
        <a:ext cx="8311440" cy="6521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435063"/>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err="1" smtClean="0"/>
            <a:t>FireFox</a:t>
          </a:r>
          <a:r>
            <a:rPr lang="vi-VN" sz="1800" kern="1200" dirty="0" smtClean="0"/>
            <a:t> - không thể tương tác với các </a:t>
          </a:r>
          <a:r>
            <a:rPr lang="vi-VN" sz="1800" kern="1200" dirty="0" err="1" smtClean="0"/>
            <a:t>control</a:t>
          </a:r>
          <a:r>
            <a:rPr lang="vi-VN" sz="1800" kern="1200" dirty="0" smtClean="0"/>
            <a:t>.</a:t>
          </a:r>
          <a:endParaRPr lang="en-US" sz="1800" kern="1200" dirty="0"/>
        </a:p>
      </dsp:txBody>
      <dsp:txXfrm>
        <a:off x="21238" y="21238"/>
        <a:ext cx="8339524" cy="392587"/>
      </dsp:txXfrm>
    </dsp:sp>
    <dsp:sp modelId="{0256FAD6-365E-4CAB-8266-8CECC71F7F52}">
      <dsp:nvSpPr>
        <dsp:cNvPr id="0" name=""/>
        <dsp:cNvSpPr/>
      </dsp:nvSpPr>
      <dsp:spPr>
        <a:xfrm>
          <a:off x="0" y="533400"/>
          <a:ext cx="8382000" cy="40487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Opera - chỉ hỗ trợ bàn phím.</a:t>
          </a:r>
          <a:endParaRPr lang="en-US" sz="1800" kern="1200" dirty="0"/>
        </a:p>
      </dsp:txBody>
      <dsp:txXfrm>
        <a:off x="19764" y="553164"/>
        <a:ext cx="8342472" cy="365343"/>
      </dsp:txXfrm>
    </dsp:sp>
    <dsp:sp modelId="{A6445519-E36D-458F-8F29-D286534B965D}">
      <dsp:nvSpPr>
        <dsp:cNvPr id="0" name=""/>
        <dsp:cNvSpPr/>
      </dsp:nvSpPr>
      <dsp:spPr>
        <a:xfrm>
          <a:off x="0" y="1030769"/>
          <a:ext cx="8382000" cy="41703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IE 9 - không cho phép các </a:t>
          </a:r>
          <a:r>
            <a:rPr lang="vi-VN" sz="1800" b="0" kern="1200" dirty="0" err="1" smtClean="0"/>
            <a:t>control</a:t>
          </a:r>
          <a:r>
            <a:rPr lang="vi-VN" sz="1800" b="0" kern="1200" dirty="0" smtClean="0"/>
            <a:t> tương tác với bàn phím.</a:t>
          </a:r>
          <a:endParaRPr lang="en-US" sz="1800" b="0" kern="1200" dirty="0"/>
        </a:p>
      </dsp:txBody>
      <dsp:txXfrm>
        <a:off x="20358" y="1051127"/>
        <a:ext cx="8341284" cy="376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92698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err="1" smtClean="0"/>
            <a:t>Multimedia</a:t>
          </a:r>
          <a:r>
            <a:rPr lang="vi-VN" sz="1800" kern="1200" dirty="0" smtClean="0"/>
            <a:t> là sự kết hợp của các phần tử như: </a:t>
          </a:r>
          <a:r>
            <a:rPr lang="vi-VN" sz="1800" kern="1200" dirty="0" err="1" smtClean="0"/>
            <a:t>video</a:t>
          </a:r>
          <a:r>
            <a:rPr lang="vi-VN" sz="1800" kern="1200" dirty="0" smtClean="0"/>
            <a:t>, </a:t>
          </a:r>
          <a:r>
            <a:rPr lang="vi-VN" sz="1800" kern="1200" dirty="0" err="1" smtClean="0"/>
            <a:t>graphics</a:t>
          </a:r>
          <a:r>
            <a:rPr lang="vi-VN" sz="1800" kern="1200" dirty="0" smtClean="0"/>
            <a:t>, sound, và </a:t>
          </a:r>
          <a:r>
            <a:rPr lang="vi-VN" sz="1800" kern="1200" dirty="0" err="1" smtClean="0"/>
            <a:t>text</a:t>
          </a:r>
          <a:r>
            <a:rPr lang="vi-VN" sz="1800" kern="1200" dirty="0" smtClean="0"/>
            <a:t>.</a:t>
          </a:r>
          <a:endParaRPr lang="en-US" sz="1800" kern="1200" dirty="0"/>
        </a:p>
      </dsp:txBody>
      <dsp:txXfrm>
        <a:off x="45252" y="45252"/>
        <a:ext cx="8291496" cy="836478"/>
      </dsp:txXfrm>
    </dsp:sp>
    <dsp:sp modelId="{0256FAD6-365E-4CAB-8266-8CECC71F7F52}">
      <dsp:nvSpPr>
        <dsp:cNvPr id="0" name=""/>
        <dsp:cNvSpPr/>
      </dsp:nvSpPr>
      <dsp:spPr>
        <a:xfrm>
          <a:off x="0" y="1048524"/>
          <a:ext cx="8382000" cy="7040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Khi muốn chèn vào trang web đều sử dụng một cách chung đó là nhúng (embed).</a:t>
          </a:r>
          <a:endParaRPr lang="en-US" sz="1800" kern="1200" dirty="0"/>
        </a:p>
      </dsp:txBody>
      <dsp:txXfrm>
        <a:off x="34370" y="1082894"/>
        <a:ext cx="8313260" cy="635336"/>
      </dsp:txXfrm>
    </dsp:sp>
    <dsp:sp modelId="{A6445519-E36D-458F-8F29-D286534B965D}">
      <dsp:nvSpPr>
        <dsp:cNvPr id="0" name=""/>
        <dsp:cNvSpPr/>
      </dsp:nvSpPr>
      <dsp:spPr>
        <a:xfrm>
          <a:off x="0" y="1921257"/>
          <a:ext cx="8382000" cy="89814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HTML5 giúp việc chèn đơn giản hơn bằng các phần tử &lt;</a:t>
          </a:r>
          <a:r>
            <a:rPr lang="vi-VN" sz="1800" kern="1200" dirty="0" err="1" smtClean="0"/>
            <a:t>audio</a:t>
          </a:r>
          <a:r>
            <a:rPr lang="vi-VN" sz="1800" kern="1200" dirty="0" smtClean="0"/>
            <a:t>&gt; và &lt;</a:t>
          </a:r>
          <a:r>
            <a:rPr lang="vi-VN" sz="1800" kern="1200" dirty="0" err="1" smtClean="0"/>
            <a:t>video</a:t>
          </a:r>
          <a:r>
            <a:rPr lang="vi-VN" sz="1800" kern="1200" dirty="0" smtClean="0"/>
            <a:t>&gt;.</a:t>
          </a:r>
          <a:endParaRPr lang="en-US" sz="1800" kern="1200" dirty="0"/>
        </a:p>
      </dsp:txBody>
      <dsp:txXfrm>
        <a:off x="43844" y="1965101"/>
        <a:ext cx="8294312" cy="810456"/>
      </dsp:txXfrm>
    </dsp:sp>
    <dsp:sp modelId="{8A752F96-26E5-4BA9-82C5-29DB2F211C5D}">
      <dsp:nvSpPr>
        <dsp:cNvPr id="0" name=""/>
        <dsp:cNvSpPr/>
      </dsp:nvSpPr>
      <dsp:spPr>
        <a:xfrm>
          <a:off x="0" y="2946272"/>
          <a:ext cx="8382000" cy="960687"/>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HTML5 giúp người phát triển </a:t>
          </a:r>
          <a:r>
            <a:rPr lang="vi-VN" sz="1800" kern="1200" dirty="0" err="1" smtClean="0"/>
            <a:t>web</a:t>
          </a:r>
          <a:r>
            <a:rPr lang="vi-VN" sz="1800" kern="1200" dirty="0" smtClean="0"/>
            <a:t>, chèn </a:t>
          </a:r>
          <a:r>
            <a:rPr lang="vi-VN" sz="1800" kern="1200" dirty="0" err="1" smtClean="0"/>
            <a:t>media</a:t>
          </a:r>
          <a:r>
            <a:rPr lang="vi-VN" sz="1800" kern="1200" dirty="0" smtClean="0"/>
            <a:t> vào trang theo đúng tính chất của </a:t>
          </a:r>
          <a:r>
            <a:rPr lang="vi-VN" sz="1800" kern="1200" dirty="0" err="1" smtClean="0"/>
            <a:t>media</a:t>
          </a:r>
          <a:r>
            <a:rPr lang="vi-VN" sz="1800" kern="1200" dirty="0" smtClean="0"/>
            <a:t>.</a:t>
          </a:r>
          <a:endParaRPr lang="en-US" sz="1800" kern="1200" dirty="0"/>
        </a:p>
      </dsp:txBody>
      <dsp:txXfrm>
        <a:off x="46897" y="2993169"/>
        <a:ext cx="8288206" cy="866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6086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Có khá nhiều định dạng </a:t>
          </a:r>
          <a:r>
            <a:rPr lang="vi-VN" sz="1800" kern="1200" dirty="0" err="1" smtClean="0"/>
            <a:t>codecs</a:t>
          </a:r>
          <a:r>
            <a:rPr lang="vi-VN" sz="1800" kern="1200" dirty="0" smtClean="0"/>
            <a:t> được sử dụng để mã hóa (</a:t>
          </a:r>
          <a:r>
            <a:rPr lang="vi-VN" sz="1800" kern="1200" dirty="0" err="1" smtClean="0"/>
            <a:t>encode</a:t>
          </a:r>
          <a:r>
            <a:rPr lang="vi-VN" sz="1800" kern="1200" dirty="0" smtClean="0"/>
            <a:t>) </a:t>
          </a:r>
          <a:r>
            <a:rPr lang="vi-VN" sz="1800" kern="1200" dirty="0" err="1" smtClean="0"/>
            <a:t>audio</a:t>
          </a:r>
          <a:r>
            <a:rPr lang="vi-VN" sz="1800" kern="1200" dirty="0" smtClean="0"/>
            <a:t> và </a:t>
          </a:r>
          <a:r>
            <a:rPr lang="vi-VN" sz="1800" kern="1200" dirty="0" err="1" smtClean="0"/>
            <a:t>video</a:t>
          </a:r>
          <a:r>
            <a:rPr lang="vi-VN" sz="1800" kern="1200" dirty="0" smtClean="0"/>
            <a:t>.</a:t>
          </a:r>
          <a:endParaRPr lang="en-US" sz="1800" kern="1200" dirty="0"/>
        </a:p>
      </dsp:txBody>
      <dsp:txXfrm>
        <a:off x="32261" y="32261"/>
        <a:ext cx="8317478" cy="596347"/>
      </dsp:txXfrm>
    </dsp:sp>
    <dsp:sp modelId="{0256FAD6-365E-4CAB-8266-8CECC71F7F52}">
      <dsp:nvSpPr>
        <dsp:cNvPr id="0" name=""/>
        <dsp:cNvSpPr/>
      </dsp:nvSpPr>
      <dsp:spPr>
        <a:xfrm>
          <a:off x="0" y="723922"/>
          <a:ext cx="8382000" cy="66603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Codec là định dạng giúp mã hóa và giải mã các luồng dữ liệu.</a:t>
          </a:r>
          <a:endParaRPr lang="en-US" sz="1800" kern="1200" dirty="0"/>
        </a:p>
      </dsp:txBody>
      <dsp:txXfrm>
        <a:off x="32513" y="756435"/>
        <a:ext cx="8316974" cy="601012"/>
      </dsp:txXfrm>
    </dsp:sp>
    <dsp:sp modelId="{A6445519-E36D-458F-8F29-D286534B965D}">
      <dsp:nvSpPr>
        <dsp:cNvPr id="0" name=""/>
        <dsp:cNvSpPr/>
      </dsp:nvSpPr>
      <dsp:spPr>
        <a:xfrm>
          <a:off x="0" y="1459213"/>
          <a:ext cx="8382000" cy="82204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Các </a:t>
          </a:r>
          <a:r>
            <a:rPr lang="vi-VN" sz="1800" kern="1200" dirty="0" err="1" smtClean="0"/>
            <a:t>codec</a:t>
          </a:r>
          <a:r>
            <a:rPr lang="vi-VN" sz="1800" kern="1200" dirty="0" smtClean="0"/>
            <a:t> khác nhau sẽ cho chất lượng nén khác nhau.</a:t>
          </a:r>
          <a:endParaRPr lang="en-US" sz="1800" kern="1200" dirty="0"/>
        </a:p>
      </dsp:txBody>
      <dsp:txXfrm>
        <a:off x="40129" y="1499342"/>
        <a:ext cx="8301742" cy="741783"/>
      </dsp:txXfrm>
    </dsp:sp>
    <dsp:sp modelId="{8A752F96-26E5-4BA9-82C5-29DB2F211C5D}">
      <dsp:nvSpPr>
        <dsp:cNvPr id="0" name=""/>
        <dsp:cNvSpPr/>
      </dsp:nvSpPr>
      <dsp:spPr>
        <a:xfrm>
          <a:off x="0" y="2348764"/>
          <a:ext cx="8382000" cy="63073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err="1" smtClean="0"/>
            <a:t>Codec</a:t>
          </a:r>
          <a:r>
            <a:rPr lang="vi-VN" sz="1800" kern="1200" dirty="0" smtClean="0"/>
            <a:t> của cả </a:t>
          </a:r>
          <a:r>
            <a:rPr lang="vi-VN" sz="1800" kern="1200" dirty="0" err="1" smtClean="0"/>
            <a:t>audio</a:t>
          </a:r>
          <a:r>
            <a:rPr lang="vi-VN" sz="1800" kern="1200" dirty="0" smtClean="0"/>
            <a:t> và </a:t>
          </a:r>
          <a:r>
            <a:rPr lang="vi-VN" sz="1800" kern="1200" dirty="0" err="1" smtClean="0"/>
            <a:t>video</a:t>
          </a:r>
          <a:r>
            <a:rPr lang="vi-VN" sz="1800" kern="1200" dirty="0" smtClean="0"/>
            <a:t> có thể được lưu trữ trong cùng một định dạng </a:t>
          </a:r>
          <a:r>
            <a:rPr lang="vi-VN" sz="1800" kern="1200" dirty="0" err="1" smtClean="0"/>
            <a:t>file</a:t>
          </a:r>
          <a:r>
            <a:rPr lang="vi-VN" sz="1800" kern="1200" dirty="0" smtClean="0"/>
            <a:t>.</a:t>
          </a:r>
          <a:endParaRPr lang="en-US" sz="1800" kern="1200" dirty="0"/>
        </a:p>
      </dsp:txBody>
      <dsp:txXfrm>
        <a:off x="30790" y="2379554"/>
        <a:ext cx="8320420" cy="569155"/>
      </dsp:txXfrm>
    </dsp:sp>
    <dsp:sp modelId="{0207AF43-1E87-4B52-B512-821B850614C8}">
      <dsp:nvSpPr>
        <dsp:cNvPr id="0" name=""/>
        <dsp:cNvSpPr/>
      </dsp:nvSpPr>
      <dsp:spPr>
        <a:xfrm>
          <a:off x="0" y="3052386"/>
          <a:ext cx="8382000" cy="630735"/>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Mỗi một định dạng file (</a:t>
          </a:r>
          <a:r>
            <a:rPr lang="en-US" sz="1600" kern="1200" dirty="0" err="1" smtClean="0"/>
            <a:t>vd</a:t>
          </a:r>
          <a:r>
            <a:rPr lang="en-US" sz="1600" kern="1200" dirty="0" smtClean="0"/>
            <a:t>: .</a:t>
          </a:r>
          <a:r>
            <a:rPr lang="en-US" sz="1600" kern="1200" dirty="0" err="1" smtClean="0"/>
            <a:t>avi</a:t>
          </a:r>
          <a:r>
            <a:rPr lang="en-US" sz="1600" kern="1200" dirty="0" smtClean="0"/>
            <a:t>, .</a:t>
          </a:r>
          <a:r>
            <a:rPr lang="en-US" sz="1600" kern="1200" dirty="0" err="1" smtClean="0"/>
            <a:t>flv</a:t>
          </a:r>
          <a:r>
            <a:rPr lang="en-US" sz="1600" kern="1200" dirty="0" smtClean="0"/>
            <a:t>, ...) có thể sử dụng những loại codec khác nhau cho cả audio và video.                                                .</a:t>
          </a:r>
          <a:endParaRPr lang="en-US" sz="1600" kern="1200" dirty="0"/>
        </a:p>
      </dsp:txBody>
      <dsp:txXfrm>
        <a:off x="30790" y="3083176"/>
        <a:ext cx="8320420" cy="569155"/>
      </dsp:txXfrm>
    </dsp:sp>
    <dsp:sp modelId="{CE98D906-76F1-499E-9B81-854031EE983E}">
      <dsp:nvSpPr>
        <dsp:cNvPr id="0" name=""/>
        <dsp:cNvSpPr/>
      </dsp:nvSpPr>
      <dsp:spPr>
        <a:xfrm>
          <a:off x="0" y="3749909"/>
          <a:ext cx="8382000" cy="6307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vi-VN" sz="1600" kern="1200" dirty="0" smtClean="0"/>
            <a:t>Các trình duyệt khác nhau sẽ hỗ trợ những định dạng </a:t>
          </a:r>
          <a:r>
            <a:rPr lang="vi-VN" sz="1600" kern="1200" dirty="0" err="1" smtClean="0"/>
            <a:t>file</a:t>
          </a:r>
          <a:r>
            <a:rPr lang="vi-VN" sz="1600" kern="1200" dirty="0" smtClean="0"/>
            <a:t> khác nhau. </a:t>
          </a:r>
          <a:r>
            <a:rPr lang="vi-VN" sz="1600" kern="1200" dirty="0" err="1" smtClean="0"/>
            <a:t>WebM</a:t>
          </a:r>
          <a:r>
            <a:rPr lang="vi-VN" sz="1600" kern="1200" dirty="0" smtClean="0"/>
            <a:t> là một định dạng </a:t>
          </a:r>
          <a:r>
            <a:rPr lang="vi-VN" sz="1600" kern="1200" dirty="0" err="1" smtClean="0"/>
            <a:t>video</a:t>
          </a:r>
          <a:r>
            <a:rPr lang="vi-VN" sz="1600" kern="1200" dirty="0" smtClean="0"/>
            <a:t> được hỗ trợ bởi </a:t>
          </a:r>
          <a:r>
            <a:rPr lang="vi-VN" sz="1600" kern="1200" dirty="0" err="1" smtClean="0"/>
            <a:t>Google</a:t>
          </a:r>
          <a:r>
            <a:rPr lang="vi-VN" sz="1600" kern="1200" dirty="0" smtClean="0"/>
            <a:t>.</a:t>
          </a:r>
          <a:endParaRPr lang="en-US" sz="1600" kern="1200" dirty="0"/>
        </a:p>
      </dsp:txBody>
      <dsp:txXfrm>
        <a:off x="30790" y="3780699"/>
        <a:ext cx="8320420" cy="569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1848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Các thuộc tính cung cấp thêm thông tin về thẻ cho trình duyệt.</a:t>
          </a:r>
          <a:endParaRPr lang="en-US" sz="1800" kern="1200" dirty="0"/>
        </a:p>
      </dsp:txBody>
      <dsp:txXfrm>
        <a:off x="25310" y="25310"/>
        <a:ext cx="8331380" cy="467861"/>
      </dsp:txXfrm>
    </dsp:sp>
    <dsp:sp modelId="{0C571DEC-BED2-40D9-8AFF-168AE829B055}">
      <dsp:nvSpPr>
        <dsp:cNvPr id="0" name=""/>
        <dsp:cNvSpPr/>
      </dsp:nvSpPr>
      <dsp:spPr>
        <a:xfrm>
          <a:off x="0" y="522531"/>
          <a:ext cx="8382000" cy="60576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HTML5 có khá nhiều thuộc tính giúp điều khiển hiển thị và thực hiện các chức năng phát nhạc.</a:t>
          </a:r>
          <a:endParaRPr lang="en-US" sz="1800" kern="1200" dirty="0"/>
        </a:p>
      </dsp:txBody>
      <dsp:txXfrm>
        <a:off x="29571" y="552102"/>
        <a:ext cx="8322858" cy="546619"/>
      </dsp:txXfrm>
    </dsp:sp>
    <dsp:sp modelId="{5A5FECB6-0BC6-41D6-827F-189A6E0A107B}">
      <dsp:nvSpPr>
        <dsp:cNvPr id="0" name=""/>
        <dsp:cNvSpPr/>
      </dsp:nvSpPr>
      <dsp:spPr>
        <a:xfrm>
          <a:off x="0" y="1132016"/>
          <a:ext cx="8382000" cy="53995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vi-VN" sz="1800" kern="1200" dirty="0" smtClean="0"/>
            <a:t>Dưới đây là danh sách các thuộc tính của phần tử &lt;</a:t>
          </a:r>
          <a:r>
            <a:rPr lang="vi-VN" sz="1800" kern="1200" dirty="0" err="1" smtClean="0"/>
            <a:t>audio</a:t>
          </a:r>
          <a:r>
            <a:rPr lang="vi-VN" sz="1800" kern="1200" dirty="0" smtClean="0"/>
            <a:t>&gt;:</a:t>
          </a:r>
          <a:endParaRPr lang="en-US" sz="1800" kern="1200" dirty="0" smtClean="0"/>
        </a:p>
        <a:p>
          <a:pPr lvl="0" algn="l" defTabSz="800100">
            <a:lnSpc>
              <a:spcPct val="90000"/>
            </a:lnSpc>
            <a:spcBef>
              <a:spcPct val="0"/>
            </a:spcBef>
            <a:spcAft>
              <a:spcPct val="35000"/>
            </a:spcAft>
          </a:pPr>
          <a:endParaRPr lang="en-US" sz="2000" kern="1200" dirty="0"/>
        </a:p>
      </dsp:txBody>
      <dsp:txXfrm>
        <a:off x="26358" y="1158374"/>
        <a:ext cx="8329284" cy="48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14989"/>
          <a:ext cx="8382000" cy="55490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Để phát audio trong các trình duyệt cũ, phải sử dụng thẻ &lt;embed&gt;.</a:t>
          </a:r>
          <a:endParaRPr lang="en-US" sz="1800" kern="1200" dirty="0"/>
        </a:p>
      </dsp:txBody>
      <dsp:txXfrm>
        <a:off x="27088" y="142077"/>
        <a:ext cx="8327824" cy="500726"/>
      </dsp:txXfrm>
    </dsp:sp>
    <dsp:sp modelId="{0256FAD6-365E-4CAB-8266-8CECC71F7F52}">
      <dsp:nvSpPr>
        <dsp:cNvPr id="0" name=""/>
        <dsp:cNvSpPr/>
      </dsp:nvSpPr>
      <dsp:spPr>
        <a:xfrm>
          <a:off x="0" y="725905"/>
          <a:ext cx="8382000" cy="5849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Thẻ &lt;embed&gt; có 2 thuộc tính là: </a:t>
          </a:r>
          <a:r>
            <a:rPr lang="en-US" sz="1800" kern="1200" dirty="0" err="1" smtClean="0"/>
            <a:t>src</a:t>
          </a:r>
          <a:r>
            <a:rPr lang="en-US" sz="1800" kern="1200" dirty="0" smtClean="0"/>
            <a:t> và </a:t>
          </a:r>
          <a:r>
            <a:rPr lang="en-US" sz="1800" kern="1200" dirty="0" err="1" smtClean="0"/>
            <a:t>autostart</a:t>
          </a:r>
          <a:r>
            <a:rPr lang="en-US" sz="1800" kern="1200" dirty="0" smtClean="0"/>
            <a:t>.</a:t>
          </a:r>
          <a:endParaRPr lang="en-US" sz="1800" kern="1200" dirty="0"/>
        </a:p>
      </dsp:txBody>
      <dsp:txXfrm>
        <a:off x="28554" y="754459"/>
        <a:ext cx="8324892" cy="527817"/>
      </dsp:txXfrm>
    </dsp:sp>
    <dsp:sp modelId="{A6445519-E36D-458F-8F29-D286534B965D}">
      <dsp:nvSpPr>
        <dsp:cNvPr id="0" name=""/>
        <dsp:cNvSpPr/>
      </dsp:nvSpPr>
      <dsp:spPr>
        <a:xfrm>
          <a:off x="0" y="1375611"/>
          <a:ext cx="8382000" cy="60345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Thuộc tính </a:t>
          </a:r>
          <a:r>
            <a:rPr lang="en-US" sz="1800" kern="1200" dirty="0" err="1" smtClean="0"/>
            <a:t>src</a:t>
          </a:r>
          <a:r>
            <a:rPr lang="en-US" sz="1800" kern="1200" dirty="0" smtClean="0"/>
            <a:t> để chỉ định tên tệp audio nguồn.</a:t>
          </a:r>
          <a:endParaRPr lang="en-US" sz="1800" kern="1200" dirty="0"/>
        </a:p>
      </dsp:txBody>
      <dsp:txXfrm>
        <a:off x="29458" y="1405069"/>
        <a:ext cx="8323084" cy="544538"/>
      </dsp:txXfrm>
    </dsp:sp>
    <dsp:sp modelId="{8A752F96-26E5-4BA9-82C5-29DB2F211C5D}">
      <dsp:nvSpPr>
        <dsp:cNvPr id="0" name=""/>
        <dsp:cNvSpPr/>
      </dsp:nvSpPr>
      <dsp:spPr>
        <a:xfrm>
          <a:off x="0" y="2025313"/>
          <a:ext cx="8382000" cy="63700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Thuộc tính </a:t>
          </a:r>
          <a:r>
            <a:rPr lang="vi-VN" sz="1800" kern="1200" dirty="0" err="1" smtClean="0"/>
            <a:t>autostart</a:t>
          </a:r>
          <a:r>
            <a:rPr lang="vi-VN" sz="1800" kern="1200" dirty="0" smtClean="0"/>
            <a:t> cho phép </a:t>
          </a:r>
          <a:r>
            <a:rPr lang="vi-VN" sz="1800" kern="1200" dirty="0" err="1" smtClean="0"/>
            <a:t>audio</a:t>
          </a:r>
          <a:r>
            <a:rPr lang="vi-VN" sz="1800" kern="1200" dirty="0" smtClean="0"/>
            <a:t> được tự động phát ngay khi trang </a:t>
          </a:r>
          <a:r>
            <a:rPr lang="vi-VN" sz="1800" kern="1200" dirty="0" err="1" smtClean="0"/>
            <a:t>web</a:t>
          </a:r>
          <a:r>
            <a:rPr lang="vi-VN" sz="1800" kern="1200" dirty="0" smtClean="0"/>
            <a:t> nạp xong.</a:t>
          </a:r>
          <a:endParaRPr lang="en-US" sz="1800" kern="1200" dirty="0"/>
        </a:p>
      </dsp:txBody>
      <dsp:txXfrm>
        <a:off x="31096" y="2056409"/>
        <a:ext cx="8319808" cy="5748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81983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kern="1200" dirty="0" smtClean="0"/>
            <a:t>Dưới đây là danh sách các thuộc tính của phần tử </a:t>
          </a:r>
          <a:r>
            <a:rPr lang="vi-VN" sz="1800" kern="1200" dirty="0" err="1" smtClean="0"/>
            <a:t>video</a:t>
          </a:r>
          <a:r>
            <a:rPr lang="en-US" sz="1800" kern="1200" dirty="0" smtClean="0"/>
            <a:t>:</a:t>
          </a:r>
          <a:endParaRPr lang="en-US" sz="1800" kern="1200" dirty="0"/>
        </a:p>
      </dsp:txBody>
      <dsp:txXfrm>
        <a:off x="40021" y="40021"/>
        <a:ext cx="8301958" cy="7397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52399"/>
          <a:ext cx="7543800" cy="703093"/>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1" kern="1200" dirty="0" err="1" smtClean="0"/>
            <a:t>None</a:t>
          </a:r>
          <a:r>
            <a:rPr lang="vi-VN" sz="1800" b="1" kern="1200" dirty="0" smtClean="0"/>
            <a:t> - Cho phép trình duyệt chỉ nạp nội dung trang </a:t>
          </a:r>
          <a:r>
            <a:rPr lang="vi-VN" sz="1800" b="1" kern="1200" dirty="0" err="1" smtClean="0"/>
            <a:t>web</a:t>
          </a:r>
          <a:r>
            <a:rPr lang="vi-VN" sz="1800" b="1" kern="1200" dirty="0" smtClean="0"/>
            <a:t>, </a:t>
          </a:r>
          <a:r>
            <a:rPr lang="vi-VN" sz="1800" b="1" kern="1200" dirty="0" err="1" smtClean="0"/>
            <a:t>video</a:t>
          </a:r>
          <a:r>
            <a:rPr lang="vi-VN" sz="1800" b="1" kern="1200" dirty="0" smtClean="0"/>
            <a:t> sẽ chỉ được nạp khi các nội dung khác đã nạp xong.</a:t>
          </a:r>
          <a:endParaRPr lang="en-US" sz="1800" kern="1200" dirty="0"/>
        </a:p>
      </dsp:txBody>
      <dsp:txXfrm>
        <a:off x="34322" y="186721"/>
        <a:ext cx="7475156" cy="634449"/>
      </dsp:txXfrm>
    </dsp:sp>
    <dsp:sp modelId="{0256FAD6-365E-4CAB-8266-8CECC71F7F52}">
      <dsp:nvSpPr>
        <dsp:cNvPr id="0" name=""/>
        <dsp:cNvSpPr/>
      </dsp:nvSpPr>
      <dsp:spPr>
        <a:xfrm>
          <a:off x="0" y="1042221"/>
          <a:ext cx="7543800" cy="63417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Metadata - Chỉ nạp phần thông tin mô tả của video trong khi nạp trang web.</a:t>
          </a:r>
          <a:endParaRPr lang="en-US" sz="1800" kern="1200" dirty="0"/>
        </a:p>
      </dsp:txBody>
      <dsp:txXfrm>
        <a:off x="30958" y="1073179"/>
        <a:ext cx="7481884" cy="572263"/>
      </dsp:txXfrm>
    </dsp:sp>
    <dsp:sp modelId="{A6445519-E36D-458F-8F29-D286534B965D}">
      <dsp:nvSpPr>
        <dsp:cNvPr id="0" name=""/>
        <dsp:cNvSpPr/>
      </dsp:nvSpPr>
      <dsp:spPr>
        <a:xfrm>
          <a:off x="0" y="1856307"/>
          <a:ext cx="7543800" cy="81069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Auto - đây là giá trị mặc định, cho phép trình duyệt nạp video ngay trong khi đang nạp các nội dung khác.</a:t>
          </a:r>
          <a:endParaRPr lang="en-US" sz="1800" kern="1200" dirty="0"/>
        </a:p>
      </dsp:txBody>
      <dsp:txXfrm>
        <a:off x="39575" y="1895882"/>
        <a:ext cx="7464650" cy="731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25733"/>
          <a:ext cx="7543800" cy="81769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1" kern="1200" dirty="0" err="1" smtClean="0"/>
            <a:t>Ogg</a:t>
          </a:r>
          <a:r>
            <a:rPr lang="vi-VN" sz="1800" b="1" kern="1200" dirty="0" smtClean="0"/>
            <a:t>/</a:t>
          </a:r>
          <a:r>
            <a:rPr lang="vi-VN" sz="1800" b="1" kern="1200" dirty="0" err="1" smtClean="0"/>
            <a:t>Theora</a:t>
          </a:r>
          <a:r>
            <a:rPr lang="vi-VN" sz="1800" b="1" kern="1200" dirty="0" smtClean="0"/>
            <a:t> - là định dạng mã mở được cung cấp miễn phí. Định dạng này được hỗ trợ bởi các trình duyệt như: </a:t>
          </a:r>
          <a:r>
            <a:rPr lang="vi-VN" sz="1800" b="1" kern="1200" dirty="0" err="1" smtClean="0"/>
            <a:t>Opera</a:t>
          </a:r>
          <a:r>
            <a:rPr lang="vi-VN" sz="1800" b="1" kern="1200" dirty="0" smtClean="0"/>
            <a:t>, </a:t>
          </a:r>
          <a:r>
            <a:rPr lang="vi-VN" sz="1800" b="1" kern="1200" dirty="0" err="1" smtClean="0"/>
            <a:t>Chrome</a:t>
          </a:r>
          <a:r>
            <a:rPr lang="vi-VN" sz="1800" b="1" kern="1200" dirty="0" smtClean="0"/>
            <a:t>, và </a:t>
          </a:r>
          <a:r>
            <a:rPr lang="vi-VN" sz="1800" b="1" kern="1200" dirty="0" err="1" smtClean="0"/>
            <a:t>FireFox</a:t>
          </a:r>
          <a:r>
            <a:rPr lang="vi-VN" sz="1800" b="1" kern="1200" dirty="0" smtClean="0"/>
            <a:t>.</a:t>
          </a:r>
          <a:endParaRPr lang="en-US" sz="1800" kern="1200" dirty="0"/>
        </a:p>
      </dsp:txBody>
      <dsp:txXfrm>
        <a:off x="39917" y="165650"/>
        <a:ext cx="7463966" cy="737860"/>
      </dsp:txXfrm>
    </dsp:sp>
    <dsp:sp modelId="{0256FAD6-365E-4CAB-8266-8CECC71F7F52}">
      <dsp:nvSpPr>
        <dsp:cNvPr id="0" name=""/>
        <dsp:cNvSpPr/>
      </dsp:nvSpPr>
      <dsp:spPr>
        <a:xfrm>
          <a:off x="0" y="1066800"/>
          <a:ext cx="7543800" cy="75391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1" kern="1200" dirty="0" err="1" smtClean="0"/>
            <a:t>WebM</a:t>
          </a:r>
          <a:r>
            <a:rPr lang="vi-VN" sz="1800" b="1" kern="1200" dirty="0" smtClean="0"/>
            <a:t> - được cung cấp miễn phí bởi </a:t>
          </a:r>
          <a:r>
            <a:rPr lang="vi-VN" sz="1800" b="1" kern="1200" dirty="0" err="1" smtClean="0"/>
            <a:t>Google</a:t>
          </a:r>
          <a:r>
            <a:rPr lang="vi-VN" sz="1800" b="1" kern="1200" dirty="0" smtClean="0"/>
            <a:t>. Định dạng này được hỗ trợ bởi các trình duyệt như: </a:t>
          </a:r>
          <a:r>
            <a:rPr lang="vi-VN" sz="1800" b="1" kern="1200" dirty="0" err="1" smtClean="0"/>
            <a:t>Opera</a:t>
          </a:r>
          <a:r>
            <a:rPr lang="vi-VN" sz="1800" b="1" kern="1200" dirty="0" smtClean="0"/>
            <a:t>, </a:t>
          </a:r>
          <a:r>
            <a:rPr lang="vi-VN" sz="1800" b="1" kern="1200" dirty="0" err="1" smtClean="0"/>
            <a:t>Chrome</a:t>
          </a:r>
          <a:r>
            <a:rPr lang="vi-VN" sz="1800" b="1" kern="1200" dirty="0" smtClean="0"/>
            <a:t>, và </a:t>
          </a:r>
          <a:r>
            <a:rPr lang="vi-VN" sz="1800" b="1" kern="1200" dirty="0" err="1" smtClean="0"/>
            <a:t>FireFox</a:t>
          </a:r>
          <a:r>
            <a:rPr lang="vi-VN" sz="1800" b="1" kern="1200" dirty="0" smtClean="0"/>
            <a:t>.</a:t>
          </a:r>
          <a:endParaRPr lang="en-US" sz="1800" kern="1200" dirty="0"/>
        </a:p>
      </dsp:txBody>
      <dsp:txXfrm>
        <a:off x="36803" y="1103603"/>
        <a:ext cx="7470194" cy="680312"/>
      </dsp:txXfrm>
    </dsp:sp>
    <dsp:sp modelId="{A6445519-E36D-458F-8F29-D286534B965D}">
      <dsp:nvSpPr>
        <dsp:cNvPr id="0" name=""/>
        <dsp:cNvSpPr/>
      </dsp:nvSpPr>
      <dsp:spPr>
        <a:xfrm>
          <a:off x="0" y="1970509"/>
          <a:ext cx="7543800" cy="77269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1" kern="1200" dirty="0" smtClean="0"/>
            <a:t>H.264/MP4 - được hỗ trợ trên </a:t>
          </a:r>
          <a:r>
            <a:rPr lang="vi-VN" sz="1800" b="1" kern="1200" dirty="0" err="1" smtClean="0"/>
            <a:t>iPhone</a:t>
          </a:r>
          <a:r>
            <a:rPr lang="vi-VN" sz="1800" b="1" kern="1200" dirty="0" smtClean="0"/>
            <a:t> và các thiết bị </a:t>
          </a:r>
          <a:r>
            <a:rPr lang="vi-VN" sz="1800" b="1" kern="1200" dirty="0" err="1" smtClean="0"/>
            <a:t>Android</a:t>
          </a:r>
          <a:r>
            <a:rPr lang="vi-VN" sz="1800" b="1" kern="1200" dirty="0" smtClean="0"/>
            <a:t>.</a:t>
          </a:r>
          <a:endParaRPr lang="en-US" sz="1800" kern="1200" dirty="0"/>
        </a:p>
      </dsp:txBody>
      <dsp:txXfrm>
        <a:off x="37720" y="2008229"/>
        <a:ext cx="7468360" cy="697251"/>
      </dsp:txXfrm>
    </dsp:sp>
    <dsp:sp modelId="{DC4BDCA9-DE66-4112-8835-7FA7A62C91DA}">
      <dsp:nvSpPr>
        <dsp:cNvPr id="0" name=""/>
        <dsp:cNvSpPr/>
      </dsp:nvSpPr>
      <dsp:spPr>
        <a:xfrm>
          <a:off x="0" y="2884908"/>
          <a:ext cx="7543800" cy="77269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Micro Video Controller - cho phép chuyển đổi định dạng video để có thể làm việc trên nhiều trình duyệt.</a:t>
          </a:r>
          <a:endParaRPr lang="en-US" sz="1800" kern="1200" dirty="0"/>
        </a:p>
      </dsp:txBody>
      <dsp:txXfrm>
        <a:off x="37720" y="2922628"/>
        <a:ext cx="7468360" cy="6972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318254"/>
          <a:ext cx="7543800" cy="48970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sẽ lướt </a:t>
          </a:r>
          <a:r>
            <a:rPr lang="vi-VN" sz="1800" b="0" kern="1200" dirty="0" err="1" smtClean="0"/>
            <a:t>web</a:t>
          </a:r>
          <a:r>
            <a:rPr lang="vi-VN" sz="1800" b="0" kern="1200" dirty="0" smtClean="0"/>
            <a:t> bằng gì? </a:t>
          </a:r>
          <a:r>
            <a:rPr lang="vi-VN" sz="1800" b="0" kern="1200" dirty="0" err="1" smtClean="0"/>
            <a:t>laptop</a:t>
          </a:r>
          <a:r>
            <a:rPr lang="vi-VN" sz="1800" b="0" kern="1200" dirty="0" smtClean="0"/>
            <a:t>, </a:t>
          </a:r>
          <a:r>
            <a:rPr lang="vi-VN" sz="1800" b="0" kern="1200" dirty="0" err="1" smtClean="0"/>
            <a:t>mobile</a:t>
          </a:r>
          <a:r>
            <a:rPr lang="vi-VN" sz="1800" b="0" kern="1200" dirty="0" smtClean="0"/>
            <a:t>, </a:t>
          </a:r>
          <a:r>
            <a:rPr lang="vi-VN" sz="1800" b="0" kern="1200" dirty="0" err="1" smtClean="0"/>
            <a:t>tablet</a:t>
          </a:r>
          <a:r>
            <a:rPr lang="vi-VN" sz="1800" b="0" kern="1200" dirty="0" smtClean="0"/>
            <a:t>, hay </a:t>
          </a:r>
          <a:r>
            <a:rPr lang="vi-VN" sz="1800" b="0" kern="1200" dirty="0" err="1" smtClean="0"/>
            <a:t>desktop</a:t>
          </a:r>
          <a:r>
            <a:rPr lang="vi-VN" sz="1800" b="0" kern="1200" dirty="0" smtClean="0"/>
            <a:t>.</a:t>
          </a:r>
          <a:endParaRPr lang="en-US" sz="1800" b="0" kern="1200" dirty="0"/>
        </a:p>
      </dsp:txBody>
      <dsp:txXfrm>
        <a:off x="23905" y="342159"/>
        <a:ext cx="7495990" cy="441891"/>
      </dsp:txXfrm>
    </dsp:sp>
    <dsp:sp modelId="{0256FAD6-365E-4CAB-8266-8CECC71F7F52}">
      <dsp:nvSpPr>
        <dsp:cNvPr id="0" name=""/>
        <dsp:cNvSpPr/>
      </dsp:nvSpPr>
      <dsp:spPr>
        <a:xfrm>
          <a:off x="0" y="939419"/>
          <a:ext cx="7543800" cy="44018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sẽ nghe âm thanh bằng tai nghe hay loa?</a:t>
          </a:r>
          <a:endParaRPr lang="en-US" sz="1800" b="0" kern="1200" dirty="0"/>
        </a:p>
      </dsp:txBody>
      <dsp:txXfrm>
        <a:off x="21488" y="960907"/>
        <a:ext cx="7500824" cy="397213"/>
      </dsp:txXfrm>
    </dsp:sp>
    <dsp:sp modelId="{A6445519-E36D-458F-8F29-D286534B965D}">
      <dsp:nvSpPr>
        <dsp:cNvPr id="0" name=""/>
        <dsp:cNvSpPr/>
      </dsp:nvSpPr>
      <dsp:spPr>
        <a:xfrm>
          <a:off x="0" y="1539220"/>
          <a:ext cx="7543800" cy="53382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có thể hiểu được ngôn ngữ phát ra trong các tệp </a:t>
          </a:r>
          <a:r>
            <a:rPr lang="vi-VN" sz="1800" b="0" kern="1200" dirty="0" err="1" smtClean="0"/>
            <a:t>audio</a:t>
          </a:r>
          <a:r>
            <a:rPr lang="vi-VN" sz="1800" b="0" kern="1200" dirty="0" smtClean="0"/>
            <a:t>?</a:t>
          </a:r>
          <a:endParaRPr lang="en-US" sz="1800" b="0" kern="1200" dirty="0"/>
        </a:p>
      </dsp:txBody>
      <dsp:txXfrm>
        <a:off x="26059" y="1565279"/>
        <a:ext cx="7491682" cy="481704"/>
      </dsp:txXfrm>
    </dsp:sp>
    <dsp:sp modelId="{DC4BDCA9-DE66-4112-8835-7FA7A62C91DA}">
      <dsp:nvSpPr>
        <dsp:cNvPr id="0" name=""/>
        <dsp:cNvSpPr/>
      </dsp:nvSpPr>
      <dsp:spPr>
        <a:xfrm>
          <a:off x="0" y="2255920"/>
          <a:ext cx="7543800" cy="48727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vi-VN" sz="1800" b="0" kern="1200" dirty="0" smtClean="0"/>
            <a:t>Người dùng có biết cách phát hoặc tải các nội dung </a:t>
          </a:r>
          <a:r>
            <a:rPr lang="vi-VN" sz="1800" b="0" kern="1200" dirty="0" err="1" smtClean="0"/>
            <a:t>media</a:t>
          </a:r>
          <a:r>
            <a:rPr lang="vi-VN" sz="1800" b="0" kern="1200" dirty="0" smtClean="0"/>
            <a:t>?</a:t>
          </a:r>
          <a:endParaRPr lang="en-US" sz="1800" b="0" kern="1200" dirty="0"/>
        </a:p>
      </dsp:txBody>
      <dsp:txXfrm>
        <a:off x="23787" y="2279707"/>
        <a:ext cx="7496226" cy="4397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10/15/2014</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10/15/2014</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images.jpg"/>
          <p:cNvPicPr>
            <a:picLocks noChangeAspect="1"/>
          </p:cNvPicPr>
          <p:nvPr userDrawn="1"/>
        </p:nvPicPr>
        <p:blipFill>
          <a:blip r:embed="rId2"/>
          <a:stretch>
            <a:fillRect/>
          </a:stretch>
        </p:blipFill>
        <p:spPr>
          <a:xfrm rot="20511007">
            <a:off x="912234" y="709483"/>
            <a:ext cx="2466975" cy="1847850"/>
          </a:xfrm>
          <a:prstGeom prst="rect">
            <a:avLst/>
          </a:prstGeom>
        </p:spPr>
      </p:pic>
      <p:sp>
        <p:nvSpPr>
          <p:cNvPr id="3" name="Text Box 10"/>
          <p:cNvSpPr txBox="1">
            <a:spLocks noChangeArrowheads="1"/>
          </p:cNvSpPr>
          <p:nvPr userDrawn="1"/>
        </p:nvSpPr>
        <p:spPr bwMode="auto">
          <a:xfrm>
            <a:off x="990600" y="15240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20574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smtClean="0">
                <a:latin typeface="Book Antiqua" pitchFamily="18" charset="0"/>
              </a:rPr>
              <a:t>Session: 11</a:t>
            </a:r>
            <a:endParaRPr lang="en-US" sz="2800" b="1" dirty="0">
              <a:latin typeface="Book Antiqua" pitchFamily="18" charset="0"/>
            </a:endParaRP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smtClean="0">
                <a:effectLst>
                  <a:reflection blurRad="6350" stA="55000" endA="300" endPos="45500" dir="5400000" sy="-100000" algn="bl" rotWithShape="0"/>
                </a:effectLst>
                <a:latin typeface="Book Antiqua" pitchFamily="18" charset="0"/>
              </a:rPr>
              <a:t>HTML5 Audio and Video</a:t>
            </a:r>
            <a:endParaRPr lang="en-US" sz="4500" b="1" i="1" dirty="0">
              <a:effectLst>
                <a:reflection blurRad="6350" stA="55000" endA="300" endPos="45500" dir="5400000" sy="-100000" algn="bl" rotWithShape="0"/>
              </a:effectLst>
              <a:latin typeface="Book Antiqua" pitchFamily="18" charset="0"/>
            </a:endParaRP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3" cstate="print"/>
          <a:srcRect l="3556"/>
          <a:stretch>
            <a:fillRect/>
          </a:stretch>
        </p:blipFill>
        <p:spPr bwMode="auto">
          <a:xfrm>
            <a:off x="6963833" y="2133600"/>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4"/>
          <a:stretch>
            <a:fillRect/>
          </a:stretch>
        </p:blipFill>
        <p:spPr>
          <a:xfrm>
            <a:off x="6934200" y="838200"/>
            <a:ext cx="609600" cy="609600"/>
          </a:xfrm>
          <a:prstGeom prst="rect">
            <a:avLst/>
          </a:prstGeom>
        </p:spPr>
      </p:pic>
      <p:sp>
        <p:nvSpPr>
          <p:cNvPr id="23" name="Rectangle 22"/>
          <p:cNvSpPr/>
          <p:nvPr userDrawn="1"/>
        </p:nvSpPr>
        <p:spPr>
          <a:xfrm>
            <a:off x="152400" y="1295400"/>
            <a:ext cx="7571303"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4" name="Picture 23"/>
          <p:cNvPicPr>
            <a:picLocks noChangeAspect="1" noChangeArrowheads="1"/>
          </p:cNvPicPr>
          <p:nvPr userDrawn="1"/>
        </p:nvPicPr>
        <p:blipFill>
          <a:blip r:embed="rId5" cstate="print"/>
          <a:srcRect t="3540"/>
          <a:stretch>
            <a:fillRect/>
          </a:stretch>
        </p:blipFill>
        <p:spPr bwMode="auto">
          <a:xfrm>
            <a:off x="5867400" y="2209800"/>
            <a:ext cx="762000" cy="646365"/>
          </a:xfrm>
          <a:prstGeom prst="rect">
            <a:avLst/>
          </a:prstGeom>
          <a:noFill/>
          <a:ln w="9525">
            <a:noFill/>
            <a:miter lim="800000"/>
            <a:headEnd/>
            <a:tailEnd/>
          </a:ln>
          <a:effectLst/>
        </p:spPr>
      </p:pic>
      <p:pic>
        <p:nvPicPr>
          <p:cNvPr id="25" name="Picture 24"/>
          <p:cNvPicPr>
            <a:picLocks noChangeAspect="1" noChangeArrowheads="1"/>
          </p:cNvPicPr>
          <p:nvPr userDrawn="1"/>
        </p:nvPicPr>
        <p:blipFill>
          <a:blip r:embed="rId6"/>
          <a:srcRect/>
          <a:stretch>
            <a:fillRect/>
          </a:stretch>
        </p:blipFill>
        <p:spPr bwMode="auto">
          <a:xfrm>
            <a:off x="5933701" y="838200"/>
            <a:ext cx="619499" cy="590550"/>
          </a:xfrm>
          <a:prstGeom prst="rect">
            <a:avLst/>
          </a:prstGeom>
          <a:noFill/>
          <a:ln w="9525">
            <a:noFill/>
            <a:miter lim="800000"/>
            <a:headEnd/>
            <a:tailEnd/>
          </a:ln>
          <a:effectLst/>
        </p:spPr>
      </p:pic>
      <p:pic>
        <p:nvPicPr>
          <p:cNvPr id="26" name="Picture 25" descr="256px-Chrome_Logo.svg_.png"/>
          <p:cNvPicPr>
            <a:picLocks noChangeAspect="1"/>
          </p:cNvPicPr>
          <p:nvPr userDrawn="1"/>
        </p:nvPicPr>
        <p:blipFill>
          <a:blip r:embed="rId7" cstate="print"/>
          <a:stretch>
            <a:fillRect/>
          </a:stretch>
        </p:blipFill>
        <p:spPr>
          <a:xfrm>
            <a:off x="7696200" y="1524000"/>
            <a:ext cx="609600" cy="6096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0">
              <a:schemeClr val="accent6">
                <a:lumMod val="60000"/>
                <a:lumOff val="40000"/>
              </a:schemeClr>
            </a:gs>
            <a:gs pos="50000">
              <a:schemeClr val="accent3">
                <a:lumMod val="40000"/>
                <a:lumOff val="60000"/>
              </a:schemeClr>
            </a:gs>
            <a:gs pos="100000">
              <a:schemeClr val="tx2">
                <a:lumMod val="20000"/>
                <a:lumOff val="80000"/>
              </a:schemeClr>
            </a:gs>
          </a:gsLst>
          <a:lin ang="16200000" scaled="0"/>
        </a:gra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smtClean="0"/>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962400"/>
            <a:ext cx="8534400" cy="270843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baseline="30000" dirty="0">
                <a:latin typeface="Calibri" pitchFamily="34" charset="0"/>
                <a:cs typeface="Calibri" pitchFamily="34" charset="0"/>
              </a:rPr>
              <a:t>Ví dụ:</a:t>
            </a:r>
            <a:endParaRPr lang="en-US" sz="2100" baseline="30000" dirty="0" smtClean="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1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100" baseline="30000" dirty="0">
                <a:cs typeface="Courier New" pitchFamily="49" charset="0"/>
              </a:rPr>
              <a:t>&lt;!DOCTYPE HTML&gt;</a:t>
            </a:r>
          </a:p>
          <a:p>
            <a:pPr lvl="1" indent="-274320" algn="just">
              <a:lnSpc>
                <a:spcPct val="100000"/>
              </a:lnSpc>
              <a:spcBef>
                <a:spcPts val="0"/>
              </a:spcBef>
              <a:buClr>
                <a:srgbClr val="AC1418"/>
              </a:buClr>
            </a:pPr>
            <a:r>
              <a:rPr lang="en-US" sz="2100" baseline="30000" dirty="0">
                <a:cs typeface="Courier New" pitchFamily="49" charset="0"/>
              </a:rPr>
              <a:t>&lt;html&gt;</a:t>
            </a:r>
          </a:p>
          <a:p>
            <a:pPr lvl="1" indent="-274320" algn="just">
              <a:lnSpc>
                <a:spcPct val="100000"/>
              </a:lnSpc>
              <a:spcBef>
                <a:spcPts val="0"/>
              </a:spcBef>
              <a:buClr>
                <a:srgbClr val="AC1418"/>
              </a:buClr>
            </a:pPr>
            <a:r>
              <a:rPr lang="en-US" sz="2100" baseline="30000" dirty="0">
                <a:cs typeface="Courier New" pitchFamily="49" charset="0"/>
              </a:rPr>
              <a:t>  &lt;body&gt;</a:t>
            </a:r>
          </a:p>
          <a:p>
            <a:pPr lvl="1" indent="-274320" algn="just">
              <a:lnSpc>
                <a:spcPct val="100000"/>
              </a:lnSpc>
              <a:spcBef>
                <a:spcPts val="0"/>
              </a:spcBef>
              <a:buClr>
                <a:srgbClr val="AC1418"/>
              </a:buClr>
            </a:pPr>
            <a:r>
              <a:rPr lang="en-US" sz="2100" baseline="30000" dirty="0">
                <a:cs typeface="Courier New" pitchFamily="49" charset="0"/>
              </a:rPr>
              <a:t>    &lt;audio </a:t>
            </a:r>
            <a:r>
              <a:rPr lang="en-US" sz="2100" baseline="30000" dirty="0" err="1">
                <a:cs typeface="Courier New" pitchFamily="49" charset="0"/>
              </a:rPr>
              <a:t>autoplay</a:t>
            </a:r>
            <a:r>
              <a:rPr lang="en-US" sz="2100" baseline="30000" dirty="0">
                <a:cs typeface="Courier New" pitchFamily="49" charset="0"/>
              </a:rPr>
              <a:t> loop&gt;</a:t>
            </a:r>
          </a:p>
          <a:p>
            <a:pPr lvl="1" indent="-274320" algn="just">
              <a:lnSpc>
                <a:spcPct val="100000"/>
              </a:lnSpc>
              <a:spcBef>
                <a:spcPts val="0"/>
              </a:spcBef>
              <a:buClr>
                <a:srgbClr val="AC1418"/>
              </a:buClr>
            </a:pPr>
            <a:r>
              <a:rPr lang="en-US" sz="2100" baseline="30000" dirty="0">
                <a:cs typeface="Courier New" pitchFamily="49" charset="0"/>
              </a:rPr>
              <a:t>      &lt;source src=”sampaudio.mp3”&gt;</a:t>
            </a:r>
          </a:p>
          <a:p>
            <a:pPr lvl="1" indent="-274320" algn="just">
              <a:lnSpc>
                <a:spcPct val="100000"/>
              </a:lnSpc>
              <a:spcBef>
                <a:spcPts val="0"/>
              </a:spcBef>
              <a:buClr>
                <a:srgbClr val="AC1418"/>
              </a:buClr>
            </a:pPr>
            <a:r>
              <a:rPr lang="en-US" sz="2100" baseline="30000" dirty="0">
                <a:cs typeface="Courier New" pitchFamily="49" charset="0"/>
              </a:rPr>
              <a:t>      &lt;source src=”sampaudio.ogg”&gt;</a:t>
            </a:r>
          </a:p>
          <a:p>
            <a:pPr lvl="1" indent="-274320" algn="just">
              <a:lnSpc>
                <a:spcPct val="100000"/>
              </a:lnSpc>
              <a:spcBef>
                <a:spcPts val="0"/>
              </a:spcBef>
              <a:buClr>
                <a:srgbClr val="AC1418"/>
              </a:buClr>
            </a:pPr>
            <a:r>
              <a:rPr lang="en-US" sz="2100" baseline="30000" dirty="0">
                <a:cs typeface="Courier New" pitchFamily="49" charset="0"/>
              </a:rPr>
              <a:t>      &lt;embed src=”sampaudio.mp3”&gt;</a:t>
            </a:r>
          </a:p>
          <a:p>
            <a:pPr lvl="1" indent="-274320" algn="just">
              <a:lnSpc>
                <a:spcPct val="100000"/>
              </a:lnSpc>
              <a:spcBef>
                <a:spcPts val="0"/>
              </a:spcBef>
              <a:buClr>
                <a:srgbClr val="AC1418"/>
              </a:buClr>
            </a:pPr>
            <a:r>
              <a:rPr lang="en-US" sz="2100" baseline="30000" dirty="0">
                <a:cs typeface="Courier New" pitchFamily="49" charset="0"/>
              </a:rPr>
              <a:t>    &lt;/audio&gt;</a:t>
            </a:r>
          </a:p>
          <a:p>
            <a:pPr lvl="1" indent="-274320" algn="just">
              <a:lnSpc>
                <a:spcPct val="100000"/>
              </a:lnSpc>
              <a:spcBef>
                <a:spcPts val="0"/>
              </a:spcBef>
              <a:buClr>
                <a:srgbClr val="AC1418"/>
              </a:buClr>
            </a:pPr>
            <a:r>
              <a:rPr lang="en-US" sz="2100" baseline="30000" dirty="0">
                <a:cs typeface="Courier New" pitchFamily="49" charset="0"/>
              </a:rPr>
              <a:t>  &lt;/body&gt;</a:t>
            </a:r>
          </a:p>
          <a:p>
            <a:pPr lvl="1" indent="-274320" algn="just">
              <a:lnSpc>
                <a:spcPct val="100000"/>
              </a:lnSpc>
              <a:spcBef>
                <a:spcPts val="0"/>
              </a:spcBef>
              <a:buClr>
                <a:srgbClr val="AC1418"/>
              </a:buClr>
            </a:pPr>
            <a:r>
              <a:rPr lang="en-US" sz="2100" baseline="30000" dirty="0">
                <a:cs typeface="Courier New" pitchFamily="49" charset="0"/>
              </a:rPr>
              <a:t>&lt;/html&gt;</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Nhúng các tệp Audio</a:t>
            </a:r>
            <a:endParaRPr lang="en-US" dirty="0"/>
          </a:p>
        </p:txBody>
      </p:sp>
      <p:graphicFrame>
        <p:nvGraphicFramePr>
          <p:cNvPr id="12" name="Diagram 11"/>
          <p:cNvGraphicFramePr/>
          <p:nvPr>
            <p:extLst>
              <p:ext uri="{D42A27DB-BD31-4B8C-83A1-F6EECF244321}">
                <p14:modId xmlns:p14="http://schemas.microsoft.com/office/powerpoint/2010/main" val="51526047"/>
              </p:ext>
            </p:extLst>
          </p:nvPr>
        </p:nvGraphicFramePr>
        <p:xfrm>
          <a:off x="457200" y="1066800"/>
          <a:ext cx="8382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Phần tử Video</a:t>
            </a:r>
            <a:endParaRPr lang="en-US" dirty="0"/>
          </a:p>
        </p:txBody>
      </p:sp>
      <p:sp>
        <p:nvSpPr>
          <p:cNvPr id="6" name="Rectangle 5"/>
          <p:cNvSpPr/>
          <p:nvPr/>
        </p:nvSpPr>
        <p:spPr>
          <a:xfrm>
            <a:off x="304800" y="914400"/>
            <a:ext cx="8534400" cy="485261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Phần tử &lt;</a:t>
            </a:r>
            <a:r>
              <a:rPr lang="vi-VN" sz="2800" baseline="30000" dirty="0" err="1">
                <a:cs typeface="Courier New" pitchFamily="49" charset="0"/>
              </a:rPr>
              <a:t>video</a:t>
            </a:r>
            <a:r>
              <a:rPr lang="vi-VN" sz="2800" baseline="30000" dirty="0">
                <a:cs typeface="Courier New" pitchFamily="49" charset="0"/>
              </a:rPr>
              <a:t>&gt; là tính năng mới được thêm vào trong HTML5.</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Cho phép nhúng </a:t>
            </a:r>
            <a:r>
              <a:rPr lang="vi-VN" sz="2800" baseline="30000" dirty="0" err="1">
                <a:cs typeface="Courier New" pitchFamily="49" charset="0"/>
              </a:rPr>
              <a:t>video</a:t>
            </a:r>
            <a:r>
              <a:rPr lang="vi-VN" sz="2800" baseline="30000" dirty="0">
                <a:cs typeface="Courier New" pitchFamily="49" charset="0"/>
              </a:rPr>
              <a:t> vào trang </a:t>
            </a:r>
            <a:r>
              <a:rPr lang="vi-VN" sz="2800" baseline="30000" dirty="0" err="1">
                <a:cs typeface="Courier New" pitchFamily="49" charset="0"/>
              </a:rPr>
              <a:t>web</a:t>
            </a:r>
            <a:r>
              <a:rPr lang="vi-VN" sz="2800" baseline="30000" dirty="0">
                <a:cs typeface="Courier New" pitchFamily="49" charset="0"/>
              </a:rPr>
              <a:t>.</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Nếu trình duyệt không hỗ trợ phần tử &lt;</a:t>
            </a:r>
            <a:r>
              <a:rPr lang="vi-VN" sz="2800" baseline="30000" dirty="0" err="1">
                <a:cs typeface="Courier New" pitchFamily="49" charset="0"/>
              </a:rPr>
              <a:t>video</a:t>
            </a:r>
            <a:r>
              <a:rPr lang="vi-VN" sz="2800" baseline="30000" dirty="0">
                <a:cs typeface="Courier New" pitchFamily="49" charset="0"/>
              </a:rPr>
              <a:t>&gt; thì nội dung giữa thẻ mở và thẻ đóng sẽ được hiển thị.</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Thuộc tính </a:t>
            </a:r>
            <a:r>
              <a:rPr lang="vi-VN" sz="2800" baseline="30000" dirty="0" err="1">
                <a:cs typeface="Courier New" pitchFamily="49" charset="0"/>
              </a:rPr>
              <a:t>src</a:t>
            </a:r>
            <a:r>
              <a:rPr lang="vi-VN" sz="2800" baseline="30000" dirty="0">
                <a:cs typeface="Courier New" pitchFamily="49" charset="0"/>
              </a:rPr>
              <a:t> chỉ định tên tệp </a:t>
            </a:r>
            <a:r>
              <a:rPr lang="vi-VN" sz="2800" baseline="30000" dirty="0" err="1">
                <a:cs typeface="Courier New" pitchFamily="49" charset="0"/>
              </a:rPr>
              <a:t>video</a:t>
            </a:r>
            <a:r>
              <a:rPr lang="vi-VN" sz="2800" baseline="30000" dirty="0">
                <a:cs typeface="Courier New" pitchFamily="49" charset="0"/>
              </a:rPr>
              <a:t> nguồn.</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Ví dụ</a:t>
            </a:r>
            <a:r>
              <a:rPr lang="vi-VN" sz="2800" baseline="30000" dirty="0" smtClean="0">
                <a:cs typeface="Courier New" pitchFamily="49" charset="0"/>
              </a:rPr>
              <a:t>:</a:t>
            </a:r>
            <a:endParaRPr lang="en-US" sz="2800" baseline="30000" dirty="0" smtClean="0">
              <a:cs typeface="Courier New" pitchFamily="49" charset="0"/>
            </a:endParaRPr>
          </a:p>
          <a:p>
            <a:pPr marL="182880" lvl="1" algn="just">
              <a:lnSpc>
                <a:spcPct val="100000"/>
              </a:lnSpc>
              <a:spcBef>
                <a:spcPts val="0"/>
              </a:spcBef>
              <a:buClr>
                <a:srgbClr val="AC1418"/>
              </a:buClr>
            </a:pPr>
            <a:endParaRPr lang="en-US" sz="2800" baseline="30000" dirty="0" smtClean="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smtClean="0">
                <a:cs typeface="Courier New" pitchFamily="49" charset="0"/>
              </a:rPr>
              <a:t>&lt;!DOCTYPE HTML&gt;</a:t>
            </a:r>
          </a:p>
          <a:p>
            <a:pPr lvl="1" indent="-274320" algn="just">
              <a:lnSpc>
                <a:spcPct val="100000"/>
              </a:lnSpc>
              <a:spcBef>
                <a:spcPts val="0"/>
              </a:spcBef>
              <a:buClr>
                <a:srgbClr val="AC1418"/>
              </a:buClr>
            </a:pPr>
            <a:r>
              <a:rPr lang="en-US" sz="2400" baseline="30000" dirty="0" smtClean="0">
                <a:cs typeface="Courier New" pitchFamily="49" charset="0"/>
              </a:rPr>
              <a:t>&lt;html&gt;</a:t>
            </a:r>
          </a:p>
          <a:p>
            <a:pPr lvl="1" indent="-274320" algn="just">
              <a:lnSpc>
                <a:spcPct val="100000"/>
              </a:lnSpc>
              <a:spcBef>
                <a:spcPts val="0"/>
              </a:spcBef>
              <a:buClr>
                <a:srgbClr val="AC1418"/>
              </a:buClr>
            </a:pPr>
            <a:r>
              <a:rPr lang="en-US" sz="2400" baseline="30000" dirty="0" smtClean="0">
                <a:cs typeface="Courier New" pitchFamily="49" charset="0"/>
              </a:rPr>
              <a:t>  &lt;head&gt;</a:t>
            </a:r>
          </a:p>
          <a:p>
            <a:pPr lvl="1" indent="-274320" algn="just">
              <a:lnSpc>
                <a:spcPct val="100000"/>
              </a:lnSpc>
              <a:spcBef>
                <a:spcPts val="0"/>
              </a:spcBef>
              <a:buClr>
                <a:srgbClr val="AC1418"/>
              </a:buClr>
            </a:pPr>
            <a:r>
              <a:rPr lang="en-US" sz="2400" baseline="30000" dirty="0" smtClean="0">
                <a:cs typeface="Courier New" pitchFamily="49" charset="0"/>
              </a:rPr>
              <a:t>  &lt;/head&gt;</a:t>
            </a:r>
          </a:p>
          <a:p>
            <a:pPr lvl="1" indent="-274320" algn="just">
              <a:lnSpc>
                <a:spcPct val="100000"/>
              </a:lnSpc>
              <a:spcBef>
                <a:spcPts val="0"/>
              </a:spcBef>
              <a:buClr>
                <a:srgbClr val="AC1418"/>
              </a:buClr>
            </a:pPr>
            <a:r>
              <a:rPr lang="en-US" sz="2400" baseline="30000" dirty="0" smtClean="0">
                <a:cs typeface="Courier New" pitchFamily="49" charset="0"/>
              </a:rPr>
              <a:t>  &lt;body&gt;</a:t>
            </a:r>
          </a:p>
          <a:p>
            <a:pPr lvl="1" indent="-274320" algn="just">
              <a:lnSpc>
                <a:spcPct val="100000"/>
              </a:lnSpc>
              <a:spcBef>
                <a:spcPts val="0"/>
              </a:spcBef>
              <a:buClr>
                <a:srgbClr val="AC1418"/>
              </a:buClr>
            </a:pPr>
            <a:r>
              <a:rPr lang="en-US" sz="2400" baseline="30000" dirty="0" smtClean="0">
                <a:cs typeface="Courier New" pitchFamily="49" charset="0"/>
              </a:rPr>
              <a:t>    &lt;video </a:t>
            </a:r>
            <a:r>
              <a:rPr lang="en-US" sz="2400" baseline="30000" dirty="0" err="1" smtClean="0">
                <a:cs typeface="Courier New" pitchFamily="49" charset="0"/>
              </a:rPr>
              <a:t>src</a:t>
            </a:r>
            <a:r>
              <a:rPr lang="en-US" sz="2400" baseline="30000" dirty="0" smtClean="0">
                <a:cs typeface="Courier New" pitchFamily="49" charset="0"/>
              </a:rPr>
              <a:t>=”D:\Source codes\movie.mp4”&gt;</a:t>
            </a:r>
          </a:p>
          <a:p>
            <a:pPr lvl="1" indent="-274320" algn="just">
              <a:lnSpc>
                <a:spcPct val="100000"/>
              </a:lnSpc>
              <a:spcBef>
                <a:spcPts val="0"/>
              </a:spcBef>
              <a:buClr>
                <a:srgbClr val="AC1418"/>
              </a:buClr>
            </a:pPr>
            <a:r>
              <a:rPr lang="en-US" sz="2400" baseline="30000" dirty="0" smtClean="0">
                <a:cs typeface="Courier New" pitchFamily="49" charset="0"/>
              </a:rPr>
              <a:t>Your browser does not support the video.</a:t>
            </a:r>
          </a:p>
          <a:p>
            <a:pPr lvl="1" indent="-274320" algn="just">
              <a:lnSpc>
                <a:spcPct val="100000"/>
              </a:lnSpc>
              <a:spcBef>
                <a:spcPts val="0"/>
              </a:spcBef>
              <a:buClr>
                <a:srgbClr val="AC1418"/>
              </a:buClr>
            </a:pPr>
            <a:r>
              <a:rPr lang="en-US" sz="2400" baseline="30000" dirty="0" smtClean="0">
                <a:cs typeface="Courier New" pitchFamily="49" charset="0"/>
              </a:rPr>
              <a:t>    &lt;/video&gt;</a:t>
            </a:r>
          </a:p>
          <a:p>
            <a:pPr lvl="1" indent="-274320" algn="just">
              <a:lnSpc>
                <a:spcPct val="100000"/>
              </a:lnSpc>
              <a:spcBef>
                <a:spcPts val="0"/>
              </a:spcBef>
              <a:buClr>
                <a:srgbClr val="AC1418"/>
              </a:buClr>
            </a:pPr>
            <a:r>
              <a:rPr lang="en-US" sz="2400" baseline="30000" dirty="0" smtClean="0">
                <a:cs typeface="Courier New" pitchFamily="49" charset="0"/>
              </a:rPr>
              <a:t>  &lt;/body&gt;</a:t>
            </a:r>
          </a:p>
          <a:p>
            <a:pPr lvl="1" indent="-274320" algn="just">
              <a:lnSpc>
                <a:spcPct val="100000"/>
              </a:lnSpc>
              <a:spcBef>
                <a:spcPts val="0"/>
              </a:spcBef>
              <a:buClr>
                <a:srgbClr val="AC1418"/>
              </a:buClr>
            </a:pPr>
            <a:r>
              <a:rPr lang="en-US" sz="2400" baseline="30000" dirty="0" smtClean="0">
                <a:cs typeface="Courier New" pitchFamily="49" charset="0"/>
              </a:rPr>
              <a:t>&lt;/html&gt;</a:t>
            </a:r>
            <a:endParaRPr lang="en-US" sz="2400" baseline="30000" dirty="0">
              <a:cs typeface="Courier New" pitchFamily="49" charset="0"/>
            </a:endParaRPr>
          </a:p>
        </p:txBody>
      </p:sp>
      <p:pic>
        <p:nvPicPr>
          <p:cNvPr id="2050" name="Picture 2"/>
          <p:cNvPicPr>
            <a:picLocks noChangeAspect="1" noChangeArrowheads="1"/>
          </p:cNvPicPr>
          <p:nvPr/>
        </p:nvPicPr>
        <p:blipFill>
          <a:blip r:embed="rId2"/>
          <a:srcRect/>
          <a:stretch>
            <a:fillRect/>
          </a:stretch>
        </p:blipFill>
        <p:spPr bwMode="auto">
          <a:xfrm>
            <a:off x="5991032" y="2947610"/>
            <a:ext cx="3022339"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Các thuộc tính của thẻ &lt;video&gt;</a:t>
            </a:r>
            <a:endParaRPr lang="en-US" dirty="0"/>
          </a:p>
        </p:txBody>
      </p:sp>
      <p:graphicFrame>
        <p:nvGraphicFramePr>
          <p:cNvPr id="12" name="Diagram 11"/>
          <p:cNvGraphicFramePr/>
          <p:nvPr>
            <p:extLst>
              <p:ext uri="{D42A27DB-BD31-4B8C-83A1-F6EECF244321}">
                <p14:modId xmlns:p14="http://schemas.microsoft.com/office/powerpoint/2010/main" val="3829498002"/>
              </p:ext>
            </p:extLst>
          </p:nvPr>
        </p:nvGraphicFramePr>
        <p:xfrm>
          <a:off x="457200" y="1371600"/>
          <a:ext cx="83820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86149336"/>
              </p:ext>
            </p:extLst>
          </p:nvPr>
        </p:nvGraphicFramePr>
        <p:xfrm>
          <a:off x="457200" y="3124200"/>
          <a:ext cx="8229600" cy="310930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47800"/>
                <a:gridCol w="67818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Thuộc Tính</a:t>
                      </a:r>
                      <a:endParaRPr lang="en-US" sz="2400" b="1" kern="1200" baseline="30000" dirty="0">
                        <a:solidFill>
                          <a:schemeClr val="lt1"/>
                        </a:solidFill>
                        <a:latin typeface="+mn-lt"/>
                        <a:ea typeface="+mn-ea"/>
                        <a:cs typeface="+mn-cs"/>
                      </a:endParaRP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Mô tả</a:t>
                      </a:r>
                      <a:endParaRPr lang="en-US" sz="2400" dirty="0"/>
                    </a:p>
                  </a:txBody>
                  <a:tcPr>
                    <a:solidFill>
                      <a:schemeClr val="accent2">
                        <a:lumMod val="75000"/>
                      </a:schemeClr>
                    </a:solidFill>
                  </a:tcPr>
                </a:tc>
              </a:tr>
              <a:tr h="441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autoplay</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vi-VN" sz="2000" kern="1200" baseline="30000" dirty="0" smtClean="0">
                          <a:solidFill>
                            <a:schemeClr val="dk1"/>
                          </a:solidFill>
                          <a:latin typeface="+mn-lt"/>
                          <a:ea typeface="+mn-ea"/>
                          <a:cs typeface="+mn-cs"/>
                        </a:rPr>
                        <a:t>Cho phép trình duyệt tự động phát </a:t>
                      </a:r>
                      <a:r>
                        <a:rPr lang="vi-VN" sz="2000" kern="1200" baseline="30000" dirty="0" err="1" smtClean="0">
                          <a:solidFill>
                            <a:schemeClr val="dk1"/>
                          </a:solidFill>
                          <a:latin typeface="+mn-lt"/>
                          <a:ea typeface="+mn-ea"/>
                          <a:cs typeface="+mn-cs"/>
                        </a:rPr>
                        <a:t>video</a:t>
                      </a:r>
                      <a:r>
                        <a:rPr lang="vi-VN" sz="2000" kern="1200" baseline="30000" dirty="0" smtClean="0">
                          <a:solidFill>
                            <a:schemeClr val="dk1"/>
                          </a:solidFill>
                          <a:latin typeface="+mn-lt"/>
                          <a:ea typeface="+mn-ea"/>
                          <a:cs typeface="+mn-cs"/>
                        </a:rPr>
                        <a:t> ngay khi trang được nạp xong</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muted</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dk1"/>
                          </a:solidFill>
                          <a:latin typeface="+mn-lt"/>
                          <a:ea typeface="+mn-ea"/>
                          <a:cs typeface="+mn-cs"/>
                        </a:rPr>
                        <a:t>Sử dụng thuộc tính này để tắt âm thanh của video</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controls</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tx1"/>
                          </a:solidFill>
                          <a:latin typeface="+mn-lt"/>
                          <a:ea typeface="+mn-ea"/>
                          <a:cs typeface="+mn-cs"/>
                        </a:rPr>
                        <a:t>Cho phép hiển thị các nút điều khiển</a:t>
                      </a:r>
                      <a:endParaRPr lang="en-US" sz="2000" b="1"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loop</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smtClean="0">
                          <a:solidFill>
                            <a:schemeClr val="tx1"/>
                          </a:solidFill>
                          <a:latin typeface="+mn-lt"/>
                          <a:ea typeface="+mn-ea"/>
                          <a:cs typeface="+mn-cs"/>
                        </a:rPr>
                        <a:t>Cho phép phát lặp lại</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preload</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vi-VN" sz="2000" kern="1200" baseline="30000" dirty="0" smtClean="0">
                          <a:solidFill>
                            <a:schemeClr val="tx1"/>
                          </a:solidFill>
                          <a:latin typeface="+mn-lt"/>
                          <a:ea typeface="+mn-ea"/>
                          <a:cs typeface="+mn-cs"/>
                        </a:rPr>
                        <a:t>Chỉ định </a:t>
                      </a:r>
                      <a:r>
                        <a:rPr lang="vi-VN" sz="2000" kern="1200" baseline="30000" dirty="0" err="1" smtClean="0">
                          <a:solidFill>
                            <a:schemeClr val="tx1"/>
                          </a:solidFill>
                          <a:latin typeface="+mn-lt"/>
                          <a:ea typeface="+mn-ea"/>
                          <a:cs typeface="+mn-cs"/>
                        </a:rPr>
                        <a:t>video</a:t>
                      </a:r>
                      <a:r>
                        <a:rPr lang="vi-VN" sz="2000" kern="1200" baseline="30000" dirty="0" smtClean="0">
                          <a:solidFill>
                            <a:schemeClr val="tx1"/>
                          </a:solidFill>
                          <a:latin typeface="+mn-lt"/>
                          <a:ea typeface="+mn-ea"/>
                          <a:cs typeface="+mn-cs"/>
                        </a:rPr>
                        <a:t> được nạp xong trong khi nạp trang </a:t>
                      </a:r>
                      <a:r>
                        <a:rPr lang="vi-VN" sz="2000" kern="1200" baseline="30000" dirty="0" err="1" smtClean="0">
                          <a:solidFill>
                            <a:schemeClr val="tx1"/>
                          </a:solidFill>
                          <a:latin typeface="+mn-lt"/>
                          <a:ea typeface="+mn-ea"/>
                          <a:cs typeface="+mn-cs"/>
                        </a:rPr>
                        <a:t>web</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vi-VN" dirty="0"/>
              <a:t>Nạp trước </a:t>
            </a:r>
            <a:r>
              <a:rPr lang="vi-VN" dirty="0" err="1"/>
              <a:t>video</a:t>
            </a:r>
            <a:endParaRPr lang="en-US" dirty="0"/>
          </a:p>
        </p:txBody>
      </p:sp>
      <p:graphicFrame>
        <p:nvGraphicFramePr>
          <p:cNvPr id="12" name="Diagram 11"/>
          <p:cNvGraphicFramePr/>
          <p:nvPr>
            <p:extLst>
              <p:ext uri="{D42A27DB-BD31-4B8C-83A1-F6EECF244321}">
                <p14:modId xmlns:p14="http://schemas.microsoft.com/office/powerpoint/2010/main" val="1565474173"/>
              </p:ext>
            </p:extLst>
          </p:nvPr>
        </p:nvGraphicFramePr>
        <p:xfrm>
          <a:off x="838200" y="2057400"/>
          <a:ext cx="75438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95410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Thuộc </a:t>
            </a:r>
            <a:r>
              <a:rPr lang="en-US" sz="2800" baseline="30000" dirty="0">
                <a:latin typeface="Calibri" pitchFamily="34" charset="0"/>
                <a:cs typeface="Calibri" pitchFamily="34" charset="0"/>
              </a:rPr>
              <a:t>tính preload của phần tử &lt;video&gt; cho phép trình duyệt nạp video trong khi đang nạp các phần khác của trang web.</a:t>
            </a: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Thuộc tính này có thể nhận các giá trị sau:</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Ví dụ về phần tử video</a:t>
            </a:r>
            <a:endParaRPr lang="en-US" dirty="0"/>
          </a:p>
        </p:txBody>
      </p:sp>
      <p:sp>
        <p:nvSpPr>
          <p:cNvPr id="6" name="Rectangle 5"/>
          <p:cNvSpPr/>
          <p:nvPr/>
        </p:nvSpPr>
        <p:spPr>
          <a:xfrm>
            <a:off x="304800" y="914400"/>
            <a:ext cx="8534400" cy="4072910"/>
          </a:xfrm>
          <a:prstGeom prst="rect">
            <a:avLst/>
          </a:prstGeom>
        </p:spPr>
        <p:txBody>
          <a:bodyPr wrap="square">
            <a:spAutoFit/>
          </a:bodyPr>
          <a:lstStyle/>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&lt;!DOCTYPE HTML&gt;</a:t>
            </a:r>
          </a:p>
          <a:p>
            <a:pPr lvl="1" indent="-274320" algn="just">
              <a:lnSpc>
                <a:spcPct val="100000"/>
              </a:lnSpc>
              <a:spcBef>
                <a:spcPts val="0"/>
              </a:spcBef>
              <a:buClr>
                <a:srgbClr val="AC1418"/>
              </a:buClr>
            </a:pPr>
            <a:r>
              <a:rPr lang="en-US" sz="2400" baseline="30000" dirty="0">
                <a:cs typeface="Courier New" pitchFamily="49" charset="0"/>
              </a:rPr>
              <a:t>&lt;html&gt;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nSpc>
                <a:spcPct val="100000"/>
              </a:lnSpc>
              <a:spcBef>
                <a:spcPts val="0"/>
              </a:spcBef>
              <a:buClr>
                <a:srgbClr val="AC1418"/>
              </a:buClr>
            </a:pPr>
            <a:r>
              <a:rPr lang="en-US" sz="2400" baseline="30000" dirty="0">
                <a:cs typeface="Courier New" pitchFamily="49" charset="0"/>
              </a:rPr>
              <a:t>  &lt;body&gt;</a:t>
            </a:r>
          </a:p>
          <a:p>
            <a:pPr lvl="1" indent="-274320">
              <a:lnSpc>
                <a:spcPct val="100000"/>
              </a:lnSpc>
              <a:spcBef>
                <a:spcPts val="0"/>
              </a:spcBef>
              <a:buClr>
                <a:srgbClr val="AC1418"/>
              </a:buClr>
            </a:pPr>
            <a:r>
              <a:rPr lang="en-US" sz="2400" baseline="30000" dirty="0">
                <a:cs typeface="Courier New" pitchFamily="49" charset="0"/>
              </a:rPr>
              <a:t>    &lt;video width=”160” height=”140” src=”D:\Source Codes\movie.mp4” controls preload=”none” muted&gt;</a:t>
            </a:r>
          </a:p>
          <a:p>
            <a:pPr lvl="1" indent="-274320" algn="just">
              <a:lnSpc>
                <a:spcPct val="100000"/>
              </a:lnSpc>
              <a:spcBef>
                <a:spcPts val="0"/>
              </a:spcBef>
              <a:buClr>
                <a:srgbClr val="AC1418"/>
              </a:buClr>
            </a:pPr>
            <a:r>
              <a:rPr lang="en-US" sz="2400" baseline="30000" dirty="0">
                <a:cs typeface="Courier New" pitchFamily="49" charset="0"/>
              </a:rPr>
              <a:t>      Your browser does not support the video.</a:t>
            </a:r>
          </a:p>
          <a:p>
            <a:pPr lvl="1" indent="-274320">
              <a:lnSpc>
                <a:spcPct val="100000"/>
              </a:lnSpc>
              <a:spcBef>
                <a:spcPts val="0"/>
              </a:spcBef>
              <a:buClr>
                <a:srgbClr val="AC1418"/>
              </a:buClr>
            </a:pPr>
            <a:r>
              <a:rPr lang="en-US" sz="2400" baseline="30000" dirty="0">
                <a:cs typeface="Courier New" pitchFamily="49" charset="0"/>
              </a:rPr>
              <a:t>    &lt;/video&gt;</a:t>
            </a:r>
          </a:p>
          <a:p>
            <a:pPr lvl="1" indent="-274320">
              <a:lnSpc>
                <a:spcPct val="100000"/>
              </a:lnSpc>
              <a:spcBef>
                <a:spcPts val="0"/>
              </a:spcBef>
              <a:buClr>
                <a:srgbClr val="AC1418"/>
              </a:buClr>
            </a:pPr>
            <a:r>
              <a:rPr lang="en-US" sz="2400" baseline="30000" dirty="0">
                <a:cs typeface="Courier New" pitchFamily="49" charset="0"/>
              </a:rPr>
              <a:t>    &lt;video width=”160” height=”140” src=”D:\ Source Codes\movie.mp4” controls preload=”metadata” muted&gt;</a:t>
            </a:r>
          </a:p>
          <a:p>
            <a:pPr lvl="1" indent="-274320" algn="just">
              <a:lnSpc>
                <a:spcPct val="100000"/>
              </a:lnSpc>
              <a:spcBef>
                <a:spcPts val="0"/>
              </a:spcBef>
              <a:buClr>
                <a:srgbClr val="AC1418"/>
              </a:buClr>
            </a:pPr>
            <a:r>
              <a:rPr lang="en-US" sz="2400" baseline="30000" dirty="0">
                <a:cs typeface="Courier New" pitchFamily="49" charset="0"/>
              </a:rPr>
              <a:t>      Your browser does not support the video.</a:t>
            </a:r>
          </a:p>
          <a:p>
            <a:pPr lvl="1" indent="-274320" algn="just">
              <a:lnSpc>
                <a:spcPct val="100000"/>
              </a:lnSpc>
              <a:spcBef>
                <a:spcPts val="0"/>
              </a:spcBef>
              <a:buClr>
                <a:srgbClr val="AC1418"/>
              </a:buClr>
            </a:pPr>
            <a:r>
              <a:rPr lang="en-US" sz="2400" baseline="30000" dirty="0">
                <a:cs typeface="Courier New" pitchFamily="49" charset="0"/>
              </a:rPr>
              <a:t>    &lt;/video&gt;</a:t>
            </a:r>
          </a:p>
          <a:p>
            <a:pPr lvl="1" indent="-274320" algn="just">
              <a:lnSpc>
                <a:spcPct val="100000"/>
              </a:lnSpc>
              <a:spcBef>
                <a:spcPts val="0"/>
              </a:spcBef>
              <a:buClr>
                <a:srgbClr val="AC1418"/>
              </a:buClr>
            </a:pPr>
            <a:r>
              <a:rPr lang="en-US" sz="2400" baseline="30000" dirty="0">
                <a:cs typeface="Courier New" pitchFamily="49" charset="0"/>
              </a:rPr>
              <a:t>  &lt;/body&gt;</a:t>
            </a:r>
          </a:p>
          <a:p>
            <a:pPr lvl="1" indent="-274320" algn="just">
              <a:lnSpc>
                <a:spcPct val="100000"/>
              </a:lnSpc>
              <a:spcBef>
                <a:spcPts val="0"/>
              </a:spcBef>
              <a:buClr>
                <a:srgbClr val="AC1418"/>
              </a:buClr>
            </a:pPr>
            <a:r>
              <a:rPr lang="en-US" sz="2400" baseline="30000" dirty="0">
                <a:cs typeface="Courier New" pitchFamily="49" charset="0"/>
              </a:rPr>
              <a:t>&lt;/html&gt;</a:t>
            </a:r>
          </a:p>
        </p:txBody>
      </p:sp>
      <p:pic>
        <p:nvPicPr>
          <p:cNvPr id="3074" name="Picture 2"/>
          <p:cNvPicPr>
            <a:picLocks noChangeAspect="1" noChangeArrowheads="1"/>
          </p:cNvPicPr>
          <p:nvPr/>
        </p:nvPicPr>
        <p:blipFill>
          <a:blip r:embed="rId2"/>
          <a:srcRect/>
          <a:stretch>
            <a:fillRect/>
          </a:stretch>
        </p:blipFill>
        <p:spPr bwMode="auto">
          <a:xfrm>
            <a:off x="2667000" y="4343400"/>
            <a:ext cx="3124200" cy="2126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Đặt kích thước khung hiển thị video</a:t>
            </a:r>
            <a:endParaRPr lang="en-US" dirty="0"/>
          </a:p>
        </p:txBody>
      </p:sp>
      <p:sp>
        <p:nvSpPr>
          <p:cNvPr id="6" name="Rectangle 5"/>
          <p:cNvSpPr/>
          <p:nvPr/>
        </p:nvSpPr>
        <p:spPr>
          <a:xfrm>
            <a:off x="304800" y="914400"/>
            <a:ext cx="8534400" cy="550920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Người dùng có thể chỉ định kích thước khung hiển thị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bằng các thuộc tính </a:t>
            </a:r>
            <a:r>
              <a:rPr lang="vi-VN" sz="2800" baseline="30000" dirty="0" err="1">
                <a:latin typeface="Calibri" pitchFamily="34" charset="0"/>
                <a:cs typeface="Calibri" pitchFamily="34" charset="0"/>
              </a:rPr>
              <a:t>height</a:t>
            </a:r>
            <a:r>
              <a:rPr lang="vi-VN" sz="2800" baseline="30000" dirty="0">
                <a:latin typeface="Calibri" pitchFamily="34" charset="0"/>
                <a:cs typeface="Calibri" pitchFamily="34" charset="0"/>
              </a:rPr>
              <a:t> và </a:t>
            </a:r>
            <a:r>
              <a:rPr lang="vi-VN" sz="2800" baseline="30000" dirty="0" err="1">
                <a:latin typeface="Calibri" pitchFamily="34" charset="0"/>
                <a:cs typeface="Calibri" pitchFamily="34" charset="0"/>
              </a:rPr>
              <a:t>width</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Nếu các thuộc tính trên không được chỉ định, trình duyệt sẽ thiết lập theo kích thước mặc định của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Ví dụ</a:t>
            </a:r>
            <a:r>
              <a:rPr lang="vi-VN" sz="2800" baseline="30000" dirty="0" smtClean="0">
                <a:latin typeface="Calibri" pitchFamily="34" charset="0"/>
                <a:cs typeface="Calibri" pitchFamily="34" charset="0"/>
              </a:rPr>
              <a:t>:</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000" baseline="30000" dirty="0">
                <a:cs typeface="Courier New" pitchFamily="49" charset="0"/>
              </a:rPr>
              <a:t>&lt;!DOCTYPE HTML&gt;</a:t>
            </a:r>
          </a:p>
          <a:p>
            <a:pPr lvl="1" indent="-274320" algn="just">
              <a:lnSpc>
                <a:spcPct val="100000"/>
              </a:lnSpc>
              <a:spcBef>
                <a:spcPts val="0"/>
              </a:spcBef>
              <a:buClr>
                <a:srgbClr val="AC1418"/>
              </a:buClr>
            </a:pPr>
            <a:r>
              <a:rPr lang="en-US" sz="2000" baseline="30000" dirty="0">
                <a:cs typeface="Courier New" pitchFamily="49" charset="0"/>
              </a:rPr>
              <a:t>&lt;html&gt;</a:t>
            </a:r>
          </a:p>
          <a:p>
            <a:pPr lvl="1" indent="-274320" algn="just">
              <a:lnSpc>
                <a:spcPct val="100000"/>
              </a:lnSpc>
              <a:spcBef>
                <a:spcPts val="0"/>
              </a:spcBef>
              <a:buClr>
                <a:srgbClr val="AC1418"/>
              </a:buClr>
            </a:pPr>
            <a:r>
              <a:rPr lang="en-US" sz="2000" baseline="30000" dirty="0">
                <a:cs typeface="Courier New" pitchFamily="49" charset="0"/>
              </a:rPr>
              <a:t>  &lt;head&gt;</a:t>
            </a:r>
          </a:p>
          <a:p>
            <a:pPr lvl="1" indent="-274320" algn="just">
              <a:lnSpc>
                <a:spcPct val="100000"/>
              </a:lnSpc>
              <a:spcBef>
                <a:spcPts val="0"/>
              </a:spcBef>
              <a:buClr>
                <a:srgbClr val="AC1418"/>
              </a:buClr>
            </a:pPr>
            <a:r>
              <a:rPr lang="en-US" sz="2000" baseline="30000" dirty="0">
                <a:cs typeface="Courier New" pitchFamily="49" charset="0"/>
              </a:rPr>
              <a:t>  &lt;/head&gt;</a:t>
            </a:r>
          </a:p>
          <a:p>
            <a:pPr lvl="1" indent="-274320" algn="just">
              <a:lnSpc>
                <a:spcPct val="100000"/>
              </a:lnSpc>
              <a:spcBef>
                <a:spcPts val="0"/>
              </a:spcBef>
              <a:buClr>
                <a:srgbClr val="AC1418"/>
              </a:buClr>
            </a:pPr>
            <a:r>
              <a:rPr lang="en-US" sz="2000" baseline="30000" dirty="0">
                <a:cs typeface="Courier New" pitchFamily="49" charset="0"/>
              </a:rPr>
              <a:t>    &lt;title&gt; Video Size&lt;/title&gt;</a:t>
            </a:r>
          </a:p>
          <a:p>
            <a:pPr lvl="1" indent="-274320" algn="just">
              <a:lnSpc>
                <a:spcPct val="100000"/>
              </a:lnSpc>
              <a:spcBef>
                <a:spcPts val="0"/>
              </a:spcBef>
              <a:buClr>
                <a:srgbClr val="AC1418"/>
              </a:buClr>
            </a:pPr>
            <a:r>
              <a:rPr lang="en-US" sz="2000" baseline="30000" dirty="0">
                <a:cs typeface="Courier New" pitchFamily="49" charset="0"/>
              </a:rPr>
              <a:t>  &lt;style&gt;</a:t>
            </a:r>
          </a:p>
          <a:p>
            <a:pPr lvl="1" indent="-274320" algn="just">
              <a:lnSpc>
                <a:spcPct val="100000"/>
              </a:lnSpc>
              <a:spcBef>
                <a:spcPts val="0"/>
              </a:spcBef>
              <a:buClr>
                <a:srgbClr val="AC1418"/>
              </a:buClr>
            </a:pPr>
            <a:r>
              <a:rPr lang="en-US" sz="2000" baseline="30000" dirty="0">
                <a:cs typeface="Courier New" pitchFamily="49" charset="0"/>
              </a:rPr>
              <a:t>    video{</a:t>
            </a:r>
          </a:p>
          <a:p>
            <a:pPr lvl="1" indent="-274320" algn="just">
              <a:lnSpc>
                <a:spcPct val="100000"/>
              </a:lnSpc>
              <a:spcBef>
                <a:spcPts val="0"/>
              </a:spcBef>
              <a:buClr>
                <a:srgbClr val="AC1418"/>
              </a:buClr>
            </a:pPr>
            <a:r>
              <a:rPr lang="en-US" sz="2000" baseline="30000" dirty="0">
                <a:cs typeface="Courier New" pitchFamily="49" charset="0"/>
              </a:rPr>
              <a:t>      background-color: black;</a:t>
            </a:r>
          </a:p>
          <a:p>
            <a:pPr lvl="1" indent="-274320" algn="just">
              <a:lnSpc>
                <a:spcPct val="100000"/>
              </a:lnSpc>
              <a:spcBef>
                <a:spcPts val="0"/>
              </a:spcBef>
              <a:buClr>
                <a:srgbClr val="AC1418"/>
              </a:buClr>
            </a:pPr>
            <a:r>
              <a:rPr lang="en-US" sz="2000" baseline="30000" dirty="0">
                <a:cs typeface="Courier New" pitchFamily="49" charset="0"/>
              </a:rPr>
              <a:t>      border: medium double black;</a:t>
            </a:r>
          </a:p>
          <a:p>
            <a:pPr lvl="1" indent="-274320" algn="just">
              <a:lnSpc>
                <a:spcPct val="100000"/>
              </a:lnSpc>
              <a:spcBef>
                <a:spcPts val="0"/>
              </a:spcBef>
              <a:buClr>
                <a:srgbClr val="AC1418"/>
              </a:buClr>
            </a:pPr>
            <a:r>
              <a:rPr lang="en-US" sz="2000" baseline="30000" dirty="0">
                <a:cs typeface="Courier New" pitchFamily="49" charset="0"/>
              </a:rPr>
              <a:t>    }</a:t>
            </a:r>
          </a:p>
          <a:p>
            <a:pPr lvl="1" indent="-274320" algn="just">
              <a:lnSpc>
                <a:spcPct val="100000"/>
              </a:lnSpc>
              <a:spcBef>
                <a:spcPts val="0"/>
              </a:spcBef>
              <a:buClr>
                <a:srgbClr val="AC1418"/>
              </a:buClr>
            </a:pPr>
            <a:r>
              <a:rPr lang="en-US" sz="2000" baseline="30000" dirty="0">
                <a:cs typeface="Courier New" pitchFamily="49" charset="0"/>
              </a:rPr>
              <a:t>  &lt;/style&gt;</a:t>
            </a:r>
          </a:p>
          <a:p>
            <a:pPr lvl="1" indent="-274320" algn="just">
              <a:lnSpc>
                <a:spcPct val="100000"/>
              </a:lnSpc>
              <a:spcBef>
                <a:spcPts val="0"/>
              </a:spcBef>
              <a:buClr>
                <a:srgbClr val="AC1418"/>
              </a:buClr>
            </a:pPr>
            <a:r>
              <a:rPr lang="en-US" sz="2000" baseline="30000" dirty="0">
                <a:cs typeface="Courier New" pitchFamily="49" charset="0"/>
              </a:rPr>
              <a:t>  &lt;body&gt;</a:t>
            </a:r>
          </a:p>
          <a:p>
            <a:pPr lvl="1" indent="-274320" algn="just">
              <a:lnSpc>
                <a:spcPct val="100000"/>
              </a:lnSpc>
              <a:spcBef>
                <a:spcPts val="0"/>
              </a:spcBef>
              <a:buClr>
                <a:srgbClr val="AC1418"/>
              </a:buClr>
            </a:pPr>
            <a:r>
              <a:rPr lang="en-US" sz="2000" baseline="30000" dirty="0">
                <a:cs typeface="Courier New" pitchFamily="49" charset="0"/>
              </a:rPr>
              <a:t>    &lt;video src=”D:\Source Codes\movie.mp4” controls preload=”auto” width=”360” height=”340”&gt;</a:t>
            </a:r>
          </a:p>
          <a:p>
            <a:pPr lvl="1" indent="-274320" algn="just">
              <a:lnSpc>
                <a:spcPct val="100000"/>
              </a:lnSpc>
              <a:spcBef>
                <a:spcPts val="0"/>
              </a:spcBef>
              <a:buClr>
                <a:srgbClr val="AC1418"/>
              </a:buClr>
            </a:pPr>
            <a:r>
              <a:rPr lang="en-US" sz="2000" baseline="30000" dirty="0">
                <a:cs typeface="Courier New" pitchFamily="49" charset="0"/>
              </a:rPr>
              <a:t>      Your browser does not support the video.</a:t>
            </a:r>
          </a:p>
          <a:p>
            <a:pPr lvl="1" indent="-274320" algn="just">
              <a:lnSpc>
                <a:spcPct val="100000"/>
              </a:lnSpc>
              <a:spcBef>
                <a:spcPts val="0"/>
              </a:spcBef>
              <a:buClr>
                <a:srgbClr val="AC1418"/>
              </a:buClr>
            </a:pPr>
            <a:r>
              <a:rPr lang="en-US" sz="2000" baseline="30000" dirty="0">
                <a:cs typeface="Courier New" pitchFamily="49" charset="0"/>
              </a:rPr>
              <a:t>    &lt;/video&gt;</a:t>
            </a:r>
          </a:p>
          <a:p>
            <a:pPr lvl="1" indent="-274320" algn="just">
              <a:lnSpc>
                <a:spcPct val="100000"/>
              </a:lnSpc>
              <a:spcBef>
                <a:spcPts val="0"/>
              </a:spcBef>
              <a:buClr>
                <a:srgbClr val="AC1418"/>
              </a:buClr>
            </a:pPr>
            <a:r>
              <a:rPr lang="en-US" sz="2000" baseline="30000" dirty="0">
                <a:cs typeface="Courier New" pitchFamily="49" charset="0"/>
              </a:rPr>
              <a:t>  &lt;/body&gt;</a:t>
            </a:r>
          </a:p>
          <a:p>
            <a:pPr lvl="1" indent="-274320" algn="just">
              <a:lnSpc>
                <a:spcPct val="100000"/>
              </a:lnSpc>
              <a:spcBef>
                <a:spcPts val="0"/>
              </a:spcBef>
              <a:buClr>
                <a:srgbClr val="AC1418"/>
              </a:buClr>
            </a:pPr>
            <a:r>
              <a:rPr lang="en-US" sz="2000" baseline="30000" dirty="0">
                <a:cs typeface="Courier New" pitchFamily="49" charset="0"/>
              </a:rPr>
              <a:t>&lt;/html&gt;</a:t>
            </a:r>
          </a:p>
        </p:txBody>
      </p:sp>
      <p:pic>
        <p:nvPicPr>
          <p:cNvPr id="4098" name="Picture 2"/>
          <p:cNvPicPr>
            <a:picLocks noChangeAspect="1" noChangeArrowheads="1"/>
          </p:cNvPicPr>
          <p:nvPr/>
        </p:nvPicPr>
        <p:blipFill>
          <a:blip r:embed="rId2"/>
          <a:srcRect/>
          <a:stretch>
            <a:fillRect/>
          </a:stretch>
        </p:blipFill>
        <p:spPr bwMode="auto">
          <a:xfrm>
            <a:off x="5267597" y="1905000"/>
            <a:ext cx="2547938" cy="2753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Sự hỗ trợ các định dạng video</a:t>
            </a:r>
            <a:endParaRPr lang="en-US" dirty="0"/>
          </a:p>
        </p:txBody>
      </p:sp>
      <p:graphicFrame>
        <p:nvGraphicFramePr>
          <p:cNvPr id="12" name="Diagram 11"/>
          <p:cNvGraphicFramePr/>
          <p:nvPr>
            <p:extLst>
              <p:ext uri="{D42A27DB-BD31-4B8C-83A1-F6EECF244321}">
                <p14:modId xmlns:p14="http://schemas.microsoft.com/office/powerpoint/2010/main" val="96335335"/>
              </p:ext>
            </p:extLst>
          </p:nvPr>
        </p:nvGraphicFramePr>
        <p:xfrm>
          <a:off x="838200" y="2057400"/>
          <a:ext cx="75438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Mỗi trình duyệt chỉ hỗ trợ một số định dạng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nhất định</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Dưới đây là các định dạng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được hỗ trợ bởi cách trình duyệt chính:</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686800" cy="411162"/>
          </a:xfrm>
        </p:spPr>
        <p:txBody>
          <a:bodyPr/>
          <a:lstStyle/>
          <a:p>
            <a:r>
              <a:rPr lang="en-US" sz="3000" dirty="0"/>
              <a:t>Khả năng truy xuất </a:t>
            </a:r>
            <a:r>
              <a:rPr lang="en-US" sz="3000" dirty="0" smtClean="0"/>
              <a:t>phần </a:t>
            </a:r>
            <a:r>
              <a:rPr lang="en-US" sz="3000" dirty="0"/>
              <a:t>tử Audio &amp;</a:t>
            </a:r>
            <a:r>
              <a:rPr lang="en-US" sz="3000" dirty="0" smtClean="0"/>
              <a:t> </a:t>
            </a:r>
            <a:r>
              <a:rPr lang="en-US" sz="3000" dirty="0"/>
              <a:t>Video (1/2)</a:t>
            </a:r>
            <a:endParaRPr lang="en-US" sz="3000" dirty="0"/>
          </a:p>
        </p:txBody>
      </p:sp>
      <p:graphicFrame>
        <p:nvGraphicFramePr>
          <p:cNvPr id="12" name="Diagram 11"/>
          <p:cNvGraphicFramePr/>
          <p:nvPr>
            <p:extLst>
              <p:ext uri="{D42A27DB-BD31-4B8C-83A1-F6EECF244321}">
                <p14:modId xmlns:p14="http://schemas.microsoft.com/office/powerpoint/2010/main" val="1950440430"/>
              </p:ext>
            </p:extLst>
          </p:nvPr>
        </p:nvGraphicFramePr>
        <p:xfrm>
          <a:off x="838200" y="2895600"/>
          <a:ext cx="75438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181588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Người sử dụng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 trên thế giới rất đa dạng, phần lớn là những người không giỏi về công nghệ, hoặc không thành thạo trong việc sử dụng máy tính.</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Khả năng truy xuất thể hiện mức độ dễ sử dụng của ứng dụng và có thể sử dụng bởi phần lớn người dùng, kể cả những người không thành thạo về máy tính.</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Trong khi phát triển ứng dụng, có khá nhiều vấn đề cần phải cân nhắc cụ thể, dưới đây là một số trường hợp cần phải xem xét:</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686800" cy="411162"/>
          </a:xfrm>
        </p:spPr>
        <p:txBody>
          <a:bodyPr/>
          <a:lstStyle/>
          <a:p>
            <a:r>
              <a:rPr lang="en-US" sz="3000" dirty="0"/>
              <a:t>Khả năng truy xuất phần tử Audio &amp; Video </a:t>
            </a:r>
            <a:r>
              <a:rPr lang="en-US" sz="3000" dirty="0" smtClean="0"/>
              <a:t>(2/2</a:t>
            </a:r>
            <a:r>
              <a:rPr lang="en-US" sz="3000" dirty="0"/>
              <a:t>)</a:t>
            </a:r>
            <a:endParaRPr lang="en-US" sz="3000" dirty="0"/>
          </a:p>
        </p:txBody>
      </p:sp>
      <p:graphicFrame>
        <p:nvGraphicFramePr>
          <p:cNvPr id="12" name="Diagram 11"/>
          <p:cNvGraphicFramePr/>
          <p:nvPr>
            <p:extLst>
              <p:ext uri="{D42A27DB-BD31-4B8C-83A1-F6EECF244321}">
                <p14:modId xmlns:p14="http://schemas.microsoft.com/office/powerpoint/2010/main" val="1233161649"/>
              </p:ext>
            </p:extLst>
          </p:nvPr>
        </p:nvGraphicFramePr>
        <p:xfrm>
          <a:off x="838200" y="2590800"/>
          <a:ext cx="75438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95410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Trước đây, phần lớn người sử dụng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 đều rơi vào những trường hợp như đã nêu</a:t>
            </a: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Ngoài ra cũng còn thêm 1 số vấn đề cần phải xem xét như sau:</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Phần tử Track (1/3)</a:t>
            </a:r>
            <a:endParaRPr lang="en-US" dirty="0"/>
          </a:p>
        </p:txBody>
      </p:sp>
      <p:graphicFrame>
        <p:nvGraphicFramePr>
          <p:cNvPr id="12" name="Diagram 11"/>
          <p:cNvGraphicFramePr/>
          <p:nvPr>
            <p:extLst>
              <p:ext uri="{D42A27DB-BD31-4B8C-83A1-F6EECF244321}">
                <p14:modId xmlns:p14="http://schemas.microsoft.com/office/powerpoint/2010/main" val="1659974306"/>
              </p:ext>
            </p:extLst>
          </p:nvPr>
        </p:nvGraphicFramePr>
        <p:xfrm>
          <a:off x="457200" y="12192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a:t>
            </a:r>
          </a:p>
        </p:txBody>
      </p:sp>
      <p:sp>
        <p:nvSpPr>
          <p:cNvPr id="5" name="Title 4"/>
          <p:cNvSpPr>
            <a:spLocks noGrp="1"/>
          </p:cNvSpPr>
          <p:nvPr>
            <p:ph type="title"/>
          </p:nvPr>
        </p:nvSpPr>
        <p:spPr/>
        <p:txBody>
          <a:bodyPr/>
          <a:lstStyle/>
          <a:p>
            <a:r>
              <a:rPr lang="en-US" dirty="0" smtClean="0"/>
              <a:t>Mục tiêu</a:t>
            </a:r>
            <a:endParaRPr lang="en-US" dirty="0"/>
          </a:p>
        </p:txBody>
      </p:sp>
      <p:sp>
        <p:nvSpPr>
          <p:cNvPr id="6" name="Rectangle 5"/>
          <p:cNvSpPr/>
          <p:nvPr/>
        </p:nvSpPr>
        <p:spPr>
          <a:xfrm>
            <a:off x="152400" y="1524000"/>
            <a:ext cx="8839200" cy="2362200"/>
          </a:xfrm>
          <a:prstGeom prst="rect">
            <a:avLst/>
          </a:prstGeom>
        </p:spPr>
        <p:txBody>
          <a:bodyPr wrap="square" anchor="ctr" anchorCtr="0">
            <a:noAutofit/>
          </a:bodyPr>
          <a:lstStyle/>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Giới thiệu về </a:t>
            </a:r>
            <a:r>
              <a:rPr lang="vi-VN" sz="3200" baseline="30000" dirty="0" err="1">
                <a:latin typeface="Calibri" pitchFamily="34" charset="0"/>
                <a:cs typeface="Calibri" pitchFamily="34" charset="0"/>
              </a:rPr>
              <a:t>multimedia</a:t>
            </a:r>
            <a:r>
              <a:rPr lang="vi-VN" sz="3200" baseline="30000" dirty="0">
                <a:latin typeface="Calibri" pitchFamily="34" charset="0"/>
                <a:cs typeface="Calibri" pitchFamily="34" charset="0"/>
              </a:rPr>
              <a:t> trong HTML5</a:t>
            </a: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Các kiểu </a:t>
            </a:r>
            <a:r>
              <a:rPr lang="vi-VN" sz="3200" baseline="30000" dirty="0" err="1">
                <a:latin typeface="Calibri" pitchFamily="34" charset="0"/>
                <a:cs typeface="Calibri" pitchFamily="34" charset="0"/>
              </a:rPr>
              <a:t>media</a:t>
            </a:r>
            <a:r>
              <a:rPr lang="vi-VN" sz="3200" baseline="30000" dirty="0">
                <a:latin typeface="Calibri" pitchFamily="34" charset="0"/>
                <a:cs typeface="Calibri" pitchFamily="34" charset="0"/>
              </a:rPr>
              <a:t> được hỗ trợ trong HTML5</a:t>
            </a: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Phần tử </a:t>
            </a:r>
            <a:r>
              <a:rPr lang="vi-VN" sz="3200" baseline="30000" dirty="0" err="1">
                <a:latin typeface="Calibri" pitchFamily="34" charset="0"/>
                <a:cs typeface="Calibri" pitchFamily="34" charset="0"/>
              </a:rPr>
              <a:t>audio</a:t>
            </a:r>
            <a:endParaRPr lang="vi-VN" sz="3200" baseline="30000" dirty="0">
              <a:latin typeface="Calibri" pitchFamily="34" charset="0"/>
              <a:cs typeface="Calibri" pitchFamily="34" charset="0"/>
            </a:endParaRP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Phần tử </a:t>
            </a:r>
            <a:r>
              <a:rPr lang="vi-VN" sz="3200" baseline="30000" dirty="0" err="1">
                <a:latin typeface="Calibri" pitchFamily="34" charset="0"/>
                <a:cs typeface="Calibri" pitchFamily="34" charset="0"/>
              </a:rPr>
              <a:t>video</a:t>
            </a:r>
            <a:endParaRPr lang="vi-VN" sz="3200" baseline="30000" dirty="0">
              <a:latin typeface="Calibri" pitchFamily="34" charset="0"/>
              <a:cs typeface="Calibri" pitchFamily="34" charset="0"/>
            </a:endParaRP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Cách truy xuất các phần tử </a:t>
            </a:r>
            <a:r>
              <a:rPr lang="vi-VN" sz="3200" baseline="30000" dirty="0" err="1">
                <a:latin typeface="Calibri" pitchFamily="34" charset="0"/>
                <a:cs typeface="Calibri" pitchFamily="34" charset="0"/>
              </a:rPr>
              <a:t>audio</a:t>
            </a:r>
            <a:r>
              <a:rPr lang="vi-VN" sz="3200" baseline="30000" dirty="0">
                <a:latin typeface="Calibri" pitchFamily="34" charset="0"/>
                <a:cs typeface="Calibri" pitchFamily="34" charset="0"/>
              </a:rPr>
              <a:t> và </a:t>
            </a:r>
            <a:r>
              <a:rPr lang="vi-VN" sz="3200" baseline="30000" dirty="0" err="1">
                <a:latin typeface="Calibri" pitchFamily="34" charset="0"/>
                <a:cs typeface="Calibri" pitchFamily="34" charset="0"/>
              </a:rPr>
              <a:t>video</a:t>
            </a:r>
            <a:endParaRPr lang="vi-VN" sz="3200" baseline="30000" dirty="0">
              <a:latin typeface="Calibri" pitchFamily="34" charset="0"/>
              <a:cs typeface="Calibri" pitchFamily="34" charset="0"/>
            </a:endParaRPr>
          </a:p>
          <a:p>
            <a:pPr marL="457200" indent="-274320">
              <a:lnSpc>
                <a:spcPct val="150000"/>
              </a:lnSpc>
              <a:spcBef>
                <a:spcPts val="0"/>
              </a:spcBef>
              <a:buClr>
                <a:srgbClr val="AC1418"/>
              </a:buClr>
              <a:buFont typeface="Wingdings" pitchFamily="2" charset="2"/>
              <a:buChar char=""/>
            </a:pPr>
            <a:r>
              <a:rPr lang="vi-VN" sz="3200" baseline="30000" dirty="0">
                <a:latin typeface="Calibri" pitchFamily="34" charset="0"/>
                <a:cs typeface="Calibri" pitchFamily="34" charset="0"/>
              </a:rPr>
              <a:t>Làm gì với những trình duyệt không hỗ </a:t>
            </a:r>
            <a:r>
              <a:rPr lang="vi-VN" sz="3200" baseline="30000" dirty="0" smtClean="0">
                <a:latin typeface="Calibri" pitchFamily="34" charset="0"/>
                <a:cs typeface="Calibri" pitchFamily="34" charset="0"/>
              </a:rPr>
              <a:t>trợ</a:t>
            </a:r>
            <a:r>
              <a:rPr lang="en-US" sz="3200" baseline="30000" dirty="0" smtClean="0">
                <a:latin typeface="Calibri" pitchFamily="34" charset="0"/>
                <a:cs typeface="Calibri" pitchFamily="34" charset="0"/>
              </a:rPr>
              <a:t>?</a:t>
            </a:r>
            <a:endParaRPr lang="en-US" sz="32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Phần tử Track </a:t>
            </a:r>
            <a:r>
              <a:rPr lang="en-US" dirty="0" smtClean="0"/>
              <a:t>(2/3</a:t>
            </a:r>
            <a:r>
              <a:rPr lang="en-US" dirty="0"/>
              <a: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44357680"/>
              </p:ext>
            </p:extLst>
          </p:nvPr>
        </p:nvGraphicFramePr>
        <p:xfrm>
          <a:off x="457200" y="1625258"/>
          <a:ext cx="6858000" cy="323122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896894"/>
                <a:gridCol w="4961106"/>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Thuộc tính</a:t>
                      </a:r>
                      <a:endParaRPr lang="en-US" sz="2400" b="1" kern="1200" baseline="30000" dirty="0">
                        <a:solidFill>
                          <a:schemeClr val="lt1"/>
                        </a:solidFill>
                        <a:latin typeface="+mn-lt"/>
                        <a:ea typeface="+mn-ea"/>
                        <a:cs typeface="+mn-cs"/>
                      </a:endParaRP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Mô tả</a:t>
                      </a:r>
                      <a:endParaRPr lang="en-US" sz="2400" dirty="0"/>
                    </a:p>
                  </a:txBody>
                  <a:tcPr>
                    <a:solidFill>
                      <a:schemeClr val="accent2">
                        <a:lumMod val="75000"/>
                      </a:schemeClr>
                    </a:solidFill>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src</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vi-VN" sz="2000" kern="1200" baseline="30000" dirty="0" smtClean="0">
                          <a:solidFill>
                            <a:schemeClr val="dk1"/>
                          </a:solidFill>
                          <a:latin typeface="+mn-lt"/>
                          <a:ea typeface="+mn-ea"/>
                          <a:cs typeface="+mn-cs"/>
                        </a:rPr>
                        <a:t>Chứa đường dẫn tới tệp dữ liệu nguồn</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srclang</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vi-VN" sz="2000" kern="1200" baseline="30000" dirty="0" smtClean="0">
                          <a:solidFill>
                            <a:schemeClr val="dk1"/>
                          </a:solidFill>
                          <a:latin typeface="+mn-lt"/>
                          <a:ea typeface="+mn-ea"/>
                          <a:cs typeface="+mn-cs"/>
                        </a:rPr>
                        <a:t>Chỉ ra ngôn ngữ được sử dụng trong dữ liệu nguồn</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kind</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tx1"/>
                          </a:solidFill>
                          <a:latin typeface="+mn-lt"/>
                          <a:ea typeface="+mn-ea"/>
                          <a:cs typeface="+mn-cs"/>
                        </a:rPr>
                        <a:t>Chỉ ra kiểu của dữ liệu nguồn</a:t>
                      </a:r>
                      <a:endParaRPr lang="en-US" sz="2000" b="1"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default</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vi-VN" sz="2000" kern="1200" baseline="30000" dirty="0" smtClean="0">
                          <a:solidFill>
                            <a:schemeClr val="tx1"/>
                          </a:solidFill>
                          <a:latin typeface="+mn-lt"/>
                          <a:ea typeface="+mn-ea"/>
                          <a:cs typeface="+mn-cs"/>
                        </a:rPr>
                        <a:t>Chỉ định đây là </a:t>
                      </a:r>
                      <a:r>
                        <a:rPr lang="vi-VN" sz="2000" kern="1200" baseline="30000" dirty="0" err="1" smtClean="0">
                          <a:solidFill>
                            <a:schemeClr val="tx1"/>
                          </a:solidFill>
                          <a:latin typeface="+mn-lt"/>
                          <a:ea typeface="+mn-ea"/>
                          <a:cs typeface="+mn-cs"/>
                        </a:rPr>
                        <a:t>là</a:t>
                      </a:r>
                      <a:r>
                        <a:rPr lang="vi-VN" sz="2000" kern="1200" baseline="30000" dirty="0" smtClean="0">
                          <a:solidFill>
                            <a:schemeClr val="tx1"/>
                          </a:solidFill>
                          <a:latin typeface="+mn-lt"/>
                          <a:ea typeface="+mn-ea"/>
                          <a:cs typeface="+mn-cs"/>
                        </a:rPr>
                        <a:t> </a:t>
                      </a:r>
                      <a:r>
                        <a:rPr lang="vi-VN" sz="2000" kern="1200" baseline="30000" dirty="0" err="1" smtClean="0">
                          <a:solidFill>
                            <a:schemeClr val="tx1"/>
                          </a:solidFill>
                          <a:latin typeface="+mn-lt"/>
                          <a:ea typeface="+mn-ea"/>
                          <a:cs typeface="+mn-cs"/>
                        </a:rPr>
                        <a:t>track</a:t>
                      </a:r>
                      <a:r>
                        <a:rPr lang="vi-VN" sz="2000" kern="1200" baseline="30000" dirty="0" smtClean="0">
                          <a:solidFill>
                            <a:schemeClr val="tx1"/>
                          </a:solidFill>
                          <a:latin typeface="+mn-lt"/>
                          <a:ea typeface="+mn-ea"/>
                          <a:cs typeface="+mn-cs"/>
                        </a:rPr>
                        <a:t> mặc định, nếu người dùng không chỉ định giá trị</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label</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vi-VN" sz="2000" kern="1200" baseline="30000" dirty="0" smtClean="0">
                          <a:solidFill>
                            <a:schemeClr val="tx1"/>
                          </a:solidFill>
                          <a:latin typeface="+mn-lt"/>
                          <a:ea typeface="+mn-ea"/>
                          <a:cs typeface="+mn-cs"/>
                        </a:rPr>
                        <a:t>Chứa tiêu đề sẽ hiển thị cho người dùng</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bl>
          </a:graphicData>
        </a:graphic>
      </p:graphicFrame>
      <p:sp>
        <p:nvSpPr>
          <p:cNvPr id="9" name="Rectangle 8"/>
          <p:cNvSpPr/>
          <p:nvPr/>
        </p:nvSpPr>
        <p:spPr>
          <a:xfrm>
            <a:off x="304800" y="11430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Dưới đây là danh sác các thuộc tính của phần tử </a:t>
            </a:r>
            <a:r>
              <a:rPr lang="vi-VN" sz="2800" baseline="30000" dirty="0" err="1">
                <a:latin typeface="Calibri" pitchFamily="34" charset="0"/>
                <a:cs typeface="Calibri" pitchFamily="34" charset="0"/>
              </a:rPr>
              <a:t>track</a:t>
            </a:r>
            <a:r>
              <a:rPr lang="vi-VN" sz="2800" baseline="30000" dirty="0">
                <a:latin typeface="Calibri" pitchFamily="34" charset="0"/>
                <a:cs typeface="Calibri" pitchFamily="34" charset="0"/>
              </a:rPr>
              <a:t>:</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21</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a:t>
            </a:r>
          </a:p>
        </p:txBody>
      </p:sp>
      <p:sp>
        <p:nvSpPr>
          <p:cNvPr id="4" name="Title 3"/>
          <p:cNvSpPr>
            <a:spLocks noGrp="1"/>
          </p:cNvSpPr>
          <p:nvPr>
            <p:ph type="title"/>
          </p:nvPr>
        </p:nvSpPr>
        <p:spPr/>
        <p:txBody>
          <a:bodyPr/>
          <a:lstStyle/>
          <a:p>
            <a:r>
              <a:rPr lang="en-US" dirty="0"/>
              <a:t> Phần tử Track </a:t>
            </a:r>
            <a:r>
              <a:rPr lang="en-US" dirty="0" smtClean="0"/>
              <a:t>(3/3</a:t>
            </a:r>
            <a:r>
              <a:rPr lang="en-US" dirty="0"/>
              <a:t>)</a:t>
            </a:r>
            <a:endParaRPr lang="en-US" dirty="0"/>
          </a:p>
        </p:txBody>
      </p:sp>
      <p:sp>
        <p:nvSpPr>
          <p:cNvPr id="5" name="Rectangle 4"/>
          <p:cNvSpPr/>
          <p:nvPr/>
        </p:nvSpPr>
        <p:spPr>
          <a:xfrm>
            <a:off x="304800" y="914401"/>
            <a:ext cx="8534400" cy="214417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Ví dụ 1:</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&lt;video controls&gt;</a:t>
            </a:r>
          </a:p>
          <a:p>
            <a:pPr lvl="1" indent="-274320" algn="just">
              <a:lnSpc>
                <a:spcPct val="100000"/>
              </a:lnSpc>
              <a:spcBef>
                <a:spcPts val="0"/>
              </a:spcBef>
              <a:buClr>
                <a:srgbClr val="AC1418"/>
              </a:buClr>
            </a:pPr>
            <a:r>
              <a:rPr lang="en-US" sz="2400" baseline="30000" dirty="0">
                <a:cs typeface="Courier New" pitchFamily="49" charset="0"/>
              </a:rPr>
              <a:t>  &lt;source </a:t>
            </a:r>
            <a:r>
              <a:rPr lang="en-US" sz="2400" baseline="30000" dirty="0" err="1">
                <a:cs typeface="Courier New" pitchFamily="49" charset="0"/>
              </a:rPr>
              <a:t>src</a:t>
            </a:r>
            <a:r>
              <a:rPr lang="en-US" sz="2400" baseline="30000" dirty="0">
                <a:cs typeface="Courier New" pitchFamily="49" charset="0"/>
              </a:rPr>
              <a:t>=”myvideo.mp4” type=”video/mp4” /&gt;</a:t>
            </a:r>
          </a:p>
          <a:p>
            <a:pPr lvl="1" indent="-274320" algn="just">
              <a:lnSpc>
                <a:spcPct val="100000"/>
              </a:lnSpc>
              <a:spcBef>
                <a:spcPts val="0"/>
              </a:spcBef>
              <a:buClr>
                <a:srgbClr val="AC1418"/>
              </a:buClr>
            </a:pPr>
            <a:r>
              <a:rPr lang="en-US" sz="2400" baseline="30000" dirty="0">
                <a:cs typeface="Courier New" pitchFamily="49" charset="0"/>
              </a:rPr>
              <a:t>  &lt;source </a:t>
            </a:r>
            <a:r>
              <a:rPr lang="en-US" sz="2400" baseline="30000" dirty="0" err="1">
                <a:cs typeface="Courier New" pitchFamily="49" charset="0"/>
              </a:rPr>
              <a:t>src</a:t>
            </a:r>
            <a:r>
              <a:rPr lang="en-US" sz="2400" baseline="30000" dirty="0">
                <a:cs typeface="Courier New" pitchFamily="49" charset="0"/>
              </a:rPr>
              <a:t>=”</a:t>
            </a:r>
            <a:r>
              <a:rPr lang="en-US" sz="2400" baseline="30000" dirty="0" err="1">
                <a:cs typeface="Courier New" pitchFamily="49" charset="0"/>
              </a:rPr>
              <a:t>myvideo.webm</a:t>
            </a:r>
            <a:r>
              <a:rPr lang="en-US" sz="2400" baseline="30000" dirty="0">
                <a:cs typeface="Courier New" pitchFamily="49" charset="0"/>
              </a:rPr>
              <a:t>” type=”video/</a:t>
            </a:r>
            <a:r>
              <a:rPr lang="en-US" sz="2400" baseline="30000" dirty="0" err="1">
                <a:cs typeface="Courier New" pitchFamily="49" charset="0"/>
              </a:rPr>
              <a:t>webm</a:t>
            </a:r>
            <a:r>
              <a:rPr lang="en-US" sz="2400" baseline="30000" dirty="0">
                <a:cs typeface="Courier New" pitchFamily="49" charset="0"/>
              </a:rPr>
              <a:t>” /&gt;</a:t>
            </a:r>
          </a:p>
          <a:p>
            <a:pPr lvl="1" indent="-274320">
              <a:lnSpc>
                <a:spcPct val="100000"/>
              </a:lnSpc>
              <a:spcBef>
                <a:spcPts val="0"/>
              </a:spcBef>
              <a:buClr>
                <a:srgbClr val="AC1418"/>
              </a:buClr>
            </a:pPr>
            <a:r>
              <a:rPr lang="en-US" sz="2400" baseline="30000" dirty="0">
                <a:cs typeface="Courier New" pitchFamily="49" charset="0"/>
              </a:rPr>
              <a:t>  &lt;track </a:t>
            </a:r>
            <a:r>
              <a:rPr lang="en-US" sz="2400" baseline="30000" dirty="0" err="1">
                <a:cs typeface="Courier New" pitchFamily="49" charset="0"/>
              </a:rPr>
              <a:t>src</a:t>
            </a:r>
            <a:r>
              <a:rPr lang="en-US" sz="2400" baseline="30000" dirty="0">
                <a:cs typeface="Courier New" pitchFamily="49" charset="0"/>
              </a:rPr>
              <a:t>=”eng.vtt” label=”English subtitles” kind=”subtitles” </a:t>
            </a:r>
            <a:r>
              <a:rPr lang="en-US" sz="2400" baseline="30000" dirty="0" err="1">
                <a:cs typeface="Courier New" pitchFamily="49" charset="0"/>
              </a:rPr>
              <a:t>srclang</a:t>
            </a:r>
            <a:r>
              <a:rPr lang="en-US" sz="2400" baseline="30000" dirty="0">
                <a:cs typeface="Courier New" pitchFamily="49" charset="0"/>
              </a:rPr>
              <a:t>=”en” &gt;</a:t>
            </a:r>
          </a:p>
          <a:p>
            <a:pPr lvl="1" indent="-274320" algn="just">
              <a:lnSpc>
                <a:spcPct val="100000"/>
              </a:lnSpc>
              <a:spcBef>
                <a:spcPts val="0"/>
              </a:spcBef>
              <a:buClr>
                <a:srgbClr val="AC1418"/>
              </a:buClr>
            </a:pPr>
            <a:r>
              <a:rPr lang="en-US" sz="2400" baseline="30000" dirty="0">
                <a:cs typeface="Courier New" pitchFamily="49" charset="0"/>
              </a:rPr>
              <a:t>&lt;/video&gt;</a:t>
            </a:r>
          </a:p>
        </p:txBody>
      </p:sp>
      <p:sp>
        <p:nvSpPr>
          <p:cNvPr id="6" name="Rectangle 5"/>
          <p:cNvSpPr/>
          <p:nvPr/>
        </p:nvSpPr>
        <p:spPr>
          <a:xfrm>
            <a:off x="304800" y="3435965"/>
            <a:ext cx="8534400" cy="214417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Ví dụ 2:</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&lt;video controls&gt;</a:t>
            </a:r>
          </a:p>
          <a:p>
            <a:pPr lvl="1" indent="-274320" algn="just">
              <a:lnSpc>
                <a:spcPct val="100000"/>
              </a:lnSpc>
              <a:spcBef>
                <a:spcPts val="0"/>
              </a:spcBef>
              <a:buClr>
                <a:srgbClr val="AC1418"/>
              </a:buClr>
            </a:pPr>
            <a:r>
              <a:rPr lang="en-US" sz="2400" baseline="30000" dirty="0">
                <a:cs typeface="Courier New" pitchFamily="49" charset="0"/>
              </a:rPr>
              <a:t>  &lt;source </a:t>
            </a:r>
            <a:r>
              <a:rPr lang="en-US" sz="2400" baseline="30000" dirty="0" err="1">
                <a:cs typeface="Courier New" pitchFamily="49" charset="0"/>
              </a:rPr>
              <a:t>src</a:t>
            </a:r>
            <a:r>
              <a:rPr lang="en-US" sz="2400" baseline="30000" dirty="0">
                <a:cs typeface="Courier New" pitchFamily="49" charset="0"/>
              </a:rPr>
              <a:t>=”myvideo.mp4” type=”video/mp4” /&gt;</a:t>
            </a:r>
          </a:p>
          <a:p>
            <a:pPr lvl="1" indent="-274320" algn="just">
              <a:lnSpc>
                <a:spcPct val="100000"/>
              </a:lnSpc>
              <a:spcBef>
                <a:spcPts val="0"/>
              </a:spcBef>
              <a:buClr>
                <a:srgbClr val="AC1418"/>
              </a:buClr>
            </a:pPr>
            <a:r>
              <a:rPr lang="en-US" sz="2400" baseline="30000" dirty="0">
                <a:cs typeface="Courier New" pitchFamily="49" charset="0"/>
              </a:rPr>
              <a:t>  &lt;source </a:t>
            </a:r>
            <a:r>
              <a:rPr lang="en-US" sz="2400" baseline="30000" dirty="0" err="1">
                <a:cs typeface="Courier New" pitchFamily="49" charset="0"/>
              </a:rPr>
              <a:t>src</a:t>
            </a:r>
            <a:r>
              <a:rPr lang="en-US" sz="2400" baseline="30000" dirty="0">
                <a:cs typeface="Courier New" pitchFamily="49" charset="0"/>
              </a:rPr>
              <a:t>=”</a:t>
            </a:r>
            <a:r>
              <a:rPr lang="en-US" sz="2400" baseline="30000" dirty="0" err="1">
                <a:cs typeface="Courier New" pitchFamily="49" charset="0"/>
              </a:rPr>
              <a:t>myvideo.webm</a:t>
            </a:r>
            <a:r>
              <a:rPr lang="en-US" sz="2400" baseline="30000" dirty="0">
                <a:cs typeface="Courier New" pitchFamily="49" charset="0"/>
              </a:rPr>
              <a:t>” type=”video/</a:t>
            </a:r>
            <a:r>
              <a:rPr lang="en-US" sz="2400" baseline="30000" dirty="0" err="1">
                <a:cs typeface="Courier New" pitchFamily="49" charset="0"/>
              </a:rPr>
              <a:t>webm</a:t>
            </a:r>
            <a:r>
              <a:rPr lang="en-US" sz="2400" baseline="30000" dirty="0">
                <a:cs typeface="Courier New" pitchFamily="49" charset="0"/>
              </a:rPr>
              <a:t>” /&gt;</a:t>
            </a:r>
          </a:p>
          <a:p>
            <a:pPr lvl="1" indent="-274320">
              <a:lnSpc>
                <a:spcPct val="100000"/>
              </a:lnSpc>
              <a:spcBef>
                <a:spcPts val="0"/>
              </a:spcBef>
              <a:buClr>
                <a:srgbClr val="AC1418"/>
              </a:buClr>
            </a:pPr>
            <a:r>
              <a:rPr lang="en-US" sz="2400" baseline="30000" dirty="0">
                <a:cs typeface="Courier New" pitchFamily="49" charset="0"/>
              </a:rPr>
              <a:t>  &lt;track </a:t>
            </a:r>
            <a:r>
              <a:rPr lang="en-US" sz="2400" baseline="30000" dirty="0" err="1">
                <a:cs typeface="Courier New" pitchFamily="49" charset="0"/>
              </a:rPr>
              <a:t>src</a:t>
            </a:r>
            <a:r>
              <a:rPr lang="en-US" sz="2400" baseline="30000" dirty="0">
                <a:cs typeface="Courier New" pitchFamily="49" charset="0"/>
              </a:rPr>
              <a:t>=”de.vtt” label=”German subtitles” kind=”subtitles” </a:t>
            </a:r>
            <a:r>
              <a:rPr lang="en-US" sz="2400" baseline="30000" dirty="0" err="1">
                <a:cs typeface="Courier New" pitchFamily="49" charset="0"/>
              </a:rPr>
              <a:t>srclang</a:t>
            </a:r>
            <a:r>
              <a:rPr lang="en-US" sz="2400" baseline="30000" dirty="0">
                <a:cs typeface="Courier New" pitchFamily="49" charset="0"/>
              </a:rPr>
              <a:t>=”de” &gt;</a:t>
            </a:r>
          </a:p>
          <a:p>
            <a:pPr lvl="1" indent="-274320" algn="just">
              <a:lnSpc>
                <a:spcPct val="100000"/>
              </a:lnSpc>
              <a:spcBef>
                <a:spcPts val="0"/>
              </a:spcBef>
              <a:buClr>
                <a:srgbClr val="AC1418"/>
              </a:buClr>
            </a:pPr>
            <a:r>
              <a:rPr lang="en-US" sz="2400" baseline="30000" dirty="0">
                <a:cs typeface="Courier New" pitchFamily="49" charset="0"/>
              </a:rPr>
              <a:t>&lt;/video&gt;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22</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smtClean="0"/>
              <a:t> Hỗ </a:t>
            </a:r>
            <a:r>
              <a:rPr lang="en-US" dirty="0"/>
              <a:t>trợ truy xuất media trên các trình duyệt</a:t>
            </a:r>
            <a:endParaRPr lang="en-US" dirty="0"/>
          </a:p>
        </p:txBody>
      </p:sp>
      <p:graphicFrame>
        <p:nvGraphicFramePr>
          <p:cNvPr id="12" name="Diagram 11"/>
          <p:cNvGraphicFramePr/>
          <p:nvPr>
            <p:extLst>
              <p:ext uri="{D42A27DB-BD31-4B8C-83A1-F6EECF244321}">
                <p14:modId xmlns:p14="http://schemas.microsoft.com/office/powerpoint/2010/main" val="4182634348"/>
              </p:ext>
            </p:extLst>
          </p:nvPr>
        </p:nvGraphicFramePr>
        <p:xfrm>
          <a:off x="457200" y="1600200"/>
          <a:ext cx="83820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838200"/>
            <a:ext cx="8534400" cy="666849"/>
          </a:xfrm>
          <a:prstGeom prst="rect">
            <a:avLst/>
          </a:prstGeom>
        </p:spPr>
        <p:txBody>
          <a:bodyPr wrap="square">
            <a:spAutoFit/>
          </a:bodyPr>
          <a:lstStyle/>
          <a:p>
            <a:pPr lvl="2" indent="-274320" algn="just">
              <a:lnSpc>
                <a:spcPct val="100000"/>
              </a:lnSpc>
              <a:spcBef>
                <a:spcPts val="0"/>
              </a:spcBef>
              <a:buClr>
                <a:srgbClr val="AC1418"/>
              </a:buClr>
              <a:buFont typeface="Wingdings" pitchFamily="2" charset="2"/>
              <a:buChar char=""/>
            </a:pPr>
            <a:endParaRPr lang="en-US" sz="2800" baseline="30000" dirty="0" smtClean="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Audio:</a:t>
            </a:r>
            <a:endParaRPr lang="en-US" sz="2800" baseline="30000" dirty="0">
              <a:latin typeface="Calibri" pitchFamily="34" charset="0"/>
              <a:cs typeface="Calibri" pitchFamily="34" charset="0"/>
            </a:endParaRPr>
          </a:p>
        </p:txBody>
      </p:sp>
      <p:sp>
        <p:nvSpPr>
          <p:cNvPr id="7" name="Rectangle 6"/>
          <p:cNvSpPr/>
          <p:nvPr/>
        </p:nvSpPr>
        <p:spPr>
          <a:xfrm>
            <a:off x="304800" y="4268609"/>
            <a:ext cx="8534400" cy="379591"/>
          </a:xfrm>
          <a:prstGeom prst="rect">
            <a:avLst/>
          </a:prstGeom>
        </p:spPr>
        <p:txBody>
          <a:bodyPr wrap="square">
            <a:spAutoFit/>
          </a:bodyPr>
          <a:lstStyle/>
          <a:p>
            <a:pPr lvl="2"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Video:</a:t>
            </a:r>
            <a:endParaRPr lang="en-US" sz="2800" baseline="30000" dirty="0">
              <a:latin typeface="Calibri" pitchFamily="34" charset="0"/>
              <a:cs typeface="Calibri" pitchFamily="34" charset="0"/>
            </a:endParaRPr>
          </a:p>
        </p:txBody>
      </p:sp>
      <p:graphicFrame>
        <p:nvGraphicFramePr>
          <p:cNvPr id="8" name="Diagram 7"/>
          <p:cNvGraphicFramePr/>
          <p:nvPr>
            <p:extLst>
              <p:ext uri="{D42A27DB-BD31-4B8C-83A1-F6EECF244321}">
                <p14:modId xmlns:p14="http://schemas.microsoft.com/office/powerpoint/2010/main" val="1533243343"/>
              </p:ext>
            </p:extLst>
          </p:nvPr>
        </p:nvGraphicFramePr>
        <p:xfrm>
          <a:off x="457200" y="4572000"/>
          <a:ext cx="8382000" cy="16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7" grpId="0"/>
      <p:bldGraphic spid="8" grpId="1">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23</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4" name="Title 3"/>
          <p:cNvSpPr>
            <a:spLocks noGrp="1"/>
          </p:cNvSpPr>
          <p:nvPr>
            <p:ph type="title"/>
          </p:nvPr>
        </p:nvSpPr>
        <p:spPr/>
        <p:txBody>
          <a:bodyPr/>
          <a:lstStyle/>
          <a:p>
            <a:r>
              <a:rPr lang="en-US" dirty="0" smtClean="0"/>
              <a:t>Tổng kết</a:t>
            </a:r>
            <a:endParaRPr lang="en-US" dirty="0"/>
          </a:p>
        </p:txBody>
      </p:sp>
      <p:sp>
        <p:nvSpPr>
          <p:cNvPr id="6" name="Rectangle 5"/>
          <p:cNvSpPr/>
          <p:nvPr/>
        </p:nvSpPr>
        <p:spPr>
          <a:xfrm>
            <a:off x="304800" y="914400"/>
            <a:ext cx="8305800" cy="411394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err="1">
                <a:latin typeface="Calibri" pitchFamily="34" charset="0"/>
                <a:cs typeface="Calibri" pitchFamily="34" charset="0"/>
              </a:rPr>
              <a:t>Multimedia</a:t>
            </a:r>
            <a:r>
              <a:rPr lang="vi-VN" sz="2800" baseline="30000" dirty="0">
                <a:latin typeface="Calibri" pitchFamily="34" charset="0"/>
                <a:cs typeface="Calibri" pitchFamily="34" charset="0"/>
              </a:rPr>
              <a:t> là sự kết hợp của các phần tử như: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a:t>
            </a:r>
            <a:r>
              <a:rPr lang="vi-VN" sz="2800" baseline="30000" dirty="0" err="1">
                <a:latin typeface="Calibri" pitchFamily="34" charset="0"/>
                <a:cs typeface="Calibri" pitchFamily="34" charset="0"/>
              </a:rPr>
              <a:t>graphics</a:t>
            </a:r>
            <a:r>
              <a:rPr lang="vi-VN" sz="2800" baseline="30000" dirty="0">
                <a:latin typeface="Calibri" pitchFamily="34" charset="0"/>
                <a:cs typeface="Calibri" pitchFamily="34" charset="0"/>
              </a:rPr>
              <a:t>, sound, và </a:t>
            </a:r>
            <a:r>
              <a:rPr lang="vi-VN" sz="2800" baseline="30000" dirty="0" err="1">
                <a:latin typeface="Calibri" pitchFamily="34" charset="0"/>
                <a:cs typeface="Calibri" pitchFamily="34" charset="0"/>
              </a:rPr>
              <a:t>text</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Có nhiều kiểu </a:t>
            </a:r>
            <a:r>
              <a:rPr lang="vi-VN" sz="2800" baseline="30000" dirty="0" err="1">
                <a:latin typeface="Calibri" pitchFamily="34" charset="0"/>
                <a:cs typeface="Calibri" pitchFamily="34" charset="0"/>
              </a:rPr>
              <a:t>media</a:t>
            </a:r>
            <a:r>
              <a:rPr lang="vi-VN" sz="2800" baseline="30000" dirty="0">
                <a:latin typeface="Calibri" pitchFamily="34" charset="0"/>
                <a:cs typeface="Calibri" pitchFamily="34" charset="0"/>
              </a:rPr>
              <a:t> cho </a:t>
            </a:r>
            <a:r>
              <a:rPr lang="vi-VN" sz="2800" baseline="30000" dirty="0" err="1">
                <a:latin typeface="Calibri" pitchFamily="34" charset="0"/>
                <a:cs typeface="Calibri" pitchFamily="34" charset="0"/>
              </a:rPr>
              <a:t>audio</a:t>
            </a:r>
            <a:r>
              <a:rPr lang="vi-VN" sz="2800" baseline="30000" dirty="0">
                <a:latin typeface="Calibri" pitchFamily="34" charset="0"/>
                <a:cs typeface="Calibri" pitchFamily="34" charset="0"/>
              </a:rPr>
              <a:t> và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khác nhau.</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Phần tử &lt;</a:t>
            </a:r>
            <a:r>
              <a:rPr lang="vi-VN" sz="2800" baseline="30000" dirty="0" err="1">
                <a:latin typeface="Calibri" pitchFamily="34" charset="0"/>
                <a:cs typeface="Calibri" pitchFamily="34" charset="0"/>
              </a:rPr>
              <a:t>audio</a:t>
            </a:r>
            <a:r>
              <a:rPr lang="vi-VN" sz="2800" baseline="30000" dirty="0">
                <a:latin typeface="Calibri" pitchFamily="34" charset="0"/>
                <a:cs typeface="Calibri" pitchFamily="34" charset="0"/>
              </a:rPr>
              <a:t>&gt; giúp cho phép nhúng tệp âm thanh vào trang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Với các trình duyệt cũ, có thể nhúng tệp âm thanh vào trang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 bằng thẻ &lt;</a:t>
            </a:r>
            <a:r>
              <a:rPr lang="vi-VN" sz="2800" baseline="30000" dirty="0" err="1">
                <a:latin typeface="Calibri" pitchFamily="34" charset="0"/>
                <a:cs typeface="Calibri" pitchFamily="34" charset="0"/>
              </a:rPr>
              <a:t>embed</a:t>
            </a:r>
            <a:r>
              <a:rPr lang="vi-VN" sz="2800" baseline="30000" dirty="0">
                <a:latin typeface="Calibri" pitchFamily="34" charset="0"/>
                <a:cs typeface="Calibri" pitchFamily="34" charset="0"/>
              </a:rPr>
              <a:t>&gt;.</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Phần tử &lt;</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&gt; dùng để nhúng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vào trang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a:latin typeface="Calibri" pitchFamily="34" charset="0"/>
                <a:cs typeface="Calibri" pitchFamily="34" charset="0"/>
              </a:rPr>
              <a:t>Thuộc tính </a:t>
            </a:r>
            <a:r>
              <a:rPr lang="vi-VN" sz="2800" baseline="30000" dirty="0" err="1">
                <a:latin typeface="Calibri" pitchFamily="34" charset="0"/>
                <a:cs typeface="Calibri" pitchFamily="34" charset="0"/>
              </a:rPr>
              <a:t>preload</a:t>
            </a:r>
            <a:r>
              <a:rPr lang="vi-VN" sz="2800" baseline="30000" dirty="0">
                <a:latin typeface="Calibri" pitchFamily="34" charset="0"/>
                <a:cs typeface="Calibri" pitchFamily="34" charset="0"/>
              </a:rPr>
              <a:t> chỉ định thời điểm nạp </a:t>
            </a:r>
            <a:r>
              <a:rPr lang="vi-VN" sz="2800" baseline="30000" dirty="0" err="1">
                <a:latin typeface="Calibri" pitchFamily="34" charset="0"/>
                <a:cs typeface="Calibri" pitchFamily="34" charset="0"/>
              </a:rPr>
              <a:t>media</a:t>
            </a:r>
            <a:r>
              <a:rPr lang="vi-VN" sz="2800" baseline="30000" dirty="0">
                <a:latin typeface="Calibri" pitchFamily="34" charset="0"/>
                <a:cs typeface="Calibri" pitchFamily="34" charset="0"/>
              </a:rPr>
              <a:t> trong khi nạp trang </a:t>
            </a:r>
            <a:r>
              <a:rPr lang="vi-VN" sz="2800" baseline="30000" dirty="0" err="1">
                <a:latin typeface="Calibri" pitchFamily="34" charset="0"/>
                <a:cs typeface="Calibri" pitchFamily="34" charset="0"/>
              </a:rPr>
              <a:t>web</a:t>
            </a:r>
            <a:r>
              <a:rPr lang="vi-VN" sz="2800" baseline="30000" dirty="0">
                <a:latin typeface="Calibri" pitchFamily="34" charset="0"/>
                <a:cs typeface="Calibri" pitchFamily="34" charset="0"/>
              </a:rPr>
              <a:t>.</a:t>
            </a:r>
          </a:p>
          <a:p>
            <a:pPr lvl="1" indent="-274320" algn="just">
              <a:lnSpc>
                <a:spcPct val="100000"/>
              </a:lnSpc>
              <a:spcBef>
                <a:spcPts val="0"/>
              </a:spcBef>
              <a:buClr>
                <a:srgbClr val="AC1418"/>
              </a:buClr>
              <a:buFont typeface="Wingdings" pitchFamily="2" charset="2"/>
              <a:buChar char=""/>
            </a:pPr>
            <a:endParaRPr lang="vi-VN"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vi-VN" sz="2800" baseline="30000" dirty="0" err="1">
                <a:latin typeface="Calibri" pitchFamily="34" charset="0"/>
                <a:cs typeface="Calibri" pitchFamily="34" charset="0"/>
              </a:rPr>
              <a:t>WebM</a:t>
            </a:r>
            <a:r>
              <a:rPr lang="vi-VN" sz="2800" baseline="30000" dirty="0">
                <a:latin typeface="Calibri" pitchFamily="34" charset="0"/>
                <a:cs typeface="Calibri" pitchFamily="34" charset="0"/>
              </a:rPr>
              <a:t> là một định dạng </a:t>
            </a:r>
            <a:r>
              <a:rPr lang="vi-VN" sz="2800" baseline="30000" dirty="0" err="1">
                <a:latin typeface="Calibri" pitchFamily="34" charset="0"/>
                <a:cs typeface="Calibri" pitchFamily="34" charset="0"/>
              </a:rPr>
              <a:t>video</a:t>
            </a:r>
            <a:r>
              <a:rPr lang="vi-VN" sz="2800" baseline="30000" dirty="0">
                <a:latin typeface="Calibri" pitchFamily="34" charset="0"/>
                <a:cs typeface="Calibri" pitchFamily="34" charset="0"/>
              </a:rPr>
              <a:t> mới được hỗ trợ bởi </a:t>
            </a:r>
            <a:r>
              <a:rPr lang="vi-VN" sz="2800" baseline="30000" dirty="0" err="1">
                <a:latin typeface="Calibri" pitchFamily="34" charset="0"/>
                <a:cs typeface="Calibri" pitchFamily="34" charset="0"/>
              </a:rPr>
              <a:t>Google</a:t>
            </a:r>
            <a:r>
              <a:rPr lang="vi-VN" sz="2800" baseline="30000" dirty="0">
                <a:latin typeface="Calibri" pitchFamily="34" charset="0"/>
                <a:cs typeface="Calibri" pitchFamily="34" charset="0"/>
              </a:rPr>
              <a:t>.</a:t>
            </a: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trips(downRight)">
                                      <p:cBhvr>
                                        <p:cTn id="10" dur="2000"/>
                                        <p:tgtEl>
                                          <p:spTgt spid="6">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strips(downRight)">
                                      <p:cBhvr>
                                        <p:cTn id="13" dur="2000"/>
                                        <p:tgtEl>
                                          <p:spTgt spid="6">
                                            <p:txEl>
                                              <p:pRg st="4" end="4"/>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strips(downRight)">
                                      <p:cBhvr>
                                        <p:cTn id="16" dur="2000"/>
                                        <p:tgtEl>
                                          <p:spTgt spid="6">
                                            <p:txEl>
                                              <p:pRg st="6" end="6"/>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strips(downRight)">
                                      <p:cBhvr>
                                        <p:cTn id="19" dur="2000"/>
                                        <p:tgtEl>
                                          <p:spTgt spid="6">
                                            <p:txEl>
                                              <p:pRg st="8" end="8"/>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strips(downRight)">
                                      <p:cBhvr>
                                        <p:cTn id="22" dur="2000"/>
                                        <p:tgtEl>
                                          <p:spTgt spid="6">
                                            <p:txEl>
                                              <p:pRg st="10" end="10"/>
                                            </p:txEl>
                                          </p:spTgt>
                                        </p:tgtEl>
                                      </p:cBhvr>
                                    </p:animEffect>
                                  </p:childTnLst>
                                </p:cTn>
                              </p:par>
                              <p:par>
                                <p:cTn id="23" presetID="18" presetClass="entr" presetSubtype="6"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animEffect transition="in" filter="strips(downRight)">
                                      <p:cBhvr>
                                        <p:cTn id="25" dur="2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Giới </a:t>
            </a:r>
            <a:r>
              <a:rPr lang="en-US" dirty="0" smtClean="0"/>
              <a:t>thiệu</a:t>
            </a:r>
            <a:endParaRPr lang="en-US" dirty="0"/>
          </a:p>
        </p:txBody>
      </p:sp>
      <p:graphicFrame>
        <p:nvGraphicFramePr>
          <p:cNvPr id="12" name="Diagram 11"/>
          <p:cNvGraphicFramePr/>
          <p:nvPr>
            <p:extLst>
              <p:ext uri="{D42A27DB-BD31-4B8C-83A1-F6EECF244321}">
                <p14:modId xmlns:p14="http://schemas.microsoft.com/office/powerpoint/2010/main" val="4057182044"/>
              </p:ext>
            </p:extLst>
          </p:nvPr>
        </p:nvGraphicFramePr>
        <p:xfrm>
          <a:off x="457200" y="1371600"/>
          <a:ext cx="8382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Multimedia </a:t>
            </a:r>
            <a:r>
              <a:rPr lang="en-US" dirty="0" smtClean="0"/>
              <a:t>trong </a:t>
            </a:r>
            <a:r>
              <a:rPr lang="en-US" dirty="0"/>
              <a:t>HTML5</a:t>
            </a:r>
          </a:p>
        </p:txBody>
      </p:sp>
      <p:graphicFrame>
        <p:nvGraphicFramePr>
          <p:cNvPr id="12" name="Diagram 11"/>
          <p:cNvGraphicFramePr/>
          <p:nvPr>
            <p:extLst>
              <p:ext uri="{D42A27DB-BD31-4B8C-83A1-F6EECF244321}">
                <p14:modId xmlns:p14="http://schemas.microsoft.com/office/powerpoint/2010/main" val="734594589"/>
              </p:ext>
            </p:extLst>
          </p:nvPr>
        </p:nvGraphicFramePr>
        <p:xfrm>
          <a:off x="457200" y="1219200"/>
          <a:ext cx="8382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vi-VN" sz="3000" dirty="0"/>
              <a:t>Kiểu </a:t>
            </a:r>
            <a:r>
              <a:rPr lang="vi-VN" sz="3000" dirty="0" err="1"/>
              <a:t>media</a:t>
            </a:r>
            <a:r>
              <a:rPr lang="vi-VN" sz="3000" dirty="0"/>
              <a:t> được hỗ trợ </a:t>
            </a:r>
            <a:r>
              <a:rPr lang="en-US" sz="3000" dirty="0" smtClean="0"/>
              <a:t>trong</a:t>
            </a:r>
            <a:r>
              <a:rPr lang="vi-VN" sz="3000" dirty="0" smtClean="0"/>
              <a:t> </a:t>
            </a:r>
            <a:r>
              <a:rPr lang="vi-VN" sz="3000" dirty="0" err="1"/>
              <a:t>Audio</a:t>
            </a:r>
            <a:r>
              <a:rPr lang="vi-VN" sz="3000" dirty="0"/>
              <a:t> và </a:t>
            </a:r>
            <a:r>
              <a:rPr lang="vi-VN" sz="3000" dirty="0" err="1"/>
              <a:t>Video</a:t>
            </a:r>
            <a:endParaRPr lang="en-US" sz="3000" dirty="0"/>
          </a:p>
        </p:txBody>
      </p:sp>
      <p:graphicFrame>
        <p:nvGraphicFramePr>
          <p:cNvPr id="12" name="Diagram 11"/>
          <p:cNvGraphicFramePr/>
          <p:nvPr>
            <p:extLst>
              <p:ext uri="{D42A27DB-BD31-4B8C-83A1-F6EECF244321}">
                <p14:modId xmlns:p14="http://schemas.microsoft.com/office/powerpoint/2010/main" val="1954313527"/>
              </p:ext>
            </p:extLst>
          </p:nvPr>
        </p:nvGraphicFramePr>
        <p:xfrm>
          <a:off x="457200" y="1371600"/>
          <a:ext cx="8382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51379831"/>
              </p:ext>
            </p:extLst>
          </p:nvPr>
        </p:nvGraphicFramePr>
        <p:xfrm>
          <a:off x="762000" y="1600200"/>
          <a:ext cx="7620000" cy="18592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39333"/>
                <a:gridCol w="2455333"/>
                <a:gridCol w="3725334"/>
              </a:tblGrid>
              <a:tr h="457200">
                <a:tc>
                  <a:txBody>
                    <a:bodyPr/>
                    <a:lstStyle/>
                    <a:p>
                      <a:pPr algn="ctr"/>
                      <a:r>
                        <a:rPr lang="en-US" sz="2400" kern="1200" baseline="30000" dirty="0" smtClean="0">
                          <a:solidFill>
                            <a:schemeClr val="bg1"/>
                          </a:solidFill>
                          <a:latin typeface="+mn-lt"/>
                          <a:ea typeface="+mn-ea"/>
                          <a:cs typeface="+mn-cs"/>
                        </a:rPr>
                        <a:t> </a:t>
                      </a:r>
                    </a:p>
                    <a:p>
                      <a:pPr algn="ctr"/>
                      <a:r>
                        <a:rPr lang="en-US" sz="2400" kern="1200" baseline="30000" dirty="0" smtClean="0">
                          <a:solidFill>
                            <a:schemeClr val="bg1"/>
                          </a:solidFill>
                          <a:latin typeface="+mn-lt"/>
                          <a:ea typeface="+mn-ea"/>
                          <a:cs typeface="+mn-cs"/>
                        </a:rPr>
                        <a:t>Định dạng</a:t>
                      </a:r>
                      <a:endParaRPr lang="en-US" sz="2400"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smtClean="0">
                          <a:solidFill>
                            <a:schemeClr val="bg1"/>
                          </a:solidFill>
                          <a:latin typeface="+mn-lt"/>
                          <a:ea typeface="+mn-ea"/>
                          <a:cs typeface="+mn-cs"/>
                        </a:rPr>
                        <a:t>Video Codec</a:t>
                      </a:r>
                      <a:endParaRPr lang="en-US" sz="2400"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smtClean="0">
                          <a:solidFill>
                            <a:schemeClr val="bg1"/>
                          </a:solidFill>
                          <a:latin typeface="+mn-lt"/>
                          <a:ea typeface="+mn-ea"/>
                          <a:cs typeface="+mn-cs"/>
                        </a:rPr>
                        <a:t>Audio Codec</a:t>
                      </a:r>
                      <a:endParaRPr lang="en-US" sz="2400" kern="1200" baseline="30000" dirty="0">
                        <a:solidFill>
                          <a:schemeClr val="bg1"/>
                        </a:solidFill>
                        <a:latin typeface="+mn-lt"/>
                        <a:ea typeface="+mn-ea"/>
                        <a:cs typeface="+mn-cs"/>
                      </a:endParaRPr>
                    </a:p>
                  </a:txBody>
                  <a:tcPr marT="0" marB="0">
                    <a:solidFill>
                      <a:schemeClr val="accent2">
                        <a:lumMod val="75000"/>
                      </a:schemeClr>
                    </a:solidFill>
                  </a:tcPr>
                </a:tc>
              </a:tr>
              <a:tr h="457200">
                <a:tc>
                  <a:txBody>
                    <a:bodyPr/>
                    <a:lstStyle/>
                    <a:p>
                      <a:pPr algn="l"/>
                      <a:r>
                        <a:rPr lang="en-US" sz="2000" kern="1200" baseline="30000" dirty="0" smtClean="0">
                          <a:solidFill>
                            <a:schemeClr val="dk1"/>
                          </a:solidFill>
                          <a:latin typeface="+mn-lt"/>
                          <a:ea typeface="+mn-ea"/>
                          <a:cs typeface="+mn-cs"/>
                        </a:rPr>
                        <a:t>Mp4</a:t>
                      </a:r>
                      <a:endParaRPr lang="en-US" sz="2000" kern="1200" baseline="30000" dirty="0">
                        <a:solidFill>
                          <a:schemeClr val="dk1"/>
                        </a:solidFill>
                        <a:latin typeface="+mn-lt"/>
                        <a:ea typeface="+mn-ea"/>
                        <a:cs typeface="+mn-cs"/>
                      </a:endParaRPr>
                    </a:p>
                  </a:txBody>
                  <a:tcPr marT="0" marB="0" anchor="b">
                    <a:solidFill>
                      <a:schemeClr val="accent3">
                        <a:lumMod val="40000"/>
                        <a:lumOff val="60000"/>
                      </a:schemeClr>
                    </a:solidFill>
                  </a:tcPr>
                </a:tc>
                <a:tc>
                  <a:txBody>
                    <a:bodyPr/>
                    <a:lstStyle/>
                    <a:p>
                      <a:pPr algn="l"/>
                      <a:r>
                        <a:rPr lang="en-US" sz="2000" kern="1200" baseline="30000" dirty="0" smtClean="0">
                          <a:solidFill>
                            <a:schemeClr val="dk1"/>
                          </a:solidFill>
                          <a:latin typeface="+mn-lt"/>
                          <a:ea typeface="+mn-ea"/>
                          <a:cs typeface="+mn-cs"/>
                        </a:rPr>
                        <a:t>H.264</a:t>
                      </a:r>
                      <a:endParaRPr lang="en-US" sz="2000" kern="1200" baseline="30000" dirty="0">
                        <a:solidFill>
                          <a:schemeClr val="dk1"/>
                        </a:solidFill>
                        <a:latin typeface="+mn-lt"/>
                        <a:ea typeface="+mn-ea"/>
                        <a:cs typeface="+mn-cs"/>
                      </a:endParaRPr>
                    </a:p>
                  </a:txBody>
                  <a:tcPr marT="0" marB="0" anchor="b">
                    <a:solidFill>
                      <a:schemeClr val="accent3">
                        <a:lumMod val="40000"/>
                        <a:lumOff val="60000"/>
                      </a:schemeClr>
                    </a:solidFill>
                  </a:tcPr>
                </a:tc>
                <a:tc>
                  <a:txBody>
                    <a:bodyPr/>
                    <a:lstStyle/>
                    <a:p>
                      <a:pPr algn="l"/>
                      <a:r>
                        <a:rPr lang="en-US" sz="2000" kern="1200" baseline="30000" dirty="0" smtClean="0">
                          <a:solidFill>
                            <a:schemeClr val="dk1"/>
                          </a:solidFill>
                          <a:latin typeface="+mn-lt"/>
                          <a:ea typeface="+mn-ea"/>
                          <a:cs typeface="+mn-cs"/>
                        </a:rPr>
                        <a:t>AAC</a:t>
                      </a:r>
                      <a:endParaRPr lang="en-US" sz="2000" kern="1200" baseline="30000" dirty="0">
                        <a:solidFill>
                          <a:schemeClr val="dk1"/>
                        </a:solidFill>
                        <a:latin typeface="+mn-lt"/>
                        <a:ea typeface="+mn-ea"/>
                        <a:cs typeface="+mn-cs"/>
                      </a:endParaRPr>
                    </a:p>
                  </a:txBody>
                  <a:tcPr marT="0" marB="0" anchor="b">
                    <a:solidFill>
                      <a:schemeClr val="accent3">
                        <a:lumMod val="40000"/>
                        <a:lumOff val="60000"/>
                      </a:schemeClr>
                    </a:solidFill>
                  </a:tcPr>
                </a:tc>
              </a:tr>
              <a:tr h="457200">
                <a:tc>
                  <a:txBody>
                    <a:bodyPr/>
                    <a:lstStyle/>
                    <a:p>
                      <a:pPr algn="l"/>
                      <a:r>
                        <a:rPr lang="en-US" sz="2000" kern="1200" baseline="30000" dirty="0" err="1" smtClean="0">
                          <a:solidFill>
                            <a:schemeClr val="dk1"/>
                          </a:solidFill>
                          <a:latin typeface="+mn-lt"/>
                          <a:ea typeface="+mn-ea"/>
                          <a:cs typeface="+mn-cs"/>
                        </a:rPr>
                        <a:t>Ogg</a:t>
                      </a:r>
                      <a:endParaRPr lang="en-US" sz="2000" kern="1200" baseline="30000" dirty="0">
                        <a:solidFill>
                          <a:schemeClr val="dk1"/>
                        </a:solidFill>
                        <a:latin typeface="+mn-lt"/>
                        <a:ea typeface="+mn-ea"/>
                        <a:cs typeface="+mn-cs"/>
                      </a:endParaRPr>
                    </a:p>
                  </a:txBody>
                  <a:tcPr marT="0" marB="0" anchor="b">
                    <a:solidFill>
                      <a:schemeClr val="accent2">
                        <a:lumMod val="20000"/>
                        <a:lumOff val="80000"/>
                      </a:schemeClr>
                    </a:solidFill>
                  </a:tcPr>
                </a:tc>
                <a:tc>
                  <a:txBody>
                    <a:bodyPr/>
                    <a:lstStyle/>
                    <a:p>
                      <a:pPr algn="l"/>
                      <a:r>
                        <a:rPr lang="en-US" sz="2000" kern="1200" baseline="30000" dirty="0" err="1" smtClean="0">
                          <a:solidFill>
                            <a:schemeClr val="dk1"/>
                          </a:solidFill>
                          <a:latin typeface="+mn-lt"/>
                          <a:ea typeface="+mn-ea"/>
                          <a:cs typeface="+mn-cs"/>
                        </a:rPr>
                        <a:t>Theora</a:t>
                      </a:r>
                      <a:endParaRPr lang="en-US" sz="2000" kern="1200" baseline="30000" dirty="0">
                        <a:solidFill>
                          <a:schemeClr val="dk1"/>
                        </a:solidFill>
                        <a:latin typeface="+mn-lt"/>
                        <a:ea typeface="+mn-ea"/>
                        <a:cs typeface="+mn-cs"/>
                      </a:endParaRPr>
                    </a:p>
                  </a:txBody>
                  <a:tcPr marT="0" marB="0" anchor="b">
                    <a:solidFill>
                      <a:schemeClr val="accent2">
                        <a:lumMod val="20000"/>
                        <a:lumOff val="80000"/>
                      </a:schemeClr>
                    </a:solidFill>
                  </a:tcPr>
                </a:tc>
                <a:tc>
                  <a:txBody>
                    <a:bodyPr/>
                    <a:lstStyle/>
                    <a:p>
                      <a:pPr algn="l"/>
                      <a:r>
                        <a:rPr lang="en-US" sz="2000" kern="1200" baseline="30000" dirty="0" err="1" smtClean="0">
                          <a:solidFill>
                            <a:schemeClr val="dk1"/>
                          </a:solidFill>
                          <a:latin typeface="+mn-lt"/>
                          <a:ea typeface="+mn-ea"/>
                          <a:cs typeface="+mn-cs"/>
                        </a:rPr>
                        <a:t>Vorbis</a:t>
                      </a:r>
                      <a:endParaRPr lang="en-US" sz="2000" kern="1200" baseline="30000" dirty="0">
                        <a:solidFill>
                          <a:schemeClr val="dk1"/>
                        </a:solidFill>
                        <a:latin typeface="+mn-lt"/>
                        <a:ea typeface="+mn-ea"/>
                        <a:cs typeface="+mn-cs"/>
                      </a:endParaRPr>
                    </a:p>
                  </a:txBody>
                  <a:tcPr marT="0" marB="0" anchor="b">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smtClean="0">
                          <a:solidFill>
                            <a:schemeClr val="dk1"/>
                          </a:solidFill>
                          <a:latin typeface="+mn-lt"/>
                          <a:ea typeface="+mn-ea"/>
                          <a:cs typeface="+mn-cs"/>
                        </a:rPr>
                        <a:t>WebM</a:t>
                      </a:r>
                      <a:endParaRPr lang="en-US" sz="2800" b="1" kern="1200" baseline="30000" dirty="0">
                        <a:solidFill>
                          <a:schemeClr val="dk1"/>
                        </a:solidFill>
                        <a:latin typeface="+mn-lt"/>
                        <a:ea typeface="+mn-ea"/>
                        <a:cs typeface="+mn-cs"/>
                      </a:endParaRPr>
                    </a:p>
                  </a:txBody>
                  <a:tcPr marT="0" marB="0" anchor="b">
                    <a:solidFill>
                      <a:schemeClr val="accent3">
                        <a:lumMod val="40000"/>
                        <a:lumOff val="60000"/>
                      </a:schemeClr>
                    </a:solidFill>
                  </a:tcPr>
                </a:tc>
                <a:tc>
                  <a:txBody>
                    <a:bodyPr/>
                    <a:lstStyle/>
                    <a:p>
                      <a:pPr algn="l"/>
                      <a:r>
                        <a:rPr lang="en-US" sz="2000" kern="1200" baseline="30000" dirty="0" smtClean="0">
                          <a:solidFill>
                            <a:schemeClr val="tx1"/>
                          </a:solidFill>
                          <a:latin typeface="+mn-lt"/>
                          <a:ea typeface="+mn-ea"/>
                          <a:cs typeface="+mn-cs"/>
                        </a:rPr>
                        <a:t>VP8</a:t>
                      </a:r>
                      <a:r>
                        <a:rPr lang="en-US" sz="2000" b="1" kern="1200" baseline="30000" dirty="0" smtClean="0">
                          <a:solidFill>
                            <a:schemeClr val="tx1"/>
                          </a:solidFill>
                          <a:latin typeface="+mn-lt"/>
                          <a:ea typeface="+mn-ea"/>
                          <a:cs typeface="+mn-cs"/>
                        </a:rPr>
                        <a:t> </a:t>
                      </a:r>
                      <a:endParaRPr lang="en-US" sz="2000" b="1" kern="1200" baseline="30000" dirty="0">
                        <a:solidFill>
                          <a:schemeClr val="tx1"/>
                        </a:solidFill>
                        <a:latin typeface="+mn-lt"/>
                        <a:ea typeface="+mn-ea"/>
                        <a:cs typeface="+mn-cs"/>
                      </a:endParaRPr>
                    </a:p>
                  </a:txBody>
                  <a:tcPr marT="0" marB="0" anchor="b">
                    <a:solidFill>
                      <a:schemeClr val="accent3">
                        <a:lumMod val="40000"/>
                        <a:lumOff val="60000"/>
                      </a:schemeClr>
                    </a:solidFill>
                  </a:tcPr>
                </a:tc>
                <a:tc>
                  <a:txBody>
                    <a:bodyPr/>
                    <a:lstStyle/>
                    <a:p>
                      <a:pPr algn="l"/>
                      <a:r>
                        <a:rPr lang="en-US" sz="2000" kern="1200" baseline="30000" dirty="0" err="1" smtClean="0">
                          <a:solidFill>
                            <a:schemeClr val="dk1"/>
                          </a:solidFill>
                          <a:latin typeface="+mn-lt"/>
                          <a:ea typeface="+mn-ea"/>
                          <a:cs typeface="+mn-cs"/>
                        </a:rPr>
                        <a:t>Vorbis</a:t>
                      </a:r>
                      <a:endParaRPr lang="en-US" sz="2000" kern="1200" baseline="30000" dirty="0">
                        <a:solidFill>
                          <a:schemeClr val="dk1"/>
                        </a:solidFill>
                        <a:latin typeface="+mn-lt"/>
                        <a:ea typeface="+mn-ea"/>
                        <a:cs typeface="+mn-cs"/>
                      </a:endParaRPr>
                    </a:p>
                  </a:txBody>
                  <a:tcPr marT="0" marB="0" anchor="b">
                    <a:solidFill>
                      <a:schemeClr val="accent3">
                        <a:lumMod val="40000"/>
                        <a:lumOff val="60000"/>
                      </a:schemeClr>
                    </a:solidFill>
                  </a:tcPr>
                </a:tc>
              </a:tr>
            </a:tbl>
          </a:graphicData>
        </a:graphic>
      </p:graphicFrame>
      <p:sp>
        <p:nvSpPr>
          <p:cNvPr id="7" name="Rectangle 6"/>
          <p:cNvSpPr/>
          <p:nvPr/>
        </p:nvSpPr>
        <p:spPr>
          <a:xfrm>
            <a:off x="304800" y="959778"/>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Danh </a:t>
            </a:r>
            <a:r>
              <a:rPr lang="en-US" sz="2800" baseline="30000" dirty="0">
                <a:latin typeface="Calibri" pitchFamily="34" charset="0"/>
                <a:cs typeface="Calibri" pitchFamily="34" charset="0"/>
              </a:rPr>
              <a:t>sách các định dạng phổ thông của audio và video</a:t>
            </a:r>
            <a:r>
              <a:rPr lang="en-US" sz="2800" baseline="30000" dirty="0" smtClean="0">
                <a:latin typeface="Calibri" pitchFamily="34" charset="0"/>
                <a:cs typeface="Calibri" pitchFamily="34" charset="0"/>
              </a:rPr>
              <a:t>:</a:t>
            </a:r>
          </a:p>
          <a:p>
            <a:pPr marL="182880" lvl="1" algn="just">
              <a:lnSpc>
                <a:spcPct val="100000"/>
              </a:lnSpc>
              <a:spcBef>
                <a:spcPts val="0"/>
              </a:spcBef>
              <a:buClr>
                <a:srgbClr val="AC1418"/>
              </a:buClr>
            </a:pP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12"/>
                                        </p:tgtEl>
                                      </p:cBhvr>
                                    </p:animEffect>
                                    <p:set>
                                      <p:cBhvr>
                                        <p:cTn id="12" dur="1" fill="hold">
                                          <p:stCondLst>
                                            <p:cond delay="1999"/>
                                          </p:stCondLst>
                                        </p:cTn>
                                        <p:tgtEl>
                                          <p:spTgt spid="12"/>
                                        </p:tgtEl>
                                        <p:attrNameLst>
                                          <p:attrName>style.visibility</p:attrName>
                                        </p:attrNameLst>
                                      </p:cBhvr>
                                      <p:to>
                                        <p:strVal val="hidden"/>
                                      </p:to>
                                    </p:set>
                                  </p:childTnLst>
                                </p:cTn>
                              </p:par>
                            </p:childTnLst>
                          </p:cTn>
                        </p:par>
                        <p:par>
                          <p:cTn id="13" fill="hold">
                            <p:stCondLst>
                              <p:cond delay="2000"/>
                            </p:stCondLst>
                            <p:childTnLst>
                              <p:par>
                                <p:cTn id="14" presetID="53"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53"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2" grpId="1">
        <p:bldAsOne/>
      </p:bldGraphic>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Những định dạng Audio</a:t>
            </a:r>
            <a:endParaRPr lang="en-US" dirty="0"/>
          </a:p>
        </p:txBody>
      </p:sp>
      <p:sp>
        <p:nvSpPr>
          <p:cNvPr id="6" name="Rectangle 5"/>
          <p:cNvSpPr/>
          <p:nvPr/>
        </p:nvSpPr>
        <p:spPr>
          <a:xfrm>
            <a:off x="304800" y="914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Phần tử &lt;audio&gt; hỗ trợ 3 định dạng file sau:</a:t>
            </a:r>
          </a:p>
        </p:txBody>
      </p:sp>
      <p:graphicFrame>
        <p:nvGraphicFramePr>
          <p:cNvPr id="10" name="Table 9"/>
          <p:cNvGraphicFramePr>
            <a:graphicFrameLocks noGrp="1"/>
          </p:cNvGraphicFramePr>
          <p:nvPr>
            <p:extLst>
              <p:ext uri="{D42A27DB-BD31-4B8C-83A1-F6EECF244321}">
                <p14:modId xmlns:p14="http://schemas.microsoft.com/office/powerpoint/2010/main" val="1342121628"/>
              </p:ext>
            </p:extLst>
          </p:nvPr>
        </p:nvGraphicFramePr>
        <p:xfrm>
          <a:off x="762000" y="1600200"/>
          <a:ext cx="5181600" cy="2987382"/>
        </p:xfrm>
        <a:graphic>
          <a:graphicData uri="http://schemas.openxmlformats.org/drawingml/2006/table">
            <a:tbl>
              <a:tblPr firstRow="1" bandRow="1">
                <a:tableStyleId>{21E4AEA4-8DFA-4A89-87EB-49C32662AFE0}</a:tableStyleId>
              </a:tblPr>
              <a:tblGrid>
                <a:gridCol w="2133600"/>
                <a:gridCol w="1066800"/>
                <a:gridCol w="1066800"/>
                <a:gridCol w="9144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Browser Support</a:t>
                      </a:r>
                      <a:endParaRPr lang="en-US" sz="2400" b="1" kern="1200" baseline="30000" dirty="0">
                        <a:solidFill>
                          <a:schemeClr val="lt1"/>
                        </a:solidFill>
                        <a:latin typeface="+mn-lt"/>
                        <a:ea typeface="+mn-ea"/>
                        <a:cs typeface="+mn-cs"/>
                      </a:endParaRPr>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MP3</a:t>
                      </a:r>
                      <a:endParaRPr lang="en-US" sz="2400" b="1" kern="1200" baseline="300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WAV</a:t>
                      </a:r>
                      <a:endParaRPr lang="en-US" sz="2400" b="1" kern="1200" baseline="300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err="1"/>
                        <a:t>Ogg</a:t>
                      </a:r>
                      <a:endParaRPr lang="en-US" sz="2400" b="1" kern="1200" baseline="30000" dirty="0">
                        <a:solidFill>
                          <a:schemeClr val="lt1"/>
                        </a:solidFill>
                        <a:latin typeface="+mn-lt"/>
                        <a:ea typeface="+mn-ea"/>
                        <a:cs typeface="+mn-cs"/>
                      </a:endParaRPr>
                    </a:p>
                  </a:txBody>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r>
                        <a:rPr lang="en-US" sz="2000" kern="1200" baseline="30000" dirty="0"/>
                        <a:t>Opera 10.6</a:t>
                      </a:r>
                      <a:endParaRPr lang="en-US" sz="2000"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r>
                        <a:rPr lang="en-US" sz="2000" kern="1200" baseline="30000" dirty="0"/>
                        <a:t>Apple Safari 5</a:t>
                      </a:r>
                      <a:endParaRPr lang="en-US" sz="2000"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t>Google Chrome 6</a:t>
                      </a:r>
                      <a:endParaRPr lang="en-US" sz="2800" b="1"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Yes </a:t>
                      </a:r>
                      <a:endParaRPr lang="en-US" sz="2000" b="1" kern="1200" baseline="30000" dirty="0">
                        <a:solidFill>
                          <a:schemeClr val="tx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t>FireFox</a:t>
                      </a:r>
                      <a:r>
                        <a:rPr lang="en-US" sz="2000" kern="1200" baseline="30000" dirty="0"/>
                        <a:t> 4.0</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t>Internet Explorer 9</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Những định dạng Video</a:t>
            </a:r>
            <a:endParaRPr lang="en-US" dirty="0"/>
          </a:p>
        </p:txBody>
      </p:sp>
      <p:sp>
        <p:nvSpPr>
          <p:cNvPr id="6" name="Rectangle 5"/>
          <p:cNvSpPr/>
          <p:nvPr/>
        </p:nvSpPr>
        <p:spPr>
          <a:xfrm>
            <a:off x="304800" y="914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Phần tử &lt;video&gt; hỗ trợ 3 định dạng file sau:</a:t>
            </a:r>
          </a:p>
        </p:txBody>
      </p:sp>
      <p:graphicFrame>
        <p:nvGraphicFramePr>
          <p:cNvPr id="10" name="Table 9"/>
          <p:cNvGraphicFramePr>
            <a:graphicFrameLocks noGrp="1"/>
          </p:cNvGraphicFramePr>
          <p:nvPr>
            <p:extLst>
              <p:ext uri="{D42A27DB-BD31-4B8C-83A1-F6EECF244321}">
                <p14:modId xmlns:p14="http://schemas.microsoft.com/office/powerpoint/2010/main" val="261890769"/>
              </p:ext>
            </p:extLst>
          </p:nvPr>
        </p:nvGraphicFramePr>
        <p:xfrm>
          <a:off x="762000" y="1600200"/>
          <a:ext cx="5181600" cy="2987382"/>
        </p:xfrm>
        <a:graphic>
          <a:graphicData uri="http://schemas.openxmlformats.org/drawingml/2006/table">
            <a:tbl>
              <a:tblPr firstRow="1" bandRow="1">
                <a:tableStyleId>{21E4AEA4-8DFA-4A89-87EB-49C32662AFE0}</a:tableStyleId>
              </a:tblPr>
              <a:tblGrid>
                <a:gridCol w="2133600"/>
                <a:gridCol w="1066800"/>
                <a:gridCol w="1066800"/>
                <a:gridCol w="9144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Browser Support</a:t>
                      </a:r>
                      <a:endParaRPr lang="en-US" sz="2400" b="1" kern="1200" baseline="30000" dirty="0">
                        <a:solidFill>
                          <a:schemeClr val="lt1"/>
                        </a:solidFill>
                        <a:latin typeface="+mn-lt"/>
                        <a:ea typeface="+mn-ea"/>
                        <a:cs typeface="+mn-cs"/>
                      </a:endParaRPr>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smtClean="0"/>
                        <a:t>MP4</a:t>
                      </a:r>
                      <a:endParaRPr lang="en-US" sz="2400" b="1" kern="1200" baseline="300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err="1" smtClean="0"/>
                        <a:t>WebM</a:t>
                      </a:r>
                      <a:endParaRPr lang="en-US" sz="2400" b="1" kern="1200" baseline="300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err="1"/>
                        <a:t>Ogg</a:t>
                      </a:r>
                      <a:endParaRPr lang="en-US" sz="2400" b="1" kern="1200" baseline="30000" dirty="0">
                        <a:solidFill>
                          <a:schemeClr val="lt1"/>
                        </a:solidFill>
                        <a:latin typeface="+mn-lt"/>
                        <a:ea typeface="+mn-ea"/>
                        <a:cs typeface="+mn-cs"/>
                      </a:endParaRPr>
                    </a:p>
                  </a:txBody>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r>
                        <a:rPr lang="en-US" sz="2000" kern="1200" baseline="30000" dirty="0"/>
                        <a:t>Opera 10.6</a:t>
                      </a:r>
                      <a:endParaRPr lang="en-US" sz="2000"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r>
                        <a:rPr lang="en-US" sz="2000" kern="1200" baseline="30000" dirty="0"/>
                        <a:t>Apple Safari 5</a:t>
                      </a:r>
                      <a:endParaRPr lang="en-US" sz="2000"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t>Google Chrome 6</a:t>
                      </a:r>
                      <a:endParaRPr lang="en-US" sz="2800" b="1" kern="1200" baseline="30000" dirty="0">
                        <a:solidFill>
                          <a:schemeClr val="dk1"/>
                        </a:solidFill>
                        <a:latin typeface="+mn-lt"/>
                        <a:ea typeface="+mn-ea"/>
                        <a:cs typeface="+mn-cs"/>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r>
                        <a:rPr lang="en-US" sz="2000" kern="1200" baseline="30000" dirty="0"/>
                        <a:t>Yes </a:t>
                      </a:r>
                      <a:endParaRPr lang="en-US" sz="2000" b="1" kern="1200" baseline="30000" dirty="0">
                        <a:solidFill>
                          <a:schemeClr val="tx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8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t>FireFox</a:t>
                      </a:r>
                      <a:r>
                        <a:rPr lang="en-US" sz="2000" kern="1200" baseline="30000" dirty="0"/>
                        <a:t> 4.0</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t>Internet Explorer 9</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Yes</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c>
                  <a:txBody>
                    <a:bodyPr/>
                    <a:lstStyle/>
                    <a:p>
                      <a:pPr algn="just"/>
                      <a:endParaRPr lang="en-US" sz="2000" kern="1200" baseline="30000" dirty="0"/>
                    </a:p>
                    <a:p>
                      <a:pPr algn="just"/>
                      <a:r>
                        <a:rPr lang="en-US" sz="2000" kern="1200" baseline="30000" dirty="0"/>
                        <a:t>No</a:t>
                      </a:r>
                      <a:endParaRPr lang="en-US" sz="2000" kern="1200" baseline="30000" dirty="0">
                        <a:solidFill>
                          <a:schemeClr val="dk1"/>
                        </a:solidFill>
                        <a:latin typeface="+mn-lt"/>
                        <a:ea typeface="+mn-ea"/>
                        <a:cs typeface="+mn-cs"/>
                      </a:endParaRPr>
                    </a:p>
                  </a:txBody>
                  <a:tcPr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smtClean="0"/>
              <a:t>Phần tử Audio</a:t>
            </a:r>
            <a:endParaRPr lang="en-US" dirty="0"/>
          </a:p>
        </p:txBody>
      </p:sp>
      <p:sp>
        <p:nvSpPr>
          <p:cNvPr id="6" name="Rectangle 5"/>
          <p:cNvSpPr/>
          <p:nvPr/>
        </p:nvSpPr>
        <p:spPr>
          <a:xfrm>
            <a:off x="304800" y="914400"/>
            <a:ext cx="8534400" cy="390876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Phần tử &lt;</a:t>
            </a:r>
            <a:r>
              <a:rPr lang="vi-VN" sz="2800" baseline="30000" dirty="0" err="1">
                <a:cs typeface="Courier New" pitchFamily="49" charset="0"/>
              </a:rPr>
              <a:t>audio</a:t>
            </a:r>
            <a:r>
              <a:rPr lang="vi-VN" sz="2800" baseline="30000" dirty="0">
                <a:cs typeface="Courier New" pitchFamily="49" charset="0"/>
              </a:rPr>
              <a:t>&gt; giúp nhúng âm thanh vào trang </a:t>
            </a:r>
            <a:r>
              <a:rPr lang="vi-VN" sz="2800" baseline="30000" dirty="0" err="1">
                <a:cs typeface="Courier New" pitchFamily="49" charset="0"/>
              </a:rPr>
              <a:t>web</a:t>
            </a:r>
            <a:r>
              <a:rPr lang="vi-VN" sz="2800" baseline="30000" dirty="0">
                <a:cs typeface="Courier New" pitchFamily="49" charset="0"/>
              </a:rPr>
              <a:t>.</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Thuộc tính </a:t>
            </a:r>
            <a:r>
              <a:rPr lang="vi-VN" sz="2800" baseline="30000" dirty="0" err="1">
                <a:cs typeface="Courier New" pitchFamily="49" charset="0"/>
              </a:rPr>
              <a:t>src</a:t>
            </a:r>
            <a:r>
              <a:rPr lang="vi-VN" sz="2800" baseline="30000" dirty="0">
                <a:cs typeface="Courier New" pitchFamily="49" charset="0"/>
              </a:rPr>
              <a:t> chỉ định </a:t>
            </a:r>
            <a:r>
              <a:rPr lang="vi-VN" sz="2800" baseline="30000" dirty="0" err="1">
                <a:cs typeface="Courier New" pitchFamily="49" charset="0"/>
              </a:rPr>
              <a:t>file</a:t>
            </a:r>
            <a:r>
              <a:rPr lang="vi-VN" sz="2800" baseline="30000" dirty="0">
                <a:cs typeface="Courier New" pitchFamily="49" charset="0"/>
              </a:rPr>
              <a:t> âm thanh được nhúng.</a:t>
            </a:r>
          </a:p>
          <a:p>
            <a:pPr lvl="1" indent="-274320" algn="just">
              <a:lnSpc>
                <a:spcPct val="100000"/>
              </a:lnSpc>
              <a:spcBef>
                <a:spcPts val="0"/>
              </a:spcBef>
              <a:buClr>
                <a:srgbClr val="AC1418"/>
              </a:buClr>
              <a:buFont typeface="Wingdings" pitchFamily="2" charset="2"/>
              <a:buChar char=""/>
            </a:pPr>
            <a:r>
              <a:rPr lang="vi-VN" sz="2800" baseline="30000" dirty="0">
                <a:cs typeface="Courier New" pitchFamily="49" charset="0"/>
              </a:rPr>
              <a:t>Ví dụ:</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a:t>
            </a:r>
            <a:r>
              <a:rPr lang="en-US" sz="2400" baseline="30000" dirty="0" err="1">
                <a:cs typeface="Courier New" pitchFamily="49" charset="0"/>
              </a:rPr>
              <a:t>doctype</a:t>
            </a:r>
            <a:r>
              <a:rPr lang="en-US" sz="2400" baseline="30000" dirty="0">
                <a:cs typeface="Courier New" pitchFamily="49" charset="0"/>
              </a:rPr>
              <a:t> html&gt;</a:t>
            </a:r>
          </a:p>
          <a:p>
            <a:pPr lvl="1" indent="-274320" algn="just">
              <a:lnSpc>
                <a:spcPct val="100000"/>
              </a:lnSpc>
              <a:spcBef>
                <a:spcPts val="0"/>
              </a:spcBef>
              <a:buClr>
                <a:srgbClr val="AC1418"/>
              </a:buClr>
            </a:pPr>
            <a:r>
              <a:rPr lang="en-US" sz="2400" baseline="30000" dirty="0">
                <a:cs typeface="Courier New" pitchFamily="49" charset="0"/>
              </a:rPr>
              <a:t>&lt;html&gt;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&lt;title&gt;audio element&lt;/title&gt;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&lt;body&gt;</a:t>
            </a:r>
          </a:p>
          <a:p>
            <a:pPr lvl="1" indent="-274320" algn="just">
              <a:lnSpc>
                <a:spcPct val="100000"/>
              </a:lnSpc>
              <a:spcBef>
                <a:spcPts val="0"/>
              </a:spcBef>
              <a:buClr>
                <a:srgbClr val="AC1418"/>
              </a:buClr>
            </a:pPr>
            <a:r>
              <a:rPr lang="en-US" sz="2400" baseline="30000" dirty="0">
                <a:cs typeface="Courier New" pitchFamily="49" charset="0"/>
              </a:rPr>
              <a:t>    &lt;audio src=”d:\sourcecodes\audio.mp3”</a:t>
            </a:r>
          </a:p>
          <a:p>
            <a:pPr lvl="1" indent="-274320" algn="just">
              <a:lnSpc>
                <a:spcPct val="100000"/>
              </a:lnSpc>
              <a:spcBef>
                <a:spcPts val="0"/>
              </a:spcBef>
              <a:buClr>
                <a:srgbClr val="AC1418"/>
              </a:buClr>
            </a:pPr>
            <a:r>
              <a:rPr lang="en-US" sz="2400" baseline="30000" dirty="0">
                <a:cs typeface="Courier New" pitchFamily="49" charset="0"/>
              </a:rPr>
              <a:t>controls </a:t>
            </a:r>
            <a:r>
              <a:rPr lang="en-US" sz="2400" baseline="30000" dirty="0" err="1">
                <a:cs typeface="Courier New" pitchFamily="49" charset="0"/>
              </a:rPr>
              <a:t>autoplay</a:t>
            </a:r>
            <a:r>
              <a:rPr lang="en-US" sz="2400" baseline="30000" dirty="0">
                <a:cs typeface="Courier New" pitchFamily="49" charset="0"/>
              </a:rPr>
              <a:t> loop&gt;</a:t>
            </a:r>
          </a:p>
          <a:p>
            <a:pPr lvl="1" indent="-274320" algn="just">
              <a:lnSpc>
                <a:spcPct val="100000"/>
              </a:lnSpc>
              <a:spcBef>
                <a:spcPts val="0"/>
              </a:spcBef>
              <a:buClr>
                <a:srgbClr val="AC1418"/>
              </a:buClr>
            </a:pPr>
            <a:r>
              <a:rPr lang="en-US" sz="2400" baseline="30000" dirty="0">
                <a:cs typeface="Courier New" pitchFamily="49" charset="0"/>
              </a:rPr>
              <a:t>html5 audio not supported</a:t>
            </a:r>
          </a:p>
          <a:p>
            <a:pPr lvl="1" indent="-274320" algn="just">
              <a:lnSpc>
                <a:spcPct val="100000"/>
              </a:lnSpc>
              <a:spcBef>
                <a:spcPts val="0"/>
              </a:spcBef>
              <a:buClr>
                <a:srgbClr val="AC1418"/>
              </a:buClr>
            </a:pPr>
            <a:r>
              <a:rPr lang="en-US" sz="2400" baseline="30000" dirty="0">
                <a:cs typeface="Courier New" pitchFamily="49" charset="0"/>
              </a:rPr>
              <a:t>    &lt;/audio&gt;</a:t>
            </a:r>
          </a:p>
          <a:p>
            <a:pPr lvl="1" indent="-274320" algn="just">
              <a:lnSpc>
                <a:spcPct val="100000"/>
              </a:lnSpc>
              <a:spcBef>
                <a:spcPts val="0"/>
              </a:spcBef>
              <a:buClr>
                <a:srgbClr val="AC1418"/>
              </a:buClr>
            </a:pPr>
            <a:r>
              <a:rPr lang="en-US" sz="2400" baseline="30000" dirty="0">
                <a:cs typeface="Courier New" pitchFamily="49" charset="0"/>
              </a:rPr>
              <a:t>  &lt;/body&gt;</a:t>
            </a:r>
          </a:p>
          <a:p>
            <a:pPr lvl="1" indent="-274320" algn="just">
              <a:lnSpc>
                <a:spcPct val="100000"/>
              </a:lnSpc>
              <a:spcBef>
                <a:spcPts val="0"/>
              </a:spcBef>
              <a:buClr>
                <a:srgbClr val="AC1418"/>
              </a:buClr>
            </a:pPr>
            <a:r>
              <a:rPr lang="en-US" sz="2400" baseline="30000" dirty="0">
                <a:cs typeface="Courier New" pitchFamily="49" charset="0"/>
              </a:rPr>
              <a:t>&lt;/html&gt;</a:t>
            </a:r>
            <a:endParaRPr lang="en-US" sz="2400" baseline="30000"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4191000" y="3657600"/>
            <a:ext cx="3771900" cy="2676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7690472"/>
              </p:ext>
            </p:extLst>
          </p:nvPr>
        </p:nvGraphicFramePr>
        <p:xfrm>
          <a:off x="457200" y="3124200"/>
          <a:ext cx="8229600" cy="326170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47800"/>
                <a:gridCol w="67818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Thuộc tính</a:t>
                      </a:r>
                      <a:endParaRPr lang="en-US" sz="2400" b="1" kern="1200" baseline="30000" dirty="0">
                        <a:solidFill>
                          <a:schemeClr val="lt1"/>
                        </a:solidFill>
                        <a:latin typeface="+mn-lt"/>
                        <a:ea typeface="+mn-ea"/>
                        <a:cs typeface="+mn-cs"/>
                      </a:endParaRP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Mô tả</a:t>
                      </a:r>
                      <a:endParaRPr lang="en-US" sz="2400" dirty="0"/>
                    </a:p>
                  </a:txBody>
                  <a:tcPr>
                    <a:solidFill>
                      <a:schemeClr val="accent2">
                        <a:lumMod val="75000"/>
                      </a:schemeClr>
                    </a:solidFill>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autoplay</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dk1"/>
                          </a:solidFill>
                          <a:latin typeface="+mn-lt"/>
                          <a:ea typeface="+mn-ea"/>
                          <a:cs typeface="+mn-cs"/>
                        </a:rPr>
                        <a:t>Cho phép tự động phát nhạc khi ngay khi nạp</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autobuffer</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dk1"/>
                          </a:solidFill>
                          <a:latin typeface="+mn-lt"/>
                          <a:ea typeface="+mn-ea"/>
                          <a:cs typeface="+mn-cs"/>
                        </a:rPr>
                        <a:t>Cho </a:t>
                      </a:r>
                      <a:r>
                        <a:rPr lang="en-US" sz="2000" kern="1200" baseline="30000" dirty="0" err="1" smtClean="0">
                          <a:solidFill>
                            <a:schemeClr val="dk1"/>
                          </a:solidFill>
                          <a:latin typeface="+mn-lt"/>
                          <a:ea typeface="+mn-ea"/>
                          <a:cs typeface="+mn-cs"/>
                        </a:rPr>
                        <a:t>phéo</a:t>
                      </a:r>
                      <a:r>
                        <a:rPr lang="en-US" sz="2000" kern="1200" baseline="30000" dirty="0" smtClean="0">
                          <a:solidFill>
                            <a:schemeClr val="dk1"/>
                          </a:solidFill>
                          <a:latin typeface="+mn-lt"/>
                          <a:ea typeface="+mn-ea"/>
                          <a:cs typeface="+mn-cs"/>
                        </a:rPr>
                        <a:t> tự động nạp vào vùng đệm</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controls</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vi-VN" sz="2000" kern="1200" baseline="30000" dirty="0" smtClean="0">
                          <a:solidFill>
                            <a:schemeClr val="tx1"/>
                          </a:solidFill>
                          <a:latin typeface="+mn-lt"/>
                          <a:ea typeface="+mn-ea"/>
                          <a:cs typeface="+mn-cs"/>
                        </a:rPr>
                        <a:t>Chỉ định hiện các nút điều khiển như: </a:t>
                      </a:r>
                      <a:r>
                        <a:rPr lang="vi-VN" sz="2000" kern="1200" baseline="30000" dirty="0" err="1" smtClean="0">
                          <a:solidFill>
                            <a:schemeClr val="tx1"/>
                          </a:solidFill>
                          <a:latin typeface="+mn-lt"/>
                          <a:ea typeface="+mn-ea"/>
                          <a:cs typeface="+mn-cs"/>
                        </a:rPr>
                        <a:t>resume</a:t>
                      </a:r>
                      <a:r>
                        <a:rPr lang="vi-VN" sz="2000" kern="1200" baseline="30000" dirty="0" smtClean="0">
                          <a:solidFill>
                            <a:schemeClr val="tx1"/>
                          </a:solidFill>
                          <a:latin typeface="+mn-lt"/>
                          <a:ea typeface="+mn-ea"/>
                          <a:cs typeface="+mn-cs"/>
                        </a:rPr>
                        <a:t>, </a:t>
                      </a:r>
                      <a:r>
                        <a:rPr lang="vi-VN" sz="2000" kern="1200" baseline="30000" dirty="0" err="1" smtClean="0">
                          <a:solidFill>
                            <a:schemeClr val="tx1"/>
                          </a:solidFill>
                          <a:latin typeface="+mn-lt"/>
                          <a:ea typeface="+mn-ea"/>
                          <a:cs typeface="+mn-cs"/>
                        </a:rPr>
                        <a:t>pause</a:t>
                      </a:r>
                      <a:r>
                        <a:rPr lang="vi-VN" sz="2000" kern="1200" baseline="30000" dirty="0" smtClean="0">
                          <a:solidFill>
                            <a:schemeClr val="tx1"/>
                          </a:solidFill>
                          <a:latin typeface="+mn-lt"/>
                          <a:ea typeface="+mn-ea"/>
                          <a:cs typeface="+mn-cs"/>
                        </a:rPr>
                        <a:t>, </a:t>
                      </a:r>
                      <a:r>
                        <a:rPr lang="vi-VN" sz="2000" kern="1200" baseline="30000" dirty="0" err="1" smtClean="0">
                          <a:solidFill>
                            <a:schemeClr val="tx1"/>
                          </a:solidFill>
                          <a:latin typeface="+mn-lt"/>
                          <a:ea typeface="+mn-ea"/>
                          <a:cs typeface="+mn-cs"/>
                        </a:rPr>
                        <a:t>play</a:t>
                      </a:r>
                      <a:r>
                        <a:rPr lang="vi-VN" sz="2000" kern="1200" baseline="30000" dirty="0" smtClean="0">
                          <a:solidFill>
                            <a:schemeClr val="tx1"/>
                          </a:solidFill>
                          <a:latin typeface="+mn-lt"/>
                          <a:ea typeface="+mn-ea"/>
                          <a:cs typeface="+mn-cs"/>
                        </a:rPr>
                        <a:t>, và </a:t>
                      </a:r>
                      <a:r>
                        <a:rPr lang="vi-VN" sz="2000" kern="1200" baseline="30000" dirty="0" err="1" smtClean="0">
                          <a:solidFill>
                            <a:schemeClr val="tx1"/>
                          </a:solidFill>
                          <a:latin typeface="+mn-lt"/>
                          <a:ea typeface="+mn-ea"/>
                          <a:cs typeface="+mn-cs"/>
                        </a:rPr>
                        <a:t>volume</a:t>
                      </a:r>
                      <a:endParaRPr lang="en-US" sz="2000" b="1"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loop</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smtClean="0">
                          <a:solidFill>
                            <a:schemeClr val="tx1"/>
                          </a:solidFill>
                          <a:latin typeface="+mn-lt"/>
                          <a:ea typeface="+mn-ea"/>
                          <a:cs typeface="+mn-cs"/>
                        </a:rPr>
                        <a:t>Cho phép phát lặp đi lặp lại</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preload</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vi-VN" sz="2000" kern="1200" baseline="30000" dirty="0" smtClean="0">
                          <a:solidFill>
                            <a:schemeClr val="tx1"/>
                          </a:solidFill>
                          <a:latin typeface="+mn-lt"/>
                          <a:ea typeface="+mn-ea"/>
                          <a:cs typeface="+mn-cs"/>
                        </a:rPr>
                        <a:t>Cho phép nạp </a:t>
                      </a:r>
                      <a:r>
                        <a:rPr lang="vi-VN" sz="2000" kern="1200" baseline="30000" dirty="0" err="1" smtClean="0">
                          <a:solidFill>
                            <a:schemeClr val="tx1"/>
                          </a:solidFill>
                          <a:latin typeface="+mn-lt"/>
                          <a:ea typeface="+mn-ea"/>
                          <a:cs typeface="+mn-cs"/>
                        </a:rPr>
                        <a:t>audio</a:t>
                      </a:r>
                      <a:r>
                        <a:rPr lang="vi-VN" sz="2000" kern="1200" baseline="30000" dirty="0" smtClean="0">
                          <a:solidFill>
                            <a:schemeClr val="tx1"/>
                          </a:solidFill>
                          <a:latin typeface="+mn-lt"/>
                          <a:ea typeface="+mn-ea"/>
                          <a:cs typeface="+mn-cs"/>
                        </a:rPr>
                        <a:t> trước khi nạp trang </a:t>
                      </a:r>
                      <a:r>
                        <a:rPr lang="vi-VN" sz="2000" kern="1200" baseline="30000" dirty="0" err="1" smtClean="0">
                          <a:solidFill>
                            <a:schemeClr val="tx1"/>
                          </a:solidFill>
                          <a:latin typeface="+mn-lt"/>
                          <a:ea typeface="+mn-ea"/>
                          <a:cs typeface="+mn-cs"/>
                        </a:rPr>
                        <a:t>web</a:t>
                      </a:r>
                      <a:r>
                        <a:rPr lang="vi-VN" sz="2000" kern="1200" baseline="30000" dirty="0" smtClean="0">
                          <a:solidFill>
                            <a:schemeClr val="tx1"/>
                          </a:solidFill>
                          <a:latin typeface="+mn-lt"/>
                          <a:ea typeface="+mn-ea"/>
                          <a:cs typeface="+mn-cs"/>
                        </a:rPr>
                        <a:t>, để khi nạp xong trang </a:t>
                      </a:r>
                      <a:r>
                        <a:rPr lang="vi-VN" sz="2000" kern="1200" baseline="30000" dirty="0" err="1" smtClean="0">
                          <a:solidFill>
                            <a:schemeClr val="tx1"/>
                          </a:solidFill>
                          <a:latin typeface="+mn-lt"/>
                          <a:ea typeface="+mn-ea"/>
                          <a:cs typeface="+mn-cs"/>
                        </a:rPr>
                        <a:t>web</a:t>
                      </a:r>
                      <a:r>
                        <a:rPr lang="vi-VN" sz="2000" kern="1200" baseline="30000" dirty="0" smtClean="0">
                          <a:solidFill>
                            <a:schemeClr val="tx1"/>
                          </a:solidFill>
                          <a:latin typeface="+mn-lt"/>
                          <a:ea typeface="+mn-ea"/>
                          <a:cs typeface="+mn-cs"/>
                        </a:rPr>
                        <a:t> là có thể phát nhạc ngay</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smtClean="0"/>
              <a:t> Các thuộc tính của thẻ Audio</a:t>
            </a:r>
            <a:endParaRPr lang="en-US" dirty="0"/>
          </a:p>
        </p:txBody>
      </p:sp>
      <p:graphicFrame>
        <p:nvGraphicFramePr>
          <p:cNvPr id="12" name="Diagram 11"/>
          <p:cNvGraphicFramePr/>
          <p:nvPr>
            <p:extLst>
              <p:ext uri="{D42A27DB-BD31-4B8C-83A1-F6EECF244321}">
                <p14:modId xmlns:p14="http://schemas.microsoft.com/office/powerpoint/2010/main" val="2755813785"/>
              </p:ext>
            </p:extLst>
          </p:nvPr>
        </p:nvGraphicFramePr>
        <p:xfrm>
          <a:off x="457200" y="1066800"/>
          <a:ext cx="83820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15041</TotalTime>
  <Words>2499</Words>
  <Application>Microsoft Office PowerPoint</Application>
  <PresentationFormat>On-screen Show (4:3)</PresentationFormat>
  <Paragraphs>420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Courier New</vt:lpstr>
      <vt:lpstr>Wingdings</vt:lpstr>
      <vt:lpstr>Wingdings 2</vt:lpstr>
      <vt:lpstr>3_Office Theme</vt:lpstr>
      <vt:lpstr>PowerPoint Presentation</vt:lpstr>
      <vt:lpstr>Mục tiêu</vt:lpstr>
      <vt:lpstr>Giới thiệu</vt:lpstr>
      <vt:lpstr> Multimedia trong HTML5</vt:lpstr>
      <vt:lpstr>Kiểu media được hỗ trợ trong Audio và Video</vt:lpstr>
      <vt:lpstr> Những định dạng Audio</vt:lpstr>
      <vt:lpstr> Những định dạng Video</vt:lpstr>
      <vt:lpstr> Phần tử Audio</vt:lpstr>
      <vt:lpstr> Các thuộc tính của thẻ Audio</vt:lpstr>
      <vt:lpstr>Nhúng các tệp Audio</vt:lpstr>
      <vt:lpstr> Phần tử Video</vt:lpstr>
      <vt:lpstr> Các thuộc tính của thẻ &lt;video&gt;</vt:lpstr>
      <vt:lpstr>Nạp trước video</vt:lpstr>
      <vt:lpstr> Ví dụ về phần tử video</vt:lpstr>
      <vt:lpstr> Đặt kích thước khung hiển thị video</vt:lpstr>
      <vt:lpstr> Sự hỗ trợ các định dạng video</vt:lpstr>
      <vt:lpstr>Khả năng truy xuất phần tử Audio &amp; Video (1/2)</vt:lpstr>
      <vt:lpstr>Khả năng truy xuất phần tử Audio &amp; Video (2/2)</vt:lpstr>
      <vt:lpstr> Phần tử Track (1/3)</vt:lpstr>
      <vt:lpstr> Phần tử Track (2/3)</vt:lpstr>
      <vt:lpstr> Phần tử Track (3/3)</vt:lpstr>
      <vt:lpstr> Hỗ trợ truy xuất media trên các trình duyệt</vt:lpstr>
      <vt:lpstr>Tổng kết</vt:lpstr>
    </vt:vector>
  </TitlesOfParts>
  <Company>Aptech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11 XP</dc:title>
  <dc:creator>Aptech Limited</dc:creator>
  <cp:lastModifiedBy>So1 AQ</cp:lastModifiedBy>
  <cp:revision>2585</cp:revision>
  <dcterms:created xsi:type="dcterms:W3CDTF">2006-08-16T00:00:00Z</dcterms:created>
  <dcterms:modified xsi:type="dcterms:W3CDTF">2014-10-15T09:35:45Z</dcterms:modified>
</cp:coreProperties>
</file>