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6"/>
  </p:notesMasterIdLst>
  <p:handoutMasterIdLst>
    <p:handoutMasterId r:id="rId47"/>
  </p:handoutMasterIdLst>
  <p:sldIdLst>
    <p:sldId id="356" r:id="rId2"/>
    <p:sldId id="357" r:id="rId3"/>
    <p:sldId id="358" r:id="rId4"/>
    <p:sldId id="431" r:id="rId5"/>
    <p:sldId id="493" r:id="rId6"/>
    <p:sldId id="507" r:id="rId7"/>
    <p:sldId id="539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469" r:id="rId22"/>
    <p:sldId id="522" r:id="rId23"/>
    <p:sldId id="523" r:id="rId24"/>
    <p:sldId id="495" r:id="rId25"/>
    <p:sldId id="496" r:id="rId26"/>
    <p:sldId id="524" r:id="rId27"/>
    <p:sldId id="525" r:id="rId28"/>
    <p:sldId id="526" r:id="rId29"/>
    <p:sldId id="527" r:id="rId30"/>
    <p:sldId id="528" r:id="rId31"/>
    <p:sldId id="529" r:id="rId32"/>
    <p:sldId id="497" r:id="rId33"/>
    <p:sldId id="498" r:id="rId34"/>
    <p:sldId id="499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538" r:id="rId44"/>
    <p:sldId id="430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1197" autoAdjust="0"/>
  </p:normalViewPr>
  <p:slideViewPr>
    <p:cSldViewPr>
      <p:cViewPr varScale="1">
        <p:scale>
          <a:sx n="73" d="100"/>
          <a:sy n="73" d="100"/>
        </p:scale>
        <p:origin x="109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Toán tử thể hiện thao tác thực thi trên các giá trị của biến và biểu thức.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JavaScript cung cấp nhiều loại toán tử khác nhau giúp thực thi các tính toán và phép tích phức tạp.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vi-VN" sz="1800" dirty="0" smtClean="0">
              <a:solidFill>
                <a:schemeClr val="tx1"/>
              </a:solidFill>
            </a:rPr>
            <a:t>Các toán tử cũng được sử dụng để tạo nên các biểu thức </a:t>
          </a:r>
          <a:r>
            <a:rPr lang="vi-VN" sz="1800" dirty="0" err="1" smtClean="0">
              <a:solidFill>
                <a:schemeClr val="tx1"/>
              </a:solidFill>
            </a:rPr>
            <a:t>logic</a:t>
          </a:r>
          <a:r>
            <a:rPr lang="vi-VN" sz="1800" dirty="0" smtClean="0">
              <a:solidFill>
                <a:schemeClr val="tx1"/>
              </a:solidFill>
            </a:rPr>
            <a:t>, có thể sử dụng trong biểu thức điều kiện của các câu lệnh rẽ nhánh và vòng lặp.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4808" custLinFactNeighborY="-940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481" custLinFactNeighborY="-562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70131" custLinFactNeighborY="63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Có một số toán tử không thuộc về các phân loại đã nêu.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vi-VN" sz="1800" dirty="0" smtClean="0"/>
            <a:t>Các toán tử này được gọi là các toán tử đặc biệt.</a:t>
          </a:r>
          <a:endParaRPr lang="en-US" sz="1800" dirty="0"/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6045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2" custScaleY="67924" custLinFactNeighborY="-375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EB9D40-C48F-4E70-BD5C-8E3F64D378CE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1518E2E-EAD0-43FA-9B2B-3E207C792D5D}" type="presOf" srcId="{D32F8FCF-EDF2-4321-B49C-D5DF3D295B52}" destId="{9FF9BD46-DE44-4B30-80ED-AC3A9E213A06}" srcOrd="0" destOrd="0" presId="urn:microsoft.com/office/officeart/2005/8/layout/vList2"/>
    <dgm:cxn modelId="{900E29F2-55EE-43AA-ADAD-02E02A2DA1E1}" type="presOf" srcId="{CA7A1361-B9C6-48CC-8108-C8DF81913C68}" destId="{0C571DEC-BED2-40D9-8AFF-168AE829B055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905B0912-2232-4762-A6A4-A6BEF253DE3D}" type="presParOf" srcId="{9FF9BD46-DE44-4B30-80ED-AC3A9E213A06}" destId="{388723AB-37EB-4EC2-B7B0-759657273835}" srcOrd="0" destOrd="0" presId="urn:microsoft.com/office/officeart/2005/8/layout/vList2"/>
    <dgm:cxn modelId="{033181F6-B0A6-42E8-BA33-9DEA270C2B14}" type="presParOf" srcId="{9FF9BD46-DE44-4B30-80ED-AC3A9E213A06}" destId="{840554CF-7206-48E6-9F76-055ADB387243}" srcOrd="1" destOrd="0" presId="urn:microsoft.com/office/officeart/2005/8/layout/vList2"/>
    <dgm:cxn modelId="{228E539B-5DF7-4A23-82D1-0AF0B446622D}" type="presParOf" srcId="{9FF9BD46-DE44-4B30-80ED-AC3A9E213A06}" destId="{0C571DEC-BED2-40D9-8AFF-168AE829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b="1" dirty="0"/>
            <a:t>Literal Syntax: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 sz="1400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 sz="1400"/>
        </a:p>
      </dgm:t>
    </dgm:pt>
    <dgm:pt modelId="{DD2972BB-86F5-43ED-95EB-0E6235EE415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b="1" dirty="0" err="1"/>
            <a:t>RegExp</a:t>
          </a:r>
          <a:r>
            <a:rPr lang="en-US" sz="1400" b="1" dirty="0"/>
            <a:t>() Constructor:</a:t>
          </a:r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 sz="1400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 sz="1400"/>
        </a:p>
      </dgm:t>
    </dgm:pt>
    <dgm:pt modelId="{0BE71C6B-AB23-42F8-8530-ACCE65770C59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400" dirty="0" err="1" smtClean="0"/>
            <a:t>var</a:t>
          </a:r>
          <a:r>
            <a:rPr lang="en-US" sz="1400" dirty="0" smtClean="0"/>
            <a:t> </a:t>
          </a:r>
          <a:r>
            <a:rPr lang="en-US" sz="1400" dirty="0" err="1" smtClean="0"/>
            <a:t>variable_name</a:t>
          </a:r>
          <a:r>
            <a:rPr lang="en-US" sz="1400" dirty="0" smtClean="0"/>
            <a:t> = new </a:t>
          </a:r>
          <a:r>
            <a:rPr lang="en-US" sz="1400" dirty="0" err="1" smtClean="0"/>
            <a:t>RegExp</a:t>
          </a:r>
          <a:r>
            <a:rPr lang="en-US" sz="1400" dirty="0" smtClean="0"/>
            <a:t>(“</a:t>
          </a:r>
          <a:r>
            <a:rPr lang="en-US" sz="1400" dirty="0" err="1" smtClean="0"/>
            <a:t>regular_expression_pattern”,“flag</a:t>
          </a:r>
          <a:r>
            <a:rPr lang="en-US" sz="1400" dirty="0" smtClean="0"/>
            <a:t>”);</a:t>
          </a:r>
          <a:endParaRPr lang="en-US" sz="14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 sz="1400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 sz="1400"/>
        </a:p>
      </dgm:t>
    </dgm:pt>
    <dgm:pt modelId="{4C440974-FBE0-4F69-B17E-6F7A0465A991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 anchor="ctr" anchorCtr="0"/>
        <a:lstStyle/>
        <a:p>
          <a:r>
            <a:rPr lang="en-US" sz="1400" dirty="0" err="1" smtClean="0"/>
            <a:t>var</a:t>
          </a:r>
          <a:r>
            <a:rPr lang="en-US" sz="1400" dirty="0" smtClean="0"/>
            <a:t> </a:t>
          </a:r>
          <a:r>
            <a:rPr lang="en-US" sz="1400" dirty="0" err="1" smtClean="0"/>
            <a:t>variable_name</a:t>
          </a:r>
          <a:r>
            <a:rPr lang="en-US" sz="1400" dirty="0" smtClean="0"/>
            <a:t> = /</a:t>
          </a:r>
          <a:r>
            <a:rPr lang="en-US" sz="1400" dirty="0" err="1" smtClean="0"/>
            <a:t>regular_expression_pattern</a:t>
          </a:r>
          <a:r>
            <a:rPr lang="en-US" sz="1400" dirty="0" smtClean="0"/>
            <a:t>/;</a:t>
          </a:r>
          <a:endParaRPr lang="en-US" sz="1400" dirty="0"/>
        </a:p>
      </dgm:t>
    </dgm:pt>
    <dgm:pt modelId="{CDDA637F-4CD0-4450-AAC2-B0EB767DDC15}" type="parTrans" cxnId="{FA7EB517-4A46-4FEF-8234-5B642641E434}">
      <dgm:prSet/>
      <dgm:spPr/>
      <dgm:t>
        <a:bodyPr/>
        <a:lstStyle/>
        <a:p>
          <a:endParaRPr lang="en-US"/>
        </a:p>
      </dgm:t>
    </dgm:pt>
    <dgm:pt modelId="{4BC5BE83-A89E-438F-ADF0-D7E2840660EB}" type="sibTrans" cxnId="{FA7EB517-4A46-4FEF-8234-5B642641E434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2" custScaleX="78925" custScaleY="36557" custLinFactNeighborX="-40000" custLinFactNeighborY="-20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2" custScaleY="88975" custLinFactNeighborY="-132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</dgm:pt>
    <dgm:pt modelId="{6AC97F89-B2F6-49D8-9F5E-204CF7773244}" type="pres">
      <dgm:prSet presAssocID="{DD2972BB-86F5-43ED-95EB-0E6235EE415E}" presName="parentLin" presStyleCnt="0"/>
      <dgm:spPr/>
    </dgm:pt>
    <dgm:pt modelId="{F2D1EC00-5936-4507-A1B3-ADE919C81521}" type="pres">
      <dgm:prSet presAssocID="{DD2972BB-86F5-43ED-95EB-0E6235EE41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2" custScaleX="78925" custScaleY="37564" custLinFactNeighborX="-40000" custLinFactNeighborY="-179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</dgm:pt>
    <dgm:pt modelId="{E5F8AC0D-C818-46D2-8191-251E5BC620F9}" type="pres">
      <dgm:prSet presAssocID="{DD2972BB-86F5-43ED-95EB-0E6235EE415E}" presName="childText" presStyleLbl="conFgAcc1" presStyleIdx="1" presStyleCnt="2" custScaleY="81889" custLinFactNeighborY="4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F5147A-D158-4F37-B813-F5E29C1144D1}" type="presOf" srcId="{0EAF9682-B1F8-4E02-A34A-E6BC34DCCA96}" destId="{F89E510D-1EE2-46EE-81BE-70A29F00E6DE}" srcOrd="1" destOrd="0" presId="urn:microsoft.com/office/officeart/2005/8/layout/list1"/>
    <dgm:cxn modelId="{EEB1534E-DDC3-4A2D-99BD-85E660A50174}" type="presOf" srcId="{0EAF9682-B1F8-4E02-A34A-E6BC34DCCA96}" destId="{E736F3BE-881B-4B2E-9BA6-B26B41AC01E6}" srcOrd="0" destOrd="0" presId="urn:microsoft.com/office/officeart/2005/8/layout/list1"/>
    <dgm:cxn modelId="{DFE1F708-799B-478C-A685-D73B1B79F4AE}" type="presOf" srcId="{9E018682-F920-4DE4-848B-9A1180AFE0E6}" destId="{35B9770D-CA92-443B-8E98-61B8397B238F}" srcOrd="0" destOrd="0" presId="urn:microsoft.com/office/officeart/2005/8/layout/list1"/>
    <dgm:cxn modelId="{9DCE0874-D8CC-4D23-A2BE-B88D83A99B77}" type="presOf" srcId="{DD2972BB-86F5-43ED-95EB-0E6235EE415E}" destId="{F2D1EC00-5936-4507-A1B3-ADE919C81521}" srcOrd="0" destOrd="0" presId="urn:microsoft.com/office/officeart/2005/8/layout/list1"/>
    <dgm:cxn modelId="{FA7EB517-4A46-4FEF-8234-5B642641E434}" srcId="{0EAF9682-B1F8-4E02-A34A-E6BC34DCCA96}" destId="{4C440974-FBE0-4F69-B17E-6F7A0465A991}" srcOrd="0" destOrd="0" parTransId="{CDDA637F-4CD0-4450-AAC2-B0EB767DDC15}" sibTransId="{4BC5BE83-A89E-438F-ADF0-D7E2840660EB}"/>
    <dgm:cxn modelId="{27D4389D-BD9E-4B9B-9A00-F2098BBADE34}" srcId="{DD2972BB-86F5-43ED-95EB-0E6235EE415E}" destId="{0BE71C6B-AB23-42F8-8530-ACCE65770C59}" srcOrd="0" destOrd="0" parTransId="{308B6FAC-DF33-46CE-8CE5-F1646D84FDB5}" sibTransId="{9223DA28-1101-4C6A-AC42-5D5C9AF21025}"/>
    <dgm:cxn modelId="{598800EB-BEB8-4EA6-9FB6-DBEF9E787117}" type="presOf" srcId="{0BE71C6B-AB23-42F8-8530-ACCE65770C59}" destId="{E5F8AC0D-C818-46D2-8191-251E5BC620F9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29765BED-2CBC-41A0-B740-F87A09C31041}" type="presOf" srcId="{DD2972BB-86F5-43ED-95EB-0E6235EE415E}" destId="{39270827-321C-487D-8701-D3C791DADC60}" srcOrd="1" destOrd="0" presId="urn:microsoft.com/office/officeart/2005/8/layout/list1"/>
    <dgm:cxn modelId="{2A05297C-D67E-4D20-9533-D6879376DF84}" type="presOf" srcId="{4C440974-FBE0-4F69-B17E-6F7A0465A991}" destId="{A3A48043-0B63-489A-B90C-A566B8DF0AB2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91DAE5EC-4899-4EB4-BC2E-B1F51CAF5C0F}" type="presParOf" srcId="{35B9770D-CA92-443B-8E98-61B8397B238F}" destId="{0473A6B5-DC7A-437A-B45A-5718DC69EABD}" srcOrd="0" destOrd="0" presId="urn:microsoft.com/office/officeart/2005/8/layout/list1"/>
    <dgm:cxn modelId="{44083BBB-C20E-44BB-8DA4-32E85190B0B1}" type="presParOf" srcId="{0473A6B5-DC7A-437A-B45A-5718DC69EABD}" destId="{E736F3BE-881B-4B2E-9BA6-B26B41AC01E6}" srcOrd="0" destOrd="0" presId="urn:microsoft.com/office/officeart/2005/8/layout/list1"/>
    <dgm:cxn modelId="{FB5E4FE2-DD2A-4006-98FB-63DA1BF7646A}" type="presParOf" srcId="{0473A6B5-DC7A-437A-B45A-5718DC69EABD}" destId="{F89E510D-1EE2-46EE-81BE-70A29F00E6DE}" srcOrd="1" destOrd="0" presId="urn:microsoft.com/office/officeart/2005/8/layout/list1"/>
    <dgm:cxn modelId="{F858B020-014E-465D-A7BD-CD0D59824836}" type="presParOf" srcId="{35B9770D-CA92-443B-8E98-61B8397B238F}" destId="{302E932B-1D19-4F55-8CFF-667490D2A380}" srcOrd="1" destOrd="0" presId="urn:microsoft.com/office/officeart/2005/8/layout/list1"/>
    <dgm:cxn modelId="{6A89B5F8-3843-488B-A4CF-4D601A416499}" type="presParOf" srcId="{35B9770D-CA92-443B-8E98-61B8397B238F}" destId="{A3A48043-0B63-489A-B90C-A566B8DF0AB2}" srcOrd="2" destOrd="0" presId="urn:microsoft.com/office/officeart/2005/8/layout/list1"/>
    <dgm:cxn modelId="{F2A5EDE5-583C-4B78-923D-9F48845A83E6}" type="presParOf" srcId="{35B9770D-CA92-443B-8E98-61B8397B238F}" destId="{1C3D44FA-DC0A-46CE-B62A-D6474139B106}" srcOrd="3" destOrd="0" presId="urn:microsoft.com/office/officeart/2005/8/layout/list1"/>
    <dgm:cxn modelId="{609FB158-6071-41E8-9CC8-42282F6CD2AF}" type="presParOf" srcId="{35B9770D-CA92-443B-8E98-61B8397B238F}" destId="{6AC97F89-B2F6-49D8-9F5E-204CF7773244}" srcOrd="4" destOrd="0" presId="urn:microsoft.com/office/officeart/2005/8/layout/list1"/>
    <dgm:cxn modelId="{B009532D-34DC-4ED2-B3EB-4A19C7FEB4A5}" type="presParOf" srcId="{6AC97F89-B2F6-49D8-9F5E-204CF7773244}" destId="{F2D1EC00-5936-4507-A1B3-ADE919C81521}" srcOrd="0" destOrd="0" presId="urn:microsoft.com/office/officeart/2005/8/layout/list1"/>
    <dgm:cxn modelId="{C16349CF-469A-48E4-AAAA-FC806A061C2C}" type="presParOf" srcId="{6AC97F89-B2F6-49D8-9F5E-204CF7773244}" destId="{39270827-321C-487D-8701-D3C791DADC60}" srcOrd="1" destOrd="0" presId="urn:microsoft.com/office/officeart/2005/8/layout/list1"/>
    <dgm:cxn modelId="{A891014A-6416-429D-94ED-5CB90507128A}" type="presParOf" srcId="{35B9770D-CA92-443B-8E98-61B8397B238F}" destId="{A6E5FD3D-80F8-4246-80C8-41686BF3ECAC}" srcOrd="5" destOrd="0" presId="urn:microsoft.com/office/officeart/2005/8/layout/list1"/>
    <dgm:cxn modelId="{1F628E18-D8B9-45FF-AE7B-6DF55B398DBF}" type="presParOf" srcId="{35B9770D-CA92-443B-8E98-61B8397B238F}" destId="{E5F8AC0D-C818-46D2-8191-251E5BC620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vi-VN" sz="1800" dirty="0" smtClean="0"/>
            <a:t>Là cách cho phép đưa ra các quy tắc tìm kiếm trong một chuỗi ký tự.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 smtClean="0"/>
            <a:t>Cho phép tìm kiếm và thay thế các giá trị.</a:t>
          </a:r>
          <a:endParaRPr lang="en-US" sz="1800" dirty="0"/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 smtClean="0"/>
            <a:t>Cho phép kiểm tra sự chính xác của dữ liệu theo mẫu.</a:t>
          </a:r>
          <a:endParaRPr lang="en-US" sz="1800" dirty="0"/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353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3" custScaleY="50910" custLinFactNeighborY="-495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5A5FECB6-0BC6-41D6-827F-189A6E0A107B}" type="pres">
      <dgm:prSet presAssocID="{80CEC051-D73D-4153-992C-DE885F90A715}" presName="parentText" presStyleLbl="node1" presStyleIdx="2" presStyleCnt="3" custScaleY="51043" custLinFactY="-125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12F611-5C2C-4A8B-BA88-510DFE9F0D88}" type="presOf" srcId="{80CEC051-D73D-4153-992C-DE885F90A715}" destId="{5A5FECB6-0BC6-41D6-827F-189A6E0A107B}" srcOrd="0" destOrd="0" presId="urn:microsoft.com/office/officeart/2005/8/layout/vList2"/>
    <dgm:cxn modelId="{7A072C8F-9752-45F8-BE2E-1686B04B12BE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6F7BBF4-7963-4EA3-83BB-6C9DB1EBBE0A}" type="presOf" srcId="{CA7A1361-B9C6-48CC-8108-C8DF81913C68}" destId="{0C571DEC-BED2-40D9-8AFF-168AE829B055}" srcOrd="0" destOrd="0" presId="urn:microsoft.com/office/officeart/2005/8/layout/vList2"/>
    <dgm:cxn modelId="{00778DA2-0E28-40E8-A1B6-72A7255F72C0}" type="presOf" srcId="{4E1CD5B7-2CF3-44AA-979B-6F420433627D}" destId="{388723AB-37EB-4EC2-B7B0-759657273835}" srcOrd="0" destOrd="0" presId="urn:microsoft.com/office/officeart/2005/8/layout/vList2"/>
    <dgm:cxn modelId="{AF3A997C-FBB9-405A-BEF2-EC5EA01241EB}" srcId="{D32F8FCF-EDF2-4321-B49C-D5DF3D295B52}" destId="{80CEC051-D73D-4153-992C-DE885F90A715}" srcOrd="2" destOrd="0" parTransId="{33D79060-E51F-43DF-92E7-A6DF18225933}" sibTransId="{2545E7A6-1DD0-4174-8B54-F63CD2241B39}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0AB1F48C-9521-4A5E-B1B0-4C64E08949D1}" type="presParOf" srcId="{9FF9BD46-DE44-4B30-80ED-AC3A9E213A06}" destId="{388723AB-37EB-4EC2-B7B0-759657273835}" srcOrd="0" destOrd="0" presId="urn:microsoft.com/office/officeart/2005/8/layout/vList2"/>
    <dgm:cxn modelId="{12F50B1B-30CE-402A-A7E0-066C132A5E4E}" type="presParOf" srcId="{9FF9BD46-DE44-4B30-80ED-AC3A9E213A06}" destId="{840554CF-7206-48E6-9F76-055ADB387243}" srcOrd="1" destOrd="0" presId="urn:microsoft.com/office/officeart/2005/8/layout/vList2"/>
    <dgm:cxn modelId="{C45B66D1-3E03-4FE7-B91A-FBED577E2A14}" type="presParOf" srcId="{9FF9BD46-DE44-4B30-80ED-AC3A9E213A06}" destId="{0C571DEC-BED2-40D9-8AFF-168AE829B055}" srcOrd="2" destOrd="0" presId="urn:microsoft.com/office/officeart/2005/8/layout/vList2"/>
    <dgm:cxn modelId="{C12970D4-9B44-4594-A312-60B6C75D633B}" type="presParOf" srcId="{9FF9BD46-DE44-4B30-80ED-AC3A9E213A06}" destId="{E4C9B28E-019F-44A3-9A39-B1518A26C330}" srcOrd="3" destOrd="0" presId="urn:microsoft.com/office/officeart/2005/8/layout/vList2"/>
    <dgm:cxn modelId="{543B243C-EB90-4159-A2F6-0A347743D6E9}" type="presParOf" srcId="{9FF9BD46-DE44-4B30-80ED-AC3A9E213A06}" destId="{5A5FECB6-0BC6-41D6-827F-189A6E0A10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b="1" dirty="0" smtClean="0"/>
            <a:t>test(string) - Kiểm tra một chuỗi có phù hợp với mẫu không, trả về true nếu phù hợp và false nếu không phù hợp.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b="1" dirty="0" smtClean="0"/>
            <a:t>exec(string) - Kiểm tra một chuỗi, trả về null nếu không phù hợp với mẫu, trả về chuỗi đầu tiên tìm thấy nếu phù hợp với mẫu.</a:t>
          </a:r>
          <a:endParaRPr lang="en-US" sz="1800" dirty="0"/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2" custScaleY="78718" custLinFactNeighborY="-394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A91AD9-F261-4765-B62E-5219DE4221D3}" type="presOf" srcId="{4E1CD5B7-2CF3-44AA-979B-6F420433627D}" destId="{388723AB-37EB-4EC2-B7B0-759657273835}" srcOrd="0" destOrd="0" presId="urn:microsoft.com/office/officeart/2005/8/layout/vList2"/>
    <dgm:cxn modelId="{2D7060C9-CF15-40AB-B7C1-1154D7704623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59333C2-B763-40C9-97CA-486C56B13C63}" type="presOf" srcId="{CA7A1361-B9C6-48CC-8108-C8DF81913C68}" destId="{0C571DEC-BED2-40D9-8AFF-168AE829B055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878B8AE6-0D69-4B9E-82C2-2D5E8D596218}" type="presParOf" srcId="{9FF9BD46-DE44-4B30-80ED-AC3A9E213A06}" destId="{388723AB-37EB-4EC2-B7B0-759657273835}" srcOrd="0" destOrd="0" presId="urn:microsoft.com/office/officeart/2005/8/layout/vList2"/>
    <dgm:cxn modelId="{7196D1B4-7F09-4811-81BB-F3C7B3E14BF9}" type="presParOf" srcId="{9FF9BD46-DE44-4B30-80ED-AC3A9E213A06}" destId="{840554CF-7206-48E6-9F76-055ADB387243}" srcOrd="1" destOrd="0" presId="urn:microsoft.com/office/officeart/2005/8/layout/vList2"/>
    <dgm:cxn modelId="{FCE4FDD1-674E-4207-88E3-5F8F03CC29A9}" type="presParOf" srcId="{9FF9BD46-DE44-4B30-80ED-AC3A9E213A06}" destId="{0C571DEC-BED2-40D9-8AFF-168AE829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F5E6C-6F3B-4575-B228-EA67B4FB8E14}" type="presOf" srcId="{D32F8FCF-EDF2-4321-B49C-D5DF3D295B52}" destId="{9FF9BD46-DE44-4B30-80ED-AC3A9E213A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516B5CB0-A6BE-4D3A-B0AF-3B50A40E6D32}">
      <dgm:prSet phldrT="[Text]" custT="1"/>
      <dgm:spPr/>
      <dgm:t>
        <a:bodyPr/>
        <a:lstStyle/>
        <a:p>
          <a:r>
            <a:rPr lang="en-US" sz="1800" dirty="0" smtClean="0"/>
            <a:t>Câu lệnh điều kiện cho phép thực hiện một khối lệnh tùy theo kết quả của một biểu thức điều kiện</a:t>
          </a:r>
          <a:endParaRPr lang="en-US" sz="1800" dirty="0"/>
        </a:p>
      </dgm:t>
    </dgm:pt>
    <dgm:pt modelId="{9C9EEB94-B563-4503-ADDB-805B8729709A}" type="parTrans" cxnId="{AE6356C7-EA4F-4046-B4F7-DE186C2F050F}">
      <dgm:prSet/>
      <dgm:spPr/>
      <dgm:t>
        <a:bodyPr/>
        <a:lstStyle/>
        <a:p>
          <a:endParaRPr lang="en-US" sz="1800"/>
        </a:p>
      </dgm:t>
    </dgm:pt>
    <dgm:pt modelId="{AC9826A6-61C4-4D14-9CA5-1DBC025CD083}" type="sibTrans" cxnId="{AE6356C7-EA4F-4046-B4F7-DE186C2F050F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FFA37C-7CF3-4E5A-A52A-7AE008C04AE9}" type="pres">
      <dgm:prSet presAssocID="{516B5CB0-A6BE-4D3A-B0AF-3B50A40E6D32}" presName="parentText" presStyleLbl="node1" presStyleIdx="0" presStyleCnt="1" custScaleY="65218" custLinFactNeighborY="-488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D9762-C573-4973-AC66-891D6CE0AFBC}" type="presOf" srcId="{516B5CB0-A6BE-4D3A-B0AF-3B50A40E6D32}" destId="{21FFA37C-7CF3-4E5A-A52A-7AE008C04AE9}" srcOrd="0" destOrd="0" presId="urn:microsoft.com/office/officeart/2005/8/layout/vList2"/>
    <dgm:cxn modelId="{B589018F-9D57-42A8-BE63-70D95AF06047}" type="presOf" srcId="{D32F8FCF-EDF2-4321-B49C-D5DF3D295B52}" destId="{9FF9BD46-DE44-4B30-80ED-AC3A9E213A06}" srcOrd="0" destOrd="0" presId="urn:microsoft.com/office/officeart/2005/8/layout/vList2"/>
    <dgm:cxn modelId="{AE6356C7-EA4F-4046-B4F7-DE186C2F050F}" srcId="{D32F8FCF-EDF2-4321-B49C-D5DF3D295B52}" destId="{516B5CB0-A6BE-4D3A-B0AF-3B50A40E6D32}" srcOrd="0" destOrd="0" parTransId="{9C9EEB94-B563-4503-ADDB-805B8729709A}" sibTransId="{AC9826A6-61C4-4D14-9CA5-1DBC025CD083}"/>
    <dgm:cxn modelId="{4C4A3678-4069-476C-A903-CBA05536BE5D}" type="presParOf" srcId="{9FF9BD46-DE44-4B30-80ED-AC3A9E213A06}" destId="{21FFA37C-7CF3-4E5A-A52A-7AE008C04A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Thực thi một khối lệnh dựa trên kết quả biểu thức điều kiện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1E2338-4606-4A94-8D9B-A5A89DD273B5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DCB953C-0609-4D99-8252-EF63E40B41B9}" type="presOf" srcId="{D32F8FCF-EDF2-4321-B49C-D5DF3D295B52}" destId="{9FF9BD46-DE44-4B30-80ED-AC3A9E213A06}" srcOrd="0" destOrd="0" presId="urn:microsoft.com/office/officeart/2005/8/layout/vList2"/>
    <dgm:cxn modelId="{25571389-DC80-479B-9F5B-C96B7A60730C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 smtClean="0"/>
            <a:t>Nếu điều kiện đúng, thực thi khối lệnh sau if.</a:t>
          </a:r>
          <a:endParaRPr lang="en-US" sz="1800" dirty="0"/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0B4A4650-CF9F-4834-8E53-3DC4AC6F6C0E}">
      <dgm:prSet phldrT="[Text]" custT="1"/>
      <dgm:spPr/>
      <dgm:t>
        <a:bodyPr/>
        <a:lstStyle/>
        <a:p>
          <a:r>
            <a:rPr lang="en-US" sz="1800" dirty="0" smtClean="0"/>
            <a:t>Nếu </a:t>
          </a:r>
          <a:r>
            <a:rPr lang="en-US" sz="1800" dirty="0" err="1" smtClean="0"/>
            <a:t>điềm</a:t>
          </a:r>
          <a:r>
            <a:rPr lang="en-US" sz="1800" dirty="0" smtClean="0"/>
            <a:t> kiện sai, thực thi khối lênh sau else.</a:t>
          </a:r>
          <a:endParaRPr lang="en-US" sz="1800" dirty="0"/>
        </a:p>
      </dgm:t>
    </dgm:pt>
    <dgm:pt modelId="{04385435-A0ED-4B43-BCE4-98A81EA618FC}" type="parTrans" cxnId="{A640FD0F-9CE8-4DCB-8A09-F4FC40871522}">
      <dgm:prSet/>
      <dgm:spPr/>
      <dgm:t>
        <a:bodyPr/>
        <a:lstStyle/>
        <a:p>
          <a:endParaRPr lang="en-US" sz="1800"/>
        </a:p>
      </dgm:t>
    </dgm:pt>
    <dgm:pt modelId="{8A478944-4039-4E12-BEDC-47E718907BB1}" type="sibTrans" cxnId="{A640FD0F-9CE8-4DCB-8A09-F4FC40871522}">
      <dgm:prSet/>
      <dgm:spPr/>
      <dgm:t>
        <a:bodyPr/>
        <a:lstStyle/>
        <a:p>
          <a:endParaRPr lang="en-US" sz="1800"/>
        </a:p>
      </dgm:t>
    </dgm:pt>
    <dgm:pt modelId="{D0E04293-A676-4721-9191-126309E35B9F}">
      <dgm:prSet phldrT="[Text]" custT="1"/>
      <dgm:spPr/>
      <dgm:t>
        <a:bodyPr/>
        <a:lstStyle/>
        <a:p>
          <a:r>
            <a:rPr lang="vi-VN" sz="1800" dirty="0" smtClean="0"/>
            <a:t>Chỉ có một khối lệnh được thực hiện.</a:t>
          </a:r>
          <a:endParaRPr lang="en-US" sz="1800" dirty="0"/>
        </a:p>
      </dgm:t>
    </dgm:pt>
    <dgm:pt modelId="{E2583026-CB1B-442C-B803-FEB0C7E5E0A9}" type="parTrans" cxnId="{DD882FB4-84BE-40D5-97F3-7045C51689EB}">
      <dgm:prSet/>
      <dgm:spPr/>
      <dgm:t>
        <a:bodyPr/>
        <a:lstStyle/>
        <a:p>
          <a:endParaRPr lang="en-US" sz="1800"/>
        </a:p>
      </dgm:t>
    </dgm:pt>
    <dgm:pt modelId="{CC77E42C-8B33-467F-BAAC-03E01610ABB9}" type="sibTrans" cxnId="{DD882FB4-84BE-40D5-97F3-7045C51689EB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0" presStyleCnt="3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73CA4-B804-43AC-943C-40E9AFCAC744}" type="pres">
      <dgm:prSet presAssocID="{2545E7A6-1DD0-4174-8B54-F63CD2241B39}" presName="spacer" presStyleCnt="0"/>
      <dgm:spPr/>
    </dgm:pt>
    <dgm:pt modelId="{A433AA3F-0F58-4682-AECE-505EA803D2A8}" type="pres">
      <dgm:prSet presAssocID="{0B4A4650-CF9F-4834-8E53-3DC4AC6F6C0E}" presName="parentText" presStyleLbl="node1" presStyleIdx="1" presStyleCnt="3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5B13A-207F-45FB-A03D-BA1AC78FA911}" type="pres">
      <dgm:prSet presAssocID="{8A478944-4039-4E12-BEDC-47E718907BB1}" presName="spacer" presStyleCnt="0"/>
      <dgm:spPr/>
    </dgm:pt>
    <dgm:pt modelId="{73972312-B21D-4C37-80B3-8891A0819175}" type="pres">
      <dgm:prSet presAssocID="{D0E04293-A676-4721-9191-126309E35B9F}" presName="parentText" presStyleLbl="node1" presStyleIdx="2" presStyleCnt="3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8908-6297-45E2-B571-358EECC67CEF}" type="presOf" srcId="{D0E04293-A676-4721-9191-126309E35B9F}" destId="{73972312-B21D-4C37-80B3-8891A0819175}" srcOrd="0" destOrd="0" presId="urn:microsoft.com/office/officeart/2005/8/layout/vList2"/>
    <dgm:cxn modelId="{30B00851-6D1A-47E1-AF31-6A748D2EE1C7}" type="presOf" srcId="{D32F8FCF-EDF2-4321-B49C-D5DF3D295B52}" destId="{9FF9BD46-DE44-4B30-80ED-AC3A9E213A06}" srcOrd="0" destOrd="0" presId="urn:microsoft.com/office/officeart/2005/8/layout/vList2"/>
    <dgm:cxn modelId="{8D75C4AF-691A-45CC-8244-63CFDF283B0D}" type="presOf" srcId="{0B4A4650-CF9F-4834-8E53-3DC4AC6F6C0E}" destId="{A433AA3F-0F58-4682-AECE-505EA803D2A8}" srcOrd="0" destOrd="0" presId="urn:microsoft.com/office/officeart/2005/8/layout/vList2"/>
    <dgm:cxn modelId="{A640FD0F-9CE8-4DCB-8A09-F4FC40871522}" srcId="{D32F8FCF-EDF2-4321-B49C-D5DF3D295B52}" destId="{0B4A4650-CF9F-4834-8E53-3DC4AC6F6C0E}" srcOrd="1" destOrd="0" parTransId="{04385435-A0ED-4B43-BCE4-98A81EA618FC}" sibTransId="{8A478944-4039-4E12-BEDC-47E718907BB1}"/>
    <dgm:cxn modelId="{AF3A997C-FBB9-405A-BEF2-EC5EA01241EB}" srcId="{D32F8FCF-EDF2-4321-B49C-D5DF3D295B52}" destId="{80CEC051-D73D-4153-992C-DE885F90A715}" srcOrd="0" destOrd="0" parTransId="{33D79060-E51F-43DF-92E7-A6DF18225933}" sibTransId="{2545E7A6-1DD0-4174-8B54-F63CD2241B39}"/>
    <dgm:cxn modelId="{B2C07D57-BB00-4134-AD71-F21FAAADA104}" type="presOf" srcId="{80CEC051-D73D-4153-992C-DE885F90A715}" destId="{5A5FECB6-0BC6-41D6-827F-189A6E0A107B}" srcOrd="0" destOrd="0" presId="urn:microsoft.com/office/officeart/2005/8/layout/vList2"/>
    <dgm:cxn modelId="{DD882FB4-84BE-40D5-97F3-7045C51689EB}" srcId="{D32F8FCF-EDF2-4321-B49C-D5DF3D295B52}" destId="{D0E04293-A676-4721-9191-126309E35B9F}" srcOrd="2" destOrd="0" parTransId="{E2583026-CB1B-442C-B803-FEB0C7E5E0A9}" sibTransId="{CC77E42C-8B33-467F-BAAC-03E01610ABB9}"/>
    <dgm:cxn modelId="{31899130-AF08-447F-96F0-E3C45A5DEC40}" type="presParOf" srcId="{9FF9BD46-DE44-4B30-80ED-AC3A9E213A06}" destId="{5A5FECB6-0BC6-41D6-827F-189A6E0A107B}" srcOrd="0" destOrd="0" presId="urn:microsoft.com/office/officeart/2005/8/layout/vList2"/>
    <dgm:cxn modelId="{40597150-D0F5-4F08-8FBF-2F9EE1E55901}" type="presParOf" srcId="{9FF9BD46-DE44-4B30-80ED-AC3A9E213A06}" destId="{59773CA4-B804-43AC-943C-40E9AFCAC744}" srcOrd="1" destOrd="0" presId="urn:microsoft.com/office/officeart/2005/8/layout/vList2"/>
    <dgm:cxn modelId="{9DF861CE-0CD8-4D5F-9DC5-15EBF388ECD1}" type="presParOf" srcId="{9FF9BD46-DE44-4B30-80ED-AC3A9E213A06}" destId="{A433AA3F-0F58-4682-AECE-505EA803D2A8}" srcOrd="2" destOrd="0" presId="urn:microsoft.com/office/officeart/2005/8/layout/vList2"/>
    <dgm:cxn modelId="{F65F419F-B14D-4EDC-AEBB-A369D37EBA3F}" type="presParOf" srcId="{9FF9BD46-DE44-4B30-80ED-AC3A9E213A06}" destId="{68F5B13A-207F-45FB-A03D-BA1AC78FA911}" srcOrd="3" destOrd="0" presId="urn:microsoft.com/office/officeart/2005/8/layout/vList2"/>
    <dgm:cxn modelId="{32419FCF-1D7E-469C-B5EB-2935E6337A1D}" type="presParOf" srcId="{9FF9BD46-DE44-4B30-80ED-AC3A9E213A06}" destId="{73972312-B21D-4C37-80B3-8891A08191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Cho phép kiểm tra nhiều điều kiện.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vi-VN" sz="1800" dirty="0" smtClean="0"/>
            <a:t>Chỉ thực hiện một khối lệnh tương ứng với điều kiện đúng đầu tiên.</a:t>
          </a:r>
          <a:endParaRPr lang="en-US" sz="1800" dirty="0"/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0B4A4650-CF9F-4834-8E53-3DC4AC6F6C0E}">
      <dgm:prSet phldrT="[Text]" custT="1"/>
      <dgm:spPr/>
      <dgm:t>
        <a:bodyPr/>
        <a:lstStyle/>
        <a:p>
          <a:r>
            <a:rPr lang="vi-VN" sz="1800" dirty="0" smtClean="0"/>
            <a:t>Đôi khi còn được gọi là </a:t>
          </a:r>
          <a:r>
            <a:rPr lang="vi-VN" sz="1800" dirty="0" err="1" smtClean="0"/>
            <a:t>if</a:t>
          </a:r>
          <a:r>
            <a:rPr lang="vi-VN" sz="1800" dirty="0" smtClean="0"/>
            <a:t> bậc thang.</a:t>
          </a:r>
          <a:endParaRPr lang="en-US" sz="1800" dirty="0"/>
        </a:p>
      </dgm:t>
    </dgm:pt>
    <dgm:pt modelId="{04385435-A0ED-4B43-BCE4-98A81EA618FC}" type="parTrans" cxnId="{A640FD0F-9CE8-4DCB-8A09-F4FC40871522}">
      <dgm:prSet/>
      <dgm:spPr/>
      <dgm:t>
        <a:bodyPr/>
        <a:lstStyle/>
        <a:p>
          <a:endParaRPr lang="en-US" sz="1800"/>
        </a:p>
      </dgm:t>
    </dgm:pt>
    <dgm:pt modelId="{8A478944-4039-4E12-BEDC-47E718907BB1}" type="sibTrans" cxnId="{A640FD0F-9CE8-4DCB-8A09-F4FC40871522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3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73CA4-B804-43AC-943C-40E9AFCAC744}" type="pres">
      <dgm:prSet presAssocID="{2545E7A6-1DD0-4174-8B54-F63CD2241B39}" presName="spacer" presStyleCnt="0"/>
      <dgm:spPr/>
    </dgm:pt>
    <dgm:pt modelId="{A433AA3F-0F58-4682-AECE-505EA803D2A8}" type="pres">
      <dgm:prSet presAssocID="{0B4A4650-CF9F-4834-8E53-3DC4AC6F6C0E}" presName="parentText" presStyleLbl="node1" presStyleIdx="2" presStyleCnt="3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B99764-8396-4DEB-A99A-63DD39F2A165}" type="presOf" srcId="{0B4A4650-CF9F-4834-8E53-3DC4AC6F6C0E}" destId="{A433AA3F-0F58-4682-AECE-505EA803D2A8}" srcOrd="0" destOrd="0" presId="urn:microsoft.com/office/officeart/2005/8/layout/vList2"/>
    <dgm:cxn modelId="{E0DE263B-23ED-4212-97A6-AB533988BF23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A640FD0F-9CE8-4DCB-8A09-F4FC40871522}" srcId="{D32F8FCF-EDF2-4321-B49C-D5DF3D295B52}" destId="{0B4A4650-CF9F-4834-8E53-3DC4AC6F6C0E}" srcOrd="2" destOrd="0" parTransId="{04385435-A0ED-4B43-BCE4-98A81EA618FC}" sibTransId="{8A478944-4039-4E12-BEDC-47E718907BB1}"/>
    <dgm:cxn modelId="{122E89B2-7D50-4CC6-A9CE-B9F087DA5F5A}" type="presOf" srcId="{80CEC051-D73D-4153-992C-DE885F90A715}" destId="{5A5FECB6-0BC6-41D6-827F-189A6E0A107B}" srcOrd="0" destOrd="0" presId="urn:microsoft.com/office/officeart/2005/8/layout/vList2"/>
    <dgm:cxn modelId="{AEAB5E20-22E0-4B75-8A7B-42651D99D5E1}" type="presOf" srcId="{4E1CD5B7-2CF3-44AA-979B-6F420433627D}" destId="{388723AB-37EB-4EC2-B7B0-759657273835}" srcOrd="0" destOrd="0" presId="urn:microsoft.com/office/officeart/2005/8/layout/vList2"/>
    <dgm:cxn modelId="{7A0588E5-9C4C-4844-BA9A-12B330D447AA}" type="presParOf" srcId="{9FF9BD46-DE44-4B30-80ED-AC3A9E213A06}" destId="{388723AB-37EB-4EC2-B7B0-759657273835}" srcOrd="0" destOrd="0" presId="urn:microsoft.com/office/officeart/2005/8/layout/vList2"/>
    <dgm:cxn modelId="{4F280323-B502-45D8-950A-B4CBC8538411}" type="presParOf" srcId="{9FF9BD46-DE44-4B30-80ED-AC3A9E213A06}" destId="{840554CF-7206-48E6-9F76-055ADB387243}" srcOrd="1" destOrd="0" presId="urn:microsoft.com/office/officeart/2005/8/layout/vList2"/>
    <dgm:cxn modelId="{D193C7DE-4981-43AE-8E50-B80465E50937}" type="presParOf" srcId="{9FF9BD46-DE44-4B30-80ED-AC3A9E213A06}" destId="{5A5FECB6-0BC6-41D6-827F-189A6E0A107B}" srcOrd="2" destOrd="0" presId="urn:microsoft.com/office/officeart/2005/8/layout/vList2"/>
    <dgm:cxn modelId="{3D81ED18-6DF6-4C34-B904-3100FA7A6C4A}" type="presParOf" srcId="{9FF9BD46-DE44-4B30-80ED-AC3A9E213A06}" destId="{59773CA4-B804-43AC-943C-40E9AFCAC744}" srcOrd="3" destOrd="0" presId="urn:microsoft.com/office/officeart/2005/8/layout/vList2"/>
    <dgm:cxn modelId="{57A07579-C746-467C-B41B-33FE51ADC1B7}" type="presParOf" srcId="{9FF9BD46-DE44-4B30-80ED-AC3A9E213A06}" destId="{A433AA3F-0F58-4682-AECE-505EA803D2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Các khối lệnh if có thể nằm trong nhau gọi là lồng nhau.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en-US" sz="1800" dirty="0" smtClean="0"/>
            <a:t>Các khối lệnh có thể lồng nhau trong khối sau if hoặc trong khối sau else.</a:t>
          </a:r>
          <a:endParaRPr lang="en-US" sz="1800" dirty="0"/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2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62FC8-A273-49EC-BDC1-702501A79231}" type="presOf" srcId="{D32F8FCF-EDF2-4321-B49C-D5DF3D295B52}" destId="{9FF9BD46-DE44-4B30-80ED-AC3A9E213A06}" srcOrd="0" destOrd="0" presId="urn:microsoft.com/office/officeart/2005/8/layout/vList2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B048880D-7D78-4EB2-9BAE-096C08179E8C}" type="presOf" srcId="{80CEC051-D73D-4153-992C-DE885F90A715}" destId="{5A5FECB6-0BC6-41D6-827F-189A6E0A107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0AF180D4-0DDC-4B06-9C19-00BA6D252744}" type="presOf" srcId="{4E1CD5B7-2CF3-44AA-979B-6F420433627D}" destId="{388723AB-37EB-4EC2-B7B0-759657273835}" srcOrd="0" destOrd="0" presId="urn:microsoft.com/office/officeart/2005/8/layout/vList2"/>
    <dgm:cxn modelId="{55DF90E5-95F3-4763-BE57-4C8B8F8FD490}" type="presParOf" srcId="{9FF9BD46-DE44-4B30-80ED-AC3A9E213A06}" destId="{388723AB-37EB-4EC2-B7B0-759657273835}" srcOrd="0" destOrd="0" presId="urn:microsoft.com/office/officeart/2005/8/layout/vList2"/>
    <dgm:cxn modelId="{489D386A-1F3A-4C26-9738-39C44F3CB41D}" type="presParOf" srcId="{9FF9BD46-DE44-4B30-80ED-AC3A9E213A06}" destId="{840554CF-7206-48E6-9F76-055ADB387243}" srcOrd="1" destOrd="0" presId="urn:microsoft.com/office/officeart/2005/8/layout/vList2"/>
    <dgm:cxn modelId="{ED6CB0B0-720D-4BB0-B37A-1CA252424003}" type="presParOf" srcId="{9FF9BD46-DE44-4B30-80ED-AC3A9E213A06}" destId="{5A5FECB6-0BC6-41D6-827F-189A6E0A10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Mỗi toán tử là một thao tác trên một hoặc giá trị.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/>
            <a:t>Thao tác đó có thể là thay đổi giá trị của biến hoặc sinh ra một giá trị mới.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vi-VN" sz="1800" dirty="0" smtClean="0"/>
            <a:t>Mỗi toán tử sẽ được gắn với 1 ký hiệu.</a:t>
          </a:r>
          <a:endParaRPr lang="en-US" sz="18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 smtClean="0"/>
            <a:t>Mỗi toán tử cần phải làm việc với ít nhất 1 toán hạng.</a:t>
          </a:r>
          <a:endParaRPr lang="en-US" sz="1800" dirty="0"/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F657ABBB-BDC2-4892-8339-ED2651E98E94}">
      <dgm:prSet phldrT="[Text]" custT="1"/>
      <dgm:spPr/>
      <dgm:t>
        <a:bodyPr/>
        <a:lstStyle/>
        <a:p>
          <a:r>
            <a:rPr lang="en-US" sz="1800" dirty="0" smtClean="0"/>
            <a:t>Toán hạng có thể là 1 giá trị, một biến hoặc một biểu thức.</a:t>
          </a:r>
          <a:endParaRPr lang="en-US" sz="1800" dirty="0"/>
        </a:p>
      </dgm:t>
    </dgm:pt>
    <dgm:pt modelId="{B36CF9F0-3D57-45FF-B677-A0F53BED83E3}" type="parTrans" cxnId="{93D1C612-30DD-43A6-A096-925D7BEEDF16}">
      <dgm:prSet/>
      <dgm:spPr/>
      <dgm:t>
        <a:bodyPr/>
        <a:lstStyle/>
        <a:p>
          <a:endParaRPr lang="en-US"/>
        </a:p>
      </dgm:t>
    </dgm:pt>
    <dgm:pt modelId="{5D741E99-A1CE-47AD-8449-B1BD2F9B33B5}" type="sibTrans" cxnId="{93D1C612-30DD-43A6-A096-925D7BEEDF16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7618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7863" custLinFactNeighborY="-13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73812" custLinFactNeighborY="-278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5" custScaleY="78952" custLinFactNeighborY="-381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B5506-59D4-4205-B72D-7F4D70D73EE5}" type="pres">
      <dgm:prSet presAssocID="{EC61F38A-05D6-4441-9285-A8BDCD35A03E}" presName="spacer" presStyleCnt="0"/>
      <dgm:spPr/>
    </dgm:pt>
    <dgm:pt modelId="{520DEBED-ABA4-4405-A9C7-DB40F86DAFD3}" type="pres">
      <dgm:prSet presAssocID="{F657ABBB-BDC2-4892-8339-ED2651E98E94}" presName="parentText" presStyleLbl="node1" presStyleIdx="4" presStyleCnt="5" custScaleY="78952" custLinFactNeighborY="-433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15722433-B75E-48EE-8370-BCBF43A71FDA}" type="presOf" srcId="{F657ABBB-BDC2-4892-8339-ED2651E98E94}" destId="{520DEBED-ABA4-4405-A9C7-DB40F86DAFD3}" srcOrd="0" destOrd="0" presId="urn:microsoft.com/office/officeart/2005/8/layout/vList2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93D1C612-30DD-43A6-A096-925D7BEEDF16}" srcId="{D32F8FCF-EDF2-4321-B49C-D5DF3D295B52}" destId="{F657ABBB-BDC2-4892-8339-ED2651E98E94}" srcOrd="4" destOrd="0" parTransId="{B36CF9F0-3D57-45FF-B677-A0F53BED83E3}" sibTransId="{5D741E99-A1CE-47AD-8449-B1BD2F9B33B5}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  <dgm:cxn modelId="{1B8A6142-CF4D-4218-9777-861A3B2341A2}" type="presParOf" srcId="{9FF9BD46-DE44-4B30-80ED-AC3A9E213A06}" destId="{4AFB5506-59D4-4205-B72D-7F4D70D73EE5}" srcOrd="7" destOrd="0" presId="urn:microsoft.com/office/officeart/2005/8/layout/vList2"/>
    <dgm:cxn modelId="{8BA052D2-85BD-4853-8D2F-9116DEA59FEC}" type="presParOf" srcId="{9FF9BD46-DE44-4B30-80ED-AC3A9E213A06}" destId="{520DEBED-ABA4-4405-A9C7-DB40F86DAF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Cho phép tạo cấu trúc rẽ nhánh giống if bậc thang.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vi-VN" sz="1800" dirty="0" smtClean="0"/>
            <a:t>Viết đơn giản hơn </a:t>
          </a:r>
          <a:r>
            <a:rPr lang="vi-VN" sz="1800" dirty="0" err="1" smtClean="0"/>
            <a:t>if</a:t>
          </a:r>
          <a:r>
            <a:rPr lang="vi-VN" sz="1800" dirty="0" smtClean="0"/>
            <a:t> bậc thang.</a:t>
          </a:r>
          <a:endParaRPr lang="en-US" sz="1800" dirty="0"/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0B4A4650-CF9F-4834-8E53-3DC4AC6F6C0E}">
      <dgm:prSet phldrT="[Text]" custT="1"/>
      <dgm:spPr/>
      <dgm:t>
        <a:bodyPr/>
        <a:lstStyle/>
        <a:p>
          <a:r>
            <a:rPr lang="vi-VN" sz="1800" dirty="0" smtClean="0"/>
            <a:t>Giúp </a:t>
          </a:r>
          <a:r>
            <a:rPr lang="en-US" sz="1800" dirty="0" smtClean="0"/>
            <a:t>khối lệnh</a:t>
          </a:r>
          <a:r>
            <a:rPr lang="vi-VN" sz="1800" dirty="0" smtClean="0"/>
            <a:t> dễ đọc hơn.</a:t>
          </a:r>
          <a:endParaRPr lang="en-US" sz="1800" dirty="0"/>
        </a:p>
      </dgm:t>
    </dgm:pt>
    <dgm:pt modelId="{04385435-A0ED-4B43-BCE4-98A81EA618FC}" type="parTrans" cxnId="{A640FD0F-9CE8-4DCB-8A09-F4FC40871522}">
      <dgm:prSet/>
      <dgm:spPr/>
      <dgm:t>
        <a:bodyPr/>
        <a:lstStyle/>
        <a:p>
          <a:endParaRPr lang="en-US" sz="1800"/>
        </a:p>
      </dgm:t>
    </dgm:pt>
    <dgm:pt modelId="{8A478944-4039-4E12-BEDC-47E718907BB1}" type="sibTrans" cxnId="{A640FD0F-9CE8-4DCB-8A09-F4FC40871522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7376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5A5FECB6-0BC6-41D6-827F-189A6E0A107B}" type="pres">
      <dgm:prSet presAssocID="{80CEC051-D73D-4153-992C-DE885F90A715}" presName="parentText" presStyleLbl="node1" presStyleIdx="1" presStyleCnt="3" custScaleY="70166" custLinFactNeighborY="-45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73CA4-B804-43AC-943C-40E9AFCAC744}" type="pres">
      <dgm:prSet presAssocID="{2545E7A6-1DD0-4174-8B54-F63CD2241B39}" presName="spacer" presStyleCnt="0"/>
      <dgm:spPr/>
    </dgm:pt>
    <dgm:pt modelId="{A433AA3F-0F58-4682-AECE-505EA803D2A8}" type="pres">
      <dgm:prSet presAssocID="{0B4A4650-CF9F-4834-8E53-3DC4AC6F6C0E}" presName="parentText" presStyleLbl="node1" presStyleIdx="2" presStyleCnt="3" custScaleY="70166" custLinFactNeighborY="-678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D36B1A-D31F-48F5-9327-0F9AD7B9A186}" type="presOf" srcId="{80CEC051-D73D-4153-992C-DE885F90A715}" destId="{5A5FECB6-0BC6-41D6-827F-189A6E0A107B}" srcOrd="0" destOrd="0" presId="urn:microsoft.com/office/officeart/2005/8/layout/vList2"/>
    <dgm:cxn modelId="{A973B8F3-5DEE-4246-A16A-20B5367C2AFF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640FD0F-9CE8-4DCB-8A09-F4FC40871522}" srcId="{D32F8FCF-EDF2-4321-B49C-D5DF3D295B52}" destId="{0B4A4650-CF9F-4834-8E53-3DC4AC6F6C0E}" srcOrd="2" destOrd="0" parTransId="{04385435-A0ED-4B43-BCE4-98A81EA618FC}" sibTransId="{8A478944-4039-4E12-BEDC-47E718907BB1}"/>
    <dgm:cxn modelId="{AF3A997C-FBB9-405A-BEF2-EC5EA01241EB}" srcId="{D32F8FCF-EDF2-4321-B49C-D5DF3D295B52}" destId="{80CEC051-D73D-4153-992C-DE885F90A715}" srcOrd="1" destOrd="0" parTransId="{33D79060-E51F-43DF-92E7-A6DF18225933}" sibTransId="{2545E7A6-1DD0-4174-8B54-F63CD2241B39}"/>
    <dgm:cxn modelId="{B7896D77-FA36-4FA0-8BAB-5AF83E5F3E9A}" type="presOf" srcId="{4E1CD5B7-2CF3-44AA-979B-6F420433627D}" destId="{388723AB-37EB-4EC2-B7B0-759657273835}" srcOrd="0" destOrd="0" presId="urn:microsoft.com/office/officeart/2005/8/layout/vList2"/>
    <dgm:cxn modelId="{33811311-3DA6-4C7D-9EA6-5EE2900EB526}" type="presOf" srcId="{0B4A4650-CF9F-4834-8E53-3DC4AC6F6C0E}" destId="{A433AA3F-0F58-4682-AECE-505EA803D2A8}" srcOrd="0" destOrd="0" presId="urn:microsoft.com/office/officeart/2005/8/layout/vList2"/>
    <dgm:cxn modelId="{841F9F8D-1851-4523-80F3-CE1150D38AF0}" type="presParOf" srcId="{9FF9BD46-DE44-4B30-80ED-AC3A9E213A06}" destId="{388723AB-37EB-4EC2-B7B0-759657273835}" srcOrd="0" destOrd="0" presId="urn:microsoft.com/office/officeart/2005/8/layout/vList2"/>
    <dgm:cxn modelId="{01C24467-A629-49BE-AF6B-41AC2ACCC89E}" type="presParOf" srcId="{9FF9BD46-DE44-4B30-80ED-AC3A9E213A06}" destId="{840554CF-7206-48E6-9F76-055ADB387243}" srcOrd="1" destOrd="0" presId="urn:microsoft.com/office/officeart/2005/8/layout/vList2"/>
    <dgm:cxn modelId="{3248BFDD-0F8C-458E-B4B6-3CFBCEC0613D}" type="presParOf" srcId="{9FF9BD46-DE44-4B30-80ED-AC3A9E213A06}" destId="{5A5FECB6-0BC6-41D6-827F-189A6E0A107B}" srcOrd="2" destOrd="0" presId="urn:microsoft.com/office/officeart/2005/8/layout/vList2"/>
    <dgm:cxn modelId="{C3DB0D90-F97E-44A9-B1F8-E68557E7371B}" type="presParOf" srcId="{9FF9BD46-DE44-4B30-80ED-AC3A9E213A06}" destId="{59773CA4-B804-43AC-943C-40E9AFCAC744}" srcOrd="3" destOrd="0" presId="urn:microsoft.com/office/officeart/2005/8/layout/vList2"/>
    <dgm:cxn modelId="{E0B00E95-31D5-4E68-88F5-E2C98A20EFE0}" type="presParOf" srcId="{9FF9BD46-DE44-4B30-80ED-AC3A9E213A06}" destId="{A433AA3F-0F58-4682-AECE-505EA803D2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Toán tử một ngôi - Thao tác trên 1 toán hạng.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/>
            <a:t>Toán tử hai ngôi - Thao tác trên 2 toán hạng.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 smtClean="0"/>
            <a:t>Toán tử ba ngôi - Thao tác trên 3 toán hạng.</a:t>
          </a:r>
          <a:endParaRPr lang="en-US" sz="18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7414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57863" custLinFactNeighborY="-491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60342" custLinFactNeighborY="-398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C74444F-8974-4E04-A631-B01DAF6CFC14}" type="presOf" srcId="{D32F8FCF-EDF2-4321-B49C-D5DF3D295B52}" destId="{9FF9BD46-DE44-4B30-80ED-AC3A9E213A06}" srcOrd="0" destOrd="0" presId="urn:microsoft.com/office/officeart/2005/8/layout/vList2"/>
    <dgm:cxn modelId="{33E5C42F-3CDC-484E-92B8-87342DCB0B6C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A2A0348-1E3A-4EB4-8109-17D0C5FAD233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41F65A4-02D1-4F7B-9465-7C5828B7292D}" type="presOf" srcId="{562882C0-AB97-4E3B-8D46-8E574B04BE56}" destId="{A6445519-E36D-458F-8F29-D286534B965D}" srcOrd="0" destOrd="0" presId="urn:microsoft.com/office/officeart/2005/8/layout/vList2"/>
    <dgm:cxn modelId="{B6B0062A-A7B8-414F-8516-4640CD01E923}" type="presParOf" srcId="{9FF9BD46-DE44-4B30-80ED-AC3A9E213A06}" destId="{388723AB-37EB-4EC2-B7B0-759657273835}" srcOrd="0" destOrd="0" presId="urn:microsoft.com/office/officeart/2005/8/layout/vList2"/>
    <dgm:cxn modelId="{0FB836A3-03E1-40FF-9ADE-CB02A7DC3090}" type="presParOf" srcId="{9FF9BD46-DE44-4B30-80ED-AC3A9E213A06}" destId="{D877BAB3-7DBF-46AB-A039-BE8C107F0C8C}" srcOrd="1" destOrd="0" presId="urn:microsoft.com/office/officeart/2005/8/layout/vList2"/>
    <dgm:cxn modelId="{1970950F-4D8F-496F-8F26-466240D5FC51}" type="presParOf" srcId="{9FF9BD46-DE44-4B30-80ED-AC3A9E213A06}" destId="{0256FAD6-365E-4CAB-8266-8CECC71F7F52}" srcOrd="2" destOrd="0" presId="urn:microsoft.com/office/officeart/2005/8/layout/vList2"/>
    <dgm:cxn modelId="{04390E45-1B72-4025-B6E3-430A9341E832}" type="presParOf" srcId="{9FF9BD46-DE44-4B30-80ED-AC3A9E213A06}" destId="{C88DBDBC-73BA-40D4-ACAA-61468FA8920B}" srcOrd="3" destOrd="0" presId="urn:microsoft.com/office/officeart/2005/8/layout/vList2"/>
    <dgm:cxn modelId="{AC44B0D4-A38C-49D3-9CA0-30D3802A141F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Là các toán tử nhị phân.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/>
            <a:t>Thực thi các thao tác tính toán số học.</a:t>
          </a:r>
          <a:endParaRPr lang="en-US" sz="1800" dirty="0"/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 smtClean="0"/>
            <a:t>Vị trí xuất hiện là ở giữa hai toán hạng.</a:t>
          </a:r>
          <a:endParaRPr lang="en-US" sz="1800" dirty="0"/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58980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3" custScaleY="45302" custLinFactNeighborY="-346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3" custScaleY="67068" custLinFactNeighborY="-393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83339C51-5380-44D4-A980-2D60F1F21815}" type="presOf" srcId="{D32F8FCF-EDF2-4321-B49C-D5DF3D295B52}" destId="{9FF9BD46-DE44-4B30-80ED-AC3A9E213A06}" srcOrd="0" destOrd="0" presId="urn:microsoft.com/office/officeart/2005/8/layout/vList2"/>
    <dgm:cxn modelId="{DBCD1EC3-D7CB-4FCB-9E83-D9475F5BFE0B}" type="presOf" srcId="{4E1CD5B7-2CF3-44AA-979B-6F420433627D}" destId="{388723AB-37EB-4EC2-B7B0-759657273835}" srcOrd="0" destOrd="0" presId="urn:microsoft.com/office/officeart/2005/8/layout/vList2"/>
    <dgm:cxn modelId="{E5158C2C-A811-4825-BEAA-D5E4F125E52A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8EE0238-FDC0-4586-B49B-96773604E201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5F13047D-3807-4AD7-B3F9-5BED202FEDA9}" type="presParOf" srcId="{9FF9BD46-DE44-4B30-80ED-AC3A9E213A06}" destId="{388723AB-37EB-4EC2-B7B0-759657273835}" srcOrd="0" destOrd="0" presId="urn:microsoft.com/office/officeart/2005/8/layout/vList2"/>
    <dgm:cxn modelId="{4DD0A2D4-148A-4952-8DBD-E63FC6CECF0E}" type="presParOf" srcId="{9FF9BD46-DE44-4B30-80ED-AC3A9E213A06}" destId="{D877BAB3-7DBF-46AB-A039-BE8C107F0C8C}" srcOrd="1" destOrd="0" presId="urn:microsoft.com/office/officeart/2005/8/layout/vList2"/>
    <dgm:cxn modelId="{04B733A2-C801-4A8A-A419-937528814614}" type="presParOf" srcId="{9FF9BD46-DE44-4B30-80ED-AC3A9E213A06}" destId="{0256FAD6-365E-4CAB-8266-8CECC71F7F52}" srcOrd="2" destOrd="0" presId="urn:microsoft.com/office/officeart/2005/8/layout/vList2"/>
    <dgm:cxn modelId="{33D79A62-06AD-4389-8895-7AF7A7E7CADF}" type="presParOf" srcId="{9FF9BD46-DE44-4B30-80ED-AC3A9E213A06}" destId="{C88DBDBC-73BA-40D4-ACAA-61468FA8920B}" srcOrd="3" destOrd="0" presId="urn:microsoft.com/office/officeart/2005/8/layout/vList2"/>
    <dgm:cxn modelId="{9D4F11FF-4899-41BF-9827-A42C6F85E8A5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600" dirty="0" smtClean="0"/>
            <a:t>Là các toán tử một ngôi.</a:t>
          </a:r>
          <a:endParaRPr lang="en-US" sz="16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600" dirty="0" smtClean="0"/>
            <a:t>Toán tử (++) tăng giá trị lên 1, còn toán tử (--) giảm giá trị đi 1.</a:t>
          </a:r>
          <a:endParaRPr lang="en-US" sz="1600" dirty="0"/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6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600"/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vi-VN" sz="1600" dirty="0" smtClean="0"/>
            <a:t>Các toán tử này có thể đặt trước hoặc sau toán hạng.</a:t>
          </a:r>
          <a:endParaRPr lang="en-US" sz="1600" dirty="0"/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6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600"/>
        </a:p>
      </dgm:t>
    </dgm:pt>
    <dgm:pt modelId="{D19FBA86-B8AF-4D3C-8C21-05FBAD783324}">
      <dgm:prSet phldrT="[Text]" custT="1"/>
      <dgm:spPr/>
      <dgm:t>
        <a:bodyPr/>
        <a:lstStyle/>
        <a:p>
          <a:r>
            <a:rPr lang="vi-VN" sz="1600" dirty="0" smtClean="0"/>
            <a:t>Nếu đặt trước được gọi là toán tử tiền tính (tính trước), nếu đặt sau gọi là hậu tính (tính sau).</a:t>
          </a:r>
          <a:endParaRPr lang="en-US" sz="1600" dirty="0"/>
        </a:p>
      </dgm:t>
    </dgm:pt>
    <dgm:pt modelId="{4C05BE58-4083-4C33-9568-E3E2A371A838}" type="parTrans" cxnId="{02B69765-CB6A-4247-8DBC-DB5D6DA135AE}">
      <dgm:prSet/>
      <dgm:spPr/>
      <dgm:t>
        <a:bodyPr/>
        <a:lstStyle/>
        <a:p>
          <a:endParaRPr lang="en-US" sz="1600"/>
        </a:p>
      </dgm:t>
    </dgm:pt>
    <dgm:pt modelId="{5CCA5D1A-2EC8-4DB6-AA3B-78D430CAB9FE}" type="sibTrans" cxnId="{02B69765-CB6A-4247-8DBC-DB5D6DA135AE}">
      <dgm:prSet/>
      <dgm:spPr/>
      <dgm:t>
        <a:bodyPr/>
        <a:lstStyle/>
        <a:p>
          <a:endParaRPr lang="en-US" sz="16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450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4" custScaleY="52589" custLinFactNeighborY="-153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5A5FECB6-0BC6-41D6-827F-189A6E0A107B}" type="pres">
      <dgm:prSet presAssocID="{80CEC051-D73D-4153-992C-DE885F90A715}" presName="parentText" presStyleLbl="node1" presStyleIdx="2" presStyleCnt="4" custScaleY="46346" custLinFactNeighborY="-153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35A90-F971-4864-BC99-6CF818361B0D}" type="pres">
      <dgm:prSet presAssocID="{2545E7A6-1DD0-4174-8B54-F63CD2241B39}" presName="spacer" presStyleCnt="0"/>
      <dgm:spPr/>
    </dgm:pt>
    <dgm:pt modelId="{F0D8E44F-F192-4BD4-8F58-14E93CE4941E}" type="pres">
      <dgm:prSet presAssocID="{D19FBA86-B8AF-4D3C-8C21-05FBAD783324}" presName="parentText" presStyleLbl="node1" presStyleIdx="3" presStyleCnt="4" custScaleY="62584" custLinFactNeighborY="-410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A2BB0B80-A6DC-4918-8FBC-F7A0474F8C59}" type="presOf" srcId="{80CEC051-D73D-4153-992C-DE885F90A715}" destId="{5A5FECB6-0BC6-41D6-827F-189A6E0A107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032F72B-197A-415A-869E-2DD04F7BD3C7}" type="presOf" srcId="{D19FBA86-B8AF-4D3C-8C21-05FBAD783324}" destId="{F0D8E44F-F192-4BD4-8F58-14E93CE4941E}" srcOrd="0" destOrd="0" presId="urn:microsoft.com/office/officeart/2005/8/layout/vList2"/>
    <dgm:cxn modelId="{6EE9054F-61B8-48ED-8054-D8AF755CB21F}" type="presOf" srcId="{4E1CD5B7-2CF3-44AA-979B-6F420433627D}" destId="{388723AB-37EB-4EC2-B7B0-759657273835}" srcOrd="0" destOrd="0" presId="urn:microsoft.com/office/officeart/2005/8/layout/vList2"/>
    <dgm:cxn modelId="{AF3A997C-FBB9-405A-BEF2-EC5EA01241EB}" srcId="{D32F8FCF-EDF2-4321-B49C-D5DF3D295B52}" destId="{80CEC051-D73D-4153-992C-DE885F90A715}" srcOrd="2" destOrd="0" parTransId="{33D79060-E51F-43DF-92E7-A6DF18225933}" sibTransId="{2545E7A6-1DD0-4174-8B54-F63CD2241B39}"/>
    <dgm:cxn modelId="{27E666EA-BCA2-4C54-AB4A-543EB951362A}" type="presOf" srcId="{D32F8FCF-EDF2-4321-B49C-D5DF3D295B52}" destId="{9FF9BD46-DE44-4B30-80ED-AC3A9E213A06}" srcOrd="0" destOrd="0" presId="urn:microsoft.com/office/officeart/2005/8/layout/vList2"/>
    <dgm:cxn modelId="{02B69765-CB6A-4247-8DBC-DB5D6DA135AE}" srcId="{D32F8FCF-EDF2-4321-B49C-D5DF3D295B52}" destId="{D19FBA86-B8AF-4D3C-8C21-05FBAD783324}" srcOrd="3" destOrd="0" parTransId="{4C05BE58-4083-4C33-9568-E3E2A371A838}" sibTransId="{5CCA5D1A-2EC8-4DB6-AA3B-78D430CAB9FE}"/>
    <dgm:cxn modelId="{CC531A3D-8568-4FB3-ACFD-7CF5DA8132D1}" type="presOf" srcId="{CA7A1361-B9C6-48CC-8108-C8DF81913C68}" destId="{0C571DEC-BED2-40D9-8AFF-168AE829B055}" srcOrd="0" destOrd="0" presId="urn:microsoft.com/office/officeart/2005/8/layout/vList2"/>
    <dgm:cxn modelId="{5FD364C0-12F8-453D-8B2B-1CD1AF64AC3E}" type="presParOf" srcId="{9FF9BD46-DE44-4B30-80ED-AC3A9E213A06}" destId="{388723AB-37EB-4EC2-B7B0-759657273835}" srcOrd="0" destOrd="0" presId="urn:microsoft.com/office/officeart/2005/8/layout/vList2"/>
    <dgm:cxn modelId="{62984921-B0BB-4F00-96AE-C9273888C2D2}" type="presParOf" srcId="{9FF9BD46-DE44-4B30-80ED-AC3A9E213A06}" destId="{840554CF-7206-48E6-9F76-055ADB387243}" srcOrd="1" destOrd="0" presId="urn:microsoft.com/office/officeart/2005/8/layout/vList2"/>
    <dgm:cxn modelId="{59C07CD9-4FA6-44D4-A523-9DC2D1E651B5}" type="presParOf" srcId="{9FF9BD46-DE44-4B30-80ED-AC3A9E213A06}" destId="{0C571DEC-BED2-40D9-8AFF-168AE829B055}" srcOrd="2" destOrd="0" presId="urn:microsoft.com/office/officeart/2005/8/layout/vList2"/>
    <dgm:cxn modelId="{BAF73C02-BDCC-4D8B-B54C-5C1489EF9B79}" type="presParOf" srcId="{9FF9BD46-DE44-4B30-80ED-AC3A9E213A06}" destId="{E4C9B28E-019F-44A3-9A39-B1518A26C330}" srcOrd="3" destOrd="0" presId="urn:microsoft.com/office/officeart/2005/8/layout/vList2"/>
    <dgm:cxn modelId="{4CF93545-D031-470A-ADF5-AC1613C33C54}" type="presParOf" srcId="{9FF9BD46-DE44-4B30-80ED-AC3A9E213A06}" destId="{5A5FECB6-0BC6-41D6-827F-189A6E0A107B}" srcOrd="4" destOrd="0" presId="urn:microsoft.com/office/officeart/2005/8/layout/vList2"/>
    <dgm:cxn modelId="{E91757AF-522A-468C-832A-4E1B73C5476B}" type="presParOf" srcId="{9FF9BD46-DE44-4B30-80ED-AC3A9E213A06}" destId="{16335A90-F971-4864-BC99-6CF818361B0D}" srcOrd="5" destOrd="0" presId="urn:microsoft.com/office/officeart/2005/8/layout/vList2"/>
    <dgm:cxn modelId="{60813C28-8B24-4687-B6DB-EC1DAA59CF71}" type="presParOf" srcId="{9FF9BD46-DE44-4B30-80ED-AC3A9E213A06}" destId="{F0D8E44F-F192-4BD4-8F58-14E93CE494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Là toán tử nhị phân để so sánh hai toán hạng.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 smtClean="0"/>
            <a:t>Trả về kết quả là một giá trị true hoặc false.</a:t>
          </a:r>
          <a:endParaRPr lang="en-US" sz="1800" dirty="0"/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80CEC051-D73D-4153-992C-DE885F90A715}">
      <dgm:prSet phldrT="[Text]" custT="1"/>
      <dgm:spPr/>
      <dgm:t>
        <a:bodyPr/>
        <a:lstStyle/>
        <a:p>
          <a:r>
            <a:rPr lang="vi-VN" sz="1800" dirty="0" smtClean="0"/>
            <a:t>Biểu thức có chứa toán tử so sánh được gọi là biểu thức điều kiện.</a:t>
          </a:r>
          <a:endParaRPr lang="en-US" sz="1800" dirty="0"/>
        </a:p>
      </dgm:t>
    </dgm:pt>
    <dgm:pt modelId="{33D79060-E51F-43DF-92E7-A6DF18225933}" type="parTrans" cxnId="{AF3A997C-FBB9-405A-BEF2-EC5EA01241EB}">
      <dgm:prSet/>
      <dgm:spPr/>
      <dgm:t>
        <a:bodyPr/>
        <a:lstStyle/>
        <a:p>
          <a:endParaRPr lang="en-US" sz="1800"/>
        </a:p>
      </dgm:t>
    </dgm:pt>
    <dgm:pt modelId="{2545E7A6-1DD0-4174-8B54-F63CD2241B39}" type="sibTrans" cxnId="{AF3A997C-FBB9-405A-BEF2-EC5EA01241EB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450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3" custScaleY="52589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5A5FECB6-0BC6-41D6-827F-189A6E0A107B}" type="pres">
      <dgm:prSet presAssocID="{80CEC051-D73D-4153-992C-DE885F90A715}" presName="parentText" presStyleLbl="node1" presStyleIdx="2" presStyleCnt="3" custScaleY="46346" custLinFactNeighborY="-494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32948A-BC02-485D-8FF7-DA8C9BFD1C78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BFD1BB5-7C4C-43DB-9368-C9AACD547056}" type="presOf" srcId="{CA7A1361-B9C6-48CC-8108-C8DF81913C68}" destId="{0C571DEC-BED2-40D9-8AFF-168AE829B055}" srcOrd="0" destOrd="0" presId="urn:microsoft.com/office/officeart/2005/8/layout/vList2"/>
    <dgm:cxn modelId="{5A008393-DC5A-4BD6-9DA8-87F2A01BC1F3}" type="presOf" srcId="{D32F8FCF-EDF2-4321-B49C-D5DF3D295B52}" destId="{9FF9BD46-DE44-4B30-80ED-AC3A9E213A06}" srcOrd="0" destOrd="0" presId="urn:microsoft.com/office/officeart/2005/8/layout/vList2"/>
    <dgm:cxn modelId="{AF3A997C-FBB9-405A-BEF2-EC5EA01241EB}" srcId="{D32F8FCF-EDF2-4321-B49C-D5DF3D295B52}" destId="{80CEC051-D73D-4153-992C-DE885F90A715}" srcOrd="2" destOrd="0" parTransId="{33D79060-E51F-43DF-92E7-A6DF18225933}" sibTransId="{2545E7A6-1DD0-4174-8B54-F63CD2241B39}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4CCC5491-C02F-4BCF-9D6D-0A361FD064D5}" type="presOf" srcId="{80CEC051-D73D-4153-992C-DE885F90A715}" destId="{5A5FECB6-0BC6-41D6-827F-189A6E0A107B}" srcOrd="0" destOrd="0" presId="urn:microsoft.com/office/officeart/2005/8/layout/vList2"/>
    <dgm:cxn modelId="{F8FAC150-82DB-45DC-BDE5-0AA45C1F0B42}" type="presParOf" srcId="{9FF9BD46-DE44-4B30-80ED-AC3A9E213A06}" destId="{388723AB-37EB-4EC2-B7B0-759657273835}" srcOrd="0" destOrd="0" presId="urn:microsoft.com/office/officeart/2005/8/layout/vList2"/>
    <dgm:cxn modelId="{AF247E3E-BFC6-4C37-95CE-D0A52FD267DF}" type="presParOf" srcId="{9FF9BD46-DE44-4B30-80ED-AC3A9E213A06}" destId="{840554CF-7206-48E6-9F76-055ADB387243}" srcOrd="1" destOrd="0" presId="urn:microsoft.com/office/officeart/2005/8/layout/vList2"/>
    <dgm:cxn modelId="{B68905B1-17D5-4D9C-8123-67AE39E75420}" type="presParOf" srcId="{9FF9BD46-DE44-4B30-80ED-AC3A9E213A06}" destId="{0C571DEC-BED2-40D9-8AFF-168AE829B055}" srcOrd="2" destOrd="0" presId="urn:microsoft.com/office/officeart/2005/8/layout/vList2"/>
    <dgm:cxn modelId="{2BF61A5C-285E-4B70-8E3B-03E4F92C454A}" type="presParOf" srcId="{9FF9BD46-DE44-4B30-80ED-AC3A9E213A06}" destId="{E4C9B28E-019F-44A3-9A39-B1518A26C330}" srcOrd="3" destOrd="0" presId="urn:microsoft.com/office/officeart/2005/8/layout/vList2"/>
    <dgm:cxn modelId="{CB0CE650-9714-4D68-BBBF-F4F586EECDEC}" type="presParOf" srcId="{9FF9BD46-DE44-4B30-80ED-AC3A9E213A06}" destId="{5A5FECB6-0BC6-41D6-827F-189A6E0A10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Là toán tử nhị phân thực thi phép tính logic.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 smtClean="0"/>
            <a:t>Trả về kết quả là true hoặc false.</a:t>
          </a:r>
          <a:endParaRPr lang="en-US" sz="1800" dirty="0"/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4502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2" custScaleY="52589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B13B7A-7DC7-48DA-8494-B5DDDB3F9886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B45E55E-BC0F-4C85-AC66-C29CFADDD0AE}" type="presOf" srcId="{CA7A1361-B9C6-48CC-8108-C8DF81913C68}" destId="{0C571DEC-BED2-40D9-8AFF-168AE829B055}" srcOrd="0" destOrd="0" presId="urn:microsoft.com/office/officeart/2005/8/layout/vList2"/>
    <dgm:cxn modelId="{0C1A40A1-FBE3-446A-B6FF-6A02375A54CC}" type="presOf" srcId="{4E1CD5B7-2CF3-44AA-979B-6F420433627D}" destId="{388723AB-37EB-4EC2-B7B0-759657273835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F8D53CFE-A413-48E4-8B2F-91DE147B04D8}" type="presParOf" srcId="{9FF9BD46-DE44-4B30-80ED-AC3A9E213A06}" destId="{388723AB-37EB-4EC2-B7B0-759657273835}" srcOrd="0" destOrd="0" presId="urn:microsoft.com/office/officeart/2005/8/layout/vList2"/>
    <dgm:cxn modelId="{98E29813-672A-4A5A-A1C8-D469F9331155}" type="presParOf" srcId="{9FF9BD46-DE44-4B30-80ED-AC3A9E213A06}" destId="{840554CF-7206-48E6-9F76-055ADB387243}" srcOrd="1" destOrd="0" presId="urn:microsoft.com/office/officeart/2005/8/layout/vList2"/>
    <dgm:cxn modelId="{5476F38C-C97D-4AE1-9EBE-395D5A656CF5}" type="presParOf" srcId="{9FF9BD46-DE44-4B30-80ED-AC3A9E213A06}" destId="{0C571DEC-BED2-40D9-8AFF-168AE829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Toán tử (=) gán giá trị của toán hạng bên phải cho biến ở bên trái của toán tử.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en-US" sz="1800" dirty="0" smtClean="0"/>
            <a:t>Có thể kết hợp phép tính số học viết sát bên trái của toán tử.</a:t>
          </a:r>
          <a:endParaRPr lang="en-US" sz="1800" dirty="0"/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6045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2" custScaleY="67924" custLinFactNeighborY="-375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62E9770-9762-4B34-89D3-DADEFB28537B}" type="presOf" srcId="{D32F8FCF-EDF2-4321-B49C-D5DF3D295B52}" destId="{9FF9BD46-DE44-4B30-80ED-AC3A9E213A06}" srcOrd="0" destOrd="0" presId="urn:microsoft.com/office/officeart/2005/8/layout/vList2"/>
    <dgm:cxn modelId="{7F9B35FF-E17D-425C-89B3-68ADED7534A6}" type="presOf" srcId="{CA7A1361-B9C6-48CC-8108-C8DF81913C68}" destId="{0C571DEC-BED2-40D9-8AFF-168AE829B055}" srcOrd="0" destOrd="0" presId="urn:microsoft.com/office/officeart/2005/8/layout/vList2"/>
    <dgm:cxn modelId="{7FD8EEBB-8DFA-4F48-8E60-D98CFAC281B9}" type="presOf" srcId="{4E1CD5B7-2CF3-44AA-979B-6F420433627D}" destId="{388723AB-37EB-4EC2-B7B0-759657273835}" srcOrd="0" destOrd="0" presId="urn:microsoft.com/office/officeart/2005/8/layout/vList2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CE4CAB80-D2D9-467B-8BAD-EC98C1217B7D}" type="presParOf" srcId="{9FF9BD46-DE44-4B30-80ED-AC3A9E213A06}" destId="{388723AB-37EB-4EC2-B7B0-759657273835}" srcOrd="0" destOrd="0" presId="urn:microsoft.com/office/officeart/2005/8/layout/vList2"/>
    <dgm:cxn modelId="{C0E0F643-A24C-4769-862B-752AB9170D16}" type="presParOf" srcId="{9FF9BD46-DE44-4B30-80ED-AC3A9E213A06}" destId="{840554CF-7206-48E6-9F76-055ADB387243}" srcOrd="1" destOrd="0" presId="urn:microsoft.com/office/officeart/2005/8/layout/vList2"/>
    <dgm:cxn modelId="{761D0F3C-BB8D-4CF5-8FC1-0135EC32AECD}" type="presParOf" srcId="{9FF9BD46-DE44-4B30-80ED-AC3A9E213A06}" destId="{0C571DEC-BED2-40D9-8AFF-168AE829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smtClean="0"/>
            <a:t>Cho phép sử dụng các phép toán logic trên các bít.</a:t>
          </a:r>
          <a:endParaRPr lang="en-US" sz="1800" dirty="0"/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A7A1361-B9C6-48CC-8108-C8DF81913C68}">
      <dgm:prSet phldrT="[Text]" custT="1"/>
      <dgm:spPr/>
      <dgm:t>
        <a:bodyPr/>
        <a:lstStyle/>
        <a:p>
          <a:r>
            <a:rPr lang="fr-FR" sz="1800" dirty="0" smtClean="0"/>
            <a:t>Bít 0 được coi là </a:t>
          </a:r>
          <a:r>
            <a:rPr lang="fr-FR" sz="1800" dirty="0" err="1" smtClean="0"/>
            <a:t>true</a:t>
          </a:r>
          <a:r>
            <a:rPr lang="fr-FR" sz="1800" dirty="0" smtClean="0"/>
            <a:t>.</a:t>
          </a:r>
          <a:endParaRPr lang="en-US" sz="1800" dirty="0"/>
        </a:p>
      </dgm:t>
    </dgm:pt>
    <dgm:pt modelId="{A4584EEC-488A-434D-A741-124666673306}" type="parTrans" cxnId="{B0A2F2B0-DB15-4D5C-9C05-DB583C7B72F4}">
      <dgm:prSet/>
      <dgm:spPr/>
      <dgm:t>
        <a:bodyPr/>
        <a:lstStyle/>
        <a:p>
          <a:endParaRPr lang="en-US" sz="1800"/>
        </a:p>
      </dgm:t>
    </dgm:pt>
    <dgm:pt modelId="{F5AB466A-E8A9-47F2-89A5-36488258F7BE}" type="sibTrans" cxnId="{B0A2F2B0-DB15-4D5C-9C05-DB583C7B72F4}">
      <dgm:prSet/>
      <dgm:spPr/>
      <dgm:t>
        <a:bodyPr/>
        <a:lstStyle/>
        <a:p>
          <a:endParaRPr lang="en-US" sz="1800"/>
        </a:p>
      </dgm:t>
    </dgm:pt>
    <dgm:pt modelId="{6B44A73B-1679-4893-8DE3-BCC5C2D04ACF}">
      <dgm:prSet phldrT="[Text]" custT="1"/>
      <dgm:spPr/>
      <dgm:t>
        <a:bodyPr/>
        <a:lstStyle/>
        <a:p>
          <a:r>
            <a:rPr lang="fr-FR" sz="1800" dirty="0" smtClean="0"/>
            <a:t>Bít 1 được coi là false.</a:t>
          </a:r>
          <a:endParaRPr lang="en-US" sz="1800" dirty="0"/>
        </a:p>
      </dgm:t>
    </dgm:pt>
    <dgm:pt modelId="{B9CA23D3-42DC-4D57-A2D2-522C56D3F772}" type="parTrans" cxnId="{AD0723AC-094C-4532-B6AD-641741319F60}">
      <dgm:prSet/>
      <dgm:spPr/>
      <dgm:t>
        <a:bodyPr/>
        <a:lstStyle/>
        <a:p>
          <a:endParaRPr lang="en-US" sz="1800"/>
        </a:p>
      </dgm:t>
    </dgm:pt>
    <dgm:pt modelId="{991CB93D-9050-45B7-B01A-6FA1A05F6C0E}" type="sibTrans" cxnId="{AD0723AC-094C-4532-B6AD-641741319F60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045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554CF-7206-48E6-9F76-055ADB387243}" type="pres">
      <dgm:prSet presAssocID="{2809EA95-811D-4B67-9AD8-C4A1090D9C07}" presName="spacer" presStyleCnt="0"/>
      <dgm:spPr/>
    </dgm:pt>
    <dgm:pt modelId="{0C571DEC-BED2-40D9-8AFF-168AE829B055}" type="pres">
      <dgm:prSet presAssocID="{CA7A1361-B9C6-48CC-8108-C8DF81913C68}" presName="parentText" presStyleLbl="node1" presStyleIdx="1" presStyleCnt="3" custScaleY="67924" custLinFactNeighborY="-375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9B28E-019F-44A3-9A39-B1518A26C330}" type="pres">
      <dgm:prSet presAssocID="{F5AB466A-E8A9-47F2-89A5-36488258F7BE}" presName="spacer" presStyleCnt="0"/>
      <dgm:spPr/>
    </dgm:pt>
    <dgm:pt modelId="{1DF921F1-D4F9-41A9-BCA2-F2B9434B5B62}" type="pres">
      <dgm:prSet presAssocID="{6B44A73B-1679-4893-8DE3-BCC5C2D04ACF}" presName="parentText" presStyleLbl="node1" presStyleIdx="2" presStyleCnt="3" custScaleY="90835" custLinFactNeighborY="-615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2C8A56-65CE-4451-B953-A980D6951D93}" type="presOf" srcId="{4E1CD5B7-2CF3-44AA-979B-6F420433627D}" destId="{388723AB-37EB-4EC2-B7B0-759657273835}" srcOrd="0" destOrd="0" presId="urn:microsoft.com/office/officeart/2005/8/layout/vList2"/>
    <dgm:cxn modelId="{189FB5E2-EDB1-4C15-8856-A16E89BC99E2}" type="presOf" srcId="{D32F8FCF-EDF2-4321-B49C-D5DF3D295B52}" destId="{9FF9BD46-DE44-4B30-80ED-AC3A9E213A06}" srcOrd="0" destOrd="0" presId="urn:microsoft.com/office/officeart/2005/8/layout/vList2"/>
    <dgm:cxn modelId="{AD0723AC-094C-4532-B6AD-641741319F60}" srcId="{D32F8FCF-EDF2-4321-B49C-D5DF3D295B52}" destId="{6B44A73B-1679-4893-8DE3-BCC5C2D04ACF}" srcOrd="2" destOrd="0" parTransId="{B9CA23D3-42DC-4D57-A2D2-522C56D3F772}" sibTransId="{991CB93D-9050-45B7-B01A-6FA1A05F6C0E}"/>
    <dgm:cxn modelId="{B0A2F2B0-DB15-4D5C-9C05-DB583C7B72F4}" srcId="{D32F8FCF-EDF2-4321-B49C-D5DF3D295B52}" destId="{CA7A1361-B9C6-48CC-8108-C8DF81913C68}" srcOrd="1" destOrd="0" parTransId="{A4584EEC-488A-434D-A741-124666673306}" sibTransId="{F5AB466A-E8A9-47F2-89A5-36488258F7B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3D6E3AD-A143-42A8-B8C3-686CDA700BB9}" type="presOf" srcId="{6B44A73B-1679-4893-8DE3-BCC5C2D04ACF}" destId="{1DF921F1-D4F9-41A9-BCA2-F2B9434B5B62}" srcOrd="0" destOrd="0" presId="urn:microsoft.com/office/officeart/2005/8/layout/vList2"/>
    <dgm:cxn modelId="{092BFD5D-E621-43F4-8F28-F2E5FB951620}" type="presOf" srcId="{CA7A1361-B9C6-48CC-8108-C8DF81913C68}" destId="{0C571DEC-BED2-40D9-8AFF-168AE829B055}" srcOrd="0" destOrd="0" presId="urn:microsoft.com/office/officeart/2005/8/layout/vList2"/>
    <dgm:cxn modelId="{B8E52598-2F56-42D9-B634-539489CC83FC}" type="presParOf" srcId="{9FF9BD46-DE44-4B30-80ED-AC3A9E213A06}" destId="{388723AB-37EB-4EC2-B7B0-759657273835}" srcOrd="0" destOrd="0" presId="urn:microsoft.com/office/officeart/2005/8/layout/vList2"/>
    <dgm:cxn modelId="{D2D884CE-71D8-4BAB-BC0C-82502FAC9D61}" type="presParOf" srcId="{9FF9BD46-DE44-4B30-80ED-AC3A9E213A06}" destId="{840554CF-7206-48E6-9F76-055ADB387243}" srcOrd="1" destOrd="0" presId="urn:microsoft.com/office/officeart/2005/8/layout/vList2"/>
    <dgm:cxn modelId="{7C8F26B7-2F98-4204-9C00-E0D1B05B3C9E}" type="presParOf" srcId="{9FF9BD46-DE44-4B30-80ED-AC3A9E213A06}" destId="{0C571DEC-BED2-40D9-8AFF-168AE829B055}" srcOrd="2" destOrd="0" presId="urn:microsoft.com/office/officeart/2005/8/layout/vList2"/>
    <dgm:cxn modelId="{D376D8CE-653C-4649-BE1A-C532C32B810C}" type="presParOf" srcId="{9FF9BD46-DE44-4B30-80ED-AC3A9E213A06}" destId="{E4C9B28E-019F-44A3-9A39-B1518A26C330}" srcOrd="3" destOrd="0" presId="urn:microsoft.com/office/officeart/2005/8/layout/vList2"/>
    <dgm:cxn modelId="{E08BED62-D318-4288-A22F-8DB5CAB4825F}" type="presParOf" srcId="{9FF9BD46-DE44-4B30-80ED-AC3A9E213A06}" destId="{1DF921F1-D4F9-41A9-BCA2-F2B9434B5B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9619"/>
          <a:ext cx="8382000" cy="788583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Toán tử thể hiện thao tác thực thi trên các giá trị của biến và biểu thức.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495" y="88114"/>
        <a:ext cx="8305010" cy="711593"/>
      </dsp:txXfrm>
    </dsp:sp>
    <dsp:sp modelId="{0256FAD6-365E-4CAB-8266-8CECC71F7F52}">
      <dsp:nvSpPr>
        <dsp:cNvPr id="0" name=""/>
        <dsp:cNvSpPr/>
      </dsp:nvSpPr>
      <dsp:spPr>
        <a:xfrm>
          <a:off x="0" y="1096060"/>
          <a:ext cx="8382000" cy="808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JavaScript cung cấp nhiều loại toán tử khác nhau giúp thực thi các tính toán và phép tích phức tạp.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489" y="1135549"/>
        <a:ext cx="8303022" cy="729962"/>
      </dsp:txXfrm>
    </dsp:sp>
    <dsp:sp modelId="{A6445519-E36D-458F-8F29-D286534B965D}">
      <dsp:nvSpPr>
        <dsp:cNvPr id="0" name=""/>
        <dsp:cNvSpPr/>
      </dsp:nvSpPr>
      <dsp:spPr>
        <a:xfrm>
          <a:off x="0" y="2209397"/>
          <a:ext cx="8382000" cy="85335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>
              <a:solidFill>
                <a:schemeClr val="tx1"/>
              </a:solidFill>
            </a:rPr>
            <a:t>Các toán tử cũng được sử dụng để tạo nên các biểu thức </a:t>
          </a:r>
          <a:r>
            <a:rPr lang="vi-VN" sz="1800" kern="1200" dirty="0" err="1" smtClean="0">
              <a:solidFill>
                <a:schemeClr val="tx1"/>
              </a:solidFill>
            </a:rPr>
            <a:t>logic</a:t>
          </a:r>
          <a:r>
            <a:rPr lang="vi-VN" sz="1800" kern="1200" dirty="0" smtClean="0">
              <a:solidFill>
                <a:schemeClr val="tx1"/>
              </a:solidFill>
            </a:rPr>
            <a:t>, có thể sử dụng trong biểu thức điều kiện của các câu lệnh rẽ nhánh và vòng lặp.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657" y="2251054"/>
        <a:ext cx="8298686" cy="770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356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Có một số toán tử không thuộc về các phân loại đã nêu.</a:t>
          </a:r>
          <a:endParaRPr lang="en-US" sz="1800" kern="1200" dirty="0"/>
        </a:p>
      </dsp:txBody>
      <dsp:txXfrm>
        <a:off x="35910" y="35910"/>
        <a:ext cx="8310180" cy="663796"/>
      </dsp:txXfrm>
    </dsp:sp>
    <dsp:sp modelId="{0C571DEC-BED2-40D9-8AFF-168AE829B055}">
      <dsp:nvSpPr>
        <dsp:cNvPr id="0" name=""/>
        <dsp:cNvSpPr/>
      </dsp:nvSpPr>
      <dsp:spPr>
        <a:xfrm>
          <a:off x="0" y="854116"/>
          <a:ext cx="8382000" cy="8264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Các toán tử này được gọi là các toán tử đặc biệt.</a:t>
          </a:r>
          <a:endParaRPr lang="en-US" sz="1800" kern="1200" dirty="0"/>
        </a:p>
      </dsp:txBody>
      <dsp:txXfrm>
        <a:off x="40346" y="894462"/>
        <a:ext cx="8301308" cy="7458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116437"/>
          <a:ext cx="7620000" cy="1479832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062228" rIns="591397" bIns="99568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var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variable_name</a:t>
          </a:r>
          <a:r>
            <a:rPr lang="en-US" sz="1400" kern="1200" dirty="0" smtClean="0"/>
            <a:t> = /</a:t>
          </a:r>
          <a:r>
            <a:rPr lang="en-US" sz="1400" kern="1200" dirty="0" err="1" smtClean="0"/>
            <a:t>regular_expression_pattern</a:t>
          </a:r>
          <a:r>
            <a:rPr lang="en-US" sz="1400" kern="1200" dirty="0" smtClean="0"/>
            <a:t>/;</a:t>
          </a:r>
          <a:endParaRPr lang="en-US" sz="1400" kern="1200" dirty="0"/>
        </a:p>
      </dsp:txBody>
      <dsp:txXfrm>
        <a:off x="0" y="116437"/>
        <a:ext cx="7620000" cy="1479832"/>
      </dsp:txXfrm>
    </dsp:sp>
    <dsp:sp modelId="{F89E510D-1EE2-46EE-81BE-70A29F00E6DE}">
      <dsp:nvSpPr>
        <dsp:cNvPr id="0" name=""/>
        <dsp:cNvSpPr/>
      </dsp:nvSpPr>
      <dsp:spPr>
        <a:xfrm>
          <a:off x="228600" y="37717"/>
          <a:ext cx="4209859" cy="690664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Literal Syntax:</a:t>
          </a:r>
        </a:p>
      </dsp:txBody>
      <dsp:txXfrm>
        <a:off x="262315" y="71432"/>
        <a:ext cx="4142429" cy="623234"/>
      </dsp:txXfrm>
    </dsp:sp>
    <dsp:sp modelId="{E5F8AC0D-C818-46D2-8191-251E5BC620F9}">
      <dsp:nvSpPr>
        <dsp:cNvPr id="0" name=""/>
        <dsp:cNvSpPr/>
      </dsp:nvSpPr>
      <dsp:spPr>
        <a:xfrm>
          <a:off x="0" y="1798187"/>
          <a:ext cx="7620000" cy="136197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062228" rIns="59139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var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variable_name</a:t>
          </a:r>
          <a:r>
            <a:rPr lang="en-US" sz="1400" kern="1200" dirty="0" smtClean="0"/>
            <a:t> = new </a:t>
          </a:r>
          <a:r>
            <a:rPr lang="en-US" sz="1400" kern="1200" dirty="0" err="1" smtClean="0"/>
            <a:t>RegExp</a:t>
          </a:r>
          <a:r>
            <a:rPr lang="en-US" sz="1400" kern="1200" dirty="0" smtClean="0"/>
            <a:t>(“</a:t>
          </a:r>
          <a:r>
            <a:rPr lang="en-US" sz="1400" kern="1200" dirty="0" err="1" smtClean="0"/>
            <a:t>regular_expression_pattern”,“flag</a:t>
          </a:r>
          <a:r>
            <a:rPr lang="en-US" sz="1400" kern="1200" dirty="0" smtClean="0"/>
            <a:t>”);</a:t>
          </a:r>
          <a:endParaRPr lang="en-US" sz="1400" kern="1200" dirty="0"/>
        </a:p>
      </dsp:txBody>
      <dsp:txXfrm>
        <a:off x="0" y="1798187"/>
        <a:ext cx="7620000" cy="1361977"/>
      </dsp:txXfrm>
    </dsp:sp>
    <dsp:sp modelId="{39270827-321C-487D-8701-D3C791DADC60}">
      <dsp:nvSpPr>
        <dsp:cNvPr id="0" name=""/>
        <dsp:cNvSpPr/>
      </dsp:nvSpPr>
      <dsp:spPr>
        <a:xfrm>
          <a:off x="228600" y="1647564"/>
          <a:ext cx="4209859" cy="709689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RegExp</a:t>
          </a:r>
          <a:r>
            <a:rPr lang="en-US" sz="1400" b="1" kern="1200" dirty="0"/>
            <a:t>() Constructor:</a:t>
          </a:r>
        </a:p>
      </dsp:txBody>
      <dsp:txXfrm>
        <a:off x="263244" y="1682208"/>
        <a:ext cx="4140571" cy="640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513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Là cách cho phép đưa ra các quy tắc tìm kiếm trong một chuỗi ký tự.</a:t>
          </a:r>
          <a:endParaRPr lang="en-US" sz="1800" kern="1200" dirty="0"/>
        </a:p>
      </dsp:txBody>
      <dsp:txXfrm>
        <a:off x="31798" y="31798"/>
        <a:ext cx="8318404" cy="587781"/>
      </dsp:txXfrm>
    </dsp:sp>
    <dsp:sp modelId="{0C571DEC-BED2-40D9-8AFF-168AE829B055}">
      <dsp:nvSpPr>
        <dsp:cNvPr id="0" name=""/>
        <dsp:cNvSpPr/>
      </dsp:nvSpPr>
      <dsp:spPr>
        <a:xfrm>
          <a:off x="0" y="755699"/>
          <a:ext cx="8382000" cy="619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 phép tìm kiếm và thay thế các giá trị.</a:t>
          </a:r>
          <a:endParaRPr lang="en-US" sz="1800" kern="1200" dirty="0"/>
        </a:p>
      </dsp:txBody>
      <dsp:txXfrm>
        <a:off x="30240" y="785939"/>
        <a:ext cx="8321520" cy="558992"/>
      </dsp:txXfrm>
    </dsp:sp>
    <dsp:sp modelId="{5A5FECB6-0BC6-41D6-827F-189A6E0A107B}">
      <dsp:nvSpPr>
        <dsp:cNvPr id="0" name=""/>
        <dsp:cNvSpPr/>
      </dsp:nvSpPr>
      <dsp:spPr>
        <a:xfrm>
          <a:off x="0" y="1452560"/>
          <a:ext cx="8382000" cy="62109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 phép kiểm tra sự chính xác của dữ liệu theo mẫu.</a:t>
          </a:r>
          <a:endParaRPr lang="en-US" sz="1800" kern="1200" dirty="0"/>
        </a:p>
      </dsp:txBody>
      <dsp:txXfrm>
        <a:off x="30319" y="1482879"/>
        <a:ext cx="8321362" cy="5604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198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test(string) - Kiểm tra một chuỗi có phù hợp với mẫu không, trả về true nếu phù hợp và false nếu không phù hợp.</a:t>
          </a:r>
          <a:endParaRPr lang="en-US" sz="1800" kern="1200" dirty="0"/>
        </a:p>
      </dsp:txBody>
      <dsp:txXfrm>
        <a:off x="40021" y="40021"/>
        <a:ext cx="8301958" cy="739789"/>
      </dsp:txXfrm>
    </dsp:sp>
    <dsp:sp modelId="{0C571DEC-BED2-40D9-8AFF-168AE829B055}">
      <dsp:nvSpPr>
        <dsp:cNvPr id="0" name=""/>
        <dsp:cNvSpPr/>
      </dsp:nvSpPr>
      <dsp:spPr>
        <a:xfrm>
          <a:off x="0" y="1055657"/>
          <a:ext cx="8382000" cy="957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exec(string) - Kiểm tra một chuỗi, trả về null nếu không phù hợp với mẫu, trả về chuỗi đầu tiên tìm thấy nếu phù hợp với mẫu.</a:t>
          </a:r>
          <a:endParaRPr lang="en-US" sz="1800" kern="1200" dirty="0"/>
        </a:p>
      </dsp:txBody>
      <dsp:txXfrm>
        <a:off x="46758" y="1102415"/>
        <a:ext cx="8288484" cy="8643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FA37C-7CF3-4E5A-A52A-7AE008C04AE9}">
      <dsp:nvSpPr>
        <dsp:cNvPr id="0" name=""/>
        <dsp:cNvSpPr/>
      </dsp:nvSpPr>
      <dsp:spPr>
        <a:xfrm>
          <a:off x="0" y="1676403"/>
          <a:ext cx="8382000" cy="7935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Câu lệnh điều kiện cho phép thực hiện một khối lệnh tùy theo kết quả của một biểu thức điều kiện</a:t>
          </a:r>
          <a:endParaRPr lang="en-US" sz="1800" kern="1200" dirty="0"/>
        </a:p>
      </dsp:txBody>
      <dsp:txXfrm>
        <a:off x="38739" y="1715142"/>
        <a:ext cx="8304522" cy="7160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1983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Thực thi một khối lệnh dựa trên kết quả biểu thức điều kiện</a:t>
          </a:r>
          <a:endParaRPr lang="en-US" sz="1800" kern="1200" dirty="0"/>
        </a:p>
      </dsp:txBody>
      <dsp:txXfrm>
        <a:off x="40021" y="40021"/>
        <a:ext cx="8301958" cy="7397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FECB6-0BC6-41D6-827F-189A6E0A107B}">
      <dsp:nvSpPr>
        <dsp:cNvPr id="0" name=""/>
        <dsp:cNvSpPr/>
      </dsp:nvSpPr>
      <dsp:spPr>
        <a:xfrm>
          <a:off x="0" y="0"/>
          <a:ext cx="8382000" cy="8143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Nếu điều kiện đúng, thực thi khối lệnh sau if.</a:t>
          </a:r>
          <a:endParaRPr lang="en-US" sz="1800" kern="1200" dirty="0"/>
        </a:p>
      </dsp:txBody>
      <dsp:txXfrm>
        <a:off x="39754" y="39754"/>
        <a:ext cx="8302492" cy="734866"/>
      </dsp:txXfrm>
    </dsp:sp>
    <dsp:sp modelId="{A433AA3F-0F58-4682-AECE-505EA803D2A8}">
      <dsp:nvSpPr>
        <dsp:cNvPr id="0" name=""/>
        <dsp:cNvSpPr/>
      </dsp:nvSpPr>
      <dsp:spPr>
        <a:xfrm>
          <a:off x="0" y="881288"/>
          <a:ext cx="8382000" cy="814374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Nếu </a:t>
          </a:r>
          <a:r>
            <a:rPr lang="en-US" sz="1800" kern="1200" dirty="0" err="1" smtClean="0"/>
            <a:t>điềm</a:t>
          </a:r>
          <a:r>
            <a:rPr lang="en-US" sz="1800" kern="1200" dirty="0" smtClean="0"/>
            <a:t> kiện sai, thực thi khối lênh sau else.</a:t>
          </a:r>
          <a:endParaRPr lang="en-US" sz="1800" kern="1200" dirty="0"/>
        </a:p>
      </dsp:txBody>
      <dsp:txXfrm>
        <a:off x="39754" y="921042"/>
        <a:ext cx="8302492" cy="734866"/>
      </dsp:txXfrm>
    </dsp:sp>
    <dsp:sp modelId="{73972312-B21D-4C37-80B3-8891A0819175}">
      <dsp:nvSpPr>
        <dsp:cNvPr id="0" name=""/>
        <dsp:cNvSpPr/>
      </dsp:nvSpPr>
      <dsp:spPr>
        <a:xfrm>
          <a:off x="0" y="1874222"/>
          <a:ext cx="8382000" cy="81437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Chỉ có một khối lệnh được thực hiện.</a:t>
          </a:r>
          <a:endParaRPr lang="en-US" sz="1800" kern="1200" dirty="0"/>
        </a:p>
      </dsp:txBody>
      <dsp:txXfrm>
        <a:off x="39754" y="1913976"/>
        <a:ext cx="8302492" cy="7348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1983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 phép kiểm tra nhiều điều kiện.</a:t>
          </a:r>
          <a:endParaRPr lang="en-US" sz="1800" kern="1200" dirty="0"/>
        </a:p>
      </dsp:txBody>
      <dsp:txXfrm>
        <a:off x="40021" y="40021"/>
        <a:ext cx="8301958" cy="739789"/>
      </dsp:txXfrm>
    </dsp:sp>
    <dsp:sp modelId="{5A5FECB6-0BC6-41D6-827F-189A6E0A107B}">
      <dsp:nvSpPr>
        <dsp:cNvPr id="0" name=""/>
        <dsp:cNvSpPr/>
      </dsp:nvSpPr>
      <dsp:spPr>
        <a:xfrm>
          <a:off x="0" y="995008"/>
          <a:ext cx="8382000" cy="853779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Chỉ thực hiện một khối lệnh tương ứng với điều kiện đúng đầu tiên.</a:t>
          </a:r>
          <a:endParaRPr lang="en-US" sz="1800" kern="1200" dirty="0"/>
        </a:p>
      </dsp:txBody>
      <dsp:txXfrm>
        <a:off x="41678" y="1036686"/>
        <a:ext cx="8298644" cy="770423"/>
      </dsp:txXfrm>
    </dsp:sp>
    <dsp:sp modelId="{A433AA3F-0F58-4682-AECE-505EA803D2A8}">
      <dsp:nvSpPr>
        <dsp:cNvPr id="0" name=""/>
        <dsp:cNvSpPr/>
      </dsp:nvSpPr>
      <dsp:spPr>
        <a:xfrm>
          <a:off x="0" y="1994025"/>
          <a:ext cx="8382000" cy="85377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Đôi khi còn được gọi là </a:t>
          </a:r>
          <a:r>
            <a:rPr lang="vi-VN" sz="1800" kern="1200" dirty="0" err="1" smtClean="0"/>
            <a:t>if</a:t>
          </a:r>
          <a:r>
            <a:rPr lang="vi-VN" sz="1800" kern="1200" dirty="0" smtClean="0"/>
            <a:t> bậc thang.</a:t>
          </a:r>
          <a:endParaRPr lang="en-US" sz="1800" kern="1200" dirty="0"/>
        </a:p>
      </dsp:txBody>
      <dsp:txXfrm>
        <a:off x="41678" y="2035703"/>
        <a:ext cx="8298644" cy="77042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523058"/>
          <a:ext cx="8382000" cy="81983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Các khối lệnh if có thể nằm trong nhau gọi là lồng nhau.</a:t>
          </a:r>
          <a:endParaRPr lang="en-US" sz="1800" kern="1200" dirty="0"/>
        </a:p>
      </dsp:txBody>
      <dsp:txXfrm>
        <a:off x="40021" y="563079"/>
        <a:ext cx="8301958" cy="739789"/>
      </dsp:txXfrm>
    </dsp:sp>
    <dsp:sp modelId="{5A5FECB6-0BC6-41D6-827F-189A6E0A107B}">
      <dsp:nvSpPr>
        <dsp:cNvPr id="0" name=""/>
        <dsp:cNvSpPr/>
      </dsp:nvSpPr>
      <dsp:spPr>
        <a:xfrm>
          <a:off x="0" y="1934598"/>
          <a:ext cx="8382000" cy="85377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Các khối lệnh có thể lồng nhau trong khối sau if hoặc trong khối sau else.</a:t>
          </a:r>
          <a:endParaRPr lang="en-US" sz="1800" kern="1200" dirty="0"/>
        </a:p>
      </dsp:txBody>
      <dsp:txXfrm>
        <a:off x="41678" y="1976276"/>
        <a:ext cx="8298644" cy="770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8414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Mỗi toán tử là một thao tác trên một hoặc giá trị.</a:t>
          </a:r>
          <a:endParaRPr lang="en-US" sz="1800" kern="1200" dirty="0"/>
        </a:p>
      </dsp:txBody>
      <dsp:txXfrm>
        <a:off x="41074" y="41074"/>
        <a:ext cx="8299852" cy="759266"/>
      </dsp:txXfrm>
    </dsp:sp>
    <dsp:sp modelId="{0256FAD6-365E-4CAB-8266-8CECC71F7F52}">
      <dsp:nvSpPr>
        <dsp:cNvPr id="0" name=""/>
        <dsp:cNvSpPr/>
      </dsp:nvSpPr>
      <dsp:spPr>
        <a:xfrm>
          <a:off x="0" y="990600"/>
          <a:ext cx="8382000" cy="6390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Thao tác đó có thể là thay đổi giá trị của biến hoặc sinh ra một giá trị mới.</a:t>
          </a:r>
          <a:endParaRPr lang="en-US" sz="1800" kern="1200" dirty="0"/>
        </a:p>
      </dsp:txBody>
      <dsp:txXfrm>
        <a:off x="31198" y="1021798"/>
        <a:ext cx="8319604" cy="576689"/>
      </dsp:txXfrm>
    </dsp:sp>
    <dsp:sp modelId="{A6445519-E36D-458F-8F29-D286534B965D}">
      <dsp:nvSpPr>
        <dsp:cNvPr id="0" name=""/>
        <dsp:cNvSpPr/>
      </dsp:nvSpPr>
      <dsp:spPr>
        <a:xfrm>
          <a:off x="0" y="1775561"/>
          <a:ext cx="8382000" cy="8152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Mỗi toán tử sẽ được gắn với 1 ký hiệu.</a:t>
          </a:r>
          <a:endParaRPr lang="en-US" sz="1800" kern="1200" dirty="0"/>
        </a:p>
      </dsp:txBody>
      <dsp:txXfrm>
        <a:off x="39797" y="1815358"/>
        <a:ext cx="8302406" cy="735644"/>
      </dsp:txXfrm>
    </dsp:sp>
    <dsp:sp modelId="{8A752F96-26E5-4BA9-82C5-29DB2F211C5D}">
      <dsp:nvSpPr>
        <dsp:cNvPr id="0" name=""/>
        <dsp:cNvSpPr/>
      </dsp:nvSpPr>
      <dsp:spPr>
        <a:xfrm>
          <a:off x="0" y="2743200"/>
          <a:ext cx="8382000" cy="872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Mỗi toán tử cần phải làm việc với ít nhất 1 toán hạng.</a:t>
          </a:r>
          <a:endParaRPr lang="en-US" sz="1800" kern="1200" dirty="0"/>
        </a:p>
      </dsp:txBody>
      <dsp:txXfrm>
        <a:off x="42568" y="2785768"/>
        <a:ext cx="8296864" cy="786873"/>
      </dsp:txXfrm>
    </dsp:sp>
    <dsp:sp modelId="{520DEBED-ABA4-4405-A9C7-DB40F86DAFD3}">
      <dsp:nvSpPr>
        <dsp:cNvPr id="0" name=""/>
        <dsp:cNvSpPr/>
      </dsp:nvSpPr>
      <dsp:spPr>
        <a:xfrm>
          <a:off x="0" y="3776191"/>
          <a:ext cx="8382000" cy="8720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Toán hạng có thể là 1 giá trị, một biến hoặc một biểu thức.</a:t>
          </a:r>
          <a:endParaRPr lang="en-US" sz="1800" kern="1200" dirty="0"/>
        </a:p>
      </dsp:txBody>
      <dsp:txXfrm>
        <a:off x="42568" y="3818759"/>
        <a:ext cx="8296864" cy="7868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8109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 phép tạo cấu trúc rẽ nhánh giống if bậc thang.</a:t>
          </a:r>
          <a:endParaRPr lang="en-US" sz="1800" kern="1200" dirty="0"/>
        </a:p>
      </dsp:txBody>
      <dsp:txXfrm>
        <a:off x="33248" y="33248"/>
        <a:ext cx="8315504" cy="614594"/>
      </dsp:txXfrm>
    </dsp:sp>
    <dsp:sp modelId="{5A5FECB6-0BC6-41D6-827F-189A6E0A107B}">
      <dsp:nvSpPr>
        <dsp:cNvPr id="0" name=""/>
        <dsp:cNvSpPr/>
      </dsp:nvSpPr>
      <dsp:spPr>
        <a:xfrm>
          <a:off x="0" y="779730"/>
          <a:ext cx="8382000" cy="709294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Viết đơn giản hơn </a:t>
          </a:r>
          <a:r>
            <a:rPr lang="vi-VN" sz="1800" kern="1200" dirty="0" err="1" smtClean="0"/>
            <a:t>if</a:t>
          </a:r>
          <a:r>
            <a:rPr lang="vi-VN" sz="1800" kern="1200" dirty="0" smtClean="0"/>
            <a:t> bậc thang.</a:t>
          </a:r>
          <a:endParaRPr lang="en-US" sz="1800" kern="1200" dirty="0"/>
        </a:p>
      </dsp:txBody>
      <dsp:txXfrm>
        <a:off x="34625" y="814355"/>
        <a:ext cx="8312750" cy="640044"/>
      </dsp:txXfrm>
    </dsp:sp>
    <dsp:sp modelId="{A433AA3F-0F58-4682-AECE-505EA803D2A8}">
      <dsp:nvSpPr>
        <dsp:cNvPr id="0" name=""/>
        <dsp:cNvSpPr/>
      </dsp:nvSpPr>
      <dsp:spPr>
        <a:xfrm>
          <a:off x="0" y="1609682"/>
          <a:ext cx="8382000" cy="709294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Giúp </a:t>
          </a:r>
          <a:r>
            <a:rPr lang="en-US" sz="1800" kern="1200" dirty="0" smtClean="0"/>
            <a:t>khối lệnh</a:t>
          </a:r>
          <a:r>
            <a:rPr lang="vi-VN" sz="1800" kern="1200" dirty="0" smtClean="0"/>
            <a:t> dễ đọc hơn.</a:t>
          </a:r>
          <a:endParaRPr lang="en-US" sz="1800" kern="1200" dirty="0"/>
        </a:p>
      </dsp:txBody>
      <dsp:txXfrm>
        <a:off x="34625" y="1644307"/>
        <a:ext cx="8312750" cy="640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986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Toán tử một ngôi - Thao tác trên 1 toán hạng.</a:t>
          </a:r>
          <a:endParaRPr lang="en-US" sz="1800" kern="1200" dirty="0"/>
        </a:p>
      </dsp:txBody>
      <dsp:txXfrm>
        <a:off x="34103" y="34103"/>
        <a:ext cx="8313794" cy="630407"/>
      </dsp:txXfrm>
    </dsp:sp>
    <dsp:sp modelId="{0256FAD6-365E-4CAB-8266-8CECC71F7F52}">
      <dsp:nvSpPr>
        <dsp:cNvPr id="0" name=""/>
        <dsp:cNvSpPr/>
      </dsp:nvSpPr>
      <dsp:spPr>
        <a:xfrm>
          <a:off x="0" y="947872"/>
          <a:ext cx="8382000" cy="7040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Toán tử hai ngôi - Thao tác trên 2 toán hạng.</a:t>
          </a:r>
          <a:endParaRPr lang="en-US" sz="1800" kern="1200" dirty="0"/>
        </a:p>
      </dsp:txBody>
      <dsp:txXfrm>
        <a:off x="34370" y="982242"/>
        <a:ext cx="8313260" cy="635336"/>
      </dsp:txXfrm>
    </dsp:sp>
    <dsp:sp modelId="{A6445519-E36D-458F-8F29-D286534B965D}">
      <dsp:nvSpPr>
        <dsp:cNvPr id="0" name=""/>
        <dsp:cNvSpPr/>
      </dsp:nvSpPr>
      <dsp:spPr>
        <a:xfrm>
          <a:off x="0" y="1856560"/>
          <a:ext cx="8382000" cy="73424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Toán tử ba ngôi - Thao tác trên 3 toán hạng.</a:t>
          </a:r>
          <a:endParaRPr lang="en-US" sz="1800" kern="1200" dirty="0"/>
        </a:p>
      </dsp:txBody>
      <dsp:txXfrm>
        <a:off x="35843" y="1892403"/>
        <a:ext cx="8310314" cy="662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078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Là các toán tử nhị phân.</a:t>
          </a:r>
          <a:endParaRPr lang="en-US" sz="1800" kern="1200" dirty="0"/>
        </a:p>
      </dsp:txBody>
      <dsp:txXfrm>
        <a:off x="24793" y="24793"/>
        <a:ext cx="8332414" cy="458302"/>
      </dsp:txXfrm>
    </dsp:sp>
    <dsp:sp modelId="{0256FAD6-365E-4CAB-8266-8CECC71F7F52}">
      <dsp:nvSpPr>
        <dsp:cNvPr id="0" name=""/>
        <dsp:cNvSpPr/>
      </dsp:nvSpPr>
      <dsp:spPr>
        <a:xfrm>
          <a:off x="0" y="600495"/>
          <a:ext cx="8382000" cy="3901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Thực thi các thao tác tính toán số học.</a:t>
          </a:r>
          <a:endParaRPr lang="en-US" sz="1800" kern="1200" dirty="0"/>
        </a:p>
      </dsp:txBody>
      <dsp:txXfrm>
        <a:off x="19043" y="619538"/>
        <a:ext cx="8343914" cy="352018"/>
      </dsp:txXfrm>
    </dsp:sp>
    <dsp:sp modelId="{A6445519-E36D-458F-8F29-D286534B965D}">
      <dsp:nvSpPr>
        <dsp:cNvPr id="0" name=""/>
        <dsp:cNvSpPr/>
      </dsp:nvSpPr>
      <dsp:spPr>
        <a:xfrm>
          <a:off x="0" y="1116853"/>
          <a:ext cx="8382000" cy="577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Vị trí xuất hiện là ở giữa hai toán hạng.</a:t>
          </a:r>
          <a:endParaRPr lang="en-US" sz="1800" kern="1200" dirty="0"/>
        </a:p>
      </dsp:txBody>
      <dsp:txXfrm>
        <a:off x="28193" y="1145046"/>
        <a:ext cx="8325614" cy="521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415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Là các toán tử một ngôi.</a:t>
          </a:r>
          <a:endParaRPr lang="en-US" sz="1600" kern="1200" dirty="0"/>
        </a:p>
      </dsp:txBody>
      <dsp:txXfrm>
        <a:off x="21554" y="21554"/>
        <a:ext cx="8338892" cy="398423"/>
      </dsp:txXfrm>
    </dsp:sp>
    <dsp:sp modelId="{0C571DEC-BED2-40D9-8AFF-168AE829B055}">
      <dsp:nvSpPr>
        <dsp:cNvPr id="0" name=""/>
        <dsp:cNvSpPr/>
      </dsp:nvSpPr>
      <dsp:spPr>
        <a:xfrm>
          <a:off x="0" y="576998"/>
          <a:ext cx="8382000" cy="52176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Toán tử (++) tăng giá trị lên 1, còn toán tử (--) giảm giá trị đi 1.</a:t>
          </a:r>
          <a:endParaRPr lang="en-US" sz="1600" kern="1200" dirty="0"/>
        </a:p>
      </dsp:txBody>
      <dsp:txXfrm>
        <a:off x="25471" y="602469"/>
        <a:ext cx="8331058" cy="470825"/>
      </dsp:txXfrm>
    </dsp:sp>
    <dsp:sp modelId="{5A5FECB6-0BC6-41D6-827F-189A6E0A107B}">
      <dsp:nvSpPr>
        <dsp:cNvPr id="0" name=""/>
        <dsp:cNvSpPr/>
      </dsp:nvSpPr>
      <dsp:spPr>
        <a:xfrm>
          <a:off x="0" y="1251458"/>
          <a:ext cx="8382000" cy="45982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Các toán tử này có thể đặt trước hoặc sau toán hạng.</a:t>
          </a:r>
          <a:endParaRPr lang="en-US" sz="1600" kern="1200" dirty="0"/>
        </a:p>
      </dsp:txBody>
      <dsp:txXfrm>
        <a:off x="22447" y="1273905"/>
        <a:ext cx="8337106" cy="414932"/>
      </dsp:txXfrm>
    </dsp:sp>
    <dsp:sp modelId="{F0D8E44F-F192-4BD4-8F58-14E93CE4941E}">
      <dsp:nvSpPr>
        <dsp:cNvPr id="0" name=""/>
        <dsp:cNvSpPr/>
      </dsp:nvSpPr>
      <dsp:spPr>
        <a:xfrm>
          <a:off x="0" y="1824643"/>
          <a:ext cx="8382000" cy="62093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Nếu đặt trước được gọi là toán tử tiền tính (tính trước), nếu đặt sau gọi là hậu tính (tính sau).</a:t>
          </a:r>
          <a:endParaRPr lang="en-US" sz="1600" kern="1200" dirty="0"/>
        </a:p>
      </dsp:txBody>
      <dsp:txXfrm>
        <a:off x="30311" y="1854954"/>
        <a:ext cx="8321378" cy="5603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41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Là toán tử nhị phân để so sánh hai toán hạng.</a:t>
          </a:r>
          <a:endParaRPr lang="en-US" sz="1800" kern="1200" dirty="0"/>
        </a:p>
      </dsp:txBody>
      <dsp:txXfrm>
        <a:off x="26434" y="26434"/>
        <a:ext cx="8329132" cy="488632"/>
      </dsp:txXfrm>
    </dsp:sp>
    <dsp:sp modelId="{0C571DEC-BED2-40D9-8AFF-168AE829B055}">
      <dsp:nvSpPr>
        <dsp:cNvPr id="0" name=""/>
        <dsp:cNvSpPr/>
      </dsp:nvSpPr>
      <dsp:spPr>
        <a:xfrm>
          <a:off x="0" y="658474"/>
          <a:ext cx="8382000" cy="63990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Trả về kết quả là một giá trị true hoặc false.</a:t>
          </a:r>
          <a:endParaRPr lang="en-US" sz="1800" kern="1200" dirty="0"/>
        </a:p>
      </dsp:txBody>
      <dsp:txXfrm>
        <a:off x="31237" y="689711"/>
        <a:ext cx="8319526" cy="577428"/>
      </dsp:txXfrm>
    </dsp:sp>
    <dsp:sp modelId="{5A5FECB6-0BC6-41D6-827F-189A6E0A107B}">
      <dsp:nvSpPr>
        <dsp:cNvPr id="0" name=""/>
        <dsp:cNvSpPr/>
      </dsp:nvSpPr>
      <dsp:spPr>
        <a:xfrm>
          <a:off x="0" y="1508346"/>
          <a:ext cx="8382000" cy="563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Biểu thức có chứa toán tử so sánh được gọi là biểu thức điều kiện.</a:t>
          </a:r>
          <a:endParaRPr lang="en-US" sz="1800" kern="1200" dirty="0"/>
        </a:p>
      </dsp:txBody>
      <dsp:txXfrm>
        <a:off x="27529" y="1535875"/>
        <a:ext cx="8326942" cy="508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41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Là toán tử nhị phân thực thi phép tính logic.</a:t>
          </a:r>
          <a:endParaRPr lang="en-US" sz="1800" kern="1200" dirty="0"/>
        </a:p>
      </dsp:txBody>
      <dsp:txXfrm>
        <a:off x="26434" y="26434"/>
        <a:ext cx="8329132" cy="488632"/>
      </dsp:txXfrm>
    </dsp:sp>
    <dsp:sp modelId="{0C571DEC-BED2-40D9-8AFF-168AE829B055}">
      <dsp:nvSpPr>
        <dsp:cNvPr id="0" name=""/>
        <dsp:cNvSpPr/>
      </dsp:nvSpPr>
      <dsp:spPr>
        <a:xfrm>
          <a:off x="0" y="653043"/>
          <a:ext cx="8382000" cy="63990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Trả về kết quả là true hoặc false.</a:t>
          </a:r>
          <a:endParaRPr lang="en-US" sz="1800" kern="1200" dirty="0"/>
        </a:p>
      </dsp:txBody>
      <dsp:txXfrm>
        <a:off x="31237" y="684280"/>
        <a:ext cx="8319526" cy="5774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356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Toán tử (=) gán giá trị của toán hạng bên phải cho biến ở bên trái của toán tử.</a:t>
          </a:r>
          <a:endParaRPr lang="en-US" sz="1800" kern="1200" dirty="0"/>
        </a:p>
      </dsp:txBody>
      <dsp:txXfrm>
        <a:off x="35910" y="35910"/>
        <a:ext cx="8310180" cy="663796"/>
      </dsp:txXfrm>
    </dsp:sp>
    <dsp:sp modelId="{0C571DEC-BED2-40D9-8AFF-168AE829B055}">
      <dsp:nvSpPr>
        <dsp:cNvPr id="0" name=""/>
        <dsp:cNvSpPr/>
      </dsp:nvSpPr>
      <dsp:spPr>
        <a:xfrm>
          <a:off x="0" y="1082716"/>
          <a:ext cx="8382000" cy="8264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Có thể kết hợp phép tính số học viết sát bên trái của toán tử.</a:t>
          </a:r>
          <a:endParaRPr lang="en-US" sz="1800" kern="1200" dirty="0"/>
        </a:p>
      </dsp:txBody>
      <dsp:txXfrm>
        <a:off x="40346" y="1123062"/>
        <a:ext cx="8301308" cy="7458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319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Cho phép sử dụng các phép toán logic trên các bít.</a:t>
          </a:r>
          <a:endParaRPr lang="en-US" sz="1800" kern="1200" dirty="0"/>
        </a:p>
      </dsp:txBody>
      <dsp:txXfrm>
        <a:off x="25966" y="25966"/>
        <a:ext cx="8330068" cy="479975"/>
      </dsp:txXfrm>
    </dsp:sp>
    <dsp:sp modelId="{0C571DEC-BED2-40D9-8AFF-168AE829B055}">
      <dsp:nvSpPr>
        <dsp:cNvPr id="0" name=""/>
        <dsp:cNvSpPr/>
      </dsp:nvSpPr>
      <dsp:spPr>
        <a:xfrm>
          <a:off x="0" y="621578"/>
          <a:ext cx="8382000" cy="597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Bít 0 được coi là </a:t>
          </a:r>
          <a:r>
            <a:rPr lang="fr-FR" sz="1800" kern="1200" dirty="0" err="1" smtClean="0"/>
            <a:t>true</a:t>
          </a:r>
          <a:r>
            <a:rPr lang="fr-FR" sz="1800" kern="1200" dirty="0" smtClean="0"/>
            <a:t>.</a:t>
          </a:r>
          <a:endParaRPr lang="en-US" sz="1800" kern="1200" dirty="0"/>
        </a:p>
      </dsp:txBody>
      <dsp:txXfrm>
        <a:off x="29174" y="650752"/>
        <a:ext cx="8323652" cy="539274"/>
      </dsp:txXfrm>
    </dsp:sp>
    <dsp:sp modelId="{1DF921F1-D4F9-41A9-BCA2-F2B9434B5B62}">
      <dsp:nvSpPr>
        <dsp:cNvPr id="0" name=""/>
        <dsp:cNvSpPr/>
      </dsp:nvSpPr>
      <dsp:spPr>
        <a:xfrm>
          <a:off x="0" y="1322085"/>
          <a:ext cx="8382000" cy="79920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Bít 1 được coi là false.</a:t>
          </a:r>
          <a:endParaRPr lang="en-US" sz="1800" kern="1200" dirty="0"/>
        </a:p>
      </dsp:txBody>
      <dsp:txXfrm>
        <a:off x="39014" y="1361099"/>
        <a:ext cx="8303972" cy="721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10/19/2014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10/19/2014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13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Operators and Statements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Toán tử tăng và toán tử giảm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  </a:t>
            </a:r>
            <a:r>
              <a:rPr lang="en-US" sz="2800" baseline="30000" dirty="0" err="1">
                <a:cs typeface="Courier New" pitchFamily="49" charset="0"/>
              </a:rPr>
              <a:t>var</a:t>
            </a:r>
            <a:r>
              <a:rPr lang="en-US" sz="2800" baseline="30000" dirty="0">
                <a:cs typeface="Courier New" pitchFamily="49" charset="0"/>
              </a:rPr>
              <a:t> number = 3;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  alert(‘Number after increment = ‘ + ++number);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  alert(‘Number after decrement = ‘ + number--);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&lt;/SCRIPT&gt;</a:t>
            </a:r>
            <a:endParaRPr lang="en-US" sz="2400" baseline="300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41324"/>
              </p:ext>
            </p:extLst>
          </p:nvPr>
        </p:nvGraphicFramePr>
        <p:xfrm>
          <a:off x="457200" y="3505200"/>
          <a:ext cx="8534400" cy="27635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52600"/>
                <a:gridCol w="5410200"/>
                <a:gridCol w="13716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Toán tử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Ví dụ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 (Equal)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sánh bằng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 == 91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 (Not Equal)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sánh không bằng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 != 98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=== (Strict Equal)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sánh bằng có xét kiểu dữ liệu, so sánh kiểu dữ liệu trước sau đó mới so sánh giá trị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“1” === 1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!== (Strict Not Equal)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sánh không bằng có xét kiểu dữ liệu, so sánh kiểu dữ liệu trước sau đó mới so sánh giá trị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“1” !== 1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de-DE" dirty="0"/>
              <a:t>Toán tử so sánh (1/3)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124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toán tử so sánh: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12193"/>
              </p:ext>
            </p:extLst>
          </p:nvPr>
        </p:nvGraphicFramePr>
        <p:xfrm>
          <a:off x="457200" y="9144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28089"/>
              </p:ext>
            </p:extLst>
          </p:nvPr>
        </p:nvGraphicFramePr>
        <p:xfrm>
          <a:off x="457200" y="1371600"/>
          <a:ext cx="8534400" cy="27635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00200"/>
                <a:gridCol w="5791200"/>
                <a:gridCol w="11430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Toán tử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Ví dụ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(Greater Than)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sánh lớn hơn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&gt; 95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(Less Than)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sánh nhỏ hơn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 &lt; 96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 (Greater Than or Equal)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sánh lớn hơn hoặc bằng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 &gt;= 93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 (Less Than or Equal)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sánh nhở hơn hoặc bằng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 &lt;= 100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de-DE" dirty="0"/>
              <a:t>Toán tử so sánh </a:t>
            </a:r>
            <a:r>
              <a:rPr lang="de-DE" dirty="0" smtClean="0"/>
              <a:t>(2/3</a:t>
            </a:r>
            <a:r>
              <a:rPr lang="de-DE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de-DE" dirty="0"/>
              <a:t>Toán tử so sánh </a:t>
            </a:r>
            <a:r>
              <a:rPr lang="de-DE" dirty="0" smtClean="0"/>
              <a:t>(3/3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53440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= 3;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 = 4;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(‘First number is greater than the second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number: ‘ + (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&gt;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/&gt;First number is less than the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second number: ‘ + (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&lt;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/&gt;First number is equal to the second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number: ‘ + (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==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153013"/>
              </p:ext>
            </p:extLst>
          </p:nvPr>
        </p:nvGraphicFramePr>
        <p:xfrm>
          <a:off x="457200" y="2778760"/>
          <a:ext cx="8534400" cy="2722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752600"/>
                <a:gridCol w="5410200"/>
                <a:gridCol w="13716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Toán tử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Ví dụ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 (AND)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true nếu cả hai toán hạng đều là true, nếu toán hạng thứ nhất bằng false thì toán hạng thứ 2 sẽ bị bỏ qua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 == 2) &amp;&amp;</a:t>
                      </a: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(y == 5)</a:t>
                      </a: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false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(NOT)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Trả về false nếu toán hạng là true và ngược lại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!(x == 3)</a:t>
                      </a: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|| (OR)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Trả về false nếu cả hai toán hạng đều là false, nếu toán hạng thứ nhất bằng true thì toán hạng thứ 2 sẽ bị bỏ qua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 == 2) || (y == 5)</a:t>
                      </a: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Toán tử logic (1/2)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39776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toán tử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logic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08693652"/>
              </p:ext>
            </p:extLst>
          </p:nvPr>
        </p:nvGraphicFramePr>
        <p:xfrm>
          <a:off x="457200" y="914400"/>
          <a:ext cx="8382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Toán tử logic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853440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name = “John”;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age = 23;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alert(‘John\’s age is greater than or equal to 23 years : ‘ +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((name==”John”) &amp;&amp; (age &gt;= 23)));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78439"/>
              </p:ext>
            </p:extLst>
          </p:nvPr>
        </p:nvGraphicFramePr>
        <p:xfrm>
          <a:off x="990600" y="3505200"/>
          <a:ext cx="6629400" cy="289929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524000"/>
                <a:gridCol w="2619375"/>
                <a:gridCol w="2486025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Biểu thức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Kết quả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6;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12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-= 6;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*= 6;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6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36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%= 6;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 6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/= 6;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6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Toán tử gán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23596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toán tử kết hợp với toán tử gán: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57225964"/>
              </p:ext>
            </p:extLst>
          </p:nvPr>
        </p:nvGraphicFramePr>
        <p:xfrm>
          <a:off x="457200" y="9144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Toán tử mức bít (1/2)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13606075"/>
              </p:ext>
            </p:extLst>
          </p:nvPr>
        </p:nvGraphicFramePr>
        <p:xfrm>
          <a:off x="457200" y="11430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41200"/>
              </p:ext>
            </p:extLst>
          </p:nvPr>
        </p:nvGraphicFramePr>
        <p:xfrm>
          <a:off x="762000" y="1219200"/>
          <a:ext cx="8229600" cy="269347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371600"/>
                <a:gridCol w="5257800"/>
                <a:gridCol w="1600200"/>
              </a:tblGrid>
              <a:tr h="62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Toán tử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Ví dụ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(Bitwise AND)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sánh hai bít, trả về 1 nếu cả hai bít đều là 1 và trả về 0 trong các trường hợp còn lại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00111000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00011000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 (Bitwise NOT)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Đảo ngược bít, từ 0 thành 1 và từ 1 thành 0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~00010101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11101010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(Bitwise OR)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sánh hai bít, trả về 0 nếu cả hai bít đều là 0 và trả về 1 trong các trường hợp còn lại</a:t>
                      </a:r>
                      <a:r>
                        <a:rPr lang="en-US" sz="20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00111000</a:t>
                      </a: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00111100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Toán tử mức bít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toán tử mức bít: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267200"/>
            <a:ext cx="8534400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//(56 = 00111000 and 28 = 00011100)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alert(“56” + ‘ &amp; ‘ + “28” + ‘ = ‘ + (56 &amp; 28));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//(56 = 00111000 and 28 = 00011100)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alert(“56” + ‘ | ‘ + “28” + ‘ = ‘ + (56 | 28));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3997"/>
              </p:ext>
            </p:extLst>
          </p:nvPr>
        </p:nvGraphicFramePr>
        <p:xfrm>
          <a:off x="762000" y="3429000"/>
          <a:ext cx="8001000" cy="231247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1862"/>
                <a:gridCol w="6109138"/>
              </a:tblGrid>
              <a:tr h="620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Toán tử</a:t>
                      </a: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(comma)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Kết hợp nhiều biểu thức đơn, thực thi các biểu thức lần lượt từ trái sang phải, trả về kết quả của biểu thức bên phải nhất.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?: (conditional)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A&gt;B?A:B Nếu A&gt;B thì trả về A nếu không trả về B.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Trả về kiểu của toán hạng, kết quả có kiểu là string.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Các toán tử đặc biệt (1/2)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58708488"/>
              </p:ext>
            </p:extLst>
          </p:nvPr>
        </p:nvGraphicFramePr>
        <p:xfrm>
          <a:off x="457200" y="1143000"/>
          <a:ext cx="8382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30494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một số toán tử đặc biệt trong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8839200" cy="1828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Giới thiệu các toán tử trong JavaScript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Mô tả biểu thức quy tắc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Các câu lệnh rẽ nhánh trong JavaScript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Các toán tử đặc biệt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534400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age = </a:t>
            </a:r>
            <a:r>
              <a:rPr lang="en-US" sz="2400" baseline="30000" dirty="0" err="1">
                <a:cs typeface="Courier New" pitchFamily="49" charset="0"/>
              </a:rPr>
              <a:t>parseInt</a:t>
            </a:r>
            <a:r>
              <a:rPr lang="en-US" sz="2400" baseline="30000" dirty="0">
                <a:cs typeface="Courier New" pitchFamily="49" charset="0"/>
              </a:rPr>
              <a:t>(prompt(“Enter age”, “Age”))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status = ((</a:t>
            </a:r>
            <a:r>
              <a:rPr lang="en-US" sz="2400" baseline="30000" dirty="0" err="1">
                <a:cs typeface="Courier New" pitchFamily="49" charset="0"/>
              </a:rPr>
              <a:t>typeof</a:t>
            </a:r>
            <a:r>
              <a:rPr lang="en-US" sz="2400" baseline="30000" dirty="0">
                <a:cs typeface="Courier New" pitchFamily="49" charset="0"/>
              </a:rPr>
              <a:t>(age) == “number” &amp;&amp; (age &gt;= 18)) ?“eligible” : “not eligible”;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(‘You are ‘ + age + ‘ years old, so you are ‘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+status + ‘ to vote.’);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895600"/>
            <a:ext cx="47720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29200"/>
            <a:ext cx="52197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vi-VN" dirty="0"/>
              <a:t>Thứ tự ưu tiên của các toán tử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thứ tự ưu tiên của các toán tử từ cao xuống thấp: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640910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79205011"/>
              </p:ext>
            </p:extLst>
          </p:nvPr>
        </p:nvGraphicFramePr>
        <p:xfrm>
          <a:off x="762000" y="3352800"/>
          <a:ext cx="7620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Biểu thức quy tắc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118497647"/>
              </p:ext>
            </p:extLst>
          </p:nvPr>
        </p:nvGraphicFramePr>
        <p:xfrm>
          <a:off x="457200" y="838200"/>
          <a:ext cx="838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30494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Có 2 cách để tạo biểu thức quy tắc: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  <p:bldGraphic spid="12" grpId="0">
        <p:bldAsOne/>
      </p:bldGraphic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vi-VN" dirty="0" smtClean="0"/>
              <a:t>hương </a:t>
            </a:r>
            <a:r>
              <a:rPr lang="vi-VN" dirty="0"/>
              <a:t>thức và thuộc tính của </a:t>
            </a:r>
            <a:r>
              <a:rPr lang="vi-VN" dirty="0" err="1" smtClean="0"/>
              <a:t>RegExp</a:t>
            </a:r>
            <a:r>
              <a:rPr lang="en-US" dirty="0" smtClean="0"/>
              <a:t>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4306946"/>
              </p:ext>
            </p:extLst>
          </p:nvPr>
        </p:nvGraphicFramePr>
        <p:xfrm>
          <a:off x="457200" y="19812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Đối tượng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RegExp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hỗ trợ các phương thức sau: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P</a:t>
            </a:r>
            <a:r>
              <a:rPr lang="vi-VN" dirty="0"/>
              <a:t>hương thức và thuộc tính của </a:t>
            </a:r>
            <a:r>
              <a:rPr lang="vi-VN" dirty="0" err="1"/>
              <a:t>RegExp</a:t>
            </a:r>
            <a:r>
              <a:rPr lang="en-US" dirty="0"/>
              <a:t>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386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zipcodepattern</a:t>
            </a:r>
            <a:r>
              <a:rPr lang="en-US" sz="2400" baseline="30000" dirty="0">
                <a:cs typeface="Courier New" pitchFamily="49" charset="0"/>
              </a:rPr>
              <a:t> = /^\d{5}$/;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zipcode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zipcodepattern.exec</a:t>
            </a:r>
            <a:r>
              <a:rPr lang="en-US" sz="2400" baseline="30000" dirty="0">
                <a:cs typeface="Courier New" pitchFamily="49" charset="0"/>
              </a:rPr>
              <a:t>(prompt(‘Enter ZIP Code:’));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if(</a:t>
            </a:r>
            <a:r>
              <a:rPr lang="en-US" sz="2400" baseline="30000" dirty="0" err="1">
                <a:cs typeface="Courier New" pitchFamily="49" charset="0"/>
              </a:rPr>
              <a:t>zipcode</a:t>
            </a:r>
            <a:r>
              <a:rPr lang="en-US" sz="2400" baseline="30000" dirty="0">
                <a:cs typeface="Courier New" pitchFamily="49" charset="0"/>
              </a:rPr>
              <a:t> != null)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alert(‘Valid ZIP Code.’);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alert(‘Regular Expression Pattern: ‘ + </a:t>
            </a:r>
            <a:r>
              <a:rPr lang="en-US" sz="2400" baseline="30000" dirty="0" err="1">
                <a:cs typeface="Courier New" pitchFamily="49" charset="0"/>
              </a:rPr>
              <a:t>zipcodepattern.source</a:t>
            </a:r>
            <a:r>
              <a:rPr lang="en-US" sz="2400" baseline="30000" dirty="0">
                <a:cs typeface="Courier New" pitchFamily="49" charset="0"/>
              </a:rPr>
              <a:t>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alert(‘Invalid ZIP Code – Format </a:t>
            </a:r>
            <a:r>
              <a:rPr lang="en-US" sz="2400" baseline="30000" dirty="0" err="1">
                <a:cs typeface="Courier New" pitchFamily="49" charset="0"/>
              </a:rPr>
              <a:t>xxxxx</a:t>
            </a:r>
            <a:r>
              <a:rPr lang="en-US" sz="2400" baseline="30000" dirty="0">
                <a:cs typeface="Courier New" pitchFamily="49" charset="0"/>
              </a:rPr>
              <a:t>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  <a:endParaRPr lang="en-US" sz="24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Các loại mẫu trong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Một số các mẫu sử dụng trong biểu thức quy tắc: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Vị trí phù hợp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Lớp ký tự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Lặp lại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Gộp và kết hợp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Tham chiếu ngược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Vị trí phù hợp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287824281"/>
              </p:ext>
            </p:extLst>
          </p:nvPr>
        </p:nvGraphicFramePr>
        <p:xfrm>
          <a:off x="457200" y="1066800"/>
          <a:ext cx="8382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85208"/>
              </p:ext>
            </p:extLst>
          </p:nvPr>
        </p:nvGraphicFramePr>
        <p:xfrm>
          <a:off x="457200" y="2483778"/>
          <a:ext cx="8305800" cy="31292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42600"/>
                <a:gridCol w="4015200"/>
                <a:gridCol w="3048000"/>
              </a:tblGrid>
              <a:tr h="441960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Ký hiệu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Ví dụ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Bắt đầu của chuỗi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/^Good/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phù hợp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“Good”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“Good night”,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nhưng không phù hợp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“A Good Eyesight”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Kết thúc của chuỗi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/art$/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phù hợp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“art”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“Cart”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nhưng không phù hợp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“artist”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Bắt đầu hoặc kết thúc 1 từ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ry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\b/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phù hợp “</a:t>
                      </a:r>
                      <a:r>
                        <a:rPr lang="en-US" sz="2000" kern="1200" baseline="30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ry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 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“She is very good”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 phải bắt đầu hoặc kết thúc 1 từ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/\Ban/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 hợp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“an”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“operand”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nhưng không phù hợp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“anomaly”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47043"/>
              </p:ext>
            </p:extLst>
          </p:nvPr>
        </p:nvGraphicFramePr>
        <p:xfrm>
          <a:off x="2209800" y="2362200"/>
          <a:ext cx="4876800" cy="315097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42600"/>
                <a:gridCol w="3634200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Ký hiệu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74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[xyz]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 một ký tự được chỉ ra trong ngoặc vuông.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19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[^xyz]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 phải là một ký tự được chỉ ra trong ngoặc vuông.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4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Một ký tự bất kỳ, trừ dấu kết thúc dòng.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5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 đương với [A-Za-z0-9_]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Lớp ký </a:t>
            </a:r>
            <a:r>
              <a:rPr lang="en-US" dirty="0" smtClean="0"/>
              <a:t>tự (1/2)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Lớp ký tự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50729"/>
              </p:ext>
            </p:extLst>
          </p:nvPr>
        </p:nvGraphicFramePr>
        <p:xfrm>
          <a:off x="457200" y="1447800"/>
          <a:ext cx="8305800" cy="35356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42600"/>
                <a:gridCol w="40152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Ký hiệu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Ví dụ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 đương với [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r>
                        <a:rPr lang="vi-VN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A-Za-z0-9_]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/\W/</a:t>
                      </a: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 hợp “%” trong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“800%”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tới 9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/\d/</a:t>
                      </a: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 hợp “4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“A4”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Không phải số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/\D/</a:t>
                      </a: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 hợp “ID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“ID 2246”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Ký tự không hiển thị gồm: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space, tab, form feed,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feed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/\s\w*/</a:t>
                      </a: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 hợp “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bar” 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“scroll bar”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 ký tự hiển thị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/\S\w*/</a:t>
                      </a: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 hợp “scroll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000" kern="1200" baseline="30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itrong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“scroll bar”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90538"/>
              </p:ext>
            </p:extLst>
          </p:nvPr>
        </p:nvGraphicFramePr>
        <p:xfrm>
          <a:off x="1981200" y="1752600"/>
          <a:ext cx="4876800" cy="374612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42600"/>
                <a:gridCol w="3634200"/>
              </a:tblGrid>
              <a:tr h="424500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Ký hiệu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74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{x}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Lặp lại x lần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19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{x, }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Lặp lại ít nhất x lần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4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Lặp lại ít nhất x, nhiều nhất y lần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95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 hoặc 1 lần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 hoặc nhiều lần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Lặp lại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695380890"/>
              </p:ext>
            </p:extLst>
          </p:nvPr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Gộp và kết hợp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34096"/>
              </p:ext>
            </p:extLst>
          </p:nvPr>
        </p:nvGraphicFramePr>
        <p:xfrm>
          <a:off x="1981200" y="2667000"/>
          <a:ext cx="4876800" cy="188132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42600"/>
                <a:gridCol w="3634200"/>
              </a:tblGrid>
              <a:tr h="348300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Ký hiệu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74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Gộp các ký tự trong ngoặc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19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Kết hợp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 biểu thức quy tắc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vi-VN" dirty="0"/>
              <a:t>Tham chiếu ngược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15779"/>
              </p:ext>
            </p:extLst>
          </p:nvPr>
        </p:nvGraphicFramePr>
        <p:xfrm>
          <a:off x="2133600" y="2819400"/>
          <a:ext cx="4876800" cy="11785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242600"/>
                <a:gridCol w="3634200"/>
              </a:tblGrid>
              <a:tr h="363540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Ký hiệu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74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()\n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\n thay thế cho ngoặc đơn thứ n tính từ trái sang, n chỉ nhận giá trị từ 1 tới 9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Câu lệnh điều </a:t>
            </a:r>
            <a:r>
              <a:rPr lang="en-US" dirty="0" smtClean="0"/>
              <a:t>kiện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90759695"/>
              </p:ext>
            </p:extLst>
          </p:nvPr>
        </p:nvGraphicFramePr>
        <p:xfrm>
          <a:off x="457200" y="10668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Câu lệnh điều kiện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173460"/>
            <a:ext cx="8534400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Các câu lệnh điều kiện: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if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if-else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if-else if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switch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Câu lệnh if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81917013"/>
              </p:ext>
            </p:extLst>
          </p:nvPr>
        </p:nvGraphicFramePr>
        <p:xfrm>
          <a:off x="457200" y="8382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90900" y="2514600"/>
            <a:ext cx="1905000" cy="366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Câu lệnh if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quantity = prompt(‘Enter quantity of product:’,0);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if(quantity &lt; 0 || </a:t>
            </a:r>
            <a:r>
              <a:rPr lang="en-US" sz="2400" baseline="30000" dirty="0" err="1">
                <a:cs typeface="Courier New" pitchFamily="49" charset="0"/>
              </a:rPr>
              <a:t>isNaN</a:t>
            </a:r>
            <a:r>
              <a:rPr lang="en-US" sz="2400" baseline="30000" dirty="0">
                <a:cs typeface="Courier New" pitchFamily="49" charset="0"/>
              </a:rPr>
              <a:t>(quantity))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alert(‘Please enter a positive number.’);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Câu lệnh if-else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013179782"/>
              </p:ext>
            </p:extLst>
          </p:nvPr>
        </p:nvGraphicFramePr>
        <p:xfrm>
          <a:off x="457200" y="1143000"/>
          <a:ext cx="8382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Câu lệnh if-else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 = prompt(‘Enter first number:’,0);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 = prompt(‘Enter second number’,0);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result = 0;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if (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 == 0)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alert(‘ERROR Message: Cannot divide by zero.’);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result = </a:t>
            </a:r>
            <a:r>
              <a:rPr lang="en-US" sz="2400" baseline="30000" dirty="0" err="1">
                <a:cs typeface="Courier New" pitchFamily="49" charset="0"/>
              </a:rPr>
              <a:t>firstNumber</a:t>
            </a:r>
            <a:r>
              <a:rPr lang="en-US" sz="2400" baseline="30000" dirty="0">
                <a:cs typeface="Courier New" pitchFamily="49" charset="0"/>
              </a:rPr>
              <a:t>/</a:t>
            </a:r>
            <a:r>
              <a:rPr lang="en-US" sz="2400" baseline="30000" dirty="0" err="1">
                <a:cs typeface="Courier New" pitchFamily="49" charset="0"/>
              </a:rPr>
              <a:t>secondNumber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alert(“Result: “ + result);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Câu lệnh if-else-if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30535109"/>
              </p:ext>
            </p:extLst>
          </p:nvPr>
        </p:nvGraphicFramePr>
        <p:xfrm>
          <a:off x="457200" y="1143000"/>
          <a:ext cx="838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Câu lệnh if-else-if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percentage = prompt(‘Enter percentage:’,0);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if (percentage &gt;= 60)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 (‘You have obtained the A grade.’);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else if (percentage &gt;= 35 &amp;&amp; percentage &lt; 60)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 (‘You have obtained the B class.’);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alert (‘You have failed’);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vi-VN" dirty="0"/>
              <a:t>Các toán tử cơ bản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088934085"/>
              </p:ext>
            </p:extLst>
          </p:nvPr>
        </p:nvGraphicFramePr>
        <p:xfrm>
          <a:off x="457200" y="1219200"/>
          <a:ext cx="8382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 smtClean="0"/>
              <a:t> if lồng nhau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18446047"/>
              </p:ext>
            </p:extLst>
          </p:nvPr>
        </p:nvGraphicFramePr>
        <p:xfrm>
          <a:off x="457200" y="1143000"/>
          <a:ext cx="8382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if lồng nhau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username = prompt(‘Enter Username:’);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password = prompt(‘Enter Password:’);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if (username != “” &amp;&amp; password != “”)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if (username == “admin” &amp;&amp; password == “admin123”)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alert(‘Login Successful’);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else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alert (‘Login Failed’);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Câu lệnh switch-case (1/2)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93058413"/>
              </p:ext>
            </p:extLst>
          </p:nvPr>
        </p:nvGraphicFramePr>
        <p:xfrm>
          <a:off x="457200" y="1143000"/>
          <a:ext cx="8382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Câu lệnh switch-case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designation = prompt(‘Enter designation:’);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switch (designation)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case ‘Manager’: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alert (‘Salary: $21000’);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break;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case ‘Developer’: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alert (‘Salary: $16000’);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break;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default: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alert (‘Enter proper designation.’);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break;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14400"/>
            <a:ext cx="8305800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Một toán tử chỉ ra kiểu thao tác sẽ thực hiện trên các toán hạng.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có sáu loại toán tử gồm: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Arithmetic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Relational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Logical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Assignment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Bitwise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, và Các toán tử đặc biệt.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toán tử có mức độ ưu tiên thực hiện khác nhau.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Biểu thức quy tắc là một tập hợp quy tắc cho phép kiểm tra nội dung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text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có phù hợp với mẫu không.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Có hai cách để tạo biểu thức quy tắc là: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literal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syntax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and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RegExp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() </a:t>
            </a:r>
            <a:r>
              <a:rPr lang="vi-VN" sz="2800" baseline="30000" dirty="0" err="1">
                <a:latin typeface="Calibri" pitchFamily="34" charset="0"/>
                <a:cs typeface="Calibri" pitchFamily="34" charset="0"/>
              </a:rPr>
              <a:t>constructor</a:t>
            </a: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vi-VN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Câu lệnh điều kiện cho phép thực thi một khối lệnh tùy theo kết quả của biểu thức điều kiện.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</a:t>
            </a:r>
            <a:r>
              <a:rPr lang="en-US"/>
              <a:t>Session 13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kết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vi-VN" sz="3000" dirty="0"/>
              <a:t>Các toán tử cơ bản </a:t>
            </a:r>
            <a:r>
              <a:rPr lang="vi-VN" sz="3000" dirty="0" smtClean="0"/>
              <a:t>(</a:t>
            </a:r>
            <a:r>
              <a:rPr lang="en-US" sz="3000" dirty="0" smtClean="0"/>
              <a:t>2</a:t>
            </a:r>
            <a:r>
              <a:rPr lang="vi-VN" sz="3000" dirty="0" smtClean="0"/>
              <a:t>/2</a:t>
            </a:r>
            <a:r>
              <a:rPr lang="vi-VN" sz="3000" dirty="0"/>
              <a:t>)</a:t>
            </a:r>
            <a:endParaRPr lang="en-US" sz="30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01840074"/>
              </p:ext>
            </p:extLst>
          </p:nvPr>
        </p:nvGraphicFramePr>
        <p:xfrm>
          <a:off x="457200" y="1371600"/>
          <a:ext cx="8382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959778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Có 3 kiểu toán tử chính sau đây: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sz="3000" dirty="0"/>
              <a:t>Toán tử và kiểu của các toán tử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395288" y="1447800"/>
            <a:ext cx="8534400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Các toán tử được chia làm sáu loại như sau: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Toán tử số học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Toán tử quan hệ (so sánh)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Toán tử logic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Toán tử gán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Toán tử mức bit (bitwise)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Toán tử đặc biệt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56105"/>
              </p:ext>
            </p:extLst>
          </p:nvPr>
        </p:nvGraphicFramePr>
        <p:xfrm>
          <a:off x="457200" y="2971800"/>
          <a:ext cx="8534400" cy="33027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447800"/>
                <a:gridCol w="6019800"/>
                <a:gridCol w="1066800"/>
              </a:tblGrid>
              <a:tr h="435973"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Toán tử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Mô tả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Ví dụ</a:t>
                      </a:r>
                      <a:endParaRPr lang="en-US" sz="24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(Addition)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Thực thi phép cộng, hoặc phép ghép chuỗi tùy theo kiểu dữ liệu của toán hạng.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 + 56</a:t>
                      </a:r>
                    </a:p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(Subtraction)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Phép trừ.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76-78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1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(Division)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Phép chia.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/ 8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91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(Modulo)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vi-VN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Phép chia dư.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90 % 20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9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(Multiplication)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Phép nhân.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 * 10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sz="3000" dirty="0"/>
              <a:t>Toán tử số học (1/2)</a:t>
            </a:r>
            <a:endParaRPr lang="en-US" sz="30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9071736"/>
              </p:ext>
            </p:extLst>
          </p:nvPr>
        </p:nvGraphicFramePr>
        <p:xfrm>
          <a:off x="457200" y="914400"/>
          <a:ext cx="8382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danh sách các toán tử số học: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Toán tử số học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Ví dụ: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&lt;SCRIPT&gt;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loanAmount</a:t>
            </a:r>
            <a:r>
              <a:rPr lang="en-US" sz="2400" baseline="30000" dirty="0">
                <a:cs typeface="Courier New" pitchFamily="49" charset="0"/>
              </a:rPr>
              <a:t> = 34500;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interest = 8;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var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interestAmount</a:t>
            </a:r>
            <a:r>
              <a:rPr lang="en-US" sz="2400" baseline="30000" dirty="0">
                <a:cs typeface="Courier New" pitchFamily="49" charset="0"/>
              </a:rPr>
              <a:t>, </a:t>
            </a:r>
            <a:r>
              <a:rPr lang="en-US" sz="2400" baseline="30000" dirty="0" err="1">
                <a:cs typeface="Courier New" pitchFamily="49" charset="0"/>
              </a:rPr>
              <a:t>totalAmount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interestAmount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loanAmount</a:t>
            </a:r>
            <a:r>
              <a:rPr lang="en-US" sz="2400" baseline="30000" dirty="0">
                <a:cs typeface="Courier New" pitchFamily="49" charset="0"/>
              </a:rPr>
              <a:t> * (interest / 100);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totalAmount</a:t>
            </a:r>
            <a:r>
              <a:rPr lang="en-US" sz="2400" baseline="30000" dirty="0">
                <a:cs typeface="Courier New" pitchFamily="49" charset="0"/>
              </a:rPr>
              <a:t> = </a:t>
            </a:r>
            <a:r>
              <a:rPr lang="en-US" sz="2400" baseline="30000" dirty="0" err="1">
                <a:cs typeface="Courier New" pitchFamily="49" charset="0"/>
              </a:rPr>
              <a:t>loanAmount</a:t>
            </a:r>
            <a:r>
              <a:rPr lang="en-US" sz="2400" baseline="30000" dirty="0">
                <a:cs typeface="Courier New" pitchFamily="49" charset="0"/>
              </a:rPr>
              <a:t> + </a:t>
            </a:r>
            <a:r>
              <a:rPr lang="en-US" sz="2400" baseline="30000" dirty="0" err="1">
                <a:cs typeface="Courier New" pitchFamily="49" charset="0"/>
              </a:rPr>
              <a:t>interestAmount</a:t>
            </a:r>
            <a:r>
              <a:rPr lang="en-US" sz="2400" baseline="30000" dirty="0">
                <a:cs typeface="Courier New" pitchFamily="49" charset="0"/>
              </a:rPr>
              <a:t>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</a:t>
            </a:r>
            <a:r>
              <a:rPr lang="en-US" sz="2400" baseline="30000" dirty="0" err="1">
                <a:cs typeface="Courier New" pitchFamily="49" charset="0"/>
              </a:rPr>
              <a:t>document.write</a:t>
            </a:r>
            <a:r>
              <a:rPr lang="en-US" sz="2400" baseline="30000" dirty="0">
                <a:cs typeface="Courier New" pitchFamily="49" charset="0"/>
              </a:rPr>
              <a:t>(“&lt;B&gt;Total amount to be paid ($):&lt;/B&gt;” +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 err="1">
                <a:cs typeface="Courier New" pitchFamily="49" charset="0"/>
              </a:rPr>
              <a:t>totalAmount</a:t>
            </a:r>
            <a:r>
              <a:rPr lang="en-US" sz="2400" baseline="30000" dirty="0">
                <a:cs typeface="Courier New" pitchFamily="49" charset="0"/>
              </a:rPr>
              <a:t> + “&lt;BR /&gt;”);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96149"/>
              </p:ext>
            </p:extLst>
          </p:nvPr>
        </p:nvGraphicFramePr>
        <p:xfrm>
          <a:off x="457200" y="3874968"/>
          <a:ext cx="8534400" cy="283063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895600"/>
                <a:gridCol w="3352800"/>
                <a:gridCol w="2286000"/>
              </a:tblGrid>
              <a:tr h="453779">
                <a:tc>
                  <a:txBody>
                    <a:bodyPr/>
                    <a:lstStyle/>
                    <a:p>
                      <a:pPr algn="ctr"/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Biểu thức ví dụ (</a:t>
                      </a:r>
                      <a:r>
                        <a:rPr lang="en-US" sz="2800" b="1" kern="1200" baseline="30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=2)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Kiểu toán tử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Kết quả</a:t>
                      </a:r>
                      <a:endParaRPr lang="en-US" sz="2800" b="1" kern="1200" baseline="30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53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++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Tiền tăng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65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Hậu tăng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--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Tiền  giảm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14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numOne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Hậu giảm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numTwo</a:t>
                      </a:r>
                      <a:r>
                        <a:rPr lang="en-US" sz="20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Operators and Statements / Session 13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Toán tử tăng và toán tử giảm (1/2)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3506609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vi-VN" sz="2800" baseline="30000" dirty="0">
                <a:latin typeface="Calibri" pitchFamily="34" charset="0"/>
                <a:cs typeface="Calibri" pitchFamily="34" charset="0"/>
              </a:rPr>
              <a:t>Dưới đây là ví dụ mô tả: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86751707"/>
              </p:ext>
            </p:extLst>
          </p:nvPr>
        </p:nvGraphicFramePr>
        <p:xfrm>
          <a:off x="457200" y="914400"/>
          <a:ext cx="83820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15428</TotalTime>
  <Words>3408</Words>
  <Application>Microsoft Office PowerPoint</Application>
  <PresentationFormat>On-screen Show (4:3)</PresentationFormat>
  <Paragraphs>737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Mục tiêu</vt:lpstr>
      <vt:lpstr>Giới thiệu</vt:lpstr>
      <vt:lpstr>Các toán tử cơ bản (1/2)</vt:lpstr>
      <vt:lpstr>Các toán tử cơ bản (2/2)</vt:lpstr>
      <vt:lpstr>Toán tử và kiểu của các toán tử</vt:lpstr>
      <vt:lpstr>Toán tử số học (1/2)</vt:lpstr>
      <vt:lpstr>Toán tử số học (2/2)</vt:lpstr>
      <vt:lpstr>Toán tử tăng và toán tử giảm (1/2)</vt:lpstr>
      <vt:lpstr>Toán tử tăng và toán tử giảm (2/2)</vt:lpstr>
      <vt:lpstr>Toán tử so sánh (1/3)</vt:lpstr>
      <vt:lpstr>Toán tử so sánh (2/3)</vt:lpstr>
      <vt:lpstr>Toán tử so sánh (3/3)</vt:lpstr>
      <vt:lpstr>Toán tử logic (1/2)</vt:lpstr>
      <vt:lpstr>Toán tử logic (2/2)</vt:lpstr>
      <vt:lpstr>Toán tử gán</vt:lpstr>
      <vt:lpstr>Toán tử mức bít (1/2)</vt:lpstr>
      <vt:lpstr>Toán tử mức bít (2/2)</vt:lpstr>
      <vt:lpstr>Các toán tử đặc biệt (1/2)</vt:lpstr>
      <vt:lpstr>Các toán tử đặc biệt (2/2)</vt:lpstr>
      <vt:lpstr>Thứ tự ưu tiên của các toán tử</vt:lpstr>
      <vt:lpstr>Biểu thức quy tắc</vt:lpstr>
      <vt:lpstr>Phương thức và thuộc tính của RegExp (1/2)</vt:lpstr>
      <vt:lpstr>Phương thức và thuộc tính của RegExp (2/2)</vt:lpstr>
      <vt:lpstr> Các loại mẫu trong RegExp</vt:lpstr>
      <vt:lpstr>Vị trí phù hợp</vt:lpstr>
      <vt:lpstr>Lớp ký tự (1/2)</vt:lpstr>
      <vt:lpstr>Lớp ký tự (2/2)</vt:lpstr>
      <vt:lpstr> Lặp lại</vt:lpstr>
      <vt:lpstr>Gộp và kết hợp</vt:lpstr>
      <vt:lpstr>Tham chiếu ngược</vt:lpstr>
      <vt:lpstr>Câu lệnh điều kiện (1/2)</vt:lpstr>
      <vt:lpstr>Câu lệnh điều kiện (2/2)</vt:lpstr>
      <vt:lpstr> Câu lệnh if (1/2)</vt:lpstr>
      <vt:lpstr> Câu lệnh if (2/2)</vt:lpstr>
      <vt:lpstr>Câu lệnh if-else (1/2)</vt:lpstr>
      <vt:lpstr>Câu lệnh if-else (2/2)</vt:lpstr>
      <vt:lpstr> Câu lệnh if-else-if (1/2)</vt:lpstr>
      <vt:lpstr> Câu lệnh if-else-if (2/2)</vt:lpstr>
      <vt:lpstr> if lồng nhau (1/2)</vt:lpstr>
      <vt:lpstr> if lồng nhau (2/2)</vt:lpstr>
      <vt:lpstr> Câu lệnh switch-case (1/2)</vt:lpstr>
      <vt:lpstr> Câu lệnh switch-case (2/2)</vt:lpstr>
      <vt:lpstr>Tổng kết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13 XP</dc:title>
  <dc:creator>Aptech Limited</dc:creator>
  <cp:lastModifiedBy>So1 AQ</cp:lastModifiedBy>
  <cp:revision>2679</cp:revision>
  <dcterms:created xsi:type="dcterms:W3CDTF">2006-08-16T00:00:00Z</dcterms:created>
  <dcterms:modified xsi:type="dcterms:W3CDTF">2014-10-19T16:34:58Z</dcterms:modified>
</cp:coreProperties>
</file>